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a:tcStyle>
        <a:tcBdr/>
        <a:fill>
          <a:solidFill>
            <a:srgbClr val="EAF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DDF"/>
          </a:solidFill>
        </a:fill>
      </a:tcStyle>
    </a:wholeTbl>
    <a:band2H>
      <a:tcTxStyle/>
      <a:tcStyle>
        <a:tcBdr/>
        <a:fill>
          <a:solidFill>
            <a:srgbClr val="FFE8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5E5E5E"/>
        </a:fontRef>
        <a:srgbClr val="5E5E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5E5E5E"/>
        </a:fontRef>
        <a:srgbClr val="5E5E5E"/>
      </a:tcTxStyle>
      <a:tcStyle>
        <a:tcBdr>
          <a:left>
            <a:ln w="12700" cap="flat">
              <a:noFill/>
              <a:miter lim="400000"/>
            </a:ln>
          </a:left>
          <a:right>
            <a:ln w="12700" cap="flat">
              <a:noFill/>
              <a:miter lim="400000"/>
            </a:ln>
          </a:right>
          <a:top>
            <a:ln w="508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a:tcStyle>
        <a:tcBdr/>
        <a:fill>
          <a:solidFill>
            <a:srgbClr val="E9E9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Row>
  </a:tblStyle>
  <a:tblStyle styleId="{2708684C-4D16-4618-839F-0558EEFCDFE6}" styleName="">
    <a:tblBg/>
    <a:wholeTbl>
      <a:tcTxStyle b="off"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wholeTbl>
    <a:band2H>
      <a:tcTxStyle/>
      <a:tcStyle>
        <a:tcBdr/>
        <a:fill>
          <a:solidFill>
            <a:srgbClr val="FFFFFF"/>
          </a:solidFill>
        </a:fill>
      </a:tcStyle>
    </a:band2H>
    <a:firstCol>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firstCol>
    <a:lastRow>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508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lastRow>
    <a:firstRow>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254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1"/>
  </p:normalViewPr>
  <p:slideViewPr>
    <p:cSldViewPr snapToGrid="0" snapToObjects="1">
      <p:cViewPr varScale="1">
        <p:scale>
          <a:sx n="53" d="100"/>
          <a:sy n="53" d="100"/>
        </p:scale>
        <p:origin x="79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noRot="1" noChangeAspect="1"/>
          </p:cNvSpPr>
          <p:nvPr>
            <p:ph type="sldImg"/>
          </p:nvPr>
        </p:nvSpPr>
        <p:spPr>
          <a:xfrm>
            <a:off x="381000" y="685800"/>
            <a:ext cx="6096000" cy="3429000"/>
          </a:xfrm>
          <a:prstGeom prst="rect">
            <a:avLst/>
          </a:prstGeom>
        </p:spPr>
        <p:txBody>
          <a:bodyPr/>
          <a:lstStyle/>
          <a:p>
            <a:endParaRPr/>
          </a:p>
        </p:txBody>
      </p:sp>
      <p:sp>
        <p:nvSpPr>
          <p:cNvPr id="183" name="Shape 183"/>
          <p:cNvSpPr>
            <a:spLocks noGrp="1"/>
          </p:cNvSpPr>
          <p:nvPr>
            <p:ph type="body" sz="quarter" idx="1"/>
          </p:nvPr>
        </p:nvSpPr>
        <p:spPr>
          <a:prstGeom prst="rect">
            <a:avLst/>
          </a:prstGeom>
        </p:spPr>
        <p:txBody>
          <a:bodyPr/>
          <a:lstStyle/>
          <a:p>
            <a:r>
              <a:t>python /home/user/bin/startool.py run_data_final.star --replace_star _rlnMicrographMetadata=test_temp.star:_rlnImageOriginalName --write run_data_final_3.star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noRot="1" noChangeAspect="1"/>
          </p:cNvSpPr>
          <p:nvPr>
            <p:ph type="sldImg"/>
          </p:nvPr>
        </p:nvSpPr>
        <p:spPr>
          <a:prstGeom prst="rect">
            <a:avLst/>
          </a:prstGeom>
        </p:spPr>
        <p:txBody>
          <a:bodyPr/>
          <a:lstStyle/>
          <a:p>
            <a:endParaRPr/>
          </a:p>
        </p:txBody>
      </p:sp>
      <p:sp>
        <p:nvSpPr>
          <p:cNvPr id="189" name="Shape 189"/>
          <p:cNvSpPr>
            <a:spLocks noGrp="1"/>
          </p:cNvSpPr>
          <p:nvPr>
            <p:ph type="body" sz="quarter" idx="1"/>
          </p:nvPr>
        </p:nvSpPr>
        <p:spPr>
          <a:prstGeom prst="rect">
            <a:avLst/>
          </a:prstGeom>
        </p:spPr>
        <p:txBody>
          <a:bodyPr/>
          <a:lstStyle/>
          <a:p>
            <a:r>
              <a:t>python /home/user/bin/startool.py run_data_final.star --replace_star _rlnMicrographMetadata=test_temp.star:_rlnImageOriginalName --write run_data_final_3.star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p>
            <a:r>
              <a:t>python /home/user/bin/startool.py run_data_final.star --replace_star _rlnMicrographMetadata=test_temp.star:_rlnImageOriginalName --write run_data_final_3.star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noRot="1" noChangeAspect="1"/>
          </p:cNvSpPr>
          <p:nvPr>
            <p:ph type="sldImg"/>
          </p:nvPr>
        </p:nvSpPr>
        <p:spPr>
          <a:prstGeom prst="rect">
            <a:avLst/>
          </a:prstGeom>
        </p:spPr>
        <p:txBody>
          <a:bodyPr/>
          <a:lstStyle/>
          <a:p>
            <a:endParaRPr/>
          </a:p>
        </p:txBody>
      </p:sp>
      <p:sp>
        <p:nvSpPr>
          <p:cNvPr id="202" name="Shape 202"/>
          <p:cNvSpPr>
            <a:spLocks noGrp="1"/>
          </p:cNvSpPr>
          <p:nvPr>
            <p:ph type="body" sz="quarter" idx="1"/>
          </p:nvPr>
        </p:nvSpPr>
        <p:spPr>
          <a:prstGeom prst="rect">
            <a:avLst/>
          </a:prstGeom>
        </p:spPr>
        <p:txBody>
          <a:bodyPr/>
          <a:lstStyle/>
          <a:p>
            <a:r>
              <a:t>python /home/user/bin/startool.py run_data_final.star --replace_star _rlnMicrographMetadata=test_temp.star:_rlnImageOriginalName --write run_data_final_3.star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noRot="1" noChangeAspect="1"/>
          </p:cNvSpPr>
          <p:nvPr>
            <p:ph type="sldImg"/>
          </p:nvPr>
        </p:nvSpPr>
        <p:spPr>
          <a:prstGeom prst="rect">
            <a:avLst/>
          </a:prstGeom>
        </p:spPr>
        <p:txBody>
          <a:bodyPr/>
          <a:lstStyle/>
          <a:p>
            <a:endParaRPr/>
          </a:p>
        </p:txBody>
      </p:sp>
      <p:sp>
        <p:nvSpPr>
          <p:cNvPr id="212" name="Shape 212"/>
          <p:cNvSpPr>
            <a:spLocks noGrp="1"/>
          </p:cNvSpPr>
          <p:nvPr>
            <p:ph type="body" sz="quarter" idx="1"/>
          </p:nvPr>
        </p:nvSpPr>
        <p:spPr>
          <a:prstGeom prst="rect">
            <a:avLst/>
          </a:prstGeom>
        </p:spPr>
        <p:txBody>
          <a:bodyPr/>
          <a:lstStyle/>
          <a:p>
            <a:r>
              <a:t>python /home/user/bin/startool.py run_data_final.star --replace_star _rlnMicrographMetadata=test_temp.star:_rlnImageOriginalName --write run_data_final_3.star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a:spLocks noGrp="1" noRot="1" noChangeAspect="1"/>
          </p:cNvSpPr>
          <p:nvPr>
            <p:ph type="sldImg"/>
          </p:nvPr>
        </p:nvSpPr>
        <p:spPr>
          <a:prstGeom prst="rect">
            <a:avLst/>
          </a:prstGeom>
        </p:spPr>
        <p:txBody>
          <a:bodyPr/>
          <a:lstStyle/>
          <a:p>
            <a:endParaRPr/>
          </a:p>
        </p:txBody>
      </p:sp>
      <p:sp>
        <p:nvSpPr>
          <p:cNvPr id="224" name="Shape 224"/>
          <p:cNvSpPr>
            <a:spLocks noGrp="1"/>
          </p:cNvSpPr>
          <p:nvPr>
            <p:ph type="body" sz="quarter" idx="1"/>
          </p:nvPr>
        </p:nvSpPr>
        <p:spPr>
          <a:prstGeom prst="rect">
            <a:avLst/>
          </a:prstGeom>
        </p:spPr>
        <p:txBody>
          <a:bodyPr/>
          <a:lstStyle/>
          <a:p>
            <a:r>
              <a:t>python /home/user/bin/startool.py run_data_final.star --replace_star _rlnMicrographMetadata=test_temp.star:_rlnImageOriginalName --write run_data_final_3.star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noRot="1" noChangeAspect="1"/>
          </p:cNvSpPr>
          <p:nvPr>
            <p:ph type="sldImg"/>
          </p:nvPr>
        </p:nvSpPr>
        <p:spPr>
          <a:prstGeom prst="rect">
            <a:avLst/>
          </a:prstGeom>
        </p:spPr>
        <p:txBody>
          <a:bodyPr/>
          <a:lstStyle/>
          <a:p>
            <a:endParaRPr/>
          </a:p>
        </p:txBody>
      </p:sp>
      <p:sp>
        <p:nvSpPr>
          <p:cNvPr id="235" name="Shape 235"/>
          <p:cNvSpPr>
            <a:spLocks noGrp="1"/>
          </p:cNvSpPr>
          <p:nvPr>
            <p:ph type="body" sz="quarter" idx="1"/>
          </p:nvPr>
        </p:nvSpPr>
        <p:spPr>
          <a:prstGeom prst="rect">
            <a:avLst/>
          </a:prstGeom>
        </p:spPr>
        <p:txBody>
          <a:bodyPr/>
          <a:lstStyle/>
          <a:p>
            <a:r>
              <a:t>python /home/user/bin/startool.py run_data_final.star --replace_star _rlnMicrographMetadata=test_temp.star:_rlnImageOriginalName --write run_data_final_3.star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noRot="1" noChangeAspect="1"/>
          </p:cNvSpPr>
          <p:nvPr>
            <p:ph type="sldImg"/>
          </p:nvPr>
        </p:nvSpPr>
        <p:spPr>
          <a:prstGeom prst="rect">
            <a:avLst/>
          </a:prstGeom>
        </p:spPr>
        <p:txBody>
          <a:bodyPr/>
          <a:lstStyle/>
          <a:p>
            <a:endParaRPr/>
          </a:p>
        </p:txBody>
      </p:sp>
      <p:sp>
        <p:nvSpPr>
          <p:cNvPr id="245" name="Shape 245"/>
          <p:cNvSpPr>
            <a:spLocks noGrp="1"/>
          </p:cNvSpPr>
          <p:nvPr>
            <p:ph type="body" sz="quarter" idx="1"/>
          </p:nvPr>
        </p:nvSpPr>
        <p:spPr>
          <a:prstGeom prst="rect">
            <a:avLst/>
          </a:prstGeom>
        </p:spPr>
        <p:txBody>
          <a:bodyPr/>
          <a:lstStyle/>
          <a:p>
            <a:r>
              <a:t>python /home/user/bin/startool.py run_data_final.star --replace_star _rlnMicrographMetadata=test_temp.star:_rlnImageOriginalName --write run_data_final_3.star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1" name="Body Level One…"/>
          <p:cNvSpPr txBox="1">
            <a:spLocks noGrp="1"/>
          </p:cNvSpPr>
          <p:nvPr>
            <p:ph type="body" sz="quarter" idx="1" hasCustomPrompt="1"/>
          </p:nvPr>
        </p:nvSpPr>
        <p:spPr>
          <a:xfrm>
            <a:off x="1201340" y="11859862"/>
            <a:ext cx="21971004" cy="636980"/>
          </a:xfrm>
          <a:prstGeom prst="rect">
            <a:avLst/>
          </a:prstGeom>
        </p:spPr>
        <p:txBody>
          <a:bodyPr lIns="45718" tIns="45718" rIns="45718" bIns="45718" numCol="1" spcCol="38100"/>
          <a:lstStyle>
            <a:lvl1pPr marL="0" indent="0" defTabSz="825500">
              <a:lnSpc>
                <a:spcPct val="100000"/>
              </a:lnSpc>
              <a:spcBef>
                <a:spcPts val="0"/>
              </a:spcBef>
              <a:buSzTx/>
              <a:buNone/>
              <a:defRPr sz="3600" b="1"/>
            </a:lvl1pPr>
            <a:lvl2pPr marL="1066800" indent="-457200" defTabSz="825500">
              <a:lnSpc>
                <a:spcPct val="100000"/>
              </a:lnSpc>
              <a:spcBef>
                <a:spcPts val="0"/>
              </a:spcBef>
              <a:defRPr sz="3600" b="1"/>
            </a:lvl2pPr>
            <a:lvl3pPr marL="1676400" indent="-457200" defTabSz="825500">
              <a:lnSpc>
                <a:spcPct val="100000"/>
              </a:lnSpc>
              <a:spcBef>
                <a:spcPts val="0"/>
              </a:spcBef>
              <a:defRPr sz="3600" b="1"/>
            </a:lvl3pPr>
            <a:lvl4pPr marL="2286000" indent="-457200" defTabSz="825500">
              <a:lnSpc>
                <a:spcPct val="100000"/>
              </a:lnSpc>
              <a:spcBef>
                <a:spcPts val="0"/>
              </a:spcBef>
              <a:defRPr sz="3600" b="1"/>
            </a:lvl4pPr>
            <a:lvl5pPr marL="2895600" indent="-457200" defTabSz="825500">
              <a:lnSpc>
                <a:spcPct val="100000"/>
              </a:lnSpc>
              <a:spcBef>
                <a:spcPts val="0"/>
              </a:spcBef>
              <a:defRPr sz="3600" b="1"/>
            </a:lvl5pPr>
          </a:lstStyle>
          <a:p>
            <a:r>
              <a:t>Author and Date</a:t>
            </a:r>
          </a:p>
          <a:p>
            <a:pPr lvl="1"/>
            <a:endParaRPr/>
          </a:p>
          <a:p>
            <a:pPr lvl="2"/>
            <a:endParaRPr/>
          </a:p>
          <a:p>
            <a:pPr lvl="3"/>
            <a:endParaRPr/>
          </a:p>
          <a:p>
            <a:pPr lvl="4"/>
            <a:endParaRPr/>
          </a:p>
        </p:txBody>
      </p:sp>
      <p:sp>
        <p:nvSpPr>
          <p:cNvPr id="12" name="Presentation Title"/>
          <p:cNvSpPr txBox="1">
            <a:spLocks noGrp="1"/>
          </p:cNvSpPr>
          <p:nvPr>
            <p:ph type="title" hasCustomPrompt="1"/>
          </p:nvPr>
        </p:nvSpPr>
        <p:spPr>
          <a:xfrm>
            <a:off x="1206496" y="2574991"/>
            <a:ext cx="21971005" cy="4648202"/>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21" hasCustomPrompt="1"/>
          </p:nvPr>
        </p:nvSpPr>
        <p:spPr>
          <a:xfrm>
            <a:off x="1201342" y="7223190"/>
            <a:ext cx="21971002" cy="1905002"/>
          </a:xfrm>
          <a:prstGeom prst="rect">
            <a:avLst/>
          </a:prstGeom>
        </p:spPr>
        <p:txBody>
          <a:bodyPr numCol="1" spcCol="38100"/>
          <a:lstStyle>
            <a:lvl1pPr marL="0" indent="0" defTabSz="825500">
              <a:lnSpc>
                <a:spcPct val="100000"/>
              </a:lnSpc>
              <a:spcBef>
                <a:spcPts val="0"/>
              </a:spcBef>
              <a:buSzTx/>
              <a:buNone/>
              <a:defRPr sz="5500" b="1"/>
            </a:lvl1pPr>
          </a:lstStyle>
          <a:p>
            <a:r>
              <a:t>Presentation Subtitle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numCol="1" spcCol="38100"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6"/>
            <a:ext cx="21971000" cy="7241586"/>
          </a:xfrm>
          <a:prstGeom prst="rect">
            <a:avLst/>
          </a:prstGeom>
        </p:spPr>
        <p:txBody>
          <a:bodyPr numCol="1" spcCol="38100" anchor="b"/>
          <a:lstStyle>
            <a:lvl1pPr marL="0" indent="0" algn="ctr">
              <a:lnSpc>
                <a:spcPct val="80000"/>
              </a:lnSpc>
              <a:spcBef>
                <a:spcPts val="0"/>
              </a:spcBef>
              <a:buSzTx/>
              <a:buNone/>
              <a:defRPr sz="25000" b="1" spc="-250"/>
            </a:lvl1pPr>
            <a:lvl2pPr marL="0" indent="0" algn="ctr">
              <a:lnSpc>
                <a:spcPct val="80000"/>
              </a:lnSpc>
              <a:spcBef>
                <a:spcPts val="0"/>
              </a:spcBef>
              <a:buSzTx/>
              <a:buNone/>
              <a:defRPr sz="25000" b="1" spc="-250"/>
            </a:lvl2pPr>
            <a:lvl3pPr marL="0" indent="0" algn="ctr">
              <a:lnSpc>
                <a:spcPct val="80000"/>
              </a:lnSpc>
              <a:spcBef>
                <a:spcPts val="0"/>
              </a:spcBef>
              <a:buSzTx/>
              <a:buNone/>
              <a:defRPr sz="25000" b="1" spc="-250"/>
            </a:lvl3pPr>
            <a:lvl4pPr marL="0" indent="0" algn="ctr">
              <a:lnSpc>
                <a:spcPct val="80000"/>
              </a:lnSpc>
              <a:spcBef>
                <a:spcPts val="0"/>
              </a:spcBef>
              <a:buSzTx/>
              <a:buNone/>
              <a:defRPr sz="25000" b="1" spc="-250"/>
            </a:lvl4pPr>
            <a:lvl5pPr marL="0" indent="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8" tIns="45718" rIns="45718" bIns="45718" numCol="1" spcCol="38100"/>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Body Level One…"/>
          <p:cNvSpPr txBox="1">
            <a:spLocks noGrp="1"/>
          </p:cNvSpPr>
          <p:nvPr>
            <p:ph type="body" sz="quarter" idx="1" hasCustomPrompt="1"/>
          </p:nvPr>
        </p:nvSpPr>
        <p:spPr>
          <a:xfrm>
            <a:off x="2430024" y="10675453"/>
            <a:ext cx="20200054" cy="636980"/>
          </a:xfrm>
          <a:prstGeom prst="rect">
            <a:avLst/>
          </a:prstGeom>
        </p:spPr>
        <p:txBody>
          <a:bodyPr lIns="45718" tIns="45718" rIns="45718" bIns="45718" numCol="1" spcCol="38100"/>
          <a:lstStyle>
            <a:lvl1pPr marL="0" indent="0" defTabSz="825500">
              <a:lnSpc>
                <a:spcPct val="100000"/>
              </a:lnSpc>
              <a:spcBef>
                <a:spcPts val="0"/>
              </a:spcBef>
              <a:buSzTx/>
              <a:buNone/>
              <a:defRPr sz="3600" b="1"/>
            </a:lvl1pPr>
            <a:lvl2pPr marL="1066800" indent="-457200" defTabSz="825500">
              <a:lnSpc>
                <a:spcPct val="100000"/>
              </a:lnSpc>
              <a:spcBef>
                <a:spcPts val="0"/>
              </a:spcBef>
              <a:defRPr sz="3600" b="1"/>
            </a:lvl2pPr>
            <a:lvl3pPr marL="1676400" indent="-457200" defTabSz="825500">
              <a:lnSpc>
                <a:spcPct val="100000"/>
              </a:lnSpc>
              <a:spcBef>
                <a:spcPts val="0"/>
              </a:spcBef>
              <a:defRPr sz="3600" b="1"/>
            </a:lvl3pPr>
            <a:lvl4pPr marL="2286000" indent="-457200" defTabSz="825500">
              <a:lnSpc>
                <a:spcPct val="100000"/>
              </a:lnSpc>
              <a:spcBef>
                <a:spcPts val="0"/>
              </a:spcBef>
              <a:defRPr sz="3600" b="1"/>
            </a:lvl4pPr>
            <a:lvl5pPr marL="2895600" indent="-457200" defTabSz="825500">
              <a:lnSpc>
                <a:spcPct val="100000"/>
              </a:lnSpc>
              <a:spcBef>
                <a:spcPts val="0"/>
              </a:spcBef>
              <a:defRPr sz="3600" b="1"/>
            </a:lvl5pPr>
          </a:lstStyle>
          <a:p>
            <a:r>
              <a:t>Attribution</a:t>
            </a:r>
          </a:p>
          <a:p>
            <a:pPr lvl="1"/>
            <a:endParaRPr/>
          </a:p>
          <a:p>
            <a:pPr lvl="2"/>
            <a:endParaRPr/>
          </a:p>
          <a:p>
            <a:pPr lvl="3"/>
            <a:endParaRPr/>
          </a:p>
          <a:p>
            <a:pPr lvl="4"/>
            <a:endParaRPr/>
          </a:p>
        </p:txBody>
      </p:sp>
      <p:sp>
        <p:nvSpPr>
          <p:cNvPr id="116" name="Body Level One…"/>
          <p:cNvSpPr txBox="1">
            <a:spLocks noGrp="1"/>
          </p:cNvSpPr>
          <p:nvPr>
            <p:ph type="body" sz="half" idx="21" hasCustomPrompt="1"/>
          </p:nvPr>
        </p:nvSpPr>
        <p:spPr>
          <a:xfrm>
            <a:off x="1753923" y="4939860"/>
            <a:ext cx="20876154" cy="3836281"/>
          </a:xfrm>
          <a:prstGeom prst="rect">
            <a:avLst/>
          </a:prstGeom>
        </p:spPr>
        <p:txBody>
          <a:bodyPr numCol="1" spcCol="38100"/>
          <a:lstStyle>
            <a:lvl1pPr marL="469900" indent="-300876">
              <a:spcBef>
                <a:spcPts val="0"/>
              </a:spcBef>
              <a:buSzTx/>
              <a:buNone/>
              <a:defRPr sz="8500" spc="-200">
                <a:latin typeface="Helvetica Neue Medium"/>
                <a:ea typeface="Helvetica Neue Medium"/>
                <a:cs typeface="Helvetica Neue Medium"/>
                <a:sym typeface="Helvetica Neue Medium"/>
              </a:defRPr>
            </a:lvl1pPr>
          </a:lstStyle>
          <a:p>
            <a:r>
              <a:t>“Notable Quote”</a:t>
            </a: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15760700" y="1016000"/>
            <a:ext cx="7439099" cy="5949678"/>
          </a:xfrm>
          <a:prstGeom prst="rect">
            <a:avLst/>
          </a:prstGeom>
        </p:spPr>
        <p:txBody>
          <a:bodyPr lIns="91439" tIns="45719" rIns="91439" bIns="45719" numCol="1" spcCol="38100">
            <a:noAutofit/>
          </a:bodyPr>
          <a:lstStyle/>
          <a:p>
            <a:endParaRPr/>
          </a:p>
        </p:txBody>
      </p:sp>
      <p:sp>
        <p:nvSpPr>
          <p:cNvPr id="125" name="Image"/>
          <p:cNvSpPr>
            <a:spLocks noGrp="1"/>
          </p:cNvSpPr>
          <p:nvPr>
            <p:ph type="pic" sz="half" idx="22"/>
          </p:nvPr>
        </p:nvSpPr>
        <p:spPr>
          <a:xfrm>
            <a:off x="13500100" y="3978275"/>
            <a:ext cx="10439400" cy="12150181"/>
          </a:xfrm>
          <a:prstGeom prst="rect">
            <a:avLst/>
          </a:prstGeom>
        </p:spPr>
        <p:txBody>
          <a:bodyPr lIns="91439" tIns="45719" rIns="91439" bIns="45719" numCol="1" spcCol="38100">
            <a:noAutofit/>
          </a:bodyPr>
          <a:lstStyle/>
          <a:p>
            <a:endParaRPr/>
          </a:p>
        </p:txBody>
      </p:sp>
      <p:sp>
        <p:nvSpPr>
          <p:cNvPr id="126" name="Image"/>
          <p:cNvSpPr>
            <a:spLocks noGrp="1"/>
          </p:cNvSpPr>
          <p:nvPr>
            <p:ph type="pic" idx="23"/>
          </p:nvPr>
        </p:nvSpPr>
        <p:spPr>
          <a:xfrm>
            <a:off x="-139700" y="495300"/>
            <a:ext cx="16611600" cy="12458700"/>
          </a:xfrm>
          <a:prstGeom prst="rect">
            <a:avLst/>
          </a:prstGeom>
        </p:spPr>
        <p:txBody>
          <a:bodyPr lIns="91439" tIns="45719" rIns="91439" bIns="45719" numCol="1" spcCol="38100">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1333500" y="-5524500"/>
            <a:ext cx="27051000" cy="21640800"/>
          </a:xfrm>
          <a:prstGeom prst="rect">
            <a:avLst/>
          </a:prstGeom>
        </p:spPr>
        <p:txBody>
          <a:bodyPr lIns="91439" tIns="45719" rIns="91439" bIns="45719" numCol="1" spcCol="38100">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1155700" y="-1295400"/>
            <a:ext cx="26746200" cy="16018933"/>
          </a:xfrm>
          <a:prstGeom prst="rect">
            <a:avLst/>
          </a:prstGeom>
        </p:spPr>
        <p:txBody>
          <a:bodyPr lIns="91439" tIns="45719" rIns="91439" bIns="45719" numCol="1" spcCol="38100">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Body Level One…"/>
          <p:cNvSpPr txBox="1">
            <a:spLocks noGrp="1"/>
          </p:cNvSpPr>
          <p:nvPr>
            <p:ph type="body" sz="quarter" idx="1" hasCustomPrompt="1"/>
          </p:nvPr>
        </p:nvSpPr>
        <p:spPr>
          <a:xfrm>
            <a:off x="1207690" y="1106137"/>
            <a:ext cx="21968621" cy="636980"/>
          </a:xfrm>
          <a:prstGeom prst="rect">
            <a:avLst/>
          </a:prstGeom>
        </p:spPr>
        <p:txBody>
          <a:bodyPr lIns="45718" tIns="45718" rIns="45718" bIns="45718" numCol="1" spcCol="38100"/>
          <a:lstStyle>
            <a:lvl1pPr marL="0" indent="0" defTabSz="825500">
              <a:lnSpc>
                <a:spcPct val="100000"/>
              </a:lnSpc>
              <a:spcBef>
                <a:spcPts val="0"/>
              </a:spcBef>
              <a:buSzTx/>
              <a:buNone/>
              <a:defRPr sz="3600" b="1"/>
            </a:lvl1pPr>
            <a:lvl2pPr marL="1066800" indent="-457200" defTabSz="825500">
              <a:lnSpc>
                <a:spcPct val="100000"/>
              </a:lnSpc>
              <a:spcBef>
                <a:spcPts val="0"/>
              </a:spcBef>
              <a:defRPr sz="3600" b="1"/>
            </a:lvl2pPr>
            <a:lvl3pPr marL="1676400" indent="-457200" defTabSz="825500">
              <a:lnSpc>
                <a:spcPct val="100000"/>
              </a:lnSpc>
              <a:spcBef>
                <a:spcPts val="0"/>
              </a:spcBef>
              <a:defRPr sz="3600" b="1"/>
            </a:lvl3pPr>
            <a:lvl4pPr marL="2286000" indent="-457200" defTabSz="825500">
              <a:lnSpc>
                <a:spcPct val="100000"/>
              </a:lnSpc>
              <a:spcBef>
                <a:spcPts val="0"/>
              </a:spcBef>
              <a:defRPr sz="3600" b="1"/>
            </a:lvl4pPr>
            <a:lvl5pPr marL="2895600" indent="-457200" defTabSz="825500">
              <a:lnSpc>
                <a:spcPct val="100000"/>
              </a:lnSpc>
              <a:spcBef>
                <a:spcPts val="0"/>
              </a:spcBef>
              <a:defRPr sz="3600" b="1"/>
            </a:lvl5pPr>
          </a:lstStyle>
          <a:p>
            <a:r>
              <a:t>Author and Date</a:t>
            </a:r>
          </a:p>
          <a:p>
            <a:pPr lvl="1"/>
            <a:endParaRPr/>
          </a:p>
          <a:p>
            <a:pPr lvl="2"/>
            <a:endParaRPr/>
          </a:p>
          <a:p>
            <a:pPr lvl="3"/>
            <a:endParaRPr/>
          </a:p>
          <a:p>
            <a:pPr lvl="4"/>
            <a:endParaRPr/>
          </a:p>
        </p:txBody>
      </p:sp>
      <p:sp>
        <p:nvSpPr>
          <p:cNvPr id="24" name="Body Level One…"/>
          <p:cNvSpPr txBox="1">
            <a:spLocks noGrp="1"/>
          </p:cNvSpPr>
          <p:nvPr>
            <p:ph type="body" sz="quarter" idx="22" hasCustomPrompt="1"/>
          </p:nvPr>
        </p:nvSpPr>
        <p:spPr>
          <a:xfrm>
            <a:off x="1206500" y="11609909"/>
            <a:ext cx="21971000" cy="1116953"/>
          </a:xfrm>
          <a:prstGeom prst="rect">
            <a:avLst/>
          </a:prstGeom>
        </p:spPr>
        <p:txBody>
          <a:bodyPr numCol="1" spcCol="38100"/>
          <a:lstStyle>
            <a:lvl1pPr marL="0" indent="0" defTabSz="825500">
              <a:lnSpc>
                <a:spcPct val="100000"/>
              </a:lnSpc>
              <a:spcBef>
                <a:spcPts val="0"/>
              </a:spcBef>
              <a:buSzTx/>
              <a:buNone/>
              <a:defRPr sz="5500" b="1"/>
            </a:lvl1pPr>
          </a:lstStyle>
          <a:p>
            <a:r>
              <a:t>Presentation Subtitle</a:t>
            </a: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10972800" y="-203200"/>
            <a:ext cx="12144837" cy="14135100"/>
          </a:xfrm>
          <a:prstGeom prst="rect">
            <a:avLst/>
          </a:prstGeom>
        </p:spPr>
        <p:txBody>
          <a:bodyPr lIns="91439" tIns="45719" rIns="91439" bIns="45719" numCol="1" spcCol="38100">
            <a:noAutofit/>
          </a:bodyPr>
          <a:lstStyle/>
          <a:p>
            <a:endParaRPr/>
          </a:p>
        </p:txBody>
      </p:sp>
      <p:sp>
        <p:nvSpPr>
          <p:cNvPr id="33" name="Slide Title"/>
          <p:cNvSpPr txBox="1">
            <a:spLocks noGrp="1"/>
          </p:cNvSpPr>
          <p:nvPr>
            <p:ph type="title" hasCustomPrompt="1"/>
          </p:nvPr>
        </p:nvSpPr>
        <p:spPr>
          <a:xfrm>
            <a:off x="1206500" y="1270000"/>
            <a:ext cx="9779000" cy="5882274"/>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numCol="1" spcCol="38100"/>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500" y="13085233"/>
            <a:ext cx="368504"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xfrm>
            <a:off x="1206500" y="1079500"/>
            <a:ext cx="21971000" cy="1433164"/>
          </a:xfrm>
          <a:prstGeom prst="rect">
            <a:avLst/>
          </a:prstGeom>
        </p:spPr>
        <p:txBody>
          <a:bodyPr/>
          <a:lstStyle/>
          <a:p>
            <a:r>
              <a:t>Slide Title</a:t>
            </a:r>
          </a:p>
        </p:txBody>
      </p:sp>
      <p:sp>
        <p:nvSpPr>
          <p:cNvPr id="43" name="Body Level One…"/>
          <p:cNvSpPr txBox="1">
            <a:spLocks noGrp="1"/>
          </p:cNvSpPr>
          <p:nvPr>
            <p:ph type="body" sz="quarter" idx="1" hasCustomPrompt="1"/>
          </p:nvPr>
        </p:nvSpPr>
        <p:spPr>
          <a:xfrm>
            <a:off x="1206500" y="2372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sz="5500" b="1"/>
            </a:lvl1pPr>
            <a:lvl2pPr marL="1308100" indent="-698500" defTabSz="825500">
              <a:lnSpc>
                <a:spcPct val="100000"/>
              </a:lnSpc>
              <a:spcBef>
                <a:spcPts val="0"/>
              </a:spcBef>
              <a:defRPr sz="5500" b="1"/>
            </a:lvl2pPr>
            <a:lvl3pPr marL="1917700" indent="-698500" defTabSz="825500">
              <a:lnSpc>
                <a:spcPct val="100000"/>
              </a:lnSpc>
              <a:spcBef>
                <a:spcPts val="0"/>
              </a:spcBef>
              <a:defRPr sz="5500" b="1"/>
            </a:lvl3pPr>
            <a:lvl4pPr marL="2527300" indent="-698500" defTabSz="825500">
              <a:lnSpc>
                <a:spcPct val="100000"/>
              </a:lnSpc>
              <a:spcBef>
                <a:spcPts val="0"/>
              </a:spcBef>
              <a:defRPr sz="5500" b="1"/>
            </a:lvl4pPr>
            <a:lvl5pPr marL="3136900" indent="-698500" defTabSz="825500">
              <a:lnSpc>
                <a:spcPct val="100000"/>
              </a:lnSpc>
              <a:spcBef>
                <a:spcPts val="0"/>
              </a:spcBef>
              <a:defRPr sz="5500" b="1"/>
            </a:lvl5pPr>
          </a:lstStyle>
          <a:p>
            <a:r>
              <a:t>Slide Subtitle</a:t>
            </a:r>
          </a:p>
          <a:p>
            <a:pPr lvl="1"/>
            <a:endParaRPr/>
          </a:p>
          <a:p>
            <a:pPr lvl="2"/>
            <a:endParaRPr/>
          </a:p>
          <a:p>
            <a:pPr lvl="3"/>
            <a:endParaRPr/>
          </a:p>
          <a:p>
            <a:pPr lvl="4"/>
            <a:endParaRPr/>
          </a:p>
        </p:txBody>
      </p:sp>
      <p:sp>
        <p:nvSpPr>
          <p:cNvPr id="44" name="Body Level One…"/>
          <p:cNvSpPr txBox="1">
            <a:spLocks noGrp="1"/>
          </p:cNvSpPr>
          <p:nvPr>
            <p:ph type="body" idx="21" hasCustomPrompt="1"/>
          </p:nvPr>
        </p:nvSpPr>
        <p:spPr>
          <a:xfrm>
            <a:off x="1206500" y="4248503"/>
            <a:ext cx="21971000" cy="8256014"/>
          </a:xfrm>
          <a:prstGeom prst="rect">
            <a:avLst/>
          </a:prstGeom>
        </p:spPr>
        <p:txBody>
          <a:bodyPr numCol="1" spcCol="38100"/>
          <a:lstStyle/>
          <a:p>
            <a:r>
              <a:t>Slide bullet text</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Body Level One…"/>
          <p:cNvSpPr txBox="1">
            <a:spLocks noGrp="1"/>
          </p:cNvSpPr>
          <p:nvPr>
            <p:ph type="body" sz="quarter" idx="1" hasCustomPrompt="1"/>
          </p:nvPr>
        </p:nvSpPr>
        <p:spPr>
          <a:xfrm>
            <a:off x="1206500" y="2372961"/>
            <a:ext cx="9779000" cy="934781"/>
          </a:xfrm>
          <a:prstGeom prst="rect">
            <a:avLst/>
          </a:prstGeom>
        </p:spPr>
        <p:txBody>
          <a:bodyPr lIns="45718" tIns="45718" rIns="45718" bIns="45718" numCol="1" spcCol="38100"/>
          <a:lstStyle>
            <a:lvl1pPr marL="0" indent="0" defTabSz="825500">
              <a:lnSpc>
                <a:spcPct val="100000"/>
              </a:lnSpc>
              <a:spcBef>
                <a:spcPts val="0"/>
              </a:spcBef>
              <a:buSzTx/>
              <a:buNone/>
              <a:defRPr sz="5500" b="1"/>
            </a:lvl1pPr>
            <a:lvl2pPr marL="1308100" indent="-698500" defTabSz="825500">
              <a:lnSpc>
                <a:spcPct val="100000"/>
              </a:lnSpc>
              <a:spcBef>
                <a:spcPts val="0"/>
              </a:spcBef>
              <a:defRPr sz="5500" b="1"/>
            </a:lvl2pPr>
            <a:lvl3pPr marL="1917700" indent="-698500" defTabSz="825500">
              <a:lnSpc>
                <a:spcPct val="100000"/>
              </a:lnSpc>
              <a:spcBef>
                <a:spcPts val="0"/>
              </a:spcBef>
              <a:defRPr sz="5500" b="1"/>
            </a:lvl3pPr>
            <a:lvl4pPr marL="2527300" indent="-698500" defTabSz="825500">
              <a:lnSpc>
                <a:spcPct val="100000"/>
              </a:lnSpc>
              <a:spcBef>
                <a:spcPts val="0"/>
              </a:spcBef>
              <a:defRPr sz="5500" b="1"/>
            </a:lvl4pPr>
            <a:lvl5pPr marL="3136900" indent="-698500" defTabSz="825500">
              <a:lnSpc>
                <a:spcPct val="100000"/>
              </a:lnSpc>
              <a:spcBef>
                <a:spcPts val="0"/>
              </a:spcBef>
              <a:defRPr sz="5500" b="1"/>
            </a:lvl5pPr>
          </a:lstStyle>
          <a:p>
            <a:r>
              <a:t>Slide Subtitle</a:t>
            </a:r>
          </a:p>
          <a:p>
            <a:pPr lvl="1"/>
            <a:endParaRPr/>
          </a:p>
          <a:p>
            <a:pPr lvl="2"/>
            <a:endParaRPr/>
          </a:p>
          <a:p>
            <a:pPr lvl="3"/>
            <a:endParaRPr/>
          </a:p>
          <a:p>
            <a:pPr lvl="4"/>
            <a:endParaRPr/>
          </a:p>
        </p:txBody>
      </p:sp>
      <p:sp>
        <p:nvSpPr>
          <p:cNvPr id="61" name="Body Level One…"/>
          <p:cNvSpPr txBox="1">
            <a:spLocks noGrp="1"/>
          </p:cNvSpPr>
          <p:nvPr>
            <p:ph type="body" sz="half" idx="21" hasCustomPrompt="1"/>
          </p:nvPr>
        </p:nvSpPr>
        <p:spPr>
          <a:xfrm>
            <a:off x="1206500" y="4248503"/>
            <a:ext cx="9779000" cy="8256631"/>
          </a:xfrm>
          <a:prstGeom prst="rect">
            <a:avLst/>
          </a:prstGeom>
        </p:spPr>
        <p:txBody>
          <a:bodyPr numCol="1" spcCol="38100"/>
          <a:lstStyle/>
          <a:p>
            <a:r>
              <a:t>Slide bullet text</a:t>
            </a:r>
          </a:p>
        </p:txBody>
      </p:sp>
      <p:sp>
        <p:nvSpPr>
          <p:cNvPr id="62" name="660384004_1290x1720.jpg"/>
          <p:cNvSpPr>
            <a:spLocks noGrp="1"/>
          </p:cNvSpPr>
          <p:nvPr>
            <p:ph type="pic" idx="22"/>
          </p:nvPr>
        </p:nvSpPr>
        <p:spPr>
          <a:xfrm>
            <a:off x="12192000" y="-407266"/>
            <a:ext cx="10916874" cy="14555833"/>
          </a:xfrm>
          <a:prstGeom prst="rect">
            <a:avLst/>
          </a:prstGeom>
        </p:spPr>
        <p:txBody>
          <a:bodyPr lIns="91439" tIns="45719" rIns="91439" bIns="45719" numCol="1" spcCol="38100">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5"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500" y="13085233"/>
            <a:ext cx="368504"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50"/>
          </a:xfrm>
          <a:prstGeom prst="rect">
            <a:avLst/>
          </a:prstGeom>
        </p:spPr>
        <p:txBody>
          <a:bodyPr/>
          <a:lstStyle/>
          <a:p>
            <a:r>
              <a:t>Slide Title</a:t>
            </a:r>
          </a:p>
        </p:txBody>
      </p:sp>
      <p:sp>
        <p:nvSpPr>
          <p:cNvPr id="80" name="Body Level One…"/>
          <p:cNvSpPr txBox="1">
            <a:spLocks noGrp="1"/>
          </p:cNvSpPr>
          <p:nvPr>
            <p:ph type="body" sz="quarter" idx="1" hasCustomPrompt="1"/>
          </p:nvPr>
        </p:nvSpPr>
        <p:spPr>
          <a:xfrm>
            <a:off x="1206500" y="2372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sz="5500" b="1"/>
            </a:lvl1pPr>
            <a:lvl2pPr marL="1308100" indent="-698500" defTabSz="825500">
              <a:lnSpc>
                <a:spcPct val="100000"/>
              </a:lnSpc>
              <a:spcBef>
                <a:spcPts val="0"/>
              </a:spcBef>
              <a:defRPr sz="5500" b="1"/>
            </a:lvl2pPr>
            <a:lvl3pPr marL="1917700" indent="-698500" defTabSz="825500">
              <a:lnSpc>
                <a:spcPct val="100000"/>
              </a:lnSpc>
              <a:spcBef>
                <a:spcPts val="0"/>
              </a:spcBef>
              <a:defRPr sz="5500" b="1"/>
            </a:lvl3pPr>
            <a:lvl4pPr marL="2527300" indent="-698500" defTabSz="825500">
              <a:lnSpc>
                <a:spcPct val="100000"/>
              </a:lnSpc>
              <a:spcBef>
                <a:spcPts val="0"/>
              </a:spcBef>
              <a:defRPr sz="5500" b="1"/>
            </a:lvl4pPr>
            <a:lvl5pPr marL="3136900" indent="-698500" defTabSz="825500">
              <a:lnSpc>
                <a:spcPct val="100000"/>
              </a:lnSpc>
              <a:spcBef>
                <a:spcPts val="0"/>
              </a:spcBef>
              <a:defRPr sz="5500" b="1"/>
            </a:lvl5pPr>
          </a:lstStyle>
          <a:p>
            <a:r>
              <a:t>Slide Subtitle</a:t>
            </a:r>
          </a:p>
          <a:p>
            <a:pPr lvl="1"/>
            <a:endParaRPr/>
          </a:p>
          <a:p>
            <a:pPr lvl="2"/>
            <a:endParaRPr/>
          </a:p>
          <a:p>
            <a:pPr lvl="3"/>
            <a:endParaRPr/>
          </a:p>
          <a:p>
            <a:pPr lvl="4"/>
            <a:endParaRP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Body Level One…"/>
          <p:cNvSpPr txBox="1">
            <a:spLocks noGrp="1"/>
          </p:cNvSpPr>
          <p:nvPr>
            <p:ph type="body" sz="quarter" idx="1" hasCustomPrompt="1"/>
          </p:nvPr>
        </p:nvSpPr>
        <p:spPr>
          <a:xfrm>
            <a:off x="1206500" y="2372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sz="5500" b="1"/>
            </a:lvl1pPr>
            <a:lvl2pPr marL="1308100" indent="-698500" defTabSz="825500">
              <a:lnSpc>
                <a:spcPct val="100000"/>
              </a:lnSpc>
              <a:spcBef>
                <a:spcPts val="0"/>
              </a:spcBef>
              <a:defRPr sz="5500" b="1"/>
            </a:lvl2pPr>
            <a:lvl3pPr marL="1917700" indent="-698500" defTabSz="825500">
              <a:lnSpc>
                <a:spcPct val="100000"/>
              </a:lnSpc>
              <a:spcBef>
                <a:spcPts val="0"/>
              </a:spcBef>
              <a:defRPr sz="5500" b="1"/>
            </a:lvl3pPr>
            <a:lvl4pPr marL="2527300" indent="-698500" defTabSz="825500">
              <a:lnSpc>
                <a:spcPct val="100000"/>
              </a:lnSpc>
              <a:spcBef>
                <a:spcPts val="0"/>
              </a:spcBef>
              <a:defRPr sz="5500" b="1"/>
            </a:lvl4pPr>
            <a:lvl5pPr marL="3136900" indent="-698500" defTabSz="825500">
              <a:lnSpc>
                <a:spcPct val="100000"/>
              </a:lnSpc>
              <a:spcBef>
                <a:spcPts val="0"/>
              </a:spcBef>
              <a:defRPr sz="5500" b="1"/>
            </a:lvl5pPr>
          </a:lstStyle>
          <a:p>
            <a:r>
              <a:t>Agenda Subtitle</a:t>
            </a:r>
          </a:p>
          <a:p>
            <a:pPr lvl="1"/>
            <a:endParaRPr/>
          </a:p>
          <a:p>
            <a:pPr lvl="2"/>
            <a:endParaRPr/>
          </a:p>
          <a:p>
            <a:pPr lvl="3"/>
            <a:endParaRPr/>
          </a:p>
          <a:p>
            <a:pPr lvl="4"/>
            <a:endParaRPr/>
          </a:p>
        </p:txBody>
      </p:sp>
      <p:sp>
        <p:nvSpPr>
          <p:cNvPr id="90" name="Body Level One…"/>
          <p:cNvSpPr txBox="1">
            <a:spLocks noGrp="1"/>
          </p:cNvSpPr>
          <p:nvPr>
            <p:ph type="body" idx="21" hasCustomPrompt="1"/>
          </p:nvPr>
        </p:nvSpPr>
        <p:spPr>
          <a:xfrm>
            <a:off x="1206500" y="4248503"/>
            <a:ext cx="21971000" cy="8256014"/>
          </a:xfrm>
          <a:prstGeom prst="rect">
            <a:avLst/>
          </a:prstGeom>
        </p:spPr>
        <p:txBody>
          <a:bodyPr numCol="1" spcCol="38100"/>
          <a:lstStyle>
            <a:lvl1pPr marL="0" indent="0" defTabSz="825500">
              <a:lnSpc>
                <a:spcPct val="100000"/>
              </a:lnSpc>
              <a:spcBef>
                <a:spcPts val="1800"/>
              </a:spcBef>
              <a:buSzTx/>
              <a:buNone/>
              <a:defRPr sz="5500" spc="-99"/>
            </a:lvl1pPr>
          </a:lstStyle>
          <a:p>
            <a:r>
              <a:t>Agenda Topics</a:t>
            </a: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1206500" y="4248503"/>
            <a:ext cx="21971000" cy="82560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numCol="2" spcCol="1098550">
            <a:normAutofit/>
          </a:bodyPr>
          <a:lstStyle/>
          <a:p>
            <a:r>
              <a:t>Slide bullet text</a:t>
            </a:r>
          </a:p>
          <a:p>
            <a:pPr lvl="1"/>
            <a:endParaRPr/>
          </a:p>
          <a:p>
            <a:pPr lvl="2"/>
            <a:endParaRPr/>
          </a:p>
          <a:p>
            <a:pPr lvl="3"/>
            <a:endParaRPr/>
          </a:p>
          <a:p>
            <a:pPr lvl="4"/>
            <a:endParaRPr/>
          </a:p>
        </p:txBody>
      </p:sp>
      <p:sp>
        <p:nvSpPr>
          <p:cNvPr id="3" name="Title Text"/>
          <p:cNvSpPr txBox="1">
            <a:spLocks noGrp="1"/>
          </p:cNvSpPr>
          <p:nvPr>
            <p:ph type="title"/>
          </p:nvPr>
        </p:nvSpPr>
        <p:spPr>
          <a:xfrm>
            <a:off x="3653366" y="2743200"/>
            <a:ext cx="19507201" cy="1505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Title Text</a:t>
            </a:r>
          </a:p>
        </p:txBody>
      </p:sp>
      <p:sp>
        <p:nvSpPr>
          <p:cNvPr id="4" name="Slide Number"/>
          <p:cNvSpPr txBox="1">
            <a:spLocks noGrp="1"/>
          </p:cNvSpPr>
          <p:nvPr>
            <p:ph type="sldNum" sz="quarter" idx="2"/>
          </p:nvPr>
        </p:nvSpPr>
        <p:spPr>
          <a:xfrm>
            <a:off x="12001500" y="13080999"/>
            <a:ext cx="368504"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t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mailto:user@10.20.0.201"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Dr. Emily Armbruster…"/>
          <p:cNvSpPr txBox="1">
            <a:spLocks noGrp="1"/>
          </p:cNvSpPr>
          <p:nvPr>
            <p:ph type="body" sz="quarter" idx="1"/>
          </p:nvPr>
        </p:nvSpPr>
        <p:spPr>
          <a:xfrm>
            <a:off x="1201341" y="11859862"/>
            <a:ext cx="21971002" cy="1905002"/>
          </a:xfrm>
          <a:prstGeom prst="rect">
            <a:avLst/>
          </a:prstGeom>
        </p:spPr>
        <p:txBody>
          <a:bodyPr/>
          <a:lstStyle/>
          <a:p>
            <a:r>
              <a:t>Dr. Emily Armbruster </a:t>
            </a:r>
          </a:p>
          <a:p>
            <a:r>
              <a:t>she/her</a:t>
            </a:r>
          </a:p>
          <a:p>
            <a:r>
              <a:t>Post-doc Research Associate, des Georges lab</a:t>
            </a:r>
          </a:p>
        </p:txBody>
      </p:sp>
      <p:sp>
        <p:nvSpPr>
          <p:cNvPr id="152" name="One potential step closer to higher resolution"/>
          <p:cNvSpPr txBox="1">
            <a:spLocks noGrp="1"/>
          </p:cNvSpPr>
          <p:nvPr>
            <p:ph type="title"/>
          </p:nvPr>
        </p:nvSpPr>
        <p:spPr>
          <a:xfrm>
            <a:off x="1206495" y="2574990"/>
            <a:ext cx="21971006" cy="4648203"/>
          </a:xfrm>
          <a:prstGeom prst="rect">
            <a:avLst/>
          </a:prstGeom>
        </p:spPr>
        <p:txBody>
          <a:bodyPr/>
          <a:lstStyle>
            <a:lvl1pPr>
              <a:defRPr spc="-300"/>
            </a:lvl1pPr>
          </a:lstStyle>
          <a:p>
            <a:r>
              <a:rPr dirty="0"/>
              <a:t>One potential step closer to higher resolution</a:t>
            </a:r>
          </a:p>
        </p:txBody>
      </p:sp>
      <p:sp>
        <p:nvSpPr>
          <p:cNvPr id="153" name="des Georges/ASRC pipeline to use WARP picked and Cryosparc cleaned particle stack for a Relion3.1 Baysian Polishing job"/>
          <p:cNvSpPr txBox="1"/>
          <p:nvPr/>
        </p:nvSpPr>
        <p:spPr>
          <a:xfrm>
            <a:off x="1201342" y="7223190"/>
            <a:ext cx="21971002" cy="1905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defTabSz="1219168">
              <a:lnSpc>
                <a:spcPct val="80000"/>
              </a:lnSpc>
              <a:defRPr sz="5800" b="1" spc="-200">
                <a:solidFill>
                  <a:srgbClr val="000000"/>
                </a:solidFill>
              </a:defRPr>
            </a:lvl1pPr>
          </a:lstStyle>
          <a:p>
            <a:r>
              <a:t>des Georges/ASRC pipeline to use WARP picked and Cryosparc cleaned particle stack for a Relion3.1 Baysian Polishing job</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 name="Screen Shot 2021-09-07 at 2.31.11 PM.png" descr="Screen Shot 2021-09-07 at 2.31.11 PM.png"/>
          <p:cNvPicPr>
            <a:picLocks noChangeAspect="1"/>
          </p:cNvPicPr>
          <p:nvPr/>
        </p:nvPicPr>
        <p:blipFill>
          <a:blip r:embed="rId3"/>
          <a:srcRect t="23988"/>
          <a:stretch>
            <a:fillRect/>
          </a:stretch>
        </p:blipFill>
        <p:spPr>
          <a:xfrm>
            <a:off x="1154708" y="5461110"/>
            <a:ext cx="21668048" cy="8401327"/>
          </a:xfrm>
          <a:prstGeom prst="rect">
            <a:avLst/>
          </a:prstGeom>
          <a:ln w="12700">
            <a:miter lim="400000"/>
          </a:ln>
        </p:spPr>
      </p:pic>
      <p:sp>
        <p:nvSpPr>
          <p:cNvPr id="205" name="Pyem does not entirely properly write out useable particle.star files to use in this pipeline"/>
          <p:cNvSpPr txBox="1">
            <a:spLocks noGrp="1"/>
          </p:cNvSpPr>
          <p:nvPr>
            <p:ph type="body" sz="quarter" idx="1"/>
          </p:nvPr>
        </p:nvSpPr>
        <p:spPr>
          <a:xfrm>
            <a:off x="1206500" y="2372961"/>
            <a:ext cx="21971000" cy="2236015"/>
          </a:xfrm>
          <a:prstGeom prst="rect">
            <a:avLst/>
          </a:prstGeom>
        </p:spPr>
        <p:txBody>
          <a:bodyPr/>
          <a:lstStyle/>
          <a:p>
            <a:r>
              <a:t>Pyem does not entirely properly write out useable particle.star files to use in this particular pipeline</a:t>
            </a:r>
          </a:p>
        </p:txBody>
      </p:sp>
      <p:sp>
        <p:nvSpPr>
          <p:cNvPr id="206" name="_rlnMicrographName should go to the average/*.mrc files, not *.tif…"/>
          <p:cNvSpPr txBox="1"/>
          <p:nvPr/>
        </p:nvSpPr>
        <p:spPr>
          <a:xfrm>
            <a:off x="1141839" y="4248910"/>
            <a:ext cx="21343494" cy="13065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4000"/>
            </a:pPr>
            <a:r>
              <a:t>_rlnMicrographName should go to the average/*.mrc files, not *.tif</a:t>
            </a:r>
          </a:p>
          <a:p>
            <a:pPr algn="l">
              <a:defRPr sz="4000"/>
            </a:pPr>
            <a:r>
              <a:t>I use Vim editing for this</a:t>
            </a:r>
          </a:p>
        </p:txBody>
      </p:sp>
      <p:sp>
        <p:nvSpPr>
          <p:cNvPr id="207" name="Rectangle"/>
          <p:cNvSpPr/>
          <p:nvPr/>
        </p:nvSpPr>
        <p:spPr>
          <a:xfrm>
            <a:off x="1145327" y="6722753"/>
            <a:ext cx="3556992" cy="370905"/>
          </a:xfrm>
          <a:prstGeom prst="rect">
            <a:avLst/>
          </a:prstGeom>
          <a:ln w="50800">
            <a:solidFill>
              <a:srgbClr val="FF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08" name="Rectangle"/>
          <p:cNvSpPr/>
          <p:nvPr/>
        </p:nvSpPr>
        <p:spPr>
          <a:xfrm>
            <a:off x="1119927" y="10787735"/>
            <a:ext cx="5440731" cy="370905"/>
          </a:xfrm>
          <a:prstGeom prst="rect">
            <a:avLst/>
          </a:prstGeom>
          <a:ln w="50800">
            <a:solidFill>
              <a:srgbClr val="FF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09" name="Rectangle"/>
          <p:cNvSpPr/>
          <p:nvPr/>
        </p:nvSpPr>
        <p:spPr>
          <a:xfrm>
            <a:off x="1119927" y="11327362"/>
            <a:ext cx="5440731" cy="261083"/>
          </a:xfrm>
          <a:prstGeom prst="rect">
            <a:avLst/>
          </a:prstGeom>
          <a:ln w="50800">
            <a:solidFill>
              <a:srgbClr val="FF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10" name="Fix _rlnMicrographName column in particle.star"/>
          <p:cNvSpPr txBox="1">
            <a:spLocks noGrp="1"/>
          </p:cNvSpPr>
          <p:nvPr>
            <p:ph type="title"/>
          </p:nvPr>
        </p:nvSpPr>
        <p:spPr>
          <a:xfrm>
            <a:off x="1206500" y="1079499"/>
            <a:ext cx="21971000" cy="1434951"/>
          </a:xfrm>
          <a:prstGeom prst="rect">
            <a:avLst/>
          </a:prstGeom>
        </p:spPr>
        <p:txBody>
          <a:bodyPr/>
          <a:lstStyle>
            <a:lvl1pPr defTabSz="2267654">
              <a:defRPr sz="7900" spc="-200"/>
            </a:lvl1pPr>
          </a:lstStyle>
          <a:p>
            <a:r>
              <a:t>Fix _rlnMicrographName column in particle.star</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Fix _rlnMicrographName column in particle.star"/>
          <p:cNvSpPr txBox="1">
            <a:spLocks noGrp="1"/>
          </p:cNvSpPr>
          <p:nvPr>
            <p:ph type="title"/>
          </p:nvPr>
        </p:nvSpPr>
        <p:spPr>
          <a:xfrm>
            <a:off x="1206500" y="1079499"/>
            <a:ext cx="21971000" cy="1434951"/>
          </a:xfrm>
          <a:prstGeom prst="rect">
            <a:avLst/>
          </a:prstGeom>
        </p:spPr>
        <p:txBody>
          <a:bodyPr/>
          <a:lstStyle>
            <a:lvl1pPr defTabSz="2267654">
              <a:defRPr sz="7900" spc="-200"/>
            </a:lvl1pPr>
          </a:lstStyle>
          <a:p>
            <a:r>
              <a:t>Fix _rlnMicrographName column in particle.star</a:t>
            </a:r>
          </a:p>
        </p:txBody>
      </p:sp>
      <p:sp>
        <p:nvSpPr>
          <p:cNvPr id="215" name="Pyem does not entirely properly write out useable particle.star files to use in this pipeline"/>
          <p:cNvSpPr txBox="1">
            <a:spLocks noGrp="1"/>
          </p:cNvSpPr>
          <p:nvPr>
            <p:ph type="body" sz="quarter" idx="1"/>
          </p:nvPr>
        </p:nvSpPr>
        <p:spPr>
          <a:xfrm>
            <a:off x="1206500" y="2372961"/>
            <a:ext cx="21971000" cy="2236015"/>
          </a:xfrm>
          <a:prstGeom prst="rect">
            <a:avLst/>
          </a:prstGeom>
        </p:spPr>
        <p:txBody>
          <a:bodyPr/>
          <a:lstStyle/>
          <a:p>
            <a:r>
              <a:t>Pyem does not entirely properly write out useable particle.star files to use in this particular pipeline</a:t>
            </a:r>
          </a:p>
        </p:txBody>
      </p:sp>
      <p:sp>
        <p:nvSpPr>
          <p:cNvPr id="216" name="_rlnMicrographName should go to the average/*.mrc files, not *.tif…"/>
          <p:cNvSpPr txBox="1"/>
          <p:nvPr/>
        </p:nvSpPr>
        <p:spPr>
          <a:xfrm>
            <a:off x="1141839" y="4248910"/>
            <a:ext cx="21343494" cy="13065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4000"/>
            </a:pPr>
            <a:r>
              <a:t>_rlnMicrographName should go to the average/*.mrc files, not *.tif</a:t>
            </a:r>
          </a:p>
          <a:p>
            <a:pPr algn="l">
              <a:defRPr sz="4000"/>
            </a:pPr>
            <a:r>
              <a:t>I use Vim editing for this</a:t>
            </a:r>
          </a:p>
        </p:txBody>
      </p:sp>
      <p:sp>
        <p:nvSpPr>
          <p:cNvPr id="217" name="Rectangle"/>
          <p:cNvSpPr/>
          <p:nvPr/>
        </p:nvSpPr>
        <p:spPr>
          <a:xfrm>
            <a:off x="1170727" y="6934351"/>
            <a:ext cx="3563453" cy="270494"/>
          </a:xfrm>
          <a:prstGeom prst="rect">
            <a:avLst/>
          </a:prstGeom>
          <a:ln w="50800">
            <a:solidFill>
              <a:srgbClr val="FF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18" name="Rectangle"/>
          <p:cNvSpPr/>
          <p:nvPr/>
        </p:nvSpPr>
        <p:spPr>
          <a:xfrm>
            <a:off x="2694727" y="11168735"/>
            <a:ext cx="5737895" cy="370905"/>
          </a:xfrm>
          <a:prstGeom prst="rect">
            <a:avLst/>
          </a:prstGeom>
          <a:ln w="50800">
            <a:solidFill>
              <a:srgbClr val="FF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19" name="Rectangle"/>
          <p:cNvSpPr/>
          <p:nvPr/>
        </p:nvSpPr>
        <p:spPr>
          <a:xfrm>
            <a:off x="2694727" y="11905335"/>
            <a:ext cx="5737895" cy="370905"/>
          </a:xfrm>
          <a:prstGeom prst="rect">
            <a:avLst/>
          </a:prstGeom>
          <a:ln w="50800">
            <a:solidFill>
              <a:srgbClr val="FF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20" name="Rectangle"/>
          <p:cNvSpPr/>
          <p:nvPr/>
        </p:nvSpPr>
        <p:spPr>
          <a:xfrm>
            <a:off x="2694727" y="12641935"/>
            <a:ext cx="5737895" cy="370905"/>
          </a:xfrm>
          <a:prstGeom prst="rect">
            <a:avLst/>
          </a:prstGeom>
          <a:ln w="50800">
            <a:solidFill>
              <a:srgbClr val="FF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21" name="Note) I use startool.py to write new star files so I can keep each iteration when I change a particles.star file.…"/>
          <p:cNvSpPr txBox="1"/>
          <p:nvPr/>
        </p:nvSpPr>
        <p:spPr>
          <a:xfrm>
            <a:off x="8757643" y="5697515"/>
            <a:ext cx="13569760" cy="49641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4000"/>
            </a:pPr>
            <a:r>
              <a:t>Note) I use startool.py to write new star files so I can keep each iteration when I change a particles.star file. </a:t>
            </a:r>
          </a:p>
          <a:p>
            <a:pPr algn="l">
              <a:defRPr sz="4000"/>
            </a:pPr>
            <a:r>
              <a:t>startool.py in strgpu2 can be used with</a:t>
            </a:r>
          </a:p>
          <a:p>
            <a:pPr algn="l">
              <a:defRPr sz="4000"/>
            </a:pPr>
            <a:r>
              <a:t>&gt; python /home/user/bin/startool.py -commandshere</a:t>
            </a:r>
          </a:p>
          <a:p>
            <a:pPr algn="l">
              <a:defRPr sz="4000"/>
            </a:pPr>
            <a:endParaRPr/>
          </a:p>
          <a:p>
            <a:pPr algn="l">
              <a:defRPr sz="4000"/>
            </a:pPr>
            <a:r>
              <a:t>with startool.py—use (to choose data table) never worked well for me so had to # out optics table and manually put it back in for each file iteration</a:t>
            </a:r>
          </a:p>
        </p:txBody>
      </p:sp>
      <p:pic>
        <p:nvPicPr>
          <p:cNvPr id="222" name="Screen Shot 2021-09-07 at 2.31.11 PM.png" descr="Screen Shot 2021-09-07 at 2.31.11 PM.png"/>
          <p:cNvPicPr>
            <a:picLocks noChangeAspect="1"/>
          </p:cNvPicPr>
          <p:nvPr/>
        </p:nvPicPr>
        <p:blipFill>
          <a:blip r:embed="rId3"/>
          <a:srcRect t="24359" r="66456"/>
          <a:stretch>
            <a:fillRect/>
          </a:stretch>
        </p:blipFill>
        <p:spPr>
          <a:xfrm>
            <a:off x="1081094" y="5628266"/>
            <a:ext cx="7388527" cy="8498625"/>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yem does not entirely properly write out useable particle.star files to use in this pipeline"/>
          <p:cNvSpPr txBox="1">
            <a:spLocks noGrp="1"/>
          </p:cNvSpPr>
          <p:nvPr>
            <p:ph type="body" sz="quarter" idx="1"/>
          </p:nvPr>
        </p:nvSpPr>
        <p:spPr>
          <a:xfrm>
            <a:off x="1206500" y="2372961"/>
            <a:ext cx="21971000" cy="2236015"/>
          </a:xfrm>
          <a:prstGeom prst="rect">
            <a:avLst/>
          </a:prstGeom>
        </p:spPr>
        <p:txBody>
          <a:bodyPr/>
          <a:lstStyle/>
          <a:p>
            <a:r>
              <a:t>Pyem does not entirely properly write out useable particle.star files to use in this particular pipeline</a:t>
            </a:r>
          </a:p>
        </p:txBody>
      </p:sp>
      <p:sp>
        <p:nvSpPr>
          <p:cNvPr id="227" name="Rectangle"/>
          <p:cNvSpPr/>
          <p:nvPr/>
        </p:nvSpPr>
        <p:spPr>
          <a:xfrm>
            <a:off x="1170727" y="6934351"/>
            <a:ext cx="3563453" cy="270494"/>
          </a:xfrm>
          <a:prstGeom prst="rect">
            <a:avLst/>
          </a:prstGeom>
          <a:ln w="50800">
            <a:solidFill>
              <a:srgbClr val="FF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pic>
        <p:nvPicPr>
          <p:cNvPr id="228" name="Screen Shot 2021-09-07 at 2.31.11 PM.png" descr="Screen Shot 2021-09-07 at 2.31.11 PM.png"/>
          <p:cNvPicPr>
            <a:picLocks noChangeAspect="1"/>
          </p:cNvPicPr>
          <p:nvPr/>
        </p:nvPicPr>
        <p:blipFill>
          <a:blip r:embed="rId3"/>
          <a:srcRect t="24359" b="27358"/>
          <a:stretch>
            <a:fillRect/>
          </a:stretch>
        </p:blipFill>
        <p:spPr>
          <a:xfrm>
            <a:off x="1178717" y="5636969"/>
            <a:ext cx="22026490" cy="5424791"/>
          </a:xfrm>
          <a:prstGeom prst="rect">
            <a:avLst/>
          </a:prstGeom>
          <a:ln w="12700">
            <a:miter lim="400000"/>
          </a:ln>
        </p:spPr>
      </p:pic>
      <p:sp>
        <p:nvSpPr>
          <p:cNvPr id="229" name="Fix paths in particle.star"/>
          <p:cNvSpPr txBox="1">
            <a:spLocks noGrp="1"/>
          </p:cNvSpPr>
          <p:nvPr>
            <p:ph type="title"/>
          </p:nvPr>
        </p:nvSpPr>
        <p:spPr>
          <a:xfrm>
            <a:off x="1206500" y="1079499"/>
            <a:ext cx="21971000" cy="1434951"/>
          </a:xfrm>
          <a:prstGeom prst="rect">
            <a:avLst/>
          </a:prstGeom>
        </p:spPr>
        <p:txBody>
          <a:bodyPr/>
          <a:lstStyle>
            <a:lvl1pPr>
              <a:defRPr spc="-200"/>
            </a:lvl1pPr>
          </a:lstStyle>
          <a:p>
            <a:r>
              <a:t>Fix paths in particle.star</a:t>
            </a:r>
          </a:p>
        </p:txBody>
      </p:sp>
      <p:sp>
        <p:nvSpPr>
          <p:cNvPr id="230" name="Rectangle"/>
          <p:cNvSpPr/>
          <p:nvPr/>
        </p:nvSpPr>
        <p:spPr>
          <a:xfrm>
            <a:off x="1145327" y="6438510"/>
            <a:ext cx="3556992" cy="655148"/>
          </a:xfrm>
          <a:prstGeom prst="rect">
            <a:avLst/>
          </a:prstGeom>
          <a:ln w="50800">
            <a:solidFill>
              <a:srgbClr val="FF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31" name="Rectangle"/>
          <p:cNvSpPr/>
          <p:nvPr/>
        </p:nvSpPr>
        <p:spPr>
          <a:xfrm>
            <a:off x="1878701" y="10787735"/>
            <a:ext cx="1891314" cy="351525"/>
          </a:xfrm>
          <a:prstGeom prst="rect">
            <a:avLst/>
          </a:prstGeom>
          <a:ln w="50800">
            <a:solidFill>
              <a:srgbClr val="FF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32" name="Rectangle"/>
          <p:cNvSpPr/>
          <p:nvPr/>
        </p:nvSpPr>
        <p:spPr>
          <a:xfrm>
            <a:off x="12953102" y="10787735"/>
            <a:ext cx="1891314" cy="351525"/>
          </a:xfrm>
          <a:prstGeom prst="rect">
            <a:avLst/>
          </a:prstGeom>
          <a:ln w="50800">
            <a:solidFill>
              <a:srgbClr val="FF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33" name="Edit path in _rlnImageName and _rlnImageOriginalName to be proper for your directory setup…"/>
          <p:cNvSpPr txBox="1"/>
          <p:nvPr/>
        </p:nvSpPr>
        <p:spPr>
          <a:xfrm>
            <a:off x="1141839" y="4248910"/>
            <a:ext cx="21343494" cy="13065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4000"/>
            </a:pPr>
            <a:r>
              <a:t>Edit path in _rlnImageName and _rlnImageOriginalName to be proper for your directory setup</a:t>
            </a:r>
          </a:p>
          <a:p>
            <a:pPr algn="l">
              <a:defRPr sz="4000"/>
            </a:pPr>
            <a:r>
              <a:t>I use Vim editing for this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Fix paths in particle.star"/>
          <p:cNvSpPr txBox="1">
            <a:spLocks noGrp="1"/>
          </p:cNvSpPr>
          <p:nvPr>
            <p:ph type="title"/>
          </p:nvPr>
        </p:nvSpPr>
        <p:spPr>
          <a:xfrm>
            <a:off x="1206500" y="1079499"/>
            <a:ext cx="21971000" cy="1434951"/>
          </a:xfrm>
          <a:prstGeom prst="rect">
            <a:avLst/>
          </a:prstGeom>
        </p:spPr>
        <p:txBody>
          <a:bodyPr/>
          <a:lstStyle>
            <a:lvl1pPr>
              <a:defRPr spc="-200"/>
            </a:lvl1pPr>
          </a:lstStyle>
          <a:p>
            <a:r>
              <a:t>Fix paths in particle.star</a:t>
            </a:r>
          </a:p>
        </p:txBody>
      </p:sp>
      <p:sp>
        <p:nvSpPr>
          <p:cNvPr id="238" name="Pyem does not entirely properly write out useable particle.star files to use in this pipeline"/>
          <p:cNvSpPr txBox="1">
            <a:spLocks noGrp="1"/>
          </p:cNvSpPr>
          <p:nvPr>
            <p:ph type="body" sz="quarter" idx="1"/>
          </p:nvPr>
        </p:nvSpPr>
        <p:spPr>
          <a:xfrm>
            <a:off x="1206500" y="2372961"/>
            <a:ext cx="21971000" cy="2236015"/>
          </a:xfrm>
          <a:prstGeom prst="rect">
            <a:avLst/>
          </a:prstGeom>
        </p:spPr>
        <p:txBody>
          <a:bodyPr/>
          <a:lstStyle/>
          <a:p>
            <a:r>
              <a:t>Pyem does not entirely properly write out useable particle.star files to use in this pipeline</a:t>
            </a:r>
          </a:p>
        </p:txBody>
      </p:sp>
      <p:sp>
        <p:nvSpPr>
          <p:cNvPr id="239" name="Edit path in _rlnImageName and _rlnImageOriginalName to be proper for your directory setup…"/>
          <p:cNvSpPr txBox="1"/>
          <p:nvPr/>
        </p:nvSpPr>
        <p:spPr>
          <a:xfrm>
            <a:off x="1141839" y="4248910"/>
            <a:ext cx="21343494" cy="13065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4000"/>
            </a:pPr>
            <a:r>
              <a:t>Edit path in _rlnImageName and _rlnImageOriginalName to be proper for your directory setup</a:t>
            </a:r>
          </a:p>
          <a:p>
            <a:pPr algn="l">
              <a:defRPr sz="4000"/>
            </a:pPr>
            <a:r>
              <a:t>I use Vim editing for this</a:t>
            </a:r>
          </a:p>
        </p:txBody>
      </p:sp>
      <p:pic>
        <p:nvPicPr>
          <p:cNvPr id="240" name="Screen Shot 2021-09-03 at 11.51.47 PM.png" descr="Screen Shot 2021-09-03 at 11.51.47 PM.png"/>
          <p:cNvPicPr>
            <a:picLocks noChangeAspect="1"/>
          </p:cNvPicPr>
          <p:nvPr/>
        </p:nvPicPr>
        <p:blipFill>
          <a:blip r:embed="rId3"/>
          <a:srcRect t="25040" r="1139" b="28908"/>
          <a:stretch>
            <a:fillRect/>
          </a:stretch>
        </p:blipFill>
        <p:spPr>
          <a:xfrm>
            <a:off x="1145389" y="5582370"/>
            <a:ext cx="21093288" cy="5696266"/>
          </a:xfrm>
          <a:prstGeom prst="rect">
            <a:avLst/>
          </a:prstGeom>
          <a:ln w="12700">
            <a:miter lim="400000"/>
          </a:ln>
        </p:spPr>
      </p:pic>
      <p:sp>
        <p:nvSpPr>
          <p:cNvPr id="241" name="Rectangle"/>
          <p:cNvSpPr/>
          <p:nvPr/>
        </p:nvSpPr>
        <p:spPr>
          <a:xfrm>
            <a:off x="1145327" y="6375551"/>
            <a:ext cx="3615133" cy="627283"/>
          </a:xfrm>
          <a:prstGeom prst="rect">
            <a:avLst/>
          </a:prstGeom>
          <a:ln w="50800">
            <a:solidFill>
              <a:srgbClr val="FF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42" name="Rectangle"/>
          <p:cNvSpPr/>
          <p:nvPr/>
        </p:nvSpPr>
        <p:spPr>
          <a:xfrm>
            <a:off x="1985648" y="10889335"/>
            <a:ext cx="1452019" cy="370905"/>
          </a:xfrm>
          <a:prstGeom prst="rect">
            <a:avLst/>
          </a:prstGeom>
          <a:ln w="50800">
            <a:solidFill>
              <a:srgbClr val="FF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43" name="Rectangle"/>
          <p:cNvSpPr/>
          <p:nvPr/>
        </p:nvSpPr>
        <p:spPr>
          <a:xfrm>
            <a:off x="13073273" y="10889335"/>
            <a:ext cx="1452019" cy="370905"/>
          </a:xfrm>
          <a:prstGeom prst="rect">
            <a:avLst/>
          </a:prstGeom>
          <a:ln w="50800">
            <a:solidFill>
              <a:srgbClr val="FF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onsiderations in running Baysian Polishing in 3.1"/>
          <p:cNvSpPr txBox="1">
            <a:spLocks noGrp="1"/>
          </p:cNvSpPr>
          <p:nvPr>
            <p:ph type="title"/>
          </p:nvPr>
        </p:nvSpPr>
        <p:spPr>
          <a:xfrm>
            <a:off x="1206500" y="1079500"/>
            <a:ext cx="21971000" cy="1818970"/>
          </a:xfrm>
          <a:prstGeom prst="rect">
            <a:avLst/>
          </a:prstGeom>
        </p:spPr>
        <p:txBody>
          <a:bodyPr/>
          <a:lstStyle>
            <a:lvl1pPr defTabSz="2145738">
              <a:defRPr sz="7400" spc="-200"/>
            </a:lvl1pPr>
          </a:lstStyle>
          <a:p>
            <a:r>
              <a:t>Considerations in running Baysian Polishing in 3.1</a:t>
            </a:r>
          </a:p>
        </p:txBody>
      </p:sp>
      <p:sp>
        <p:nvSpPr>
          <p:cNvPr id="248" name="If using multiple datasets, train and run Baysian Polishing separately for each dataset…"/>
          <p:cNvSpPr txBox="1"/>
          <p:nvPr/>
        </p:nvSpPr>
        <p:spPr>
          <a:xfrm>
            <a:off x="1206499" y="2143108"/>
            <a:ext cx="21971002" cy="10272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4000"/>
            </a:pPr>
            <a:r>
              <a:t>If using multiple datasets, train and run Baysian Polishing separately for each dataset</a:t>
            </a:r>
          </a:p>
          <a:p>
            <a:pPr algn="l">
              <a:defRPr sz="4000"/>
            </a:pPr>
            <a:r>
              <a:t>This can be done with a particles.star file that has all the data and using the WARP exported micrograph.star for each dataset</a:t>
            </a:r>
          </a:p>
          <a:p>
            <a:pPr algn="l">
              <a:defRPr sz="4000"/>
            </a:pPr>
            <a:endParaRPr/>
          </a:p>
          <a:p>
            <a:pPr algn="l">
              <a:defRPr sz="4000"/>
            </a:pPr>
            <a:r>
              <a:t>Need post-processed star file, sometimes I rerun particles in Refine 3D with symmetry relax and then post-processed that but this can be made with half maps (.mrc) and masks from cryosparc (below)</a:t>
            </a:r>
          </a:p>
          <a:p>
            <a:pPr algn="l">
              <a:defRPr sz="4000"/>
            </a:pPr>
            <a:endParaRPr/>
          </a:p>
          <a:p>
            <a:pPr algn="l">
              <a:defRPr sz="4000"/>
            </a:pPr>
            <a:r>
              <a:t>Relion post-processing of cryosparc volume - take these from the 3D refinement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700">
                <a:solidFill>
                  <a:srgbClr val="41CE31"/>
                </a:solidFill>
                <a:latin typeface="Menlo Regular"/>
                <a:ea typeface="Menlo Regular"/>
                <a:cs typeface="Menlo Regular"/>
                <a:sym typeface="Menlo Regular"/>
              </a:defRPr>
            </a:pPr>
            <a:r>
              <a:t>cryosparc_P29_J1087_002_volume_map_half_A.mrc</a:t>
            </a:r>
            <a:r>
              <a:rPr>
                <a:solidFill>
                  <a:srgbClr val="000000"/>
                </a:solidFill>
              </a:rPr>
              <a:t>  </a:t>
            </a:r>
            <a:r>
              <a:t>cryosparc_P29_J1087_002_volume_map_half_B.mrc</a:t>
            </a:r>
            <a:r>
              <a:rPr>
                <a:solidFill>
                  <a:srgbClr val="000000"/>
                </a:solidFill>
              </a:rPr>
              <a:t>  </a:t>
            </a:r>
            <a:r>
              <a:t>cryosparc_P29_J1087_002_volume_mask_refine.mrc</a:t>
            </a:r>
          </a:p>
          <a:p>
            <a:pPr algn="l">
              <a:defRPr sz="4000"/>
            </a:pPr>
            <a:r>
              <a:t>and rename the halfmaps A and B, respectively, to</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900">
                <a:solidFill>
                  <a:srgbClr val="41CE31"/>
                </a:solidFill>
                <a:latin typeface="Menlo Regular"/>
                <a:ea typeface="Menlo Regular"/>
                <a:cs typeface="Menlo Regular"/>
                <a:sym typeface="Menlo Regular"/>
              </a:defRPr>
            </a:pPr>
            <a:r>
              <a:t>half1_*_unfil.mrc</a:t>
            </a:r>
            <a:r>
              <a:rPr>
                <a:solidFill>
                  <a:srgbClr val="000000"/>
                </a:solidFill>
              </a:rPr>
              <a:t>  </a:t>
            </a:r>
            <a:r>
              <a:t>half2_*_unfil.mrc</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900">
                <a:solidFill>
                  <a:srgbClr val="41CE31"/>
                </a:solidFill>
                <a:latin typeface="Menlo Regular"/>
                <a:ea typeface="Menlo Regular"/>
                <a:cs typeface="Menlo Regular"/>
                <a:sym typeface="Menlo Regular"/>
              </a:defRPr>
            </a:pPr>
            <a:endParaRPr/>
          </a:p>
          <a:p>
            <a:pPr algn="l">
              <a:defRPr sz="4000"/>
            </a:pPr>
            <a:r>
              <a:t>Use these for postprocessing job that’s needed as an input for baysian polishing</a:t>
            </a:r>
          </a:p>
          <a:p>
            <a:pPr algn="l">
              <a:defRPr sz="4000"/>
            </a:pPr>
            <a:endParaRPr/>
          </a:p>
          <a:p>
            <a:pPr algn="l">
              <a:defRPr sz="4000"/>
            </a:pPr>
            <a:r>
              <a:t>Note* Baysian Polishing may not improve resolution for all projects, but I believe the potential gain in resolution is worth the work to do this pipeline for each project you are working on</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Acknowledgements"/>
          <p:cNvSpPr txBox="1">
            <a:spLocks noGrp="1"/>
          </p:cNvSpPr>
          <p:nvPr>
            <p:ph type="title"/>
          </p:nvPr>
        </p:nvSpPr>
        <p:spPr>
          <a:xfrm>
            <a:off x="1206500" y="1079500"/>
            <a:ext cx="21971000" cy="1818970"/>
          </a:xfrm>
          <a:prstGeom prst="rect">
            <a:avLst/>
          </a:prstGeom>
        </p:spPr>
        <p:txBody>
          <a:bodyPr/>
          <a:lstStyle>
            <a:lvl1pPr>
              <a:defRPr spc="-200"/>
            </a:lvl1pPr>
          </a:lstStyle>
          <a:p>
            <a:r>
              <a:t>Acknowledgements</a:t>
            </a:r>
          </a:p>
        </p:txBody>
      </p:sp>
      <p:sp>
        <p:nvSpPr>
          <p:cNvPr id="251" name="A huge thanks to Dominique Gutierrez for countless hours of help that she has provided us in this endeavor…"/>
          <p:cNvSpPr txBox="1"/>
          <p:nvPr/>
        </p:nvSpPr>
        <p:spPr>
          <a:xfrm>
            <a:off x="1206499" y="2648711"/>
            <a:ext cx="21971002" cy="49641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4000"/>
            </a:pPr>
            <a:r>
              <a:t>A huge thanks to Dominique Gutierrez for countless hours of help that she has provided Andres, Da, and I in this endeavor.</a:t>
            </a:r>
          </a:p>
          <a:p>
            <a:pPr algn="l">
              <a:defRPr sz="4000"/>
            </a:pPr>
            <a:endParaRPr/>
          </a:p>
          <a:p>
            <a:pPr algn="l">
              <a:defRPr sz="4000"/>
            </a:pPr>
            <a:r>
              <a:t>Thank you to Andres Cabezas and Da Cui for many discussions that were had in order to figure out this pipeline, each step we tried was helpful to figure out which where the necessary, successful steps to do.</a:t>
            </a:r>
          </a:p>
          <a:p>
            <a:pPr algn="l">
              <a:defRPr sz="4000"/>
            </a:pPr>
            <a:endParaRPr/>
          </a:p>
          <a:p>
            <a:pPr algn="l">
              <a:defRPr sz="4000"/>
            </a:pPr>
            <a:r>
              <a:t>Thanks for all the general lab support from des George lab and for keeping spirits up</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Vim editing notes"/>
          <p:cNvSpPr txBox="1">
            <a:spLocks noGrp="1"/>
          </p:cNvSpPr>
          <p:nvPr>
            <p:ph type="title"/>
          </p:nvPr>
        </p:nvSpPr>
        <p:spPr>
          <a:xfrm>
            <a:off x="1206500" y="1079500"/>
            <a:ext cx="21971000" cy="1818970"/>
          </a:xfrm>
          <a:prstGeom prst="rect">
            <a:avLst/>
          </a:prstGeom>
        </p:spPr>
        <p:txBody>
          <a:bodyPr/>
          <a:lstStyle>
            <a:lvl1pPr>
              <a:defRPr spc="-200"/>
            </a:lvl1pPr>
          </a:lstStyle>
          <a:p>
            <a:r>
              <a:t>Vim editing notes</a:t>
            </a:r>
          </a:p>
        </p:txBody>
      </p:sp>
      <p:sp>
        <p:nvSpPr>
          <p:cNvPr id="254" name="insert mode and visual block mode are most commonly used here, as well as find and replace (:%s/x/y) and navigating to top (gg) and bottom (GG) of file"/>
          <p:cNvSpPr txBox="1"/>
          <p:nvPr/>
        </p:nvSpPr>
        <p:spPr>
          <a:xfrm>
            <a:off x="1206499" y="2724911"/>
            <a:ext cx="21971002" cy="13065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4000"/>
            </a:lvl1pPr>
          </a:lstStyle>
          <a:p>
            <a:r>
              <a:t>insert mode and visual block mode are most commonly used here, as well as find and replace (:%s/x/y) and navigating to top (gg) and bottom (GG) of file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What may be a good SPA pipeline"/>
          <p:cNvSpPr txBox="1">
            <a:spLocks noGrp="1"/>
          </p:cNvSpPr>
          <p:nvPr>
            <p:ph type="title"/>
          </p:nvPr>
        </p:nvSpPr>
        <p:spPr>
          <a:xfrm>
            <a:off x="1206500" y="1079499"/>
            <a:ext cx="21971000" cy="1434951"/>
          </a:xfrm>
          <a:prstGeom prst="rect">
            <a:avLst/>
          </a:prstGeom>
        </p:spPr>
        <p:txBody>
          <a:bodyPr/>
          <a:lstStyle>
            <a:lvl1pPr>
              <a:defRPr spc="-200"/>
            </a:lvl1pPr>
          </a:lstStyle>
          <a:p>
            <a:r>
              <a:t>My ideal SPA pipeline</a:t>
            </a:r>
          </a:p>
        </p:txBody>
      </p:sp>
      <p:sp>
        <p:nvSpPr>
          <p:cNvPr id="156" name="WARP for particle picking, motion correction, and CTF estimation"/>
          <p:cNvSpPr txBox="1">
            <a:spLocks noGrp="1"/>
          </p:cNvSpPr>
          <p:nvPr>
            <p:ph type="body" sz="quarter" idx="1"/>
          </p:nvPr>
        </p:nvSpPr>
        <p:spPr>
          <a:xfrm>
            <a:off x="1206499" y="2372961"/>
            <a:ext cx="7187908" cy="2213574"/>
          </a:xfrm>
          <a:prstGeom prst="rect">
            <a:avLst/>
          </a:prstGeom>
        </p:spPr>
        <p:txBody>
          <a:bodyPr/>
          <a:lstStyle>
            <a:lvl1pPr defTabSz="668655">
              <a:defRPr sz="4400"/>
            </a:lvl1pPr>
          </a:lstStyle>
          <a:p>
            <a:r>
              <a:t>WARP for particle picking, motion correction, and CTF estimation</a:t>
            </a:r>
          </a:p>
        </p:txBody>
      </p:sp>
      <p:pic>
        <p:nvPicPr>
          <p:cNvPr id="157" name="Line Line" descr="Line Line"/>
          <p:cNvPicPr>
            <a:picLocks noChangeAspect="1"/>
          </p:cNvPicPr>
          <p:nvPr/>
        </p:nvPicPr>
        <p:blipFill>
          <a:blip r:embed="rId2"/>
          <a:stretch>
            <a:fillRect/>
          </a:stretch>
        </p:blipFill>
        <p:spPr>
          <a:xfrm rot="1936349">
            <a:off x="6300046" y="5026331"/>
            <a:ext cx="3205274" cy="457906"/>
          </a:xfrm>
          <a:prstGeom prst="rect">
            <a:avLst/>
          </a:prstGeom>
          <a:ln w="12700">
            <a:miter lim="400000"/>
          </a:ln>
        </p:spPr>
      </p:pic>
      <p:sp>
        <p:nvSpPr>
          <p:cNvPr id="158" name="Import particles into Cryosparc and clean particle stack"/>
          <p:cNvSpPr txBox="1"/>
          <p:nvPr/>
        </p:nvSpPr>
        <p:spPr>
          <a:xfrm>
            <a:off x="8598047" y="6233763"/>
            <a:ext cx="7187907" cy="22135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lvl1pPr algn="l" defTabSz="693419">
              <a:defRPr sz="4600" b="1">
                <a:solidFill>
                  <a:srgbClr val="000000"/>
                </a:solidFill>
              </a:defRPr>
            </a:lvl1pPr>
          </a:lstStyle>
          <a:p>
            <a:r>
              <a:t>Import particles into Cryosparc and clean particle stack</a:t>
            </a:r>
          </a:p>
        </p:txBody>
      </p:sp>
      <p:pic>
        <p:nvPicPr>
          <p:cNvPr id="159" name="Line Line" descr="Line Line"/>
          <p:cNvPicPr>
            <a:picLocks noChangeAspect="1"/>
          </p:cNvPicPr>
          <p:nvPr/>
        </p:nvPicPr>
        <p:blipFill>
          <a:blip r:embed="rId2"/>
          <a:stretch>
            <a:fillRect/>
          </a:stretch>
        </p:blipFill>
        <p:spPr>
          <a:xfrm rot="1936349">
            <a:off x="12777045" y="8738620"/>
            <a:ext cx="3205275" cy="457905"/>
          </a:xfrm>
          <a:prstGeom prst="rect">
            <a:avLst/>
          </a:prstGeom>
          <a:ln w="12700">
            <a:miter lim="400000"/>
          </a:ln>
        </p:spPr>
      </p:pic>
      <p:sp>
        <p:nvSpPr>
          <p:cNvPr id="160" name="Convert data to Relion3.1 format to run Baysian Polishing (and other jobs, like 3D Refine w/ symmetry relax or masked 3D classification)"/>
          <p:cNvSpPr txBox="1"/>
          <p:nvPr/>
        </p:nvSpPr>
        <p:spPr>
          <a:xfrm>
            <a:off x="15887847" y="9565052"/>
            <a:ext cx="8308047" cy="36522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lvl1pPr algn="l" defTabSz="685165">
              <a:defRPr sz="4500" b="1">
                <a:solidFill>
                  <a:srgbClr val="000000"/>
                </a:solidFill>
              </a:defRPr>
            </a:lvl1pPr>
          </a:lstStyle>
          <a:p>
            <a:r>
              <a:t>Convert data to Relion3.1 format to run Baysian Polishing (and other jobs, like 3D Refine w/ symmetry relax or masked 3D classification)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Export micrograph list from WARP"/>
          <p:cNvSpPr txBox="1">
            <a:spLocks noGrp="1"/>
          </p:cNvSpPr>
          <p:nvPr>
            <p:ph type="title"/>
          </p:nvPr>
        </p:nvSpPr>
        <p:spPr>
          <a:xfrm>
            <a:off x="1206500" y="1079499"/>
            <a:ext cx="21971000" cy="1433165"/>
          </a:xfrm>
          <a:prstGeom prst="rect">
            <a:avLst/>
          </a:prstGeom>
        </p:spPr>
        <p:txBody>
          <a:bodyPr/>
          <a:lstStyle>
            <a:lvl1pPr>
              <a:defRPr spc="-200"/>
            </a:lvl1pPr>
          </a:lstStyle>
          <a:p>
            <a:r>
              <a:t>Export micrograph list from WARP</a:t>
            </a:r>
          </a:p>
        </p:txBody>
      </p:sp>
      <p:sp>
        <p:nvSpPr>
          <p:cNvPr id="163" name="Make paths relative to STAR location"/>
          <p:cNvSpPr txBox="1">
            <a:spLocks noGrp="1"/>
          </p:cNvSpPr>
          <p:nvPr>
            <p:ph type="body" sz="quarter" idx="1"/>
          </p:nvPr>
        </p:nvSpPr>
        <p:spPr>
          <a:xfrm>
            <a:off x="1206500" y="2372961"/>
            <a:ext cx="21971000" cy="934780"/>
          </a:xfrm>
          <a:prstGeom prst="rect">
            <a:avLst/>
          </a:prstGeom>
        </p:spPr>
        <p:txBody>
          <a:bodyPr/>
          <a:lstStyle/>
          <a:p>
            <a:r>
              <a:t>Make paths relative to STAR location</a:t>
            </a:r>
          </a:p>
        </p:txBody>
      </p:sp>
      <p:sp>
        <p:nvSpPr>
          <p:cNvPr id="164" name="Slide bullet text"/>
          <p:cNvSpPr txBox="1">
            <a:spLocks noGrp="1"/>
          </p:cNvSpPr>
          <p:nvPr>
            <p:ph type="body" idx="21"/>
          </p:nvPr>
        </p:nvSpPr>
        <p:spPr>
          <a:prstGeom prst="rect">
            <a:avLst/>
          </a:prstGeom>
        </p:spPr>
        <p:txBody>
          <a:bodyPr/>
          <a:lstStyle/>
          <a:p>
            <a:endParaRPr/>
          </a:p>
        </p:txBody>
      </p:sp>
      <p:pic>
        <p:nvPicPr>
          <p:cNvPr id="165" name="Screen Shot 2021-09-07 at 1.12.01 PM.png" descr="Screen Shot 2021-09-07 at 1.12.01 PM.png"/>
          <p:cNvPicPr>
            <a:picLocks noChangeAspect="1"/>
          </p:cNvPicPr>
          <p:nvPr/>
        </p:nvPicPr>
        <p:blipFill>
          <a:blip r:embed="rId2"/>
          <a:srcRect r="35697"/>
          <a:stretch>
            <a:fillRect/>
          </a:stretch>
        </p:blipFill>
        <p:spPr>
          <a:xfrm>
            <a:off x="1847367" y="3495792"/>
            <a:ext cx="13303668" cy="9289816"/>
          </a:xfrm>
          <a:prstGeom prst="rect">
            <a:avLst/>
          </a:prstGeom>
          <a:ln w="12700">
            <a:miter lim="400000"/>
          </a:ln>
        </p:spPr>
      </p:pic>
      <p:pic>
        <p:nvPicPr>
          <p:cNvPr id="166" name="Line Line" descr="Line Line"/>
          <p:cNvPicPr>
            <a:picLocks noChangeAspect="1"/>
          </p:cNvPicPr>
          <p:nvPr/>
        </p:nvPicPr>
        <p:blipFill>
          <a:blip r:embed="rId3"/>
          <a:stretch>
            <a:fillRect/>
          </a:stretch>
        </p:blipFill>
        <p:spPr>
          <a:xfrm rot="16624713">
            <a:off x="8259753" y="5048084"/>
            <a:ext cx="991112" cy="457905"/>
          </a:xfrm>
          <a:prstGeom prst="rect">
            <a:avLst/>
          </a:prstGeom>
          <a:ln w="12700">
            <a:miter lim="400000"/>
          </a:ln>
        </p:spPr>
      </p:pic>
      <p:sp>
        <p:nvSpPr>
          <p:cNvPr id="167" name="Check motion/*star files"/>
          <p:cNvSpPr txBox="1"/>
          <p:nvPr/>
        </p:nvSpPr>
        <p:spPr>
          <a:xfrm>
            <a:off x="15192663" y="3230694"/>
            <a:ext cx="7906169" cy="81047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4000"/>
            </a:pPr>
            <a:r>
              <a:rPr dirty="0"/>
              <a:t>Check motion/*star files</a:t>
            </a:r>
          </a:p>
          <a:p>
            <a:pPr algn="l">
              <a:defRPr sz="4000"/>
            </a:pPr>
            <a:r>
              <a:rPr dirty="0"/>
              <a:t>Edit to point _</a:t>
            </a:r>
            <a:r>
              <a:rPr dirty="0" err="1"/>
              <a:t>rlnMicrographMovieName</a:t>
            </a:r>
            <a:r>
              <a:rPr dirty="0"/>
              <a:t> to *.</a:t>
            </a:r>
            <a:r>
              <a:rPr dirty="0" err="1"/>
              <a:t>tif</a:t>
            </a:r>
            <a:r>
              <a:rPr dirty="0"/>
              <a:t> files in original directory that WARP was run from using motion-star-editor</a:t>
            </a:r>
          </a:p>
          <a:p>
            <a:pPr algn="l">
              <a:defRPr sz="4000"/>
            </a:pPr>
            <a:endParaRPr dirty="0"/>
          </a:p>
          <a:p>
            <a:pPr algn="l">
              <a:defRPr sz="4000"/>
            </a:pPr>
            <a:r>
              <a:rPr dirty="0"/>
              <a:t>Note* if you do not make paths relative it does print full path, but in Microsoft format and must be converted to be read in </a:t>
            </a:r>
            <a:r>
              <a:rPr dirty="0" err="1"/>
              <a:t>linux</a:t>
            </a:r>
            <a:r>
              <a:rPr lang="en-US" dirty="0"/>
              <a:t>.</a:t>
            </a:r>
          </a:p>
          <a:p>
            <a:pPr algn="l">
              <a:defRPr sz="4000"/>
            </a:pPr>
            <a:r>
              <a:rPr lang="en-US" dirty="0"/>
              <a:t>Also, </a:t>
            </a:r>
            <a:r>
              <a:rPr lang="en-US" dirty="0" err="1"/>
              <a:t>softlinking</a:t>
            </a:r>
            <a:r>
              <a:rPr lang="en-US" dirty="0"/>
              <a:t> </a:t>
            </a:r>
            <a:r>
              <a:rPr lang="en-US" dirty="0" err="1"/>
              <a:t>tifs</a:t>
            </a:r>
            <a:r>
              <a:rPr lang="en-US" dirty="0"/>
              <a:t> to </a:t>
            </a:r>
            <a:r>
              <a:rPr lang="en-US" dirty="0" err="1"/>
              <a:t>relion</a:t>
            </a:r>
            <a:r>
              <a:rPr lang="en-US" dirty="0"/>
              <a:t> directory has not worked</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Export micrograph list from WARP"/>
          <p:cNvSpPr txBox="1">
            <a:spLocks noGrp="1"/>
          </p:cNvSpPr>
          <p:nvPr>
            <p:ph type="title"/>
          </p:nvPr>
        </p:nvSpPr>
        <p:spPr>
          <a:xfrm>
            <a:off x="1206500" y="1079499"/>
            <a:ext cx="21971000" cy="1433165"/>
          </a:xfrm>
          <a:prstGeom prst="rect">
            <a:avLst/>
          </a:prstGeom>
        </p:spPr>
        <p:txBody>
          <a:bodyPr/>
          <a:lstStyle>
            <a:lvl1pPr>
              <a:defRPr spc="-200"/>
            </a:lvl1pPr>
          </a:lstStyle>
          <a:p>
            <a:r>
              <a:t>Export micrograph list from WARP</a:t>
            </a:r>
          </a:p>
        </p:txBody>
      </p:sp>
      <p:sp>
        <p:nvSpPr>
          <p:cNvPr id="170" name="Make paths relative to STAR location"/>
          <p:cNvSpPr txBox="1">
            <a:spLocks noGrp="1"/>
          </p:cNvSpPr>
          <p:nvPr>
            <p:ph type="body" sz="quarter" idx="1"/>
          </p:nvPr>
        </p:nvSpPr>
        <p:spPr>
          <a:xfrm>
            <a:off x="1206500" y="2372961"/>
            <a:ext cx="21971000" cy="934780"/>
          </a:xfrm>
          <a:prstGeom prst="rect">
            <a:avLst/>
          </a:prstGeom>
        </p:spPr>
        <p:txBody>
          <a:bodyPr/>
          <a:lstStyle/>
          <a:p>
            <a:r>
              <a:t>Make paths relative to STAR location</a:t>
            </a:r>
          </a:p>
        </p:txBody>
      </p:sp>
      <p:sp>
        <p:nvSpPr>
          <p:cNvPr id="171" name="You should add an optics table to the top of the star file as well as changing data_ of micrograph table to data_micrographs…"/>
          <p:cNvSpPr txBox="1"/>
          <p:nvPr/>
        </p:nvSpPr>
        <p:spPr>
          <a:xfrm>
            <a:off x="15033544" y="4375911"/>
            <a:ext cx="7906169" cy="49641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4000"/>
            </a:pPr>
            <a:r>
              <a:t>You should add an optics table to the top of the star file as well as changing data_ of micrograph table to data_micrographs</a:t>
            </a:r>
          </a:p>
          <a:p>
            <a:pPr algn="l">
              <a:defRPr sz="4000"/>
            </a:pPr>
            <a:endParaRPr/>
          </a:p>
          <a:p>
            <a:pPr algn="l">
              <a:defRPr sz="4000"/>
            </a:pPr>
            <a:endParaRPr/>
          </a:p>
          <a:p>
            <a:pPr algn="l">
              <a:defRPr sz="4000"/>
            </a:pPr>
            <a:r>
              <a:t>Check and fix paths to be pointing to the correct files.</a:t>
            </a:r>
          </a:p>
        </p:txBody>
      </p:sp>
      <p:pic>
        <p:nvPicPr>
          <p:cNvPr id="172" name="Image" descr="Image"/>
          <p:cNvPicPr>
            <a:picLocks noChangeAspect="1"/>
          </p:cNvPicPr>
          <p:nvPr/>
        </p:nvPicPr>
        <p:blipFill>
          <a:blip r:embed="rId2"/>
          <a:stretch>
            <a:fillRect/>
          </a:stretch>
        </p:blipFill>
        <p:spPr>
          <a:xfrm>
            <a:off x="561642" y="3432069"/>
            <a:ext cx="14140642" cy="10202989"/>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Make Relion job with proper directory formatting"/>
          <p:cNvSpPr txBox="1">
            <a:spLocks noGrp="1"/>
          </p:cNvSpPr>
          <p:nvPr>
            <p:ph type="title"/>
          </p:nvPr>
        </p:nvSpPr>
        <p:spPr>
          <a:xfrm>
            <a:off x="1206500" y="1079499"/>
            <a:ext cx="21971000" cy="1434951"/>
          </a:xfrm>
          <a:prstGeom prst="rect">
            <a:avLst/>
          </a:prstGeom>
        </p:spPr>
        <p:txBody>
          <a:bodyPr/>
          <a:lstStyle>
            <a:lvl1pPr defTabSz="2194505">
              <a:defRPr sz="7600" spc="-200"/>
            </a:lvl1pPr>
          </a:lstStyle>
          <a:p>
            <a:r>
              <a:t>Make Relion job with proper directory formatting</a:t>
            </a:r>
          </a:p>
        </p:txBody>
      </p:sp>
      <p:sp>
        <p:nvSpPr>
          <p:cNvPr id="175" name="-prompt relion from folder that WARP was prompted from. This is the folder with the original movies…"/>
          <p:cNvSpPr txBox="1"/>
          <p:nvPr/>
        </p:nvSpPr>
        <p:spPr>
          <a:xfrm>
            <a:off x="1068109" y="2311018"/>
            <a:ext cx="13981963" cy="65043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lnSpc>
                <a:spcPct val="80000"/>
              </a:lnSpc>
              <a:defRPr sz="5500" b="1" spc="-110">
                <a:solidFill>
                  <a:srgbClr val="000000"/>
                </a:solidFill>
              </a:defRPr>
            </a:pPr>
            <a:r>
              <a:t>-prompt relion from folder that WARP was prompted from. This is the folder with the original *tif movies</a:t>
            </a:r>
          </a:p>
          <a:p>
            <a:pPr algn="l">
              <a:lnSpc>
                <a:spcPct val="80000"/>
              </a:lnSpc>
              <a:defRPr sz="5500" b="1" spc="-110">
                <a:solidFill>
                  <a:srgbClr val="000000"/>
                </a:solidFill>
              </a:defRPr>
            </a:pPr>
            <a:endParaRPr/>
          </a:p>
          <a:p>
            <a:pPr algn="l">
              <a:lnSpc>
                <a:spcPct val="80000"/>
              </a:lnSpc>
              <a:defRPr sz="5500" b="1" spc="-110">
                <a:solidFill>
                  <a:srgbClr val="000000"/>
                </a:solidFill>
              </a:defRPr>
            </a:pPr>
            <a:r>
              <a:t>-if using multiple datasets, can make an entirely new directory, make new subdirectories of /motion and /average and /particles and soft link the contents of each dataset to these directories</a:t>
            </a:r>
          </a:p>
        </p:txBody>
      </p:sp>
      <p:sp>
        <p:nvSpPr>
          <p:cNvPr id="176" name="Note 1) Properly situate Relion"/>
          <p:cNvSpPr txBox="1"/>
          <p:nvPr/>
        </p:nvSpPr>
        <p:spPr>
          <a:xfrm>
            <a:off x="14995079" y="2540263"/>
            <a:ext cx="7010401" cy="6969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000">
                <a:solidFill>
                  <a:srgbClr val="DE4237"/>
                </a:solidFill>
              </a:defRPr>
            </a:pPr>
            <a:r>
              <a:t>Note 1)</a:t>
            </a:r>
            <a:r>
              <a:rPr>
                <a:solidFill>
                  <a:srgbClr val="5E5E5E"/>
                </a:solidFill>
              </a:rPr>
              <a:t> Properly situate Relion</a:t>
            </a:r>
          </a:p>
        </p:txBody>
      </p:sp>
      <p:sp>
        <p:nvSpPr>
          <p:cNvPr id="177" name="start relion job here/motion/*.star files…"/>
          <p:cNvSpPr txBox="1"/>
          <p:nvPr/>
        </p:nvSpPr>
        <p:spPr>
          <a:xfrm>
            <a:off x="14971566" y="3234140"/>
            <a:ext cx="9230869" cy="19161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4000"/>
            </a:pPr>
            <a:r>
              <a:t>start relion job here/motion/*.star files</a:t>
            </a:r>
          </a:p>
          <a:p>
            <a:pPr algn="l">
              <a:defRPr sz="4000"/>
            </a:pPr>
            <a:r>
              <a:t>start relion job here/average/*.mrc files</a:t>
            </a:r>
          </a:p>
          <a:p>
            <a:pPr algn="l">
              <a:defRPr sz="4000"/>
            </a:pPr>
            <a:r>
              <a:t>start relion job here/particles/*.mrcs files</a:t>
            </a:r>
          </a:p>
        </p:txBody>
      </p:sp>
      <p:sp>
        <p:nvSpPr>
          <p:cNvPr id="178" name="Note 2) Multiple ways to softlink files in /subdirectories:…"/>
          <p:cNvSpPr txBox="1"/>
          <p:nvPr/>
        </p:nvSpPr>
        <p:spPr>
          <a:xfrm>
            <a:off x="758190" y="9128018"/>
            <a:ext cx="24137621" cy="43545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4000">
                <a:solidFill>
                  <a:srgbClr val="F22D2B"/>
                </a:solidFill>
              </a:defRPr>
            </a:pPr>
            <a:r>
              <a:t>Note 2)</a:t>
            </a:r>
            <a:r>
              <a:rPr>
                <a:solidFill>
                  <a:srgbClr val="5E5E5E"/>
                </a:solidFill>
              </a:rPr>
              <a:t> Multiple ways to softlink files in /subdirectories:</a:t>
            </a:r>
          </a:p>
          <a:p>
            <a:pPr algn="l">
              <a:defRPr sz="4000"/>
            </a:pPr>
            <a:r>
              <a:t>make a names.txt file that contains the entire path and names of the files you want to softlink, place file in directory that you want the softlinks in and run </a:t>
            </a:r>
          </a:p>
          <a:p>
            <a:pPr algn="l">
              <a:defRPr sz="4000"/>
            </a:pPr>
            <a:r>
              <a:t>&gt;while read -r LINE; do ln -s $LINE ./;done &lt;names.txt</a:t>
            </a:r>
          </a:p>
          <a:p>
            <a:pPr algn="l">
              <a:defRPr sz="4000"/>
            </a:pPr>
            <a:r>
              <a:t>or</a:t>
            </a:r>
          </a:p>
          <a:p>
            <a:pPr algn="l">
              <a:defRPr sz="4000"/>
            </a:pPr>
            <a:r>
              <a:t>from directory that you want the softlinked files in run </a:t>
            </a:r>
          </a:p>
          <a:p>
            <a:pPr algn="l">
              <a:defRPr sz="4000"/>
            </a:pPr>
            <a:r>
              <a:t>&gt;ln -s path/to/original/files/*.[mrc or star or mrcs] -t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Using Pyem to convert cryosparc particle stack to relion particle stack"/>
          <p:cNvSpPr txBox="1">
            <a:spLocks noGrp="1"/>
          </p:cNvSpPr>
          <p:nvPr>
            <p:ph type="title"/>
          </p:nvPr>
        </p:nvSpPr>
        <p:spPr>
          <a:xfrm>
            <a:off x="1206500" y="1079499"/>
            <a:ext cx="21971000" cy="2220330"/>
          </a:xfrm>
          <a:prstGeom prst="rect">
            <a:avLst/>
          </a:prstGeom>
        </p:spPr>
        <p:txBody>
          <a:bodyPr/>
          <a:lstStyle>
            <a:lvl1pPr defTabSz="2170121">
              <a:defRPr sz="7500" spc="-200"/>
            </a:lvl1pPr>
          </a:lstStyle>
          <a:p>
            <a:r>
              <a:rPr dirty="0"/>
              <a:t>Using </a:t>
            </a:r>
            <a:r>
              <a:rPr dirty="0" err="1"/>
              <a:t>Pyem</a:t>
            </a:r>
            <a:r>
              <a:rPr dirty="0"/>
              <a:t> to convert </a:t>
            </a:r>
            <a:r>
              <a:rPr dirty="0" err="1"/>
              <a:t>cryosparc</a:t>
            </a:r>
            <a:r>
              <a:rPr dirty="0"/>
              <a:t> particle stack to </a:t>
            </a:r>
            <a:r>
              <a:rPr dirty="0" err="1"/>
              <a:t>relion</a:t>
            </a:r>
            <a:r>
              <a:rPr dirty="0"/>
              <a:t> particle stack </a:t>
            </a:r>
            <a:r>
              <a:rPr lang="en-US" dirty="0"/>
              <a:t>(des Georges lab specifics)</a:t>
            </a:r>
            <a:endParaRPr dirty="0"/>
          </a:p>
        </p:txBody>
      </p:sp>
      <p:sp>
        <p:nvSpPr>
          <p:cNvPr id="181" name="Step 1) go to your cryosparc folder/P#/J#/ and use cryosparc_PX_JX_00X_particles.cs…"/>
          <p:cNvSpPr txBox="1"/>
          <p:nvPr/>
        </p:nvSpPr>
        <p:spPr>
          <a:xfrm>
            <a:off x="314201" y="2766152"/>
            <a:ext cx="23755596" cy="106126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lnSpc>
                <a:spcPct val="80000"/>
              </a:lnSpc>
              <a:defRPr sz="5500" b="1" spc="-110">
                <a:solidFill>
                  <a:srgbClr val="000000"/>
                </a:solidFill>
              </a:defRPr>
            </a:pPr>
            <a:r>
              <a:t>Step 1) go to your cryosparc folder/P#/J#/ and use cryosparc_PX_JX_00X_particles.cs</a:t>
            </a:r>
          </a:p>
          <a:p>
            <a:pPr algn="l">
              <a:lnSpc>
                <a:spcPct val="80000"/>
              </a:lnSpc>
              <a:defRPr sz="5500" b="1" spc="-110">
                <a:solidFill>
                  <a:srgbClr val="000000"/>
                </a:solidFill>
              </a:defRPr>
            </a:pPr>
            <a:r>
              <a:t>to use pyem, use </a:t>
            </a:r>
            <a:r>
              <a:rPr u="sng">
                <a:solidFill>
                  <a:srgbClr val="0000FF"/>
                </a:solidFill>
                <a:uFill>
                  <a:solidFill>
                    <a:srgbClr val="0000FF"/>
                  </a:solidFill>
                </a:uFill>
                <a:hlinkClick r:id="rId3"/>
              </a:rPr>
              <a:t>user@10.20.0.201</a:t>
            </a:r>
            <a:r>
              <a:t> and </a:t>
            </a:r>
            <a:r>
              <a:rPr i="1"/>
              <a:t>&gt;conda active pyem</a:t>
            </a:r>
          </a:p>
          <a:p>
            <a:pPr algn="l">
              <a:lnSpc>
                <a:spcPct val="80000"/>
              </a:lnSpc>
              <a:defRPr sz="5500" spc="-110">
                <a:solidFill>
                  <a:srgbClr val="000000"/>
                </a:solidFill>
              </a:defRPr>
            </a:pPr>
            <a:r>
              <a:t>&gt;csparc2star.py cryosparc_PX_JX_00X_particles.cs new.star</a:t>
            </a:r>
          </a:p>
          <a:p>
            <a:pPr algn="l">
              <a:lnSpc>
                <a:spcPct val="80000"/>
              </a:lnSpc>
              <a:defRPr sz="5500" b="1" spc="-110">
                <a:solidFill>
                  <a:srgbClr val="000000"/>
                </a:solidFill>
              </a:defRPr>
            </a:pPr>
            <a:r>
              <a:t>Step 2)</a:t>
            </a:r>
          </a:p>
          <a:p>
            <a:pPr algn="l">
              <a:lnSpc>
                <a:spcPct val="80000"/>
              </a:lnSpc>
              <a:defRPr sz="5500" b="1" spc="-110">
                <a:solidFill>
                  <a:srgbClr val="000000"/>
                </a:solidFill>
              </a:defRPr>
            </a:pPr>
            <a:r>
              <a:t>-if single dataset do star.py —copy-micrograph-coordinates path/to/warp/good_particles*. star (star with coordinates) new.star (input) new_withcoordinates.star (output)</a:t>
            </a:r>
          </a:p>
          <a:p>
            <a:pPr algn="l">
              <a:lnSpc>
                <a:spcPct val="80000"/>
              </a:lnSpc>
              <a:defRPr sz="5500" spc="-110">
                <a:solidFill>
                  <a:srgbClr val="000000"/>
                </a:solidFill>
              </a:defRPr>
            </a:pPr>
            <a:r>
              <a:t>&gt;star.py —copy-micrograph-coordinates path/to/warp/good_particles*. star new.star new_withcoordinates.star</a:t>
            </a:r>
          </a:p>
          <a:p>
            <a:pPr algn="l">
              <a:lnSpc>
                <a:spcPct val="80000"/>
              </a:lnSpc>
              <a:defRPr sz="5500" b="1" spc="-110">
                <a:solidFill>
                  <a:srgbClr val="000000"/>
                </a:solidFill>
              </a:defRPr>
            </a:pPr>
            <a:endParaRPr/>
          </a:p>
          <a:p>
            <a:pPr algn="l">
              <a:lnSpc>
                <a:spcPct val="80000"/>
              </a:lnSpc>
              <a:defRPr sz="5500" b="1" spc="-110">
                <a:solidFill>
                  <a:srgbClr val="000000"/>
                </a:solidFill>
              </a:defRPr>
            </a:pPr>
            <a:r>
              <a:t>-if using multiple datasets, must manually make particle.star file from this new.star for each dataset (I use VSC for this). For each collection, copy micrograph coordinates for each datasets WARPdirectory/good_particles*.star file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Using Pyem to convert cryosparc particle stack to relion particle stack"/>
          <p:cNvSpPr txBox="1">
            <a:spLocks noGrp="1"/>
          </p:cNvSpPr>
          <p:nvPr>
            <p:ph type="title"/>
          </p:nvPr>
        </p:nvSpPr>
        <p:spPr>
          <a:xfrm>
            <a:off x="1206500" y="1079499"/>
            <a:ext cx="21971000" cy="2220330"/>
          </a:xfrm>
          <a:prstGeom prst="rect">
            <a:avLst/>
          </a:prstGeom>
        </p:spPr>
        <p:txBody>
          <a:bodyPr/>
          <a:lstStyle>
            <a:lvl1pPr defTabSz="2170121">
              <a:defRPr sz="7500" spc="-200"/>
            </a:lvl1pPr>
          </a:lstStyle>
          <a:p>
            <a:r>
              <a:t>Using Pyem to convert cryosparc particle stack to relion particle stack</a:t>
            </a:r>
          </a:p>
        </p:txBody>
      </p:sp>
      <p:sp>
        <p:nvSpPr>
          <p:cNvPr id="186" name="Step 1)"/>
          <p:cNvSpPr txBox="1"/>
          <p:nvPr/>
        </p:nvSpPr>
        <p:spPr>
          <a:xfrm>
            <a:off x="314201" y="3383586"/>
            <a:ext cx="23755596" cy="944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nSpc>
                <a:spcPct val="80000"/>
              </a:lnSpc>
              <a:defRPr sz="5500" b="1" spc="-110">
                <a:solidFill>
                  <a:srgbClr val="000000"/>
                </a:solidFill>
              </a:defRPr>
            </a:lvl1pPr>
          </a:lstStyle>
          <a:p>
            <a:r>
              <a:t>Step 1) example of output</a:t>
            </a:r>
          </a:p>
        </p:txBody>
      </p:sp>
      <p:pic>
        <p:nvPicPr>
          <p:cNvPr id="187" name="Screen Shot 2021-09-03 at 11.48.34 PM.png" descr="Screen Shot 2021-09-03 at 11.48.34 PM.png"/>
          <p:cNvPicPr>
            <a:picLocks noChangeAspect="1"/>
          </p:cNvPicPr>
          <p:nvPr/>
        </p:nvPicPr>
        <p:blipFill>
          <a:blip r:embed="rId3"/>
          <a:stretch>
            <a:fillRect/>
          </a:stretch>
        </p:blipFill>
        <p:spPr>
          <a:xfrm>
            <a:off x="2715963" y="4719354"/>
            <a:ext cx="21869995" cy="12679062"/>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Using Pyem to convert cryosparc particle stack to relion particle stack"/>
          <p:cNvSpPr txBox="1">
            <a:spLocks noGrp="1"/>
          </p:cNvSpPr>
          <p:nvPr>
            <p:ph type="title"/>
          </p:nvPr>
        </p:nvSpPr>
        <p:spPr>
          <a:xfrm>
            <a:off x="1206500" y="1079499"/>
            <a:ext cx="21971000" cy="2220330"/>
          </a:xfrm>
          <a:prstGeom prst="rect">
            <a:avLst/>
          </a:prstGeom>
        </p:spPr>
        <p:txBody>
          <a:bodyPr/>
          <a:lstStyle>
            <a:lvl1pPr defTabSz="2170121">
              <a:defRPr sz="7500" spc="-200"/>
            </a:lvl1pPr>
          </a:lstStyle>
          <a:p>
            <a:r>
              <a:t>Using Pyem to convert cryosparc particle stack to relion particle stack</a:t>
            </a:r>
          </a:p>
        </p:txBody>
      </p:sp>
      <p:sp>
        <p:nvSpPr>
          <p:cNvPr id="192" name="Step 2)"/>
          <p:cNvSpPr txBox="1"/>
          <p:nvPr/>
        </p:nvSpPr>
        <p:spPr>
          <a:xfrm>
            <a:off x="314201" y="3036121"/>
            <a:ext cx="23755596" cy="16398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nSpc>
                <a:spcPct val="80000"/>
              </a:lnSpc>
              <a:defRPr sz="5500" b="1" spc="-110">
                <a:solidFill>
                  <a:srgbClr val="000000"/>
                </a:solidFill>
              </a:defRPr>
            </a:lvl1pPr>
          </a:lstStyle>
          <a:p>
            <a:r>
              <a:t>Step 2) example of output with coordinates added. Visually compare coordinates with coordinates from the good_particles*.star from WARP</a:t>
            </a:r>
          </a:p>
        </p:txBody>
      </p:sp>
      <p:pic>
        <p:nvPicPr>
          <p:cNvPr id="193" name="Screen Shot 2021-09-07 at 2.31.11 PM.png" descr="Screen Shot 2021-09-07 at 2.31.11 PM.png"/>
          <p:cNvPicPr>
            <a:picLocks noChangeAspect="1"/>
          </p:cNvPicPr>
          <p:nvPr/>
        </p:nvPicPr>
        <p:blipFill>
          <a:blip r:embed="rId3"/>
          <a:stretch>
            <a:fillRect/>
          </a:stretch>
        </p:blipFill>
        <p:spPr>
          <a:xfrm>
            <a:off x="2450683" y="4608141"/>
            <a:ext cx="21668049" cy="11052724"/>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 name="Screen Shot 2021-09-07 at 2.31.11 PM.png" descr="Screen Shot 2021-09-07 at 2.31.11 PM.png"/>
          <p:cNvPicPr>
            <a:picLocks noChangeAspect="1"/>
          </p:cNvPicPr>
          <p:nvPr/>
        </p:nvPicPr>
        <p:blipFill>
          <a:blip r:embed="rId3"/>
          <a:stretch>
            <a:fillRect/>
          </a:stretch>
        </p:blipFill>
        <p:spPr>
          <a:xfrm>
            <a:off x="2579271" y="4412285"/>
            <a:ext cx="21668049" cy="11052725"/>
          </a:xfrm>
          <a:prstGeom prst="rect">
            <a:avLst/>
          </a:prstGeom>
          <a:ln w="12700">
            <a:miter lim="400000"/>
          </a:ln>
        </p:spPr>
      </p:pic>
      <p:sp>
        <p:nvSpPr>
          <p:cNvPr id="198" name="Using Pyem to convert cryosparc particle stack to relion particle stack"/>
          <p:cNvSpPr txBox="1">
            <a:spLocks noGrp="1"/>
          </p:cNvSpPr>
          <p:nvPr>
            <p:ph type="title"/>
          </p:nvPr>
        </p:nvSpPr>
        <p:spPr>
          <a:xfrm>
            <a:off x="1206500" y="1079499"/>
            <a:ext cx="21971000" cy="2220330"/>
          </a:xfrm>
          <a:prstGeom prst="rect">
            <a:avLst/>
          </a:prstGeom>
        </p:spPr>
        <p:txBody>
          <a:bodyPr/>
          <a:lstStyle>
            <a:lvl1pPr defTabSz="2170121">
              <a:defRPr sz="7500" spc="-200"/>
            </a:lvl1pPr>
          </a:lstStyle>
          <a:p>
            <a:r>
              <a:t>Using Pyem to convert cryosparc particle stack to relion particle stack</a:t>
            </a:r>
          </a:p>
        </p:txBody>
      </p:sp>
      <p:sp>
        <p:nvSpPr>
          <p:cNvPr id="199" name="Step 2)"/>
          <p:cNvSpPr txBox="1"/>
          <p:nvPr/>
        </p:nvSpPr>
        <p:spPr>
          <a:xfrm>
            <a:off x="314201" y="3383586"/>
            <a:ext cx="23755596" cy="944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nSpc>
                <a:spcPct val="80000"/>
              </a:lnSpc>
              <a:defRPr sz="5500" b="1" spc="-110">
                <a:solidFill>
                  <a:srgbClr val="000000"/>
                </a:solidFill>
              </a:defRPr>
            </a:lvl1pPr>
          </a:lstStyle>
          <a:p>
            <a:r>
              <a:t>Step 2) editing of data_particles table</a:t>
            </a:r>
          </a:p>
        </p:txBody>
      </p:sp>
      <p:sp>
        <p:nvSpPr>
          <p:cNvPr id="200" name="Rectangle"/>
          <p:cNvSpPr/>
          <p:nvPr/>
        </p:nvSpPr>
        <p:spPr>
          <a:xfrm>
            <a:off x="2541836" y="7165172"/>
            <a:ext cx="21742919" cy="7353371"/>
          </a:xfrm>
          <a:prstGeom prst="rect">
            <a:avLst/>
          </a:prstGeom>
          <a:ln w="50800">
            <a:solidFill>
              <a:srgbClr val="FF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1608</Words>
  <Application>Microsoft Macintosh PowerPoint</Application>
  <PresentationFormat>Custom</PresentationFormat>
  <Paragraphs>102</Paragraphs>
  <Slides>16</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Helvetica Neue</vt:lpstr>
      <vt:lpstr>Helvetica Neue Medium</vt:lpstr>
      <vt:lpstr>Menlo Regular</vt:lpstr>
      <vt:lpstr>21_BasicWhite</vt:lpstr>
      <vt:lpstr>One potential step closer to higher resolution</vt:lpstr>
      <vt:lpstr>My ideal SPA pipeline</vt:lpstr>
      <vt:lpstr>Export micrograph list from WARP</vt:lpstr>
      <vt:lpstr>Export micrograph list from WARP</vt:lpstr>
      <vt:lpstr>Make Relion job with proper directory formatting</vt:lpstr>
      <vt:lpstr>Using Pyem to convert cryosparc particle stack to relion particle stack (des Georges lab specifics)</vt:lpstr>
      <vt:lpstr>Using Pyem to convert cryosparc particle stack to relion particle stack</vt:lpstr>
      <vt:lpstr>Using Pyem to convert cryosparc particle stack to relion particle stack</vt:lpstr>
      <vt:lpstr>Using Pyem to convert cryosparc particle stack to relion particle stack</vt:lpstr>
      <vt:lpstr>Fix _rlnMicrographName column in particle.star</vt:lpstr>
      <vt:lpstr>Fix _rlnMicrographName column in particle.star</vt:lpstr>
      <vt:lpstr>Fix paths in particle.star</vt:lpstr>
      <vt:lpstr>Fix paths in particle.star</vt:lpstr>
      <vt:lpstr>Considerations in running Baysian Polishing in 3.1</vt:lpstr>
      <vt:lpstr>Acknowledgements</vt:lpstr>
      <vt:lpstr>Vim editing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potential step closer to higher resolution</dc:title>
  <cp:lastModifiedBy>Emily Armbruster</cp:lastModifiedBy>
  <cp:revision>1</cp:revision>
  <dcterms:modified xsi:type="dcterms:W3CDTF">2022-01-06T17:41:39Z</dcterms:modified>
</cp:coreProperties>
</file>