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74" r:id="rId4"/>
    <p:sldId id="267" r:id="rId5"/>
    <p:sldId id="276" r:id="rId6"/>
    <p:sldId id="268" r:id="rId7"/>
    <p:sldId id="275" r:id="rId8"/>
    <p:sldId id="269" r:id="rId9"/>
    <p:sldId id="271"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AE9590-564B-3FFF-6722-F583D06FC130}" v="264" dt="2024-10-28T00:05:26.618"/>
    <p1510:client id="{76CBE5A7-5966-6291-0B43-31833C2D26BB}" v="148" dt="2024-10-28T00:37:53.242"/>
    <p1510:client id="{A7E067D7-E6C1-2B27-8C57-5F3789B7F8F1}" v="802" dt="2024-10-28T15:49:46.2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10/31/2024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2191517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3E54A-A8CA-48C1-9504-691B58049D29}" type="datetimeFigureOut">
              <a:rPr lang="en-US" dirty="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894407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6C806-BBF7-471C-9527-881CE2266695}" type="datetimeFigureOut">
              <a:rPr lang="en-US" dirty="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714994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94063-DF36-4330-A365-08DA1FA5B7D6}" type="datetimeFigureOut">
              <a:rPr lang="en-US" dirty="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803355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67288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CFA4AC-08CC-42CE-BD01-C191750A04EC}" type="datetimeFigureOut">
              <a:rPr lang="en-US" dirty="0"/>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2749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A7A723-92A7-435B-B681-F25B092FEFEB}" type="datetimeFigureOut">
              <a:rPr lang="en-US" dirty="0"/>
              <a:t>10/31/2024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125811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10/31/2024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804954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10/31/2024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29203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6397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583232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10/31/2024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322884959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ickenJD@mail.UC.edu" TargetMode="External"/><Relationship Id="rId2" Type="http://schemas.openxmlformats.org/officeDocument/2006/relationships/hyperlink" Target="mailto:BridgeEC@mail.UC.edu"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mailto:WillouKM@mail.UC.edu" TargetMode="External"/><Relationship Id="rId4" Type="http://schemas.openxmlformats.org/officeDocument/2006/relationships/hyperlink" Target="mailto:HeSW@mail.UC.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730552" y="758952"/>
            <a:ext cx="3949639" cy="2681763"/>
          </a:xfrm>
        </p:spPr>
        <p:txBody>
          <a:bodyPr vert="horz" lIns="91440" tIns="45720" rIns="91440" bIns="45720" rtlCol="0" anchor="ctr">
            <a:normAutofit/>
          </a:bodyPr>
          <a:lstStyle/>
          <a:p>
            <a:pPr algn="ctr"/>
            <a:r>
              <a:rPr lang="en-US" sz="6400" b="1" err="1">
                <a:latin typeface="Calibri"/>
                <a:ea typeface="+mj-lt"/>
                <a:cs typeface="+mj-lt"/>
              </a:rPr>
              <a:t>StatVision</a:t>
            </a:r>
            <a:endParaRPr lang="en-US" sz="6400" b="1">
              <a:latin typeface="Calibri"/>
              <a:cs typeface="Calibri"/>
            </a:endParaRPr>
          </a:p>
        </p:txBody>
      </p:sp>
      <p:sp>
        <p:nvSpPr>
          <p:cNvPr id="3" name="Subtitle 2"/>
          <p:cNvSpPr>
            <a:spLocks noGrp="1"/>
          </p:cNvSpPr>
          <p:nvPr>
            <p:ph type="subTitle" idx="1"/>
          </p:nvPr>
        </p:nvSpPr>
        <p:spPr>
          <a:xfrm>
            <a:off x="6729688" y="3433046"/>
            <a:ext cx="3950503" cy="3059194"/>
          </a:xfrm>
        </p:spPr>
        <p:txBody>
          <a:bodyPr vert="horz" lIns="91440" tIns="45720" rIns="91440" bIns="45720" rtlCol="0" anchor="t">
            <a:normAutofit/>
          </a:bodyPr>
          <a:lstStyle/>
          <a:p>
            <a:pPr marL="285750" indent="-285750">
              <a:buChar char="•"/>
            </a:pPr>
            <a:r>
              <a:rPr lang="en-US" sz="1800">
                <a:solidFill>
                  <a:schemeClr val="tx1"/>
                </a:solidFill>
                <a:latin typeface="Calibri"/>
                <a:ea typeface="Cambria"/>
                <a:cs typeface="Calibri"/>
              </a:rPr>
              <a:t>Eric Bridgens</a:t>
            </a:r>
            <a:endParaRPr lang="en-US">
              <a:solidFill>
                <a:schemeClr val="tx1"/>
              </a:solidFill>
              <a:latin typeface="Calibri"/>
              <a:ea typeface="Cambria"/>
              <a:cs typeface="Calibri"/>
            </a:endParaRPr>
          </a:p>
          <a:p>
            <a:pPr marL="742950" lvl="1" indent="-285750" algn="l">
              <a:buFont typeface="Courier New" pitchFamily="34" charset="0"/>
              <a:buChar char="o"/>
            </a:pPr>
            <a:r>
              <a:rPr lang="en-US" sz="1600" spc="0">
                <a:solidFill>
                  <a:schemeClr val="tx1"/>
                </a:solidFill>
                <a:latin typeface="Calibri"/>
                <a:ea typeface="Cambria"/>
                <a:cs typeface="Calibri"/>
                <a:hlinkClick r:id="rId2"/>
              </a:rPr>
              <a:t>BridgeEC</a:t>
            </a:r>
            <a:r>
              <a:rPr lang="en-US" sz="1600" spc="10">
                <a:solidFill>
                  <a:schemeClr val="tx1"/>
                </a:solidFill>
                <a:latin typeface="Calibri"/>
                <a:ea typeface="Cambria"/>
                <a:cs typeface="Calibri"/>
                <a:hlinkClick r:id="rId2"/>
              </a:rPr>
              <a:t>@mail.UC.edu</a:t>
            </a:r>
            <a:r>
              <a:rPr lang="en-US" sz="1600" spc="10">
                <a:solidFill>
                  <a:schemeClr val="tx1"/>
                </a:solidFill>
                <a:latin typeface="Calibri"/>
                <a:ea typeface="Cambria"/>
                <a:cs typeface="Calibri"/>
              </a:rPr>
              <a:t> </a:t>
            </a:r>
          </a:p>
          <a:p>
            <a:pPr marL="285750" indent="-285750">
              <a:buChar char="•"/>
            </a:pPr>
            <a:r>
              <a:rPr lang="en-US" sz="1800">
                <a:solidFill>
                  <a:schemeClr val="tx1"/>
                </a:solidFill>
                <a:latin typeface="Calibri"/>
                <a:ea typeface="Cambria"/>
                <a:cs typeface="Calibri"/>
              </a:rPr>
              <a:t>Josh Dickens</a:t>
            </a:r>
            <a:endParaRPr lang="en-US" sz="1600" spc="0">
              <a:solidFill>
                <a:schemeClr val="tx1"/>
              </a:solidFill>
              <a:latin typeface="Calibri"/>
              <a:ea typeface="Cambria"/>
              <a:cs typeface="Calibri"/>
            </a:endParaRPr>
          </a:p>
          <a:p>
            <a:pPr marL="742950" lvl="1" indent="-285750" algn="l">
              <a:buFont typeface="Courier New" pitchFamily="34" charset="0"/>
              <a:buChar char="o"/>
            </a:pPr>
            <a:r>
              <a:rPr lang="en-US" sz="1600" spc="0">
                <a:solidFill>
                  <a:schemeClr val="tx1"/>
                </a:solidFill>
                <a:latin typeface="Calibri"/>
                <a:ea typeface="Cambria"/>
                <a:cs typeface="Calibri"/>
                <a:hlinkClick r:id="rId3"/>
              </a:rPr>
              <a:t>Dicken</a:t>
            </a:r>
            <a:r>
              <a:rPr lang="en-US" sz="1600" spc="10">
                <a:solidFill>
                  <a:schemeClr val="tx1"/>
                </a:solidFill>
                <a:latin typeface="Calibri"/>
                <a:ea typeface="Cambria"/>
                <a:cs typeface="Calibri"/>
                <a:hlinkClick r:id="rId3"/>
              </a:rPr>
              <a:t>JD@mail.UC.edu</a:t>
            </a:r>
            <a:r>
              <a:rPr lang="en-US" sz="1600" spc="10">
                <a:solidFill>
                  <a:schemeClr val="tx1"/>
                </a:solidFill>
                <a:latin typeface="Calibri"/>
                <a:ea typeface="Cambria"/>
                <a:cs typeface="Calibri"/>
              </a:rPr>
              <a:t> </a:t>
            </a:r>
          </a:p>
          <a:p>
            <a:pPr marL="285750" indent="-285750">
              <a:buChar char="•"/>
            </a:pPr>
            <a:r>
              <a:rPr lang="en-US" sz="1800">
                <a:solidFill>
                  <a:schemeClr val="tx1"/>
                </a:solidFill>
                <a:latin typeface="Calibri"/>
                <a:ea typeface="Cambria"/>
                <a:cs typeface="Calibri"/>
              </a:rPr>
              <a:t>Sunny He</a:t>
            </a:r>
            <a:endParaRPr lang="en-US">
              <a:solidFill>
                <a:schemeClr val="tx1"/>
              </a:solidFill>
              <a:latin typeface="Calibri"/>
              <a:ea typeface="Cambria"/>
              <a:cs typeface="Calibri"/>
            </a:endParaRPr>
          </a:p>
          <a:p>
            <a:pPr marL="742950" lvl="1" indent="-285750" algn="l">
              <a:buFont typeface="Courier New" pitchFamily="34" charset="0"/>
              <a:buChar char="o"/>
            </a:pPr>
            <a:r>
              <a:rPr lang="en-US" sz="1600" spc="0">
                <a:solidFill>
                  <a:schemeClr val="tx1"/>
                </a:solidFill>
                <a:latin typeface="Calibri"/>
                <a:ea typeface="Cambria"/>
                <a:cs typeface="Calibri"/>
                <a:hlinkClick r:id="rId4"/>
              </a:rPr>
              <a:t>HeSW</a:t>
            </a:r>
            <a:r>
              <a:rPr lang="en-US" sz="1600" spc="10">
                <a:solidFill>
                  <a:schemeClr val="tx1"/>
                </a:solidFill>
                <a:latin typeface="Calibri"/>
                <a:ea typeface="Cambria"/>
                <a:cs typeface="Calibri"/>
                <a:hlinkClick r:id="rId4"/>
              </a:rPr>
              <a:t>@mail.UC.edu</a:t>
            </a:r>
            <a:r>
              <a:rPr lang="en-US" sz="1600" spc="10">
                <a:solidFill>
                  <a:schemeClr val="tx1"/>
                </a:solidFill>
                <a:latin typeface="Calibri"/>
                <a:ea typeface="Cambria"/>
                <a:cs typeface="Calibri"/>
              </a:rPr>
              <a:t> </a:t>
            </a:r>
          </a:p>
          <a:p>
            <a:pPr marL="285750" indent="-285750">
              <a:buChar char="•"/>
            </a:pPr>
            <a:r>
              <a:rPr lang="en-US" sz="1800">
                <a:solidFill>
                  <a:schemeClr val="tx1"/>
                </a:solidFill>
                <a:latin typeface="Calibri"/>
                <a:ea typeface="Cambria"/>
                <a:cs typeface="Calibri"/>
              </a:rPr>
              <a:t>Kyle Willoughby</a:t>
            </a:r>
            <a:endParaRPr lang="en-US" spc="0">
              <a:solidFill>
                <a:schemeClr val="tx1"/>
              </a:solidFill>
              <a:latin typeface="Calibri"/>
              <a:ea typeface="Cambria"/>
              <a:cs typeface="Calibri"/>
            </a:endParaRPr>
          </a:p>
          <a:p>
            <a:pPr marL="742950" lvl="1" indent="-285750" algn="l">
              <a:buFont typeface="Courier New" pitchFamily="34" charset="0"/>
              <a:buChar char="o"/>
            </a:pPr>
            <a:r>
              <a:rPr lang="en-US" sz="1600" spc="0">
                <a:solidFill>
                  <a:schemeClr val="tx1"/>
                </a:solidFill>
                <a:latin typeface="Calibri"/>
                <a:ea typeface="Cambria"/>
                <a:cs typeface="Calibri"/>
                <a:hlinkClick r:id="rId5"/>
              </a:rPr>
              <a:t>WillouKM</a:t>
            </a:r>
            <a:r>
              <a:rPr lang="en-US" sz="1600" spc="10">
                <a:solidFill>
                  <a:schemeClr val="tx1"/>
                </a:solidFill>
                <a:latin typeface="Calibri"/>
                <a:ea typeface="Cambria"/>
                <a:cs typeface="Calibri"/>
                <a:hlinkClick r:id="rId5"/>
              </a:rPr>
              <a:t>@mail.UC.edu</a:t>
            </a:r>
            <a:r>
              <a:rPr lang="en-US" sz="1600" spc="10">
                <a:solidFill>
                  <a:schemeClr val="tx1"/>
                </a:solidFill>
                <a:latin typeface="Calibri"/>
                <a:ea typeface="Cambria"/>
                <a:cs typeface="Calibri"/>
              </a:rPr>
              <a:t> </a:t>
            </a:r>
          </a:p>
        </p:txBody>
      </p:sp>
      <p:pic>
        <p:nvPicPr>
          <p:cNvPr id="5" name="Picture 4" descr="A blue circle with a letter in it&#10;&#10;Description automatically generated">
            <a:extLst>
              <a:ext uri="{FF2B5EF4-FFF2-40B4-BE49-F238E27FC236}">
                <a16:creationId xmlns:a16="http://schemas.microsoft.com/office/drawing/2014/main" id="{6C219ABD-9B07-13DA-F1E7-EC2764B97AE0}"/>
              </a:ext>
            </a:extLst>
          </p:cNvPr>
          <p:cNvPicPr>
            <a:picLocks noChangeAspect="1"/>
          </p:cNvPicPr>
          <p:nvPr/>
        </p:nvPicPr>
        <p:blipFill>
          <a:blip r:embed="rId6"/>
          <a:srcRect l="5524" r="2198" b="-7"/>
          <a:stretch/>
        </p:blipFill>
        <p:spPr>
          <a:xfrm>
            <a:off x="452761" y="10"/>
            <a:ext cx="5643239" cy="685799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4D5D-D29C-7B6D-001B-D76950CE0453}"/>
              </a:ext>
            </a:extLst>
          </p:cNvPr>
          <p:cNvSpPr>
            <a:spLocks noGrp="1"/>
          </p:cNvSpPr>
          <p:nvPr>
            <p:ph type="title"/>
          </p:nvPr>
        </p:nvSpPr>
        <p:spPr/>
        <p:txBody>
          <a:bodyPr>
            <a:normAutofit/>
          </a:bodyPr>
          <a:lstStyle/>
          <a:p>
            <a:r>
              <a:rPr lang="en-US" sz="4800" b="1" dirty="0">
                <a:latin typeface="Calibri"/>
                <a:ea typeface="Cambria"/>
                <a:cs typeface="Calibri"/>
              </a:rPr>
              <a:t>Expected Demo</a:t>
            </a:r>
          </a:p>
        </p:txBody>
      </p:sp>
      <p:sp>
        <p:nvSpPr>
          <p:cNvPr id="3" name="Content Placeholder 2">
            <a:extLst>
              <a:ext uri="{FF2B5EF4-FFF2-40B4-BE49-F238E27FC236}">
                <a16:creationId xmlns:a16="http://schemas.microsoft.com/office/drawing/2014/main" id="{CE3C3180-2299-C8E8-235C-B8E9E680A6F5}"/>
              </a:ext>
            </a:extLst>
          </p:cNvPr>
          <p:cNvSpPr>
            <a:spLocks noGrp="1"/>
          </p:cNvSpPr>
          <p:nvPr>
            <p:ph idx="1"/>
          </p:nvPr>
        </p:nvSpPr>
        <p:spPr/>
        <p:txBody>
          <a:bodyPr vert="horz" lIns="91440" tIns="45720" rIns="91440" bIns="45720" rtlCol="0" anchor="t">
            <a:normAutofit/>
          </a:bodyPr>
          <a:lstStyle/>
          <a:p>
            <a:pPr marL="0" indent="0">
              <a:buNone/>
            </a:pPr>
            <a:r>
              <a:rPr lang="en-US" sz="2400" b="1" dirty="0">
                <a:latin typeface="Calibri"/>
                <a:ea typeface="Cambria"/>
                <a:cs typeface="Calibri"/>
              </a:rPr>
              <a:t>Expected Features to Highlight</a:t>
            </a:r>
          </a:p>
          <a:p>
            <a:pPr marL="457200" indent="-228600"/>
            <a:r>
              <a:rPr lang="en-US" sz="2000" dirty="0">
                <a:latin typeface="Calibri"/>
                <a:ea typeface="Cambria"/>
                <a:cs typeface="Calibri"/>
              </a:rPr>
              <a:t>User-friendly front end, and search filtering options</a:t>
            </a:r>
          </a:p>
          <a:p>
            <a:pPr marL="457200" indent="-228600"/>
            <a:r>
              <a:rPr lang="en-US" sz="2000" dirty="0">
                <a:latin typeface="Calibri"/>
                <a:ea typeface="Cambria"/>
                <a:cs typeface="Calibri"/>
              </a:rPr>
              <a:t>Data Retrieval from APIs and database</a:t>
            </a:r>
          </a:p>
          <a:p>
            <a:pPr marL="457200" indent="-228600"/>
            <a:r>
              <a:rPr lang="en-US" sz="2000" dirty="0">
                <a:latin typeface="Calibri"/>
                <a:ea typeface="Cambria"/>
                <a:cs typeface="Calibri"/>
              </a:rPr>
              <a:t>Data visualization</a:t>
            </a:r>
          </a:p>
          <a:p>
            <a:pPr marL="0" indent="0">
              <a:buNone/>
            </a:pPr>
            <a:r>
              <a:rPr lang="en-US" sz="2400" b="1" dirty="0">
                <a:latin typeface="Calibri"/>
                <a:ea typeface="Cambria"/>
                <a:cs typeface="Calibri"/>
              </a:rPr>
              <a:t>Expected Functionality</a:t>
            </a:r>
          </a:p>
          <a:p>
            <a:pPr marL="457200" indent="-228600"/>
            <a:r>
              <a:rPr lang="en-US" sz="2000" dirty="0">
                <a:latin typeface="Calibri"/>
                <a:ea typeface="Cambria"/>
                <a:cs typeface="Calibri"/>
              </a:rPr>
              <a:t>Users will be able to search for a single stat and receive their desired data in our format in real time. </a:t>
            </a:r>
          </a:p>
          <a:p>
            <a:pPr marL="0" indent="0">
              <a:buNone/>
            </a:pPr>
            <a:endParaRPr lang="en-US">
              <a:latin typeface="Cambria"/>
              <a:ea typeface="Cambria"/>
            </a:endParaRPr>
          </a:p>
          <a:p>
            <a:pPr marL="0" indent="0">
              <a:buNone/>
            </a:pPr>
            <a:endParaRPr lang="en-US">
              <a:latin typeface="Cambria"/>
              <a:ea typeface="Cambria"/>
            </a:endParaRPr>
          </a:p>
          <a:p>
            <a:pPr marL="0" indent="0">
              <a:buNone/>
            </a:pPr>
            <a:endParaRPr lang="en-US">
              <a:latin typeface="Cambria"/>
              <a:ea typeface="Cambria"/>
            </a:endParaRPr>
          </a:p>
          <a:p>
            <a:endParaRPr lang="en-US">
              <a:latin typeface="Cambria"/>
              <a:ea typeface="Cambria"/>
            </a:endParaRPr>
          </a:p>
          <a:p>
            <a:endParaRPr lang="en-US">
              <a:latin typeface="Cambria"/>
              <a:ea typeface="Cambria"/>
            </a:endParaRPr>
          </a:p>
        </p:txBody>
      </p:sp>
    </p:spTree>
    <p:extLst>
      <p:ext uri="{BB962C8B-B14F-4D97-AF65-F5344CB8AC3E}">
        <p14:creationId xmlns:p14="http://schemas.microsoft.com/office/powerpoint/2010/main" val="302220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7205F36-EEA4-AAE9-C130-25A10C29F47A}"/>
              </a:ext>
            </a:extLst>
          </p:cNvPr>
          <p:cNvSpPr>
            <a:spLocks noGrp="1"/>
          </p:cNvSpPr>
          <p:nvPr>
            <p:ph type="body" idx="1"/>
          </p:nvPr>
        </p:nvSpPr>
        <p:spPr>
          <a:xfrm>
            <a:off x="1261872" y="370469"/>
            <a:ext cx="4480560" cy="1222299"/>
          </a:xfrm>
        </p:spPr>
        <p:txBody>
          <a:bodyPr vert="horz" lIns="91440" tIns="45720" rIns="91440" bIns="45720" rtlCol="0" anchor="ctr">
            <a:normAutofit/>
          </a:bodyPr>
          <a:lstStyle/>
          <a:p>
            <a:pPr algn="ctr"/>
            <a:r>
              <a:rPr lang="en-US" sz="4800" b="1">
                <a:latin typeface="Calibri"/>
                <a:cs typeface="Calibri"/>
              </a:rPr>
              <a:t>Project Purposes</a:t>
            </a:r>
            <a:endParaRPr lang="en-US" sz="4800">
              <a:latin typeface="Calibri"/>
              <a:cs typeface="Calibri"/>
            </a:endParaRPr>
          </a:p>
        </p:txBody>
      </p:sp>
      <p:sp>
        <p:nvSpPr>
          <p:cNvPr id="3" name="Content Placeholder 2">
            <a:extLst>
              <a:ext uri="{FF2B5EF4-FFF2-40B4-BE49-F238E27FC236}">
                <a16:creationId xmlns:a16="http://schemas.microsoft.com/office/drawing/2014/main" id="{D8F9AE35-E170-798D-15B5-DA820039E338}"/>
              </a:ext>
            </a:extLst>
          </p:cNvPr>
          <p:cNvSpPr>
            <a:spLocks noGrp="1"/>
          </p:cNvSpPr>
          <p:nvPr>
            <p:ph sz="half" idx="2"/>
          </p:nvPr>
        </p:nvSpPr>
        <p:spPr>
          <a:xfrm>
            <a:off x="1261872" y="1719720"/>
            <a:ext cx="4480560" cy="4452480"/>
          </a:xfrm>
        </p:spPr>
        <p:txBody>
          <a:bodyPr vert="horz" lIns="91440" tIns="45720" rIns="91440" bIns="45720" rtlCol="0" anchor="t">
            <a:normAutofit/>
          </a:bodyPr>
          <a:lstStyle/>
          <a:p>
            <a:pPr marL="285750" indent="-285750">
              <a:lnSpc>
                <a:spcPct val="85000"/>
              </a:lnSpc>
            </a:pPr>
            <a:r>
              <a:rPr lang="en-US" b="1">
                <a:solidFill>
                  <a:srgbClr val="000000"/>
                </a:solidFill>
                <a:latin typeface="Calibri"/>
                <a:ea typeface="Cambria"/>
                <a:cs typeface="Calibri"/>
              </a:rPr>
              <a:t>Effortless Statistics Search</a:t>
            </a:r>
            <a:r>
              <a:rPr lang="en-US">
                <a:solidFill>
                  <a:srgbClr val="000000"/>
                </a:solidFill>
                <a:latin typeface="Calibri"/>
                <a:ea typeface="Cambria"/>
                <a:cs typeface="Calibri"/>
              </a:rPr>
              <a:t>: Enable users to easily find statistics on their favorite teams and players through a simple search function.</a:t>
            </a:r>
            <a:endParaRPr lang="en-US">
              <a:latin typeface="Calibri"/>
              <a:cs typeface="Calibri"/>
            </a:endParaRPr>
          </a:p>
          <a:p>
            <a:pPr marL="285750" indent="-285750">
              <a:lnSpc>
                <a:spcPct val="85000"/>
              </a:lnSpc>
            </a:pPr>
            <a:r>
              <a:rPr lang="en-US" b="1">
                <a:solidFill>
                  <a:srgbClr val="000000"/>
                </a:solidFill>
                <a:latin typeface="Calibri"/>
                <a:ea typeface="Cambria"/>
                <a:cs typeface="Calibri"/>
              </a:rPr>
              <a:t>Centralized Sports Data Platform</a:t>
            </a:r>
            <a:r>
              <a:rPr lang="en-US">
                <a:solidFill>
                  <a:srgbClr val="000000"/>
                </a:solidFill>
                <a:latin typeface="Calibri"/>
                <a:ea typeface="Cambria"/>
                <a:cs typeface="Calibri"/>
              </a:rPr>
              <a:t>: Provide a unified platform for accessing sports data across multiple leagues.</a:t>
            </a:r>
            <a:endParaRPr lang="en-US">
              <a:latin typeface="Calibri"/>
              <a:cs typeface="Calibri"/>
            </a:endParaRPr>
          </a:p>
          <a:p>
            <a:pPr marL="285750" indent="-285750">
              <a:lnSpc>
                <a:spcPct val="85000"/>
              </a:lnSpc>
            </a:pPr>
            <a:r>
              <a:rPr lang="en-US" b="1">
                <a:solidFill>
                  <a:srgbClr val="000000"/>
                </a:solidFill>
                <a:latin typeface="Calibri"/>
                <a:ea typeface="Cambria"/>
                <a:cs typeface="Calibri"/>
              </a:rPr>
              <a:t>Real-Time Updates</a:t>
            </a:r>
            <a:r>
              <a:rPr lang="en-US">
                <a:solidFill>
                  <a:srgbClr val="000000"/>
                </a:solidFill>
                <a:latin typeface="Calibri"/>
                <a:ea typeface="Cambria"/>
                <a:cs typeface="Calibri"/>
              </a:rPr>
              <a:t>: Support real-time updates to keep users informed of the latest statistics.</a:t>
            </a:r>
            <a:endParaRPr lang="en-US">
              <a:latin typeface="Calibri"/>
              <a:cs typeface="Calibri"/>
            </a:endParaRPr>
          </a:p>
          <a:p>
            <a:pPr marL="285750" indent="-285750">
              <a:lnSpc>
                <a:spcPct val="85000"/>
              </a:lnSpc>
            </a:pPr>
            <a:r>
              <a:rPr lang="en-US" b="1">
                <a:latin typeface="Calibri"/>
                <a:ea typeface="Cambria"/>
                <a:cs typeface="Calibri"/>
              </a:rPr>
              <a:t>Data-Driven Decision-Making</a:t>
            </a:r>
            <a:r>
              <a:rPr lang="en-US">
                <a:latin typeface="Calibri"/>
                <a:ea typeface="Cambria"/>
                <a:cs typeface="Calibri"/>
              </a:rPr>
              <a:t>: Facilitate informed decisions for fantasy sports players and analysts through accessible data.</a:t>
            </a:r>
            <a:endParaRPr lang="en-US">
              <a:latin typeface="Calibri"/>
              <a:cs typeface="Calibri"/>
            </a:endParaRPr>
          </a:p>
          <a:p>
            <a:pPr marL="285750" indent="-285750">
              <a:lnSpc>
                <a:spcPct val="85000"/>
              </a:lnSpc>
            </a:pPr>
            <a:endParaRPr lang="en-US">
              <a:latin typeface="Calibri"/>
              <a:ea typeface="Cambria"/>
              <a:cs typeface="Calibri"/>
            </a:endParaRPr>
          </a:p>
          <a:p>
            <a:endParaRPr lang="en-US" b="1">
              <a:solidFill>
                <a:srgbClr val="000000"/>
              </a:solidFill>
              <a:latin typeface="Calibri"/>
              <a:ea typeface="Cambria"/>
              <a:cs typeface="Calibri"/>
            </a:endParaRPr>
          </a:p>
          <a:p>
            <a:endParaRPr lang="en-US" b="1" spc="10">
              <a:solidFill>
                <a:srgbClr val="000000"/>
              </a:solidFill>
              <a:latin typeface="Calibri"/>
              <a:ea typeface="Cambria"/>
              <a:cs typeface="Calibri"/>
            </a:endParaRPr>
          </a:p>
          <a:p>
            <a:endParaRPr lang="en-US" b="1" spc="10">
              <a:solidFill>
                <a:srgbClr val="000000"/>
              </a:solidFill>
              <a:latin typeface="Calibri"/>
              <a:ea typeface="Cambria"/>
              <a:cs typeface="Calibri"/>
            </a:endParaRPr>
          </a:p>
          <a:p>
            <a:pPr lvl="1"/>
            <a:endParaRPr lang="en-US" b="1" spc="10">
              <a:solidFill>
                <a:srgbClr val="000000"/>
              </a:solidFill>
              <a:latin typeface="Calibri"/>
              <a:ea typeface="Cambria"/>
              <a:cs typeface="Calibri"/>
            </a:endParaRPr>
          </a:p>
        </p:txBody>
      </p:sp>
      <p:sp>
        <p:nvSpPr>
          <p:cNvPr id="6" name="Text Placeholder 5">
            <a:extLst>
              <a:ext uri="{FF2B5EF4-FFF2-40B4-BE49-F238E27FC236}">
                <a16:creationId xmlns:a16="http://schemas.microsoft.com/office/drawing/2014/main" id="{365200BC-6985-04F2-8192-AFA8E0B1F85E}"/>
              </a:ext>
            </a:extLst>
          </p:cNvPr>
          <p:cNvSpPr>
            <a:spLocks noGrp="1"/>
          </p:cNvSpPr>
          <p:nvPr>
            <p:ph type="body" sz="quarter" idx="3"/>
          </p:nvPr>
        </p:nvSpPr>
        <p:spPr>
          <a:xfrm>
            <a:off x="6126480" y="370469"/>
            <a:ext cx="4480560" cy="1222299"/>
          </a:xfrm>
          <a:ln>
            <a:noFill/>
          </a:ln>
        </p:spPr>
        <p:txBody>
          <a:bodyPr vert="horz" lIns="91440" tIns="45720" rIns="91440" bIns="45720" rtlCol="0" anchor="ctr">
            <a:normAutofit/>
          </a:bodyPr>
          <a:lstStyle/>
          <a:p>
            <a:pPr algn="ctr"/>
            <a:r>
              <a:rPr lang="en-US" sz="4800" b="1">
                <a:latin typeface="Calibri"/>
                <a:cs typeface="Calibri"/>
              </a:rPr>
              <a:t>Project Goals</a:t>
            </a:r>
          </a:p>
        </p:txBody>
      </p:sp>
      <p:sp>
        <p:nvSpPr>
          <p:cNvPr id="4" name="Content Placeholder 3">
            <a:extLst>
              <a:ext uri="{FF2B5EF4-FFF2-40B4-BE49-F238E27FC236}">
                <a16:creationId xmlns:a16="http://schemas.microsoft.com/office/drawing/2014/main" id="{B5DCD8CB-FB24-6510-518C-479A0B74DFBF}"/>
              </a:ext>
            </a:extLst>
          </p:cNvPr>
          <p:cNvSpPr>
            <a:spLocks noGrp="1"/>
          </p:cNvSpPr>
          <p:nvPr>
            <p:ph sz="quarter" idx="4"/>
          </p:nvPr>
        </p:nvSpPr>
        <p:spPr>
          <a:xfrm>
            <a:off x="6100650" y="1719720"/>
            <a:ext cx="4506390" cy="4452480"/>
          </a:xfrm>
        </p:spPr>
        <p:txBody>
          <a:bodyPr vert="horz" lIns="91440" tIns="45720" rIns="91440" bIns="45720" rtlCol="0" anchor="t">
            <a:noAutofit/>
          </a:bodyPr>
          <a:lstStyle/>
          <a:p>
            <a:pPr marL="285750" indent="-285750"/>
            <a:r>
              <a:rPr lang="en-US" b="1">
                <a:latin typeface="Calibri"/>
                <a:ea typeface="Cambria"/>
                <a:cs typeface="Calibri"/>
              </a:rPr>
              <a:t>Comprehensive Data Access</a:t>
            </a:r>
            <a:r>
              <a:rPr lang="en-US">
                <a:latin typeface="Calibri"/>
                <a:ea typeface="Cambria"/>
                <a:cs typeface="Calibri"/>
              </a:rPr>
              <a:t>: </a:t>
            </a:r>
            <a:r>
              <a:rPr lang="en-US">
                <a:solidFill>
                  <a:srgbClr val="000000"/>
                </a:solidFill>
                <a:latin typeface="Calibri"/>
                <a:cs typeface="Calibri"/>
              </a:rPr>
              <a:t>Allow users to retrieve both past and current sports data from all major leagues.</a:t>
            </a:r>
          </a:p>
          <a:p>
            <a:pPr marL="285750" indent="-285750"/>
            <a:r>
              <a:rPr lang="en-US" b="1">
                <a:latin typeface="Calibri"/>
                <a:ea typeface="Cambria"/>
                <a:cs typeface="Calibri"/>
              </a:rPr>
              <a:t>Efficient Search Functionality</a:t>
            </a:r>
            <a:r>
              <a:rPr lang="en-US">
                <a:latin typeface="Calibri"/>
                <a:ea typeface="Cambria"/>
                <a:cs typeface="Calibri"/>
              </a:rPr>
              <a:t>: </a:t>
            </a:r>
            <a:r>
              <a:rPr lang="en-US">
                <a:solidFill>
                  <a:srgbClr val="000000"/>
                </a:solidFill>
                <a:latin typeface="Calibri"/>
                <a:cs typeface="Calibri"/>
              </a:rPr>
              <a:t>Transform user input into optimized SQL queries for quick and accurate data retrieval.</a:t>
            </a:r>
          </a:p>
          <a:p>
            <a:pPr marL="285750" indent="-285750"/>
            <a:r>
              <a:rPr lang="en-US" b="1">
                <a:latin typeface="Calibri"/>
                <a:ea typeface="Cambria"/>
                <a:cs typeface="Calibri"/>
              </a:rPr>
              <a:t>Seamless API Integration</a:t>
            </a:r>
            <a:r>
              <a:rPr lang="en-US">
                <a:latin typeface="Calibri"/>
                <a:ea typeface="Cambria"/>
                <a:cs typeface="Calibri"/>
              </a:rPr>
              <a:t>: Utilize APIs to incorporate extensive data across all major sports leagues.</a:t>
            </a:r>
            <a:endParaRPr lang="en-US">
              <a:latin typeface="Calibri"/>
              <a:cs typeface="Calibri"/>
            </a:endParaRPr>
          </a:p>
          <a:p>
            <a:pPr marL="285750" indent="-285750"/>
            <a:r>
              <a:rPr lang="en-US" b="1">
                <a:latin typeface="Calibri"/>
                <a:ea typeface="Cambria"/>
                <a:cs typeface="Calibri"/>
              </a:rPr>
              <a:t>Engaging Data Visualization</a:t>
            </a:r>
            <a:r>
              <a:rPr lang="en-US">
                <a:latin typeface="Calibri"/>
                <a:ea typeface="Cambria"/>
                <a:cs typeface="Calibri"/>
              </a:rPr>
              <a:t>: </a:t>
            </a:r>
            <a:r>
              <a:rPr lang="en-US">
                <a:solidFill>
                  <a:srgbClr val="000000"/>
                </a:solidFill>
                <a:latin typeface="Calibri"/>
                <a:cs typeface="Calibri"/>
              </a:rPr>
              <a:t>Implement dynamic visualizations to present query results in an understandable and captivating format.</a:t>
            </a:r>
            <a:endParaRPr lang="en-US">
              <a:latin typeface="Calibri"/>
              <a:cs typeface="Calibri"/>
            </a:endParaRPr>
          </a:p>
          <a:p>
            <a:pPr marL="285750" indent="-285750"/>
            <a:endParaRPr lang="en-US" sz="1400" b="1">
              <a:solidFill>
                <a:srgbClr val="000000"/>
              </a:solidFill>
              <a:latin typeface="Calibri"/>
              <a:ea typeface="Cambria"/>
              <a:cs typeface="Calibri"/>
            </a:endParaRPr>
          </a:p>
        </p:txBody>
      </p:sp>
    </p:spTree>
    <p:extLst>
      <p:ext uri="{BB962C8B-B14F-4D97-AF65-F5344CB8AC3E}">
        <p14:creationId xmlns:p14="http://schemas.microsoft.com/office/powerpoint/2010/main" val="304913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39BCB-2698-D265-D94F-1E54827497BA}"/>
              </a:ext>
            </a:extLst>
          </p:cNvPr>
          <p:cNvSpPr>
            <a:spLocks noGrp="1"/>
          </p:cNvSpPr>
          <p:nvPr>
            <p:ph type="title"/>
          </p:nvPr>
        </p:nvSpPr>
        <p:spPr/>
        <p:txBody>
          <a:bodyPr>
            <a:normAutofit/>
          </a:bodyPr>
          <a:lstStyle/>
          <a:p>
            <a:r>
              <a:rPr lang="en-US" sz="4800" b="1">
                <a:latin typeface="Calibri"/>
                <a:ea typeface="Cambria"/>
                <a:cs typeface="Calibri"/>
              </a:rPr>
              <a:t>Project Abstract</a:t>
            </a:r>
          </a:p>
        </p:txBody>
      </p:sp>
      <p:sp>
        <p:nvSpPr>
          <p:cNvPr id="3" name="Content Placeholder 2">
            <a:extLst>
              <a:ext uri="{FF2B5EF4-FFF2-40B4-BE49-F238E27FC236}">
                <a16:creationId xmlns:a16="http://schemas.microsoft.com/office/drawing/2014/main" id="{865DC0AB-7792-FD8A-49A9-AD2129B8A70F}"/>
              </a:ext>
            </a:extLst>
          </p:cNvPr>
          <p:cNvSpPr>
            <a:spLocks noGrp="1"/>
          </p:cNvSpPr>
          <p:nvPr>
            <p:ph idx="1"/>
          </p:nvPr>
        </p:nvSpPr>
        <p:spPr/>
        <p:txBody>
          <a:bodyPr vert="horz" lIns="91440" tIns="45720" rIns="91440" bIns="45720" rtlCol="0" anchor="t">
            <a:noAutofit/>
          </a:bodyPr>
          <a:lstStyle/>
          <a:p>
            <a:r>
              <a:rPr lang="en-US" sz="2400">
                <a:latin typeface="Calibri"/>
                <a:ea typeface="Cambria"/>
                <a:cs typeface="Calibri"/>
              </a:rPr>
              <a:t>Our project aims to develop a comprehensive sports tracker and analytics website that caters to a diverse range of users, including casual sports fans, fantasy sports players, and sports analysts. The platform enables casual fans to look up statistics on their favorite athletes and teams, keeping them updated on performance metrics in real-time. Fantasy sports players can access updated statistics on their rostered players to make informed decisions for their teams. Sports analysts will find it easy to access extensive sports data across different leagues for their projects. By integrating real-time data and advanced analytics, our platform bridges the gap between raw sports data and meaningful insights, serving the needs of all users.</a:t>
            </a:r>
            <a:endParaRPr lang="en-US" sz="2400">
              <a:latin typeface="Calibri"/>
              <a:cs typeface="Calibri"/>
            </a:endParaRPr>
          </a:p>
        </p:txBody>
      </p:sp>
    </p:spTree>
    <p:extLst>
      <p:ext uri="{BB962C8B-B14F-4D97-AF65-F5344CB8AC3E}">
        <p14:creationId xmlns:p14="http://schemas.microsoft.com/office/powerpoint/2010/main" val="4073393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9673A-FE38-D32B-95FD-1024E25E48DB}"/>
              </a:ext>
            </a:extLst>
          </p:cNvPr>
          <p:cNvSpPr>
            <a:spLocks noGrp="1"/>
          </p:cNvSpPr>
          <p:nvPr>
            <p:ph type="title"/>
          </p:nvPr>
        </p:nvSpPr>
        <p:spPr/>
        <p:txBody>
          <a:bodyPr>
            <a:normAutofit/>
          </a:bodyPr>
          <a:lstStyle/>
          <a:p>
            <a:r>
              <a:rPr lang="en-US" sz="4800" b="1" dirty="0">
                <a:latin typeface="Calibri"/>
                <a:ea typeface="Cambria"/>
                <a:cs typeface="Calibri"/>
              </a:rPr>
              <a:t>User Stories</a:t>
            </a:r>
            <a:endParaRPr lang="en-US" sz="4800" b="1">
              <a:latin typeface="Calibri"/>
              <a:cs typeface="Calibri"/>
            </a:endParaRPr>
          </a:p>
        </p:txBody>
      </p:sp>
      <p:sp>
        <p:nvSpPr>
          <p:cNvPr id="3" name="Content Placeholder 2">
            <a:extLst>
              <a:ext uri="{FF2B5EF4-FFF2-40B4-BE49-F238E27FC236}">
                <a16:creationId xmlns:a16="http://schemas.microsoft.com/office/drawing/2014/main" id="{146F6942-532A-9BB4-8C68-E7EA61480A76}"/>
              </a:ext>
            </a:extLst>
          </p:cNvPr>
          <p:cNvSpPr>
            <a:spLocks noGrp="1"/>
          </p:cNvSpPr>
          <p:nvPr>
            <p:ph idx="1"/>
          </p:nvPr>
        </p:nvSpPr>
        <p:spPr/>
        <p:txBody>
          <a:bodyPr vert="horz" lIns="91440" tIns="45720" rIns="91440" bIns="45720" rtlCol="0" anchor="t">
            <a:normAutofit/>
          </a:bodyPr>
          <a:lstStyle/>
          <a:p>
            <a:pPr marL="0" indent="0">
              <a:buNone/>
            </a:pPr>
            <a:endParaRPr lang="en-US" sz="1400">
              <a:latin typeface="Cambria"/>
              <a:ea typeface="Cambria"/>
              <a:cs typeface="Calibri"/>
            </a:endParaRPr>
          </a:p>
          <a:p>
            <a:pPr lvl="1" indent="-228600">
              <a:buFont typeface="'Wingdings 2',Sans-Serif" pitchFamily="34" charset="0"/>
              <a:buChar char=""/>
            </a:pPr>
            <a:r>
              <a:rPr lang="en-US" sz="2400" dirty="0">
                <a:solidFill>
                  <a:srgbClr val="000000"/>
                </a:solidFill>
                <a:latin typeface="Calibri"/>
                <a:ea typeface="Cambria"/>
                <a:cs typeface="Calibri"/>
              </a:rPr>
              <a:t>As a fan, I want to look up statistics on my favorite athletes and teams so I can stay updated on their performance. </a:t>
            </a:r>
          </a:p>
          <a:p>
            <a:pPr marL="274320" lvl="1" indent="-45720">
              <a:buNone/>
            </a:pPr>
            <a:endParaRPr lang="en-US" sz="2400" dirty="0">
              <a:solidFill>
                <a:srgbClr val="000000"/>
              </a:solidFill>
              <a:latin typeface="Calibri"/>
              <a:ea typeface="Cambria"/>
              <a:cs typeface="Calibri"/>
            </a:endParaRPr>
          </a:p>
          <a:p>
            <a:pPr lvl="1" indent="-228600">
              <a:buFont typeface="'Wingdings 2',Sans-Serif" pitchFamily="34" charset="0"/>
              <a:buChar char=""/>
            </a:pPr>
            <a:r>
              <a:rPr lang="en-US" sz="2400" dirty="0">
                <a:solidFill>
                  <a:srgbClr val="000000"/>
                </a:solidFill>
                <a:latin typeface="Calibri"/>
                <a:ea typeface="Cambria"/>
                <a:cs typeface="Calibri"/>
              </a:rPr>
              <a:t>As a sports analyst, I want to easily access sports data across different leagues for my projects. </a:t>
            </a:r>
          </a:p>
          <a:p>
            <a:pPr marL="274320" lvl="1" indent="-45720">
              <a:buNone/>
            </a:pPr>
            <a:endParaRPr lang="en-US" sz="2400" dirty="0">
              <a:solidFill>
                <a:srgbClr val="000000"/>
              </a:solidFill>
              <a:latin typeface="Calibri"/>
              <a:ea typeface="Cambria"/>
              <a:cs typeface="Calibri"/>
            </a:endParaRPr>
          </a:p>
          <a:p>
            <a:pPr lvl="1" indent="-228600">
              <a:buFont typeface="'Wingdings 2',Sans-Serif" pitchFamily="34" charset="0"/>
              <a:buChar char=""/>
            </a:pPr>
            <a:r>
              <a:rPr lang="en-US" sz="2400" dirty="0">
                <a:solidFill>
                  <a:srgbClr val="000000"/>
                </a:solidFill>
                <a:latin typeface="Calibri"/>
                <a:ea typeface="Cambria"/>
                <a:cs typeface="Calibri"/>
              </a:rPr>
              <a:t>As a fantasy sports player, I want to find updated statistics on players on my roster to create decisions for my fantasy team. </a:t>
            </a:r>
          </a:p>
          <a:p>
            <a:pPr marL="274320" lvl="1" indent="0">
              <a:buNone/>
            </a:pPr>
            <a:endParaRPr lang="en-US" sz="2000" dirty="0">
              <a:solidFill>
                <a:srgbClr val="000000"/>
              </a:solidFill>
              <a:latin typeface="Calibri"/>
              <a:ea typeface="Cambria"/>
              <a:cs typeface="Calibri"/>
            </a:endParaRPr>
          </a:p>
        </p:txBody>
      </p:sp>
    </p:spTree>
    <p:extLst>
      <p:ext uri="{BB962C8B-B14F-4D97-AF65-F5344CB8AC3E}">
        <p14:creationId xmlns:p14="http://schemas.microsoft.com/office/powerpoint/2010/main" val="3631959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diagram of a software flowchart&#10;&#10;Description automatically generated">
            <a:extLst>
              <a:ext uri="{FF2B5EF4-FFF2-40B4-BE49-F238E27FC236}">
                <a16:creationId xmlns:a16="http://schemas.microsoft.com/office/drawing/2014/main" id="{1D8BFAA4-0AC5-ED62-245F-CE3093F845D1}"/>
              </a:ext>
            </a:extLst>
          </p:cNvPr>
          <p:cNvPicPr>
            <a:picLocks noChangeAspect="1"/>
          </p:cNvPicPr>
          <p:nvPr/>
        </p:nvPicPr>
        <p:blipFill>
          <a:blip r:embed="rId2"/>
          <a:srcRect t="-13413" r="76" b="339"/>
          <a:stretch/>
        </p:blipFill>
        <p:spPr>
          <a:xfrm>
            <a:off x="3944510" y="1922160"/>
            <a:ext cx="7008435" cy="4575017"/>
          </a:xfrm>
          <a:prstGeom prst="rect">
            <a:avLst/>
          </a:prstGeom>
          <a:ln>
            <a:noFill/>
          </a:ln>
        </p:spPr>
      </p:pic>
      <p:sp>
        <p:nvSpPr>
          <p:cNvPr id="2" name="Title 1">
            <a:extLst>
              <a:ext uri="{FF2B5EF4-FFF2-40B4-BE49-F238E27FC236}">
                <a16:creationId xmlns:a16="http://schemas.microsoft.com/office/drawing/2014/main" id="{C73A7F7E-A1B1-1DA1-B096-46C41ECABA09}"/>
              </a:ext>
            </a:extLst>
          </p:cNvPr>
          <p:cNvSpPr>
            <a:spLocks noGrp="1"/>
          </p:cNvSpPr>
          <p:nvPr>
            <p:ph type="title"/>
          </p:nvPr>
        </p:nvSpPr>
        <p:spPr/>
        <p:txBody>
          <a:bodyPr>
            <a:normAutofit/>
          </a:bodyPr>
          <a:lstStyle/>
          <a:p>
            <a:r>
              <a:rPr lang="en-US" sz="4800" b="1" dirty="0">
                <a:latin typeface="Calibri"/>
                <a:ea typeface="Cambria"/>
                <a:cs typeface="Calibri"/>
              </a:rPr>
              <a:t>Design Diagrams</a:t>
            </a:r>
            <a:endParaRPr lang="en-US" sz="4800" b="1">
              <a:latin typeface="Calibri"/>
              <a:cs typeface="Calibri"/>
            </a:endParaRPr>
          </a:p>
        </p:txBody>
      </p:sp>
      <p:pic>
        <p:nvPicPr>
          <p:cNvPr id="13" name="Picture 12" descr="A diagram of a computer process&#10;&#10;Description automatically generated">
            <a:extLst>
              <a:ext uri="{FF2B5EF4-FFF2-40B4-BE49-F238E27FC236}">
                <a16:creationId xmlns:a16="http://schemas.microsoft.com/office/drawing/2014/main" id="{C6714BC3-4290-A1FC-3EDA-6540FFBB0DCB}"/>
              </a:ext>
            </a:extLst>
          </p:cNvPr>
          <p:cNvPicPr>
            <a:picLocks noChangeAspect="1"/>
          </p:cNvPicPr>
          <p:nvPr/>
        </p:nvPicPr>
        <p:blipFill>
          <a:blip r:embed="rId3"/>
          <a:srcRect l="13663" t="22775" r="15736" b="7330"/>
          <a:stretch/>
        </p:blipFill>
        <p:spPr>
          <a:xfrm>
            <a:off x="1260946" y="1922160"/>
            <a:ext cx="4112682" cy="1829564"/>
          </a:xfrm>
          <a:prstGeom prst="rect">
            <a:avLst/>
          </a:prstGeom>
          <a:ln w="6350">
            <a:solidFill>
              <a:schemeClr val="tx1"/>
            </a:solidFill>
          </a:ln>
        </p:spPr>
      </p:pic>
      <p:pic>
        <p:nvPicPr>
          <p:cNvPr id="15" name="Picture 14" descr="A diagram of a data flow&#10;&#10;Description automatically generated">
            <a:extLst>
              <a:ext uri="{FF2B5EF4-FFF2-40B4-BE49-F238E27FC236}">
                <a16:creationId xmlns:a16="http://schemas.microsoft.com/office/drawing/2014/main" id="{02EDE6F1-1E7C-5951-D924-CC49D4D815AB}"/>
              </a:ext>
            </a:extLst>
          </p:cNvPr>
          <p:cNvPicPr>
            <a:picLocks noChangeAspect="1"/>
          </p:cNvPicPr>
          <p:nvPr/>
        </p:nvPicPr>
        <p:blipFill>
          <a:blip r:embed="rId4"/>
          <a:srcRect l="12761" t="14005" r="13693" b="20639"/>
          <a:stretch/>
        </p:blipFill>
        <p:spPr>
          <a:xfrm>
            <a:off x="1260945" y="4668063"/>
            <a:ext cx="4113713" cy="1828484"/>
          </a:xfrm>
          <a:prstGeom prst="rect">
            <a:avLst/>
          </a:prstGeom>
          <a:ln w="6350">
            <a:solidFill>
              <a:schemeClr val="tx1"/>
            </a:solidFill>
          </a:ln>
        </p:spPr>
      </p:pic>
      <p:sp>
        <p:nvSpPr>
          <p:cNvPr id="16" name="TextBox 15">
            <a:extLst>
              <a:ext uri="{FF2B5EF4-FFF2-40B4-BE49-F238E27FC236}">
                <a16:creationId xmlns:a16="http://schemas.microsoft.com/office/drawing/2014/main" id="{73A4963E-50BD-9684-BE77-08F179E86DD4}"/>
              </a:ext>
            </a:extLst>
          </p:cNvPr>
          <p:cNvSpPr txBox="1"/>
          <p:nvPr/>
        </p:nvSpPr>
        <p:spPr>
          <a:xfrm>
            <a:off x="1263135" y="1922161"/>
            <a:ext cx="11601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alibri"/>
                <a:cs typeface="Calibri"/>
              </a:rPr>
              <a:t>Diagram 0</a:t>
            </a:r>
          </a:p>
        </p:txBody>
      </p:sp>
      <p:sp>
        <p:nvSpPr>
          <p:cNvPr id="18" name="TextBox 17">
            <a:extLst>
              <a:ext uri="{FF2B5EF4-FFF2-40B4-BE49-F238E27FC236}">
                <a16:creationId xmlns:a16="http://schemas.microsoft.com/office/drawing/2014/main" id="{1FB0446E-5C4B-A2DE-E8F4-7B86475E3654}"/>
              </a:ext>
            </a:extLst>
          </p:cNvPr>
          <p:cNvSpPr txBox="1"/>
          <p:nvPr/>
        </p:nvSpPr>
        <p:spPr>
          <a:xfrm>
            <a:off x="1263135" y="4668107"/>
            <a:ext cx="11601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alibri"/>
                <a:cs typeface="Calibri"/>
              </a:rPr>
              <a:t>Diagram 1</a:t>
            </a:r>
          </a:p>
        </p:txBody>
      </p:sp>
      <p:sp>
        <p:nvSpPr>
          <p:cNvPr id="19" name="TextBox 18">
            <a:extLst>
              <a:ext uri="{FF2B5EF4-FFF2-40B4-BE49-F238E27FC236}">
                <a16:creationId xmlns:a16="http://schemas.microsoft.com/office/drawing/2014/main" id="{1179DF24-D3C1-60AA-EE68-D2311749BED4}"/>
              </a:ext>
            </a:extLst>
          </p:cNvPr>
          <p:cNvSpPr txBox="1"/>
          <p:nvPr/>
        </p:nvSpPr>
        <p:spPr>
          <a:xfrm>
            <a:off x="7585675" y="1922161"/>
            <a:ext cx="11601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alibri"/>
                <a:cs typeface="Calibri"/>
              </a:rPr>
              <a:t>Diagram 2</a:t>
            </a:r>
          </a:p>
        </p:txBody>
      </p:sp>
      <p:sp>
        <p:nvSpPr>
          <p:cNvPr id="20" name="TextBox 19">
            <a:extLst>
              <a:ext uri="{FF2B5EF4-FFF2-40B4-BE49-F238E27FC236}">
                <a16:creationId xmlns:a16="http://schemas.microsoft.com/office/drawing/2014/main" id="{6FC5DC87-1C1E-9933-852A-D5D16E5054FE}"/>
              </a:ext>
            </a:extLst>
          </p:cNvPr>
          <p:cNvSpPr txBox="1"/>
          <p:nvPr/>
        </p:nvSpPr>
        <p:spPr>
          <a:xfrm>
            <a:off x="1263135" y="1922162"/>
            <a:ext cx="9693188" cy="4572000"/>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2998625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7D956-7D43-61BB-73D6-2B0A77F292F3}"/>
              </a:ext>
            </a:extLst>
          </p:cNvPr>
          <p:cNvSpPr>
            <a:spLocks noGrp="1"/>
          </p:cNvSpPr>
          <p:nvPr>
            <p:ph type="title"/>
          </p:nvPr>
        </p:nvSpPr>
        <p:spPr/>
        <p:txBody>
          <a:bodyPr>
            <a:normAutofit/>
          </a:bodyPr>
          <a:lstStyle/>
          <a:p>
            <a:r>
              <a:rPr lang="en-US" sz="4800" b="1" dirty="0">
                <a:latin typeface="Calibri"/>
                <a:ea typeface="Cambria"/>
                <a:cs typeface="Calibri"/>
              </a:rPr>
              <a:t>Project Constraints</a:t>
            </a:r>
          </a:p>
        </p:txBody>
      </p:sp>
      <p:sp>
        <p:nvSpPr>
          <p:cNvPr id="3" name="Content Placeholder 2">
            <a:extLst>
              <a:ext uri="{FF2B5EF4-FFF2-40B4-BE49-F238E27FC236}">
                <a16:creationId xmlns:a16="http://schemas.microsoft.com/office/drawing/2014/main" id="{81B5799F-D962-9D00-8104-58017B468670}"/>
              </a:ext>
            </a:extLst>
          </p:cNvPr>
          <p:cNvSpPr>
            <a:spLocks noGrp="1"/>
          </p:cNvSpPr>
          <p:nvPr>
            <p:ph idx="1"/>
          </p:nvPr>
        </p:nvSpPr>
        <p:spPr/>
        <p:txBody>
          <a:bodyPr vert="horz" lIns="91440" tIns="45720" rIns="91440" bIns="45720" rtlCol="0" anchor="t">
            <a:noAutofit/>
          </a:bodyPr>
          <a:lstStyle/>
          <a:p>
            <a:r>
              <a:rPr lang="en-US" sz="2000" dirty="0">
                <a:latin typeface="Calibri"/>
                <a:ea typeface="Cambria"/>
                <a:cs typeface="Calibri"/>
              </a:rPr>
              <a:t>For this project, our team discovered that there are some financial limitations, and we intend to use any free or open-source tools when we can.  We plan on using open-source APIs for pulling team and player data into our database. Some leagues, such as the NBA, offer an open-source API, however for some leagues we plan to use a 3</a:t>
            </a:r>
            <a:r>
              <a:rPr lang="en-US" sz="2000" baseline="30000" dirty="0">
                <a:latin typeface="Calibri"/>
                <a:ea typeface="Cambria"/>
                <a:cs typeface="Calibri"/>
              </a:rPr>
              <a:t>rd</a:t>
            </a:r>
            <a:r>
              <a:rPr lang="en-US" sz="2000" dirty="0">
                <a:latin typeface="Calibri"/>
                <a:ea typeface="Cambria"/>
                <a:cs typeface="Calibri"/>
              </a:rPr>
              <a:t> party open-source API due to our financial limitations. We are also financially limited for hosting our website and database, so we are currently comparing costs between tools such as AWS and Azure, as well as other tools that offer student discounts/credits to determine which resource would best match our budget. </a:t>
            </a:r>
          </a:p>
          <a:p>
            <a:r>
              <a:rPr lang="en-US" sz="2000" dirty="0">
                <a:latin typeface="Calibri"/>
                <a:ea typeface="Cambria"/>
                <a:cs typeface="Calibri"/>
              </a:rPr>
              <a:t>When dealing with player and team data from different sports leagues we will need to consider any legal restrictions that these leagues have on using their data. Some leagues, such as the MLB, have very strict policy when it comes to the rights to their digital property, so when finding open-source APIs for each league we will need to ensure that these tools comply with their respective leagues usage policies. </a:t>
            </a:r>
          </a:p>
          <a:p>
            <a:endParaRPr lang="en-US"/>
          </a:p>
        </p:txBody>
      </p:sp>
    </p:spTree>
    <p:extLst>
      <p:ext uri="{BB962C8B-B14F-4D97-AF65-F5344CB8AC3E}">
        <p14:creationId xmlns:p14="http://schemas.microsoft.com/office/powerpoint/2010/main" val="1912311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E537F-1BE0-5EAC-2D47-69FAC44A404D}"/>
              </a:ext>
            </a:extLst>
          </p:cNvPr>
          <p:cNvSpPr>
            <a:spLocks noGrp="1"/>
          </p:cNvSpPr>
          <p:nvPr>
            <p:ph type="title"/>
          </p:nvPr>
        </p:nvSpPr>
        <p:spPr/>
        <p:txBody>
          <a:bodyPr>
            <a:normAutofit/>
          </a:bodyPr>
          <a:lstStyle/>
          <a:p>
            <a:r>
              <a:rPr lang="en-US" sz="4800" b="1" dirty="0">
                <a:latin typeface="Calibri"/>
                <a:ea typeface="Cambria"/>
                <a:cs typeface="Calibri"/>
              </a:rPr>
              <a:t>Current Progress</a:t>
            </a:r>
          </a:p>
        </p:txBody>
      </p:sp>
      <p:sp>
        <p:nvSpPr>
          <p:cNvPr id="3" name="Content Placeholder 2">
            <a:extLst>
              <a:ext uri="{FF2B5EF4-FFF2-40B4-BE49-F238E27FC236}">
                <a16:creationId xmlns:a16="http://schemas.microsoft.com/office/drawing/2014/main" id="{9BF23285-16FF-93BB-5268-3FFA2210B2E9}"/>
              </a:ext>
            </a:extLst>
          </p:cNvPr>
          <p:cNvSpPr>
            <a:spLocks noGrp="1"/>
          </p:cNvSpPr>
          <p:nvPr>
            <p:ph idx="1"/>
          </p:nvPr>
        </p:nvSpPr>
        <p:spPr/>
        <p:txBody>
          <a:bodyPr vert="horz" lIns="91440" tIns="45720" rIns="91440" bIns="45720" rtlCol="0" anchor="t">
            <a:noAutofit/>
          </a:bodyPr>
          <a:lstStyle/>
          <a:p>
            <a:r>
              <a:rPr lang="en-US" sz="2400" dirty="0">
                <a:latin typeface="Calibri"/>
                <a:ea typeface="Cambria"/>
                <a:cs typeface="Calibri"/>
              </a:rPr>
              <a:t>While we have not progressed to the stage of writing code, we have finished a full-stack design of our application from top to bottom, including more in-depth details such as target APIs to pull data from, where to store our data, and how to connect everything together properly.</a:t>
            </a:r>
          </a:p>
          <a:p>
            <a:r>
              <a:rPr lang="en-US" sz="2400" dirty="0">
                <a:latin typeface="Calibri"/>
                <a:ea typeface="Cambria"/>
                <a:cs typeface="Calibri"/>
              </a:rPr>
              <a:t>We are now reaching the end of the design stage where we are reviewing our design for flaws and potential questions, to streamline the project's development going into next semester. The fine-tuned design will allow our project to follow a smooth development process, reducing the chances of errors, bugs, and other issues we would encounter due to a lack of preparation or knowledge. </a:t>
            </a:r>
          </a:p>
        </p:txBody>
      </p:sp>
    </p:spTree>
    <p:extLst>
      <p:ext uri="{BB962C8B-B14F-4D97-AF65-F5344CB8AC3E}">
        <p14:creationId xmlns:p14="http://schemas.microsoft.com/office/powerpoint/2010/main" val="3720954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2A78A-A485-20E3-D7F6-877776D7B941}"/>
              </a:ext>
            </a:extLst>
          </p:cNvPr>
          <p:cNvSpPr>
            <a:spLocks noGrp="1"/>
          </p:cNvSpPr>
          <p:nvPr>
            <p:ph type="title"/>
          </p:nvPr>
        </p:nvSpPr>
        <p:spPr/>
        <p:txBody>
          <a:bodyPr>
            <a:normAutofit/>
          </a:bodyPr>
          <a:lstStyle/>
          <a:p>
            <a:r>
              <a:rPr lang="en-US" sz="4800" b="1" dirty="0">
                <a:latin typeface="Calibri"/>
                <a:ea typeface="Cambria"/>
                <a:cs typeface="Calibri"/>
              </a:rPr>
              <a:t>Term Outlook</a:t>
            </a:r>
          </a:p>
        </p:txBody>
      </p:sp>
      <p:sp>
        <p:nvSpPr>
          <p:cNvPr id="3" name="Content Placeholder 2">
            <a:extLst>
              <a:ext uri="{FF2B5EF4-FFF2-40B4-BE49-F238E27FC236}">
                <a16:creationId xmlns:a16="http://schemas.microsoft.com/office/drawing/2014/main" id="{4A27CBFB-B224-9E6A-1B2D-312E7D55A36D}"/>
              </a:ext>
            </a:extLst>
          </p:cNvPr>
          <p:cNvSpPr>
            <a:spLocks noGrp="1"/>
          </p:cNvSpPr>
          <p:nvPr>
            <p:ph idx="1"/>
          </p:nvPr>
        </p:nvSpPr>
        <p:spPr/>
        <p:txBody>
          <a:bodyPr vert="horz" lIns="91440" tIns="45720" rIns="91440" bIns="45720" rtlCol="0" anchor="t">
            <a:normAutofit/>
          </a:bodyPr>
          <a:lstStyle/>
          <a:p>
            <a:r>
              <a:rPr lang="en-US" sz="2400" dirty="0">
                <a:latin typeface="Calibri"/>
                <a:cs typeface="Calibri"/>
              </a:rPr>
              <a:t>Complete research for data storage methods</a:t>
            </a:r>
          </a:p>
          <a:p>
            <a:r>
              <a:rPr lang="en-US" sz="2400" dirty="0">
                <a:latin typeface="Calibri"/>
                <a:cs typeface="Calibri"/>
              </a:rPr>
              <a:t>Complete research for API options</a:t>
            </a:r>
          </a:p>
          <a:p>
            <a:r>
              <a:rPr lang="en-US" sz="2400" dirty="0">
                <a:latin typeface="Calibri"/>
                <a:cs typeface="Calibri"/>
              </a:rPr>
              <a:t>Have working front end and UI</a:t>
            </a:r>
          </a:p>
          <a:p>
            <a:r>
              <a:rPr lang="en-US" sz="2400" dirty="0">
                <a:latin typeface="Calibri"/>
                <a:cs typeface="Calibri"/>
              </a:rPr>
              <a:t>Designed the data organization</a:t>
            </a:r>
          </a:p>
          <a:p>
            <a:r>
              <a:rPr lang="en-US" sz="2400" dirty="0">
                <a:latin typeface="Calibri"/>
                <a:cs typeface="Calibri"/>
              </a:rPr>
              <a:t>Documented database layout</a:t>
            </a:r>
          </a:p>
          <a:p>
            <a:endParaRPr lang="en-US"/>
          </a:p>
        </p:txBody>
      </p:sp>
    </p:spTree>
    <p:extLst>
      <p:ext uri="{BB962C8B-B14F-4D97-AF65-F5344CB8AC3E}">
        <p14:creationId xmlns:p14="http://schemas.microsoft.com/office/powerpoint/2010/main" val="3700003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2BF20-AD22-2953-F9AE-437B51AF2723}"/>
              </a:ext>
            </a:extLst>
          </p:cNvPr>
          <p:cNvSpPr>
            <a:spLocks noGrp="1"/>
          </p:cNvSpPr>
          <p:nvPr>
            <p:ph type="title"/>
          </p:nvPr>
        </p:nvSpPr>
        <p:spPr/>
        <p:txBody>
          <a:bodyPr>
            <a:normAutofit/>
          </a:bodyPr>
          <a:lstStyle/>
          <a:p>
            <a:r>
              <a:rPr lang="en-US" sz="4800" b="1" dirty="0">
                <a:latin typeface="Calibri"/>
                <a:ea typeface="Cambria"/>
                <a:cs typeface="Calibri"/>
              </a:rPr>
              <a:t>Project Tasks</a:t>
            </a:r>
          </a:p>
        </p:txBody>
      </p:sp>
      <p:sp>
        <p:nvSpPr>
          <p:cNvPr id="3" name="Content Placeholder 2">
            <a:extLst>
              <a:ext uri="{FF2B5EF4-FFF2-40B4-BE49-F238E27FC236}">
                <a16:creationId xmlns:a16="http://schemas.microsoft.com/office/drawing/2014/main" id="{347618A3-4B97-5AFA-C0D5-09A38C199923}"/>
              </a:ext>
            </a:extLst>
          </p:cNvPr>
          <p:cNvSpPr>
            <a:spLocks noGrp="1"/>
          </p:cNvSpPr>
          <p:nvPr>
            <p:ph idx="1"/>
          </p:nvPr>
        </p:nvSpPr>
        <p:spPr/>
        <p:txBody>
          <a:bodyPr vert="horz" lIns="91440" tIns="45720" rIns="91440" bIns="45720" rtlCol="0" anchor="t">
            <a:normAutofit fontScale="70000" lnSpcReduction="20000"/>
          </a:bodyPr>
          <a:lstStyle/>
          <a:p>
            <a:pPr marL="171450" indent="-171450"/>
            <a:r>
              <a:rPr lang="en-US" sz="1300" b="1" dirty="0">
                <a:latin typeface="Calibri"/>
                <a:cs typeface="Calibri"/>
              </a:rPr>
              <a:t>Database Design/ Management</a:t>
            </a:r>
            <a:endParaRPr lang="en-US" sz="1300" b="1">
              <a:latin typeface="Calibri"/>
              <a:cs typeface="Calibri"/>
            </a:endParaRPr>
          </a:p>
          <a:p>
            <a:pPr lvl="1">
              <a:buFont typeface="Wingdings 2" pitchFamily="34" charset="0"/>
              <a:buChar char=""/>
            </a:pPr>
            <a:r>
              <a:rPr lang="en-US" sz="1200" dirty="0">
                <a:latin typeface="Calibri"/>
                <a:cs typeface="Calibri"/>
              </a:rPr>
              <a:t>Research best options for database to store player and team data - </a:t>
            </a:r>
            <a:r>
              <a:rPr lang="en-US" sz="1200" b="1" dirty="0">
                <a:latin typeface="Calibri"/>
                <a:cs typeface="Calibri"/>
              </a:rPr>
              <a:t>Josh</a:t>
            </a:r>
            <a:endParaRPr lang="en-US" sz="1200" dirty="0">
              <a:latin typeface="Calibri"/>
              <a:cs typeface="Calibri"/>
            </a:endParaRPr>
          </a:p>
          <a:p>
            <a:pPr lvl="1">
              <a:buFont typeface="Wingdings 2" pitchFamily="34" charset="0"/>
              <a:buChar char=""/>
            </a:pPr>
            <a:r>
              <a:rPr lang="en-US" sz="1200" dirty="0">
                <a:latin typeface="Calibri"/>
                <a:cs typeface="Calibri"/>
              </a:rPr>
              <a:t>Design an organization technique for the data - </a:t>
            </a:r>
            <a:r>
              <a:rPr lang="en-US" sz="1200" b="1" dirty="0">
                <a:latin typeface="Calibri"/>
                <a:cs typeface="Calibri"/>
              </a:rPr>
              <a:t>Kyle</a:t>
            </a:r>
            <a:endParaRPr lang="en-US" sz="1200" dirty="0">
              <a:latin typeface="Calibri"/>
              <a:cs typeface="Calibri"/>
            </a:endParaRPr>
          </a:p>
          <a:p>
            <a:pPr lvl="1">
              <a:buFont typeface="Wingdings 2" pitchFamily="34" charset="0"/>
              <a:buChar char=""/>
            </a:pPr>
            <a:r>
              <a:rPr lang="en-US" sz="1200" dirty="0">
                <a:latin typeface="Calibri"/>
                <a:cs typeface="Calibri"/>
              </a:rPr>
              <a:t>Implement data organization technique from design </a:t>
            </a:r>
            <a:r>
              <a:rPr lang="en-US" sz="1200" b="1" dirty="0">
                <a:latin typeface="Calibri"/>
                <a:cs typeface="Calibri"/>
              </a:rPr>
              <a:t>- Kyle</a:t>
            </a:r>
            <a:endParaRPr lang="en-US" sz="1200" dirty="0">
              <a:latin typeface="Calibri"/>
              <a:cs typeface="Calibri"/>
            </a:endParaRPr>
          </a:p>
          <a:p>
            <a:pPr lvl="1">
              <a:buFont typeface="Wingdings 2" pitchFamily="34" charset="0"/>
              <a:buChar char=""/>
            </a:pPr>
            <a:r>
              <a:rPr lang="en-US" sz="1200" dirty="0">
                <a:latin typeface="Calibri"/>
                <a:cs typeface="Calibri"/>
              </a:rPr>
              <a:t>Document database and table layout using diagrams - </a:t>
            </a:r>
            <a:r>
              <a:rPr lang="en-US" sz="1200" b="1" dirty="0">
                <a:latin typeface="Calibri"/>
                <a:cs typeface="Calibri"/>
              </a:rPr>
              <a:t>Kyle</a:t>
            </a:r>
            <a:endParaRPr lang="en-US" sz="1200" dirty="0">
              <a:latin typeface="Calibri"/>
              <a:cs typeface="Calibri"/>
            </a:endParaRPr>
          </a:p>
          <a:p>
            <a:pPr lvl="1">
              <a:buFont typeface="Wingdings 2" pitchFamily="34" charset="0"/>
              <a:buChar char=""/>
            </a:pPr>
            <a:r>
              <a:rPr lang="en-US" sz="1200" dirty="0">
                <a:latin typeface="Calibri"/>
                <a:cs typeface="Calibri"/>
              </a:rPr>
              <a:t>Write a script to access and pull professional sports league-wide data - </a:t>
            </a:r>
            <a:r>
              <a:rPr lang="en-US" sz="1200" b="1" dirty="0">
                <a:latin typeface="Calibri"/>
                <a:cs typeface="Calibri"/>
              </a:rPr>
              <a:t>Josh</a:t>
            </a:r>
            <a:endParaRPr lang="en-US" sz="1200" dirty="0">
              <a:latin typeface="Calibri"/>
              <a:cs typeface="Calibri"/>
            </a:endParaRPr>
          </a:p>
          <a:p>
            <a:pPr lvl="1">
              <a:buFont typeface="Wingdings 2" pitchFamily="34" charset="0"/>
              <a:buChar char=""/>
            </a:pPr>
            <a:r>
              <a:rPr lang="en-US" sz="1200" dirty="0">
                <a:latin typeface="Calibri"/>
                <a:cs typeface="Calibri"/>
              </a:rPr>
              <a:t>Write a script to update player and team statistics on set frequency - </a:t>
            </a:r>
            <a:r>
              <a:rPr lang="en-US" sz="1200" b="1" dirty="0">
                <a:latin typeface="Calibri"/>
                <a:cs typeface="Calibri"/>
              </a:rPr>
              <a:t>Kyle</a:t>
            </a:r>
            <a:endParaRPr lang="en-US" sz="1200" dirty="0">
              <a:latin typeface="Calibri"/>
              <a:cs typeface="Calibri"/>
            </a:endParaRPr>
          </a:p>
          <a:p>
            <a:r>
              <a:rPr lang="en-US" sz="1300" b="1" dirty="0">
                <a:latin typeface="Calibri"/>
                <a:cs typeface="Calibri"/>
              </a:rPr>
              <a:t>Backend Development</a:t>
            </a:r>
          </a:p>
          <a:p>
            <a:pPr lvl="1">
              <a:buFont typeface="Wingdings 2" pitchFamily="34" charset="0"/>
              <a:buChar char=""/>
            </a:pPr>
            <a:r>
              <a:rPr lang="en-US" sz="1200" dirty="0">
                <a:latin typeface="Calibri"/>
                <a:cs typeface="Calibri"/>
              </a:rPr>
              <a:t>Design script to send user’s search to ChatGPT with our designed prompt to be organized into an accurate SQL query for the database - </a:t>
            </a:r>
            <a:r>
              <a:rPr lang="en-US" sz="1200" b="1" dirty="0">
                <a:latin typeface="Calibri"/>
                <a:cs typeface="Calibri"/>
              </a:rPr>
              <a:t>Josh</a:t>
            </a:r>
            <a:endParaRPr lang="en-US" sz="1200" dirty="0">
              <a:latin typeface="Calibri"/>
              <a:cs typeface="Calibri"/>
            </a:endParaRPr>
          </a:p>
          <a:p>
            <a:pPr lvl="1">
              <a:buFont typeface="Wingdings 2" pitchFamily="34" charset="0"/>
              <a:buChar char=""/>
            </a:pPr>
            <a:r>
              <a:rPr lang="en-US" sz="1200" dirty="0">
                <a:latin typeface="Calibri"/>
                <a:cs typeface="Calibri"/>
              </a:rPr>
              <a:t>Write unit tests to ensure safety and correctness of back-end/middleware operations - </a:t>
            </a:r>
            <a:r>
              <a:rPr lang="en-US" sz="1200" b="1" dirty="0">
                <a:latin typeface="Calibri"/>
                <a:cs typeface="Calibri"/>
              </a:rPr>
              <a:t>Josh</a:t>
            </a:r>
            <a:endParaRPr lang="en-US" sz="1200" dirty="0">
              <a:latin typeface="Calibri"/>
              <a:cs typeface="Calibri"/>
            </a:endParaRPr>
          </a:p>
          <a:p>
            <a:r>
              <a:rPr lang="en-US" sz="1300" b="1" dirty="0">
                <a:latin typeface="Calibri"/>
                <a:cs typeface="Calibri"/>
              </a:rPr>
              <a:t>Frontend Development</a:t>
            </a:r>
          </a:p>
          <a:p>
            <a:pPr lvl="1">
              <a:buFont typeface="Wingdings 2" pitchFamily="34" charset="0"/>
              <a:buChar char=""/>
            </a:pPr>
            <a:r>
              <a:rPr lang="en-US" sz="1200" dirty="0">
                <a:latin typeface="Calibri"/>
                <a:cs typeface="Calibri"/>
              </a:rPr>
              <a:t>Design the layout of the frontend and user interface using html CSS, and JavaScript - </a:t>
            </a:r>
            <a:r>
              <a:rPr lang="en-US" sz="1200" b="1" dirty="0">
                <a:latin typeface="Calibri"/>
                <a:cs typeface="Calibri"/>
              </a:rPr>
              <a:t>Sunny</a:t>
            </a:r>
            <a:endParaRPr lang="en-US" sz="1200" dirty="0">
              <a:latin typeface="Calibri"/>
              <a:cs typeface="Calibri"/>
            </a:endParaRPr>
          </a:p>
          <a:p>
            <a:pPr lvl="1">
              <a:buFont typeface="Wingdings 2" pitchFamily="34" charset="0"/>
              <a:buChar char=""/>
            </a:pPr>
            <a:r>
              <a:rPr lang="en-US" sz="1200" dirty="0">
                <a:latin typeface="Calibri"/>
                <a:cs typeface="Calibri"/>
              </a:rPr>
              <a:t>Research and develop functionality for users to input questions and receive relevant information </a:t>
            </a:r>
            <a:r>
              <a:rPr lang="en-US" sz="1200" b="1" dirty="0">
                <a:latin typeface="Calibri"/>
                <a:cs typeface="Calibri"/>
              </a:rPr>
              <a:t>- Sunny</a:t>
            </a:r>
            <a:endParaRPr lang="en-US" sz="1200" dirty="0">
              <a:latin typeface="Calibri"/>
              <a:cs typeface="Calibri"/>
            </a:endParaRPr>
          </a:p>
          <a:p>
            <a:pPr lvl="1">
              <a:buFont typeface="Wingdings 2" pitchFamily="34" charset="0"/>
              <a:buChar char=""/>
            </a:pPr>
            <a:r>
              <a:rPr lang="en-US" sz="1200" dirty="0">
                <a:latin typeface="Calibri"/>
                <a:cs typeface="Calibri"/>
              </a:rPr>
              <a:t>Implement team/player filtering and sorting options for users to customize their search - </a:t>
            </a:r>
            <a:r>
              <a:rPr lang="en-US" sz="1200" b="1" dirty="0">
                <a:latin typeface="Calibri"/>
                <a:cs typeface="Calibri"/>
              </a:rPr>
              <a:t>Sunny</a:t>
            </a:r>
            <a:endParaRPr lang="en-US" sz="1200" dirty="0">
              <a:latin typeface="Calibri"/>
              <a:cs typeface="Calibri"/>
            </a:endParaRPr>
          </a:p>
          <a:p>
            <a:pPr lvl="1">
              <a:buFont typeface="Wingdings 2" pitchFamily="34" charset="0"/>
              <a:buChar char=""/>
            </a:pPr>
            <a:r>
              <a:rPr lang="en-US" sz="1200" dirty="0">
                <a:latin typeface="Calibri"/>
                <a:cs typeface="Calibri"/>
              </a:rPr>
              <a:t>Design and implement frontend functionality for visualizing user’s desired data - </a:t>
            </a:r>
            <a:r>
              <a:rPr lang="en-US" sz="1200" b="1" dirty="0">
                <a:latin typeface="Calibri"/>
                <a:cs typeface="Calibri"/>
              </a:rPr>
              <a:t>Eric</a:t>
            </a:r>
            <a:endParaRPr lang="en-US" sz="1200" dirty="0">
              <a:latin typeface="Calibri"/>
              <a:cs typeface="Calibri"/>
            </a:endParaRPr>
          </a:p>
          <a:p>
            <a:pPr lvl="1">
              <a:buFont typeface="Wingdings 2" pitchFamily="34" charset="0"/>
              <a:buChar char=""/>
            </a:pPr>
            <a:r>
              <a:rPr lang="en-US" sz="1200" dirty="0">
                <a:latin typeface="Calibri"/>
                <a:cs typeface="Calibri"/>
              </a:rPr>
              <a:t>Document frontend design with wireframes and user flows - </a:t>
            </a:r>
            <a:r>
              <a:rPr lang="en-US" sz="1200" b="1" dirty="0">
                <a:latin typeface="Calibri"/>
                <a:cs typeface="Calibri"/>
              </a:rPr>
              <a:t>Sunny</a:t>
            </a:r>
            <a:endParaRPr lang="en-US" sz="1200" dirty="0">
              <a:latin typeface="Calibri"/>
              <a:cs typeface="Calibri"/>
            </a:endParaRPr>
          </a:p>
          <a:p>
            <a:pPr lvl="1">
              <a:buFont typeface="Wingdings 2" pitchFamily="34" charset="0"/>
              <a:buChar char=""/>
            </a:pPr>
            <a:r>
              <a:rPr lang="en-US" sz="1200" dirty="0">
                <a:latin typeface="Calibri"/>
                <a:cs typeface="Calibri"/>
              </a:rPr>
              <a:t>Test frontend functionality to ensure its ease of use for the user - </a:t>
            </a:r>
            <a:r>
              <a:rPr lang="en-US" sz="1200" b="1" dirty="0">
                <a:latin typeface="Calibri"/>
                <a:cs typeface="Calibri"/>
              </a:rPr>
              <a:t>Sunny</a:t>
            </a:r>
            <a:endParaRPr lang="en-US" sz="1200" dirty="0">
              <a:latin typeface="Calibri"/>
              <a:cs typeface="Calibri"/>
            </a:endParaRPr>
          </a:p>
          <a:p>
            <a:r>
              <a:rPr lang="en-US" sz="1300" b="1" dirty="0">
                <a:latin typeface="Calibri"/>
                <a:cs typeface="Calibri"/>
              </a:rPr>
              <a:t>API Integration</a:t>
            </a:r>
          </a:p>
          <a:p>
            <a:pPr lvl="1">
              <a:buFont typeface="Wingdings 2" pitchFamily="34" charset="0"/>
              <a:buChar char=""/>
            </a:pPr>
            <a:r>
              <a:rPr lang="en-US" sz="1200" dirty="0">
                <a:latin typeface="Calibri"/>
                <a:cs typeface="Calibri"/>
              </a:rPr>
              <a:t>Research API options for fetching user’s desired league data - </a:t>
            </a:r>
            <a:r>
              <a:rPr lang="en-US" sz="1200" b="1" dirty="0">
                <a:latin typeface="Calibri"/>
                <a:cs typeface="Calibri"/>
              </a:rPr>
              <a:t>Eric</a:t>
            </a:r>
            <a:endParaRPr lang="en-US" sz="1200" dirty="0">
              <a:latin typeface="Calibri"/>
              <a:cs typeface="Calibri"/>
            </a:endParaRPr>
          </a:p>
          <a:p>
            <a:pPr lvl="1">
              <a:buFont typeface="Wingdings 2" pitchFamily="34" charset="0"/>
              <a:buChar char=""/>
            </a:pPr>
            <a:r>
              <a:rPr lang="en-US" sz="1200" dirty="0">
                <a:latin typeface="Calibri"/>
                <a:cs typeface="Calibri"/>
              </a:rPr>
              <a:t>Research best methods for accessing and storing previous and current league data - </a:t>
            </a:r>
            <a:r>
              <a:rPr lang="en-US" sz="1200" b="1" dirty="0">
                <a:latin typeface="Calibri"/>
                <a:cs typeface="Calibri"/>
              </a:rPr>
              <a:t>Eric</a:t>
            </a:r>
            <a:endParaRPr lang="en-US" sz="1200" dirty="0">
              <a:latin typeface="Calibri"/>
              <a:cs typeface="Calibri"/>
            </a:endParaRPr>
          </a:p>
          <a:p>
            <a:pPr lvl="1">
              <a:buFont typeface="Wingdings 2" pitchFamily="34" charset="0"/>
              <a:buChar char=""/>
            </a:pPr>
            <a:r>
              <a:rPr lang="en-US" sz="1200" dirty="0">
                <a:latin typeface="Calibri"/>
                <a:cs typeface="Calibri"/>
              </a:rPr>
              <a:t>Research and test bringing data directly from API to frontend vs bringing data from updated database - </a:t>
            </a:r>
            <a:r>
              <a:rPr lang="en-US" sz="1200" b="1" dirty="0">
                <a:latin typeface="Calibri"/>
                <a:cs typeface="Calibri"/>
              </a:rPr>
              <a:t>Eric</a:t>
            </a:r>
            <a:endParaRPr lang="en-US" sz="1200" dirty="0">
              <a:latin typeface="Calibri"/>
              <a:cs typeface="Calibri"/>
            </a:endParaRPr>
          </a:p>
          <a:p>
            <a:pPr lvl="1">
              <a:buFont typeface="Wingdings 2" pitchFamily="34" charset="0"/>
              <a:buChar char=""/>
            </a:pPr>
            <a:r>
              <a:rPr lang="en-US" sz="1200" dirty="0">
                <a:latin typeface="Calibri"/>
                <a:cs typeface="Calibri"/>
              </a:rPr>
              <a:t>Design functionality to take user’s search on webform and turn it into a SQL query for database - </a:t>
            </a:r>
            <a:r>
              <a:rPr lang="en-US" sz="1200" b="1" dirty="0">
                <a:latin typeface="Calibri"/>
                <a:cs typeface="Calibri"/>
              </a:rPr>
              <a:t>Josh</a:t>
            </a:r>
            <a:endParaRPr lang="en-US" sz="1200" dirty="0">
              <a:latin typeface="Calibri"/>
              <a:cs typeface="Calibri"/>
            </a:endParaRPr>
          </a:p>
          <a:p>
            <a:pPr lvl="1">
              <a:buFont typeface="Wingdings 2" pitchFamily="34" charset="0"/>
              <a:buChar char=""/>
            </a:pPr>
            <a:r>
              <a:rPr lang="en-US" sz="1200" dirty="0">
                <a:latin typeface="Calibri"/>
                <a:cs typeface="Calibri"/>
              </a:rPr>
              <a:t>Document all API access methods and design API tests to use on an API Client Manager (Bruno, Postman) - </a:t>
            </a:r>
            <a:r>
              <a:rPr lang="en-US" sz="1200" b="1" dirty="0">
                <a:latin typeface="Calibri"/>
                <a:cs typeface="Calibri"/>
              </a:rPr>
              <a:t>Eric</a:t>
            </a:r>
            <a:endParaRPr lang="en-US" sz="1200" dirty="0">
              <a:latin typeface="Calibri"/>
              <a:cs typeface="Calibri"/>
            </a:endParaRPr>
          </a:p>
          <a:p>
            <a:endParaRPr lang="en-US"/>
          </a:p>
        </p:txBody>
      </p:sp>
    </p:spTree>
    <p:extLst>
      <p:ext uri="{BB962C8B-B14F-4D97-AF65-F5344CB8AC3E}">
        <p14:creationId xmlns:p14="http://schemas.microsoft.com/office/powerpoint/2010/main" val="410566379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View</vt:lpstr>
      <vt:lpstr>StatVision</vt:lpstr>
      <vt:lpstr>PowerPoint Presentation</vt:lpstr>
      <vt:lpstr>Project Abstract</vt:lpstr>
      <vt:lpstr>User Stories</vt:lpstr>
      <vt:lpstr>Design Diagrams</vt:lpstr>
      <vt:lpstr>Project Constraints</vt:lpstr>
      <vt:lpstr>Current Progress</vt:lpstr>
      <vt:lpstr>Term Outlook</vt:lpstr>
      <vt:lpstr>Project Tasks</vt:lpstr>
      <vt:lpstr>Expected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456</cp:revision>
  <dcterms:created xsi:type="dcterms:W3CDTF">2024-10-23T22:32:37Z</dcterms:created>
  <dcterms:modified xsi:type="dcterms:W3CDTF">2024-11-01T00:10:42Z</dcterms:modified>
</cp:coreProperties>
</file>