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24"/>
  </p:notesMasterIdLst>
  <p:handoutMasterIdLst>
    <p:handoutMasterId r:id="rId25"/>
  </p:handoutMasterIdLst>
  <p:sldIdLst>
    <p:sldId id="256" r:id="rId5"/>
    <p:sldId id="261" r:id="rId6"/>
    <p:sldId id="257" r:id="rId7"/>
    <p:sldId id="258" r:id="rId8"/>
    <p:sldId id="259" r:id="rId9"/>
    <p:sldId id="260" r:id="rId10"/>
    <p:sldId id="264" r:id="rId11"/>
    <p:sldId id="262" r:id="rId12"/>
    <p:sldId id="263" r:id="rId13"/>
    <p:sldId id="265" r:id="rId14"/>
    <p:sldId id="266" r:id="rId15"/>
    <p:sldId id="267" r:id="rId16"/>
    <p:sldId id="268" r:id="rId17"/>
    <p:sldId id="269" r:id="rId18"/>
    <p:sldId id="271" r:id="rId19"/>
    <p:sldId id="270" r:id="rId20"/>
    <p:sldId id="272" r:id="rId21"/>
    <p:sldId id="276" r:id="rId22"/>
    <p:sldId id="273" r:id="rId23"/>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rtlCol="0"/>
        <a:lstStyle/>
        <a:p>
          <a:pPr rtl="0"/>
          <a:endParaRPr lang="en-US"/>
        </a:p>
      </dgm:t>
    </dgm:pt>
    <dgm:pt modelId="{B633A646-2062-4841-AF18-847B074C6716}">
      <dgm:prSet/>
      <dgm:spPr/>
      <dgm:t>
        <a:bodyPr rtlCol="0"/>
        <a:lstStyle/>
        <a:p>
          <a:pPr>
            <a:lnSpc>
              <a:spcPct val="100000"/>
            </a:lnSpc>
          </a:pPr>
          <a:r>
            <a:rPr lang="fr-FR" noProof="0" dirty="0">
              <a:solidFill>
                <a:schemeClr val="bg1"/>
              </a:solidFill>
              <a:effectLst>
                <a:glow rad="152400">
                  <a:schemeClr val="bg1">
                    <a:alpha val="19000"/>
                  </a:schemeClr>
                </a:glow>
              </a:effectLst>
            </a:rPr>
            <a:t>Exploration des fichiers et nettoyage des données</a:t>
          </a:r>
        </a:p>
      </dgm:t>
    </dgm:pt>
    <dgm:pt modelId="{DB4A5689-BD48-4D3D-8017-D1E3C49B0DDB}" type="parTrans" cxnId="{56ADA02B-9055-4F39-B74D-2D556F11DDB6}">
      <dgm:prSet/>
      <dgm:spPr/>
      <dgm:t>
        <a:bodyPr rtlCol="0"/>
        <a:lstStyle/>
        <a:p>
          <a:pPr rtl="0"/>
          <a:endParaRPr lang="fr-FR" noProof="0" dirty="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rtlCol="0"/>
        <a:lstStyle/>
        <a:p>
          <a:pPr rtl="0"/>
          <a:endParaRPr lang="fr-FR" noProof="0" dirty="0">
            <a:solidFill>
              <a:schemeClr val="bg1"/>
            </a:solidFill>
            <a:effectLst>
              <a:glow rad="152400">
                <a:schemeClr val="bg1">
                  <a:alpha val="19000"/>
                </a:schemeClr>
              </a:glow>
            </a:effectLst>
          </a:endParaRPr>
        </a:p>
      </dgm:t>
    </dgm:pt>
    <dgm:pt modelId="{14BC708E-A0A1-4102-88E4-E75128B4E51E}">
      <dgm:prSet/>
      <dgm:spPr/>
      <dgm:t>
        <a:bodyPr rtlCol="0"/>
        <a:lstStyle/>
        <a:p>
          <a:pPr>
            <a:lnSpc>
              <a:spcPct val="100000"/>
            </a:lnSpc>
          </a:pPr>
          <a:r>
            <a:rPr lang="fr-FR" noProof="0" dirty="0">
              <a:solidFill>
                <a:schemeClr val="bg1"/>
              </a:solidFill>
              <a:effectLst>
                <a:glow rad="152400">
                  <a:schemeClr val="bg1">
                    <a:alpha val="19000"/>
                  </a:schemeClr>
                </a:glow>
              </a:effectLst>
            </a:rPr>
            <a:t>Analyse des prix du fichier ERP</a:t>
          </a:r>
        </a:p>
      </dgm:t>
    </dgm:pt>
    <dgm:pt modelId="{CF221EFF-354A-47A9-A498-1F0BBF01ECB8}" type="parTrans" cxnId="{EB9839C5-F324-41C4-8950-5284E09FB71E}">
      <dgm:prSet/>
      <dgm:spPr/>
      <dgm:t>
        <a:bodyPr rtlCol="0"/>
        <a:lstStyle/>
        <a:p>
          <a:pPr rtl="0"/>
          <a:endParaRPr lang="fr-FR" noProof="0" dirty="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rtlCol="0"/>
        <a:lstStyle/>
        <a:p>
          <a:pPr rtl="0"/>
          <a:endParaRPr lang="fr-FR" noProof="0" dirty="0">
            <a:solidFill>
              <a:schemeClr val="bg1"/>
            </a:solidFill>
            <a:effectLst>
              <a:glow rad="152400">
                <a:schemeClr val="bg1">
                  <a:alpha val="19000"/>
                </a:schemeClr>
              </a:glow>
            </a:effectLst>
          </a:endParaRPr>
        </a:p>
      </dgm:t>
    </dgm:pt>
    <dgm:pt modelId="{C6D21269-399B-4BA2-8621-C7B9DA1E1B8F}">
      <dgm:prSet/>
      <dgm:spPr/>
      <dgm:t>
        <a:bodyPr rtlCol="0"/>
        <a:lstStyle/>
        <a:p>
          <a:pPr>
            <a:lnSpc>
              <a:spcPct val="100000"/>
            </a:lnSpc>
          </a:pPr>
          <a:r>
            <a:rPr lang="fr-FR" noProof="0" dirty="0">
              <a:solidFill>
                <a:schemeClr val="bg1"/>
              </a:solidFill>
              <a:effectLst>
                <a:glow rad="152400">
                  <a:schemeClr val="bg1">
                    <a:alpha val="19000"/>
                  </a:schemeClr>
                </a:glow>
              </a:effectLst>
            </a:rPr>
            <a:t>Calcul du chiffre d'affaires totale web et par produits</a:t>
          </a:r>
        </a:p>
      </dgm:t>
    </dgm:pt>
    <dgm:pt modelId="{AA3929B3-1058-4240-AD5D-9518D4976567}" type="parTrans" cxnId="{E4AD895B-72A4-4A6B-A7F4-C77A53EC51BC}">
      <dgm:prSet/>
      <dgm:spPr/>
      <dgm:t>
        <a:bodyPr rtlCol="0"/>
        <a:lstStyle/>
        <a:p>
          <a:pPr rtl="0"/>
          <a:endParaRPr lang="fr-FR" noProof="0" dirty="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rtlCol="0"/>
        <a:lstStyle/>
        <a:p>
          <a:pPr rtl="0"/>
          <a:endParaRPr lang="fr-FR" noProof="0" dirty="0">
            <a:solidFill>
              <a:schemeClr val="bg1"/>
            </a:solidFill>
            <a:effectLst>
              <a:glow rad="152400">
                <a:schemeClr val="bg1">
                  <a:alpha val="19000"/>
                </a:schemeClr>
              </a:glow>
            </a:effectLst>
          </a:endParaRPr>
        </a:p>
      </dgm:t>
    </dgm:pt>
    <dgm:pt modelId="{A6415F86-8BB6-406F-9978-D2153B674E1F}">
      <dgm:prSet/>
      <dgm:spPr/>
      <dgm:t>
        <a:bodyPr/>
        <a:lstStyle/>
        <a:p>
          <a:pPr>
            <a:lnSpc>
              <a:spcPct val="100000"/>
            </a:lnSpc>
          </a:pPr>
          <a:endParaRPr lang="fr-FR"/>
        </a:p>
      </dgm:t>
    </dgm:pt>
    <dgm:pt modelId="{7A3256DE-ACC6-4708-80AF-D626CF6F8016}" type="parTrans" cxnId="{E93A981C-5391-4A08-ACF0-454A3717A3CA}">
      <dgm:prSet/>
      <dgm:spPr/>
      <dgm:t>
        <a:bodyPr/>
        <a:lstStyle/>
        <a:p>
          <a:endParaRPr lang="fr-FR"/>
        </a:p>
      </dgm:t>
    </dgm:pt>
    <dgm:pt modelId="{8BB98FC9-27E0-4EA2-9EF3-059ADD84B231}" type="sibTrans" cxnId="{E93A981C-5391-4A08-ACF0-454A3717A3CA}">
      <dgm:prSet/>
      <dgm:spPr/>
      <dgm:t>
        <a:bodyPr/>
        <a:lstStyle/>
        <a:p>
          <a:endParaRPr lang="fr-F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4"/>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4" custScaleX="133524" custScaleY="12775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Un microscope"/>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4">
        <dgm:presLayoutVars>
          <dgm:chMax val="0"/>
          <dgm:chPref val="0"/>
        </dgm:presLayoutVars>
      </dgm:prSet>
      <dgm:spPr/>
    </dgm:pt>
    <dgm:pt modelId="{51DD96AA-8DD7-4B07-A561-5C9B41ACFA3C}" type="pres">
      <dgm:prSet presAssocID="{1397C75F-5FD8-4120-9A24-A246D042942B}" presName="sibTrans" presStyleCnt="0"/>
      <dgm:spPr/>
    </dgm:pt>
    <dgm:pt modelId="{A363A767-8BE1-4D11-8DEF-F969A36B51D4}" type="pres">
      <dgm:prSet presAssocID="{A6415F86-8BB6-406F-9978-D2153B674E1F}" presName="compNode" presStyleCnt="0"/>
      <dgm:spPr/>
    </dgm:pt>
    <dgm:pt modelId="{C7B45215-4734-44AB-8328-BCE6FA4F7881}" type="pres">
      <dgm:prSet presAssocID="{A6415F86-8BB6-406F-9978-D2153B674E1F}" presName="bgRect" presStyleLbl="bgShp" presStyleIdx="1" presStyleCnt="4" custLinFactNeighborY="738"/>
      <dgm:spPr>
        <a:prstGeom prst="rect">
          <a:avLst/>
        </a:prstGeom>
        <a:solidFill>
          <a:schemeClr val="tx1">
            <a:lumMod val="95000"/>
            <a:lumOff val="5000"/>
            <a:alpha val="82000"/>
          </a:schemeClr>
        </a:solidFill>
      </dgm:spPr>
    </dgm:pt>
    <dgm:pt modelId="{E3801E9C-BB4C-425F-A6B3-023A0068280F}" type="pres">
      <dgm:prSet presAssocID="{A6415F86-8BB6-406F-9978-D2153B674E1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resse-papiers vérifié avec un remplissage uni"/>
        </a:ext>
      </dgm:extLst>
    </dgm:pt>
    <dgm:pt modelId="{F89A20EB-CA13-4733-B6A7-D2F2268182CF}" type="pres">
      <dgm:prSet presAssocID="{A6415F86-8BB6-406F-9978-D2153B674E1F}" presName="spaceRect" presStyleCnt="0"/>
      <dgm:spPr/>
    </dgm:pt>
    <dgm:pt modelId="{F9BDC5DB-E729-432E-9598-16CB11D4D4A9}" type="pres">
      <dgm:prSet presAssocID="{A6415F86-8BB6-406F-9978-D2153B674E1F}" presName="parTx" presStyleLbl="revTx" presStyleIdx="1" presStyleCnt="4">
        <dgm:presLayoutVars>
          <dgm:chMax val="0"/>
          <dgm:chPref val="0"/>
        </dgm:presLayoutVars>
      </dgm:prSet>
      <dgm:spPr/>
    </dgm:pt>
    <dgm:pt modelId="{7AFEEF4B-0ED9-4125-AE74-CDB013099FFE}" type="pres">
      <dgm:prSet presAssocID="{8BB98FC9-27E0-4EA2-9EF3-059ADD84B231}"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2" presStyleCnt="4"/>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2" presStyleCnt="4" custScaleX="109900" custScaleY="9580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atistiques contour"/>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2" presStyleCnt="4">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3" presStyleCnt="4"/>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3" presStyleCnt="4" custScaleX="94151" custScaleY="10060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alculatrice avec un remplissage uni"/>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3" presStyleCnt="4">
        <dgm:presLayoutVars>
          <dgm:chMax val="0"/>
          <dgm:chPref val="0"/>
        </dgm:presLayoutVars>
      </dgm:prSet>
      <dgm:spPr/>
    </dgm:pt>
  </dgm:ptLst>
  <dgm:cxnLst>
    <dgm:cxn modelId="{E93A981C-5391-4A08-ACF0-454A3717A3CA}" srcId="{E1B432F4-5FDB-4518-9272-2F3934AC6AA2}" destId="{A6415F86-8BB6-406F-9978-D2153B674E1F}" srcOrd="1" destOrd="0" parTransId="{7A3256DE-ACC6-4708-80AF-D626CF6F8016}" sibTransId="{8BB98FC9-27E0-4EA2-9EF3-059ADD84B231}"/>
    <dgm:cxn modelId="{9C176326-2BDF-4E92-BD6C-4BCBC882ACEA}" type="presOf" srcId="{E1B432F4-5FDB-4518-9272-2F3934AC6AA2}" destId="{D40A0249-41A7-44A6-A657-361E8C18FD42}"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E4AD895B-72A4-4A6B-A7F4-C77A53EC51BC}" srcId="{E1B432F4-5FDB-4518-9272-2F3934AC6AA2}" destId="{C6D21269-399B-4BA2-8621-C7B9DA1E1B8F}" srcOrd="3" destOrd="0" parTransId="{AA3929B3-1058-4240-AD5D-9518D4976567}" sibTransId="{C79B0F2C-DDB4-44EB-89F7-717146B88B10}"/>
    <dgm:cxn modelId="{A67D5C7B-097A-4C76-92CB-14FE343B90A8}" type="presOf" srcId="{A6415F86-8BB6-406F-9978-D2153B674E1F}" destId="{F9BDC5DB-E729-432E-9598-16CB11D4D4A9}" srcOrd="0" destOrd="0" presId="urn:microsoft.com/office/officeart/2018/2/layout/IconVerticalSolidList"/>
    <dgm:cxn modelId="{3E6B7CA5-EBA4-48C1-A48C-B9BCBCE8CF1E}" type="presOf" srcId="{14BC708E-A0A1-4102-88E4-E75128B4E51E}" destId="{80F6AD63-74FB-40E4-9D40-4178AFD87F60}" srcOrd="0" destOrd="0" presId="urn:microsoft.com/office/officeart/2018/2/layout/IconVerticalSolidList"/>
    <dgm:cxn modelId="{3905E0BC-71EE-4610-827E-655844CE3113}" type="presOf" srcId="{C6D21269-399B-4BA2-8621-C7B9DA1E1B8F}" destId="{D5847293-6F0A-4807-B203-585610F4F535}" srcOrd="0" destOrd="0" presId="urn:microsoft.com/office/officeart/2018/2/layout/IconVerticalSolidList"/>
    <dgm:cxn modelId="{EB9839C5-F324-41C4-8950-5284E09FB71E}" srcId="{E1B432F4-5FDB-4518-9272-2F3934AC6AA2}" destId="{14BC708E-A0A1-4102-88E4-E75128B4E51E}" srcOrd="2" destOrd="0" parTransId="{CF221EFF-354A-47A9-A498-1F0BBF01ECB8}" sibTransId="{7519C821-85FB-4CA3-BEB5-E4BFBC529B83}"/>
    <dgm:cxn modelId="{EEAA52FF-E4A1-49BD-9B1E-000F5AABCD8E}" type="presOf" srcId="{B633A646-2062-4841-AF18-847B074C6716}" destId="{C95AF6F0-F4DA-48FE-85EB-61ADFB42AA13}" srcOrd="0" destOrd="0" presId="urn:microsoft.com/office/officeart/2018/2/layout/IconVerticalSolidList"/>
    <dgm:cxn modelId="{C3FF57AE-FB3C-49DE-82B3-0A61FA5DDA91}" type="presParOf" srcId="{D40A0249-41A7-44A6-A657-361E8C18FD42}" destId="{7D1F47A2-8F6C-4C7F-B3B3-2100C986DE32}" srcOrd="0" destOrd="0" presId="urn:microsoft.com/office/officeart/2018/2/layout/IconVerticalSolidList"/>
    <dgm:cxn modelId="{39AD4461-2A0A-410E-8C25-0B475A3D2CD5}" type="presParOf" srcId="{7D1F47A2-8F6C-4C7F-B3B3-2100C986DE32}" destId="{EC4D957C-BFAC-446D-9573-48333BEC34E6}" srcOrd="0" destOrd="0" presId="urn:microsoft.com/office/officeart/2018/2/layout/IconVerticalSolidList"/>
    <dgm:cxn modelId="{F9297396-8F77-4FD5-AAFB-AB3160B70B42}" type="presParOf" srcId="{7D1F47A2-8F6C-4C7F-B3B3-2100C986DE32}" destId="{BE6B2CCF-B717-4C6F-9115-44EF0ECE6018}" srcOrd="1" destOrd="0" presId="urn:microsoft.com/office/officeart/2018/2/layout/IconVerticalSolidList"/>
    <dgm:cxn modelId="{D1AB3CE4-FE44-4177-86CC-B147232F3BD0}" type="presParOf" srcId="{7D1F47A2-8F6C-4C7F-B3B3-2100C986DE32}" destId="{95420642-092B-41B9-94FA-E0EC36F9AF7E}" srcOrd="2" destOrd="0" presId="urn:microsoft.com/office/officeart/2018/2/layout/IconVerticalSolidList"/>
    <dgm:cxn modelId="{1E58CE55-32AF-4065-B1F7-2380412F2F02}" type="presParOf" srcId="{7D1F47A2-8F6C-4C7F-B3B3-2100C986DE32}" destId="{C95AF6F0-F4DA-48FE-85EB-61ADFB42AA13}" srcOrd="3" destOrd="0" presId="urn:microsoft.com/office/officeart/2018/2/layout/IconVerticalSolidList"/>
    <dgm:cxn modelId="{9D6ACACB-1091-40ED-952B-C2E92FA564C6}" type="presParOf" srcId="{D40A0249-41A7-44A6-A657-361E8C18FD42}" destId="{51DD96AA-8DD7-4B07-A561-5C9B41ACFA3C}" srcOrd="1" destOrd="0" presId="urn:microsoft.com/office/officeart/2018/2/layout/IconVerticalSolidList"/>
    <dgm:cxn modelId="{D8F74620-8A00-4F4B-A373-46CAAD086D66}" type="presParOf" srcId="{D40A0249-41A7-44A6-A657-361E8C18FD42}" destId="{A363A767-8BE1-4D11-8DEF-F969A36B51D4}" srcOrd="2" destOrd="0" presId="urn:microsoft.com/office/officeart/2018/2/layout/IconVerticalSolidList"/>
    <dgm:cxn modelId="{32E30A20-3B1D-42D3-89FB-341CAF105DC9}" type="presParOf" srcId="{A363A767-8BE1-4D11-8DEF-F969A36B51D4}" destId="{C7B45215-4734-44AB-8328-BCE6FA4F7881}" srcOrd="0" destOrd="0" presId="urn:microsoft.com/office/officeart/2018/2/layout/IconVerticalSolidList"/>
    <dgm:cxn modelId="{7843DE86-CF42-4EF5-B39C-F6EABD0392D1}" type="presParOf" srcId="{A363A767-8BE1-4D11-8DEF-F969A36B51D4}" destId="{E3801E9C-BB4C-425F-A6B3-023A0068280F}" srcOrd="1" destOrd="0" presId="urn:microsoft.com/office/officeart/2018/2/layout/IconVerticalSolidList"/>
    <dgm:cxn modelId="{84632955-6A91-41C1-9CE9-2D7551E60D75}" type="presParOf" srcId="{A363A767-8BE1-4D11-8DEF-F969A36B51D4}" destId="{F89A20EB-CA13-4733-B6A7-D2F2268182CF}" srcOrd="2" destOrd="0" presId="urn:microsoft.com/office/officeart/2018/2/layout/IconVerticalSolidList"/>
    <dgm:cxn modelId="{1022628A-1CA6-406E-B616-889C7524F7C7}" type="presParOf" srcId="{A363A767-8BE1-4D11-8DEF-F969A36B51D4}" destId="{F9BDC5DB-E729-432E-9598-16CB11D4D4A9}" srcOrd="3" destOrd="0" presId="urn:microsoft.com/office/officeart/2018/2/layout/IconVerticalSolidList"/>
    <dgm:cxn modelId="{C23DC12A-0975-4F9C-8785-3493A0BEF63A}" type="presParOf" srcId="{D40A0249-41A7-44A6-A657-361E8C18FD42}" destId="{7AFEEF4B-0ED9-4125-AE74-CDB013099FFE}" srcOrd="3" destOrd="0" presId="urn:microsoft.com/office/officeart/2018/2/layout/IconVerticalSolidList"/>
    <dgm:cxn modelId="{A0B092F8-3BF3-4C70-95B1-0A0764FD7131}" type="presParOf" srcId="{D40A0249-41A7-44A6-A657-361E8C18FD42}" destId="{38E06421-A6BB-4D10-8565-2812C2C5C6B3}" srcOrd="4" destOrd="0" presId="urn:microsoft.com/office/officeart/2018/2/layout/IconVerticalSolidList"/>
    <dgm:cxn modelId="{8C5E5818-6931-4902-AE43-414551022BCD}" type="presParOf" srcId="{38E06421-A6BB-4D10-8565-2812C2C5C6B3}" destId="{79919C57-A32A-40F6-B106-B4E0CE644E4C}" srcOrd="0" destOrd="0" presId="urn:microsoft.com/office/officeart/2018/2/layout/IconVerticalSolidList"/>
    <dgm:cxn modelId="{117B7A1C-7A05-4787-8474-79753887F4C2}" type="presParOf" srcId="{38E06421-A6BB-4D10-8565-2812C2C5C6B3}" destId="{99FDF55F-B3E9-423D-AD21-A6446C5D7455}" srcOrd="1" destOrd="0" presId="urn:microsoft.com/office/officeart/2018/2/layout/IconVerticalSolidList"/>
    <dgm:cxn modelId="{82818524-92E6-4F27-A68D-3BE1571532DC}" type="presParOf" srcId="{38E06421-A6BB-4D10-8565-2812C2C5C6B3}" destId="{E98BD5F1-E6F1-491F-A8EE-6A9AD649521E}" srcOrd="2" destOrd="0" presId="urn:microsoft.com/office/officeart/2018/2/layout/IconVerticalSolidList"/>
    <dgm:cxn modelId="{0A438607-8D9F-471A-B9F9-D903D7FA2B52}" type="presParOf" srcId="{38E06421-A6BB-4D10-8565-2812C2C5C6B3}" destId="{80F6AD63-74FB-40E4-9D40-4178AFD87F60}" srcOrd="3" destOrd="0" presId="urn:microsoft.com/office/officeart/2018/2/layout/IconVerticalSolidList"/>
    <dgm:cxn modelId="{E18EE60B-8650-4B85-8C8A-B807B9148FC8}" type="presParOf" srcId="{D40A0249-41A7-44A6-A657-361E8C18FD42}" destId="{1375F890-B8F8-4966-ABCD-B672FD4512B7}" srcOrd="5" destOrd="0" presId="urn:microsoft.com/office/officeart/2018/2/layout/IconVerticalSolidList"/>
    <dgm:cxn modelId="{F370D9F7-088E-4B78-8272-0E311B15486B}" type="presParOf" srcId="{D40A0249-41A7-44A6-A657-361E8C18FD42}" destId="{9887B295-B446-4B8E-AEA4-76754DE9DD89}" srcOrd="6" destOrd="0" presId="urn:microsoft.com/office/officeart/2018/2/layout/IconVerticalSolidList"/>
    <dgm:cxn modelId="{968D7DEE-AF0E-4BA0-9080-0C524E005C39}" type="presParOf" srcId="{9887B295-B446-4B8E-AEA4-76754DE9DD89}" destId="{436A8B1C-2D30-44BB-9150-7099503C8960}" srcOrd="0" destOrd="0" presId="urn:microsoft.com/office/officeart/2018/2/layout/IconVerticalSolidList"/>
    <dgm:cxn modelId="{CE4D3AA4-D0A5-472B-A6D2-E2D35A5DE21A}" type="presParOf" srcId="{9887B295-B446-4B8E-AEA4-76754DE9DD89}" destId="{1A8B8B62-3037-4506-89D7-28710774070B}" srcOrd="1" destOrd="0" presId="urn:microsoft.com/office/officeart/2018/2/layout/IconVerticalSolidList"/>
    <dgm:cxn modelId="{C939EEF1-F0C3-4C00-83D5-BE315DAD62D3}" type="presParOf" srcId="{9887B295-B446-4B8E-AEA4-76754DE9DD89}" destId="{2FFC6342-A780-4396-8FAC-8E7FAE77A6E2}" srcOrd="2" destOrd="0" presId="urn:microsoft.com/office/officeart/2018/2/layout/IconVerticalSolidList"/>
    <dgm:cxn modelId="{1493C073-EB9E-467F-8BBD-604D0CFE685E}"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3AD085-9D76-4D88-98D2-1871589670D1}" type="doc">
      <dgm:prSet loTypeId="urn:microsoft.com/office/officeart/2005/8/layout/lProcess1" loCatId="process" qsTypeId="urn:microsoft.com/office/officeart/2005/8/quickstyle/simple1" qsCatId="simple" csTypeId="urn:microsoft.com/office/officeart/2005/8/colors/accent0_3" csCatId="mainScheme" phldr="1"/>
      <dgm:spPr/>
      <dgm:t>
        <a:bodyPr/>
        <a:lstStyle/>
        <a:p>
          <a:endParaRPr lang="fr-FR"/>
        </a:p>
      </dgm:t>
    </dgm:pt>
    <dgm:pt modelId="{5FDFE7B9-D764-49B2-8AD7-78FB94A249AF}">
      <dgm:prSet phldrT="[Texte]" custT="1"/>
      <dgm:spPr>
        <a:solidFill>
          <a:schemeClr val="tx1">
            <a:lumMod val="95000"/>
            <a:lumOff val="5000"/>
          </a:schemeClr>
        </a:solidFill>
      </dgm:spPr>
      <dgm:t>
        <a:bodyPr/>
        <a:lstStyle/>
        <a:p>
          <a:r>
            <a:rPr lang="fr-FR" sz="2000" dirty="0"/>
            <a:t>Les Incohérences</a:t>
          </a:r>
        </a:p>
      </dgm:t>
    </dgm:pt>
    <dgm:pt modelId="{FAA8C4A8-AC92-410E-BC24-C0088C3D2C43}" type="parTrans" cxnId="{5F70A92F-739C-4821-B4F6-DACC2C103760}">
      <dgm:prSet/>
      <dgm:spPr/>
      <dgm:t>
        <a:bodyPr/>
        <a:lstStyle/>
        <a:p>
          <a:endParaRPr lang="fr-FR"/>
        </a:p>
      </dgm:t>
    </dgm:pt>
    <dgm:pt modelId="{42828706-B3AB-4698-850D-B704BFDAC96B}" type="sibTrans" cxnId="{5F70A92F-739C-4821-B4F6-DACC2C103760}">
      <dgm:prSet/>
      <dgm:spPr/>
      <dgm:t>
        <a:bodyPr/>
        <a:lstStyle/>
        <a:p>
          <a:endParaRPr lang="fr-FR"/>
        </a:p>
      </dgm:t>
    </dgm:pt>
    <dgm:pt modelId="{67F87A4D-9EB1-4374-8E4D-807194897E9B}">
      <dgm:prSet phldrT="[Texte]" custT="1"/>
      <dgm:spPr>
        <a:solidFill>
          <a:srgbClr val="002060">
            <a:alpha val="90000"/>
          </a:srgbClr>
        </a:solidFill>
      </dgm:spPr>
      <dgm:t>
        <a:bodyPr/>
        <a:lstStyle/>
        <a:p>
          <a:r>
            <a:rPr lang="fr-FR" sz="1600" dirty="0"/>
            <a:t> </a:t>
          </a:r>
        </a:p>
        <a:p>
          <a:r>
            <a:rPr lang="fr-FR" sz="1600" dirty="0">
              <a:solidFill>
                <a:schemeClr val="bg1"/>
              </a:solidFill>
            </a:rPr>
            <a:t>- Valeurs  négatives.</a:t>
          </a:r>
        </a:p>
        <a:p>
          <a:r>
            <a:rPr lang="fr-FR" sz="1600" dirty="0">
              <a:solidFill>
                <a:schemeClr val="bg1"/>
              </a:solidFill>
            </a:rPr>
            <a:t>- Vérifications logistique des stocks nécessaires</a:t>
          </a:r>
        </a:p>
        <a:p>
          <a:r>
            <a:rPr lang="fr-FR" sz="1600" dirty="0">
              <a:solidFill>
                <a:schemeClr val="bg1"/>
              </a:solidFill>
            </a:rPr>
            <a:t>- Garder un type de données unique par colonne*</a:t>
          </a:r>
        </a:p>
        <a:p>
          <a:endParaRPr lang="fr-FR" sz="1600" dirty="0"/>
        </a:p>
      </dgm:t>
    </dgm:pt>
    <dgm:pt modelId="{409657E4-6740-43A4-BA22-E2DB6D3E7AB8}" type="parTrans" cxnId="{267F6F69-0EC5-43B7-8AE9-49A9187AD74A}">
      <dgm:prSet/>
      <dgm:spPr/>
      <dgm:t>
        <a:bodyPr/>
        <a:lstStyle/>
        <a:p>
          <a:endParaRPr lang="fr-FR"/>
        </a:p>
      </dgm:t>
    </dgm:pt>
    <dgm:pt modelId="{D1BE0C0B-CC7E-4A34-8B3E-A81C2A8429E7}" type="sibTrans" cxnId="{267F6F69-0EC5-43B7-8AE9-49A9187AD74A}">
      <dgm:prSet/>
      <dgm:spPr/>
      <dgm:t>
        <a:bodyPr/>
        <a:lstStyle/>
        <a:p>
          <a:endParaRPr lang="fr-FR"/>
        </a:p>
      </dgm:t>
    </dgm:pt>
    <dgm:pt modelId="{EF75AE38-B61C-4F98-B072-91CAD79D1871}">
      <dgm:prSet phldrT="[Texte]" custT="1"/>
      <dgm:spPr/>
      <dgm:t>
        <a:bodyPr/>
        <a:lstStyle/>
        <a:p>
          <a:r>
            <a:rPr lang="fr-FR" sz="1600" dirty="0">
              <a:solidFill>
                <a:schemeClr val="tx1">
                  <a:lumMod val="95000"/>
                  <a:lumOff val="5000"/>
                </a:schemeClr>
              </a:solidFill>
            </a:rPr>
            <a:t>Correction possible mais vérifier la raison de ces erreurs. </a:t>
          </a:r>
          <a:r>
            <a:rPr lang="fr-FR" sz="1600" u="sng" dirty="0">
              <a:solidFill>
                <a:schemeClr val="tx1">
                  <a:lumMod val="95000"/>
                  <a:lumOff val="5000"/>
                </a:schemeClr>
              </a:solidFill>
            </a:rPr>
            <a:t>Exemple :</a:t>
          </a:r>
          <a:r>
            <a:rPr lang="fr-FR" sz="1600" u="none" dirty="0">
              <a:solidFill>
                <a:schemeClr val="tx1">
                  <a:lumMod val="95000"/>
                  <a:lumOff val="5000"/>
                </a:schemeClr>
              </a:solidFill>
            </a:rPr>
            <a:t> </a:t>
          </a:r>
          <a:r>
            <a:rPr lang="fr-FR" sz="1600" dirty="0">
              <a:solidFill>
                <a:schemeClr val="tx1">
                  <a:lumMod val="95000"/>
                  <a:lumOff val="5000"/>
                </a:schemeClr>
              </a:solidFill>
            </a:rPr>
            <a:t>un stock à 0 avec un statut produit « </a:t>
          </a:r>
          <a:r>
            <a:rPr lang="fr-FR" sz="1600" dirty="0" err="1">
              <a:solidFill>
                <a:schemeClr val="tx1">
                  <a:lumMod val="95000"/>
                  <a:lumOff val="5000"/>
                </a:schemeClr>
              </a:solidFill>
            </a:rPr>
            <a:t>instock</a:t>
          </a:r>
          <a:r>
            <a:rPr lang="fr-FR" sz="1600" dirty="0">
              <a:solidFill>
                <a:schemeClr val="tx1">
                  <a:lumMod val="95000"/>
                  <a:lumOff val="5000"/>
                </a:schemeClr>
              </a:solidFill>
            </a:rPr>
            <a:t> » (quelle colonne dit vraie ?)</a:t>
          </a:r>
        </a:p>
      </dgm:t>
    </dgm:pt>
    <dgm:pt modelId="{360AB493-F308-4CA3-8146-DC8DC19CC3F9}" type="parTrans" cxnId="{FDBA5C51-9681-40A5-A618-082A7BCD2D3D}">
      <dgm:prSet/>
      <dgm:spPr/>
      <dgm:t>
        <a:bodyPr/>
        <a:lstStyle/>
        <a:p>
          <a:endParaRPr lang="fr-FR"/>
        </a:p>
      </dgm:t>
    </dgm:pt>
    <dgm:pt modelId="{A0BB394A-9832-4EF3-BE9A-FD5C73E3B966}" type="sibTrans" cxnId="{FDBA5C51-9681-40A5-A618-082A7BCD2D3D}">
      <dgm:prSet/>
      <dgm:spPr/>
      <dgm:t>
        <a:bodyPr/>
        <a:lstStyle/>
        <a:p>
          <a:endParaRPr lang="fr-FR"/>
        </a:p>
      </dgm:t>
    </dgm:pt>
    <dgm:pt modelId="{2C953F47-DC91-47E2-BD66-B0FD1B3B9956}">
      <dgm:prSet phldrT="[Texte]" custT="1"/>
      <dgm:spPr>
        <a:solidFill>
          <a:schemeClr val="tx1">
            <a:lumMod val="95000"/>
            <a:lumOff val="5000"/>
          </a:schemeClr>
        </a:solidFill>
      </dgm:spPr>
      <dgm:t>
        <a:bodyPr/>
        <a:lstStyle/>
        <a:p>
          <a:r>
            <a:rPr lang="fr-FR" sz="2000" dirty="0"/>
            <a:t>Les Prix</a:t>
          </a:r>
        </a:p>
      </dgm:t>
    </dgm:pt>
    <dgm:pt modelId="{27F30D9C-65AB-4A4C-ACFA-DCC75787B0B8}" type="parTrans" cxnId="{6DB11429-8127-48B6-B46D-1A3A803A11F4}">
      <dgm:prSet/>
      <dgm:spPr/>
      <dgm:t>
        <a:bodyPr/>
        <a:lstStyle/>
        <a:p>
          <a:endParaRPr lang="fr-FR"/>
        </a:p>
      </dgm:t>
    </dgm:pt>
    <dgm:pt modelId="{3873401C-6125-4857-B3C7-2B29084DD39F}" type="sibTrans" cxnId="{6DB11429-8127-48B6-B46D-1A3A803A11F4}">
      <dgm:prSet/>
      <dgm:spPr/>
      <dgm:t>
        <a:bodyPr/>
        <a:lstStyle/>
        <a:p>
          <a:endParaRPr lang="fr-FR"/>
        </a:p>
      </dgm:t>
    </dgm:pt>
    <dgm:pt modelId="{62947B12-B385-4E12-A25B-1B689419D443}">
      <dgm:prSet phldrT="[Texte]" custT="1"/>
      <dgm:spPr>
        <a:solidFill>
          <a:srgbClr val="002060">
            <a:alpha val="90000"/>
          </a:srgbClr>
        </a:solidFill>
      </dgm:spPr>
      <dgm:t>
        <a:bodyPr/>
        <a:lstStyle/>
        <a:p>
          <a:r>
            <a:rPr lang="fr-FR" sz="1600" dirty="0">
              <a:solidFill>
                <a:schemeClr val="bg1"/>
              </a:solidFill>
            </a:rPr>
            <a:t>37 valeurs aberrantes selon la méthode IQR </a:t>
          </a:r>
        </a:p>
        <a:p>
          <a:r>
            <a:rPr lang="fr-FR" sz="1600" dirty="0">
              <a:solidFill>
                <a:schemeClr val="bg1"/>
              </a:solidFill>
            </a:rPr>
            <a:t>Plusieurs lots très éloignés de la moyenne des prix proposés</a:t>
          </a:r>
        </a:p>
      </dgm:t>
    </dgm:pt>
    <dgm:pt modelId="{A81D59BE-B514-447C-8D2A-5BD28CA36BD7}" type="parTrans" cxnId="{739C004B-87B9-46D5-8338-EC3022141D75}">
      <dgm:prSet/>
      <dgm:spPr/>
      <dgm:t>
        <a:bodyPr/>
        <a:lstStyle/>
        <a:p>
          <a:endParaRPr lang="fr-FR"/>
        </a:p>
      </dgm:t>
    </dgm:pt>
    <dgm:pt modelId="{46598C86-FE04-470C-B08E-F0DA558DD735}" type="sibTrans" cxnId="{739C004B-87B9-46D5-8338-EC3022141D75}">
      <dgm:prSet/>
      <dgm:spPr/>
      <dgm:t>
        <a:bodyPr/>
        <a:lstStyle/>
        <a:p>
          <a:endParaRPr lang="fr-FR"/>
        </a:p>
      </dgm:t>
    </dgm:pt>
    <dgm:pt modelId="{8722EBA6-9F68-48CB-97CC-3B65356B773F}">
      <dgm:prSet phldrT="[Texte]" custT="1"/>
      <dgm:spPr/>
      <dgm:t>
        <a:bodyPr/>
        <a:lstStyle/>
        <a:p>
          <a:r>
            <a:rPr lang="fr-FR" sz="1600" dirty="0"/>
            <a:t>Consulter le nombre de vente des produits les + chers</a:t>
          </a:r>
        </a:p>
        <a:p>
          <a:r>
            <a:rPr lang="fr-FR" sz="1600" dirty="0"/>
            <a:t>Vérifier les stocks restants par produits</a:t>
          </a:r>
        </a:p>
        <a:p>
          <a:r>
            <a:rPr lang="fr-FR" sz="1600" dirty="0"/>
            <a:t>Etudier la rentabilité des produits et ajuster les prix de certains lots</a:t>
          </a:r>
        </a:p>
      </dgm:t>
    </dgm:pt>
    <dgm:pt modelId="{B54C3185-6AE7-492B-BE17-8959ABBDC8E6}" type="parTrans" cxnId="{95D1640A-E629-4187-B34A-780EE9C25BD8}">
      <dgm:prSet/>
      <dgm:spPr/>
      <dgm:t>
        <a:bodyPr/>
        <a:lstStyle/>
        <a:p>
          <a:endParaRPr lang="fr-FR"/>
        </a:p>
      </dgm:t>
    </dgm:pt>
    <dgm:pt modelId="{F48B6E47-1885-4431-B5FB-848079C6B6EE}" type="sibTrans" cxnId="{95D1640A-E629-4187-B34A-780EE9C25BD8}">
      <dgm:prSet/>
      <dgm:spPr/>
      <dgm:t>
        <a:bodyPr/>
        <a:lstStyle/>
        <a:p>
          <a:endParaRPr lang="fr-FR"/>
        </a:p>
      </dgm:t>
    </dgm:pt>
    <dgm:pt modelId="{34B0FC49-4439-4DDF-BF4E-C57E15345DB9}">
      <dgm:prSet phldrT="[Texte]" custT="1"/>
      <dgm:spPr>
        <a:solidFill>
          <a:schemeClr val="tx1">
            <a:lumMod val="95000"/>
            <a:lumOff val="5000"/>
          </a:schemeClr>
        </a:solidFill>
      </dgm:spPr>
      <dgm:t>
        <a:bodyPr/>
        <a:lstStyle/>
        <a:p>
          <a:r>
            <a:rPr lang="fr-FR" sz="2000" dirty="0"/>
            <a:t> Le Chiffre d’affaires en ligne</a:t>
          </a:r>
        </a:p>
      </dgm:t>
    </dgm:pt>
    <dgm:pt modelId="{713394F3-34C2-4779-9678-7EFD2301D458}" type="parTrans" cxnId="{3BE96045-8BAD-4B7F-B717-897A6B064639}">
      <dgm:prSet/>
      <dgm:spPr/>
      <dgm:t>
        <a:bodyPr/>
        <a:lstStyle/>
        <a:p>
          <a:endParaRPr lang="fr-FR"/>
        </a:p>
      </dgm:t>
    </dgm:pt>
    <dgm:pt modelId="{205C42D7-6D37-494B-9F28-9CB637EE26C2}" type="sibTrans" cxnId="{3BE96045-8BAD-4B7F-B717-897A6B064639}">
      <dgm:prSet/>
      <dgm:spPr/>
      <dgm:t>
        <a:bodyPr/>
        <a:lstStyle/>
        <a:p>
          <a:endParaRPr lang="fr-FR"/>
        </a:p>
      </dgm:t>
    </dgm:pt>
    <dgm:pt modelId="{790BDACD-A15B-42FC-89DC-75D173D25492}">
      <dgm:prSet phldrT="[Texte]" custT="1"/>
      <dgm:spPr>
        <a:solidFill>
          <a:srgbClr val="002060">
            <a:alpha val="90000"/>
          </a:srgbClr>
        </a:solidFill>
      </dgm:spPr>
      <dgm:t>
        <a:bodyPr/>
        <a:lstStyle/>
        <a:p>
          <a:r>
            <a:rPr lang="fr-FR" sz="1600" dirty="0">
              <a:solidFill>
                <a:schemeClr val="bg1"/>
              </a:solidFill>
            </a:rPr>
            <a:t>70 568,6 de CA pour la boutique en ligne</a:t>
          </a:r>
        </a:p>
      </dgm:t>
    </dgm:pt>
    <dgm:pt modelId="{D215903D-164D-46D1-AE18-E7B0F8CE2F59}" type="parTrans" cxnId="{67BF6B31-4A7A-44FA-9D6F-94F06EFF467B}">
      <dgm:prSet/>
      <dgm:spPr/>
      <dgm:t>
        <a:bodyPr/>
        <a:lstStyle/>
        <a:p>
          <a:endParaRPr lang="fr-FR"/>
        </a:p>
      </dgm:t>
    </dgm:pt>
    <dgm:pt modelId="{0262C178-B13B-403D-BECA-251BB987EA7F}" type="sibTrans" cxnId="{67BF6B31-4A7A-44FA-9D6F-94F06EFF467B}">
      <dgm:prSet/>
      <dgm:spPr/>
      <dgm:t>
        <a:bodyPr/>
        <a:lstStyle/>
        <a:p>
          <a:endParaRPr lang="fr-FR"/>
        </a:p>
      </dgm:t>
    </dgm:pt>
    <dgm:pt modelId="{5DD45B1D-42E7-414D-A669-C0F83D9E6179}">
      <dgm:prSet phldrT="[Texte]" custT="1"/>
      <dgm:spPr/>
      <dgm:t>
        <a:bodyPr/>
        <a:lstStyle/>
        <a:p>
          <a:endParaRPr lang="fr-FR" sz="1600" dirty="0"/>
        </a:p>
        <a:p>
          <a:r>
            <a:rPr lang="fr-FR" sz="1600" dirty="0"/>
            <a:t>Comparer avec la boutique physique ? </a:t>
          </a:r>
        </a:p>
        <a:p>
          <a:r>
            <a:rPr lang="fr-FR" sz="1600" dirty="0"/>
            <a:t>Evolution ou pertes depuis le dernier CA en ligne ?</a:t>
          </a:r>
        </a:p>
        <a:p>
          <a:r>
            <a:rPr lang="fr-FR" sz="1600" dirty="0"/>
            <a:t>Prise en compte des incohérences pour améliorer le CA</a:t>
          </a:r>
        </a:p>
        <a:p>
          <a:endParaRPr lang="fr-FR" sz="1600" dirty="0"/>
        </a:p>
      </dgm:t>
    </dgm:pt>
    <dgm:pt modelId="{F8030AB8-60D6-4EF4-908A-15CE9A7D2244}" type="parTrans" cxnId="{799D059F-E58E-4EC1-B18F-C67BEC7B00E0}">
      <dgm:prSet/>
      <dgm:spPr/>
      <dgm:t>
        <a:bodyPr/>
        <a:lstStyle/>
        <a:p>
          <a:endParaRPr lang="fr-FR"/>
        </a:p>
      </dgm:t>
    </dgm:pt>
    <dgm:pt modelId="{145B777A-811E-4680-8AEB-2EA7758872E4}" type="sibTrans" cxnId="{799D059F-E58E-4EC1-B18F-C67BEC7B00E0}">
      <dgm:prSet/>
      <dgm:spPr/>
      <dgm:t>
        <a:bodyPr/>
        <a:lstStyle/>
        <a:p>
          <a:endParaRPr lang="fr-FR"/>
        </a:p>
      </dgm:t>
    </dgm:pt>
    <dgm:pt modelId="{B06B4698-4778-4D7A-A2E3-D1A6CA83EA77}" type="pres">
      <dgm:prSet presAssocID="{603AD085-9D76-4D88-98D2-1871589670D1}" presName="Name0" presStyleCnt="0">
        <dgm:presLayoutVars>
          <dgm:dir/>
          <dgm:animLvl val="lvl"/>
          <dgm:resizeHandles val="exact"/>
        </dgm:presLayoutVars>
      </dgm:prSet>
      <dgm:spPr/>
    </dgm:pt>
    <dgm:pt modelId="{ADD7EE3E-7355-4536-9588-3F9C712D4FBA}" type="pres">
      <dgm:prSet presAssocID="{5FDFE7B9-D764-49B2-8AD7-78FB94A249AF}" presName="vertFlow" presStyleCnt="0"/>
      <dgm:spPr/>
    </dgm:pt>
    <dgm:pt modelId="{EDAE6DAC-5CF8-46C8-8995-ADC686463BA8}" type="pres">
      <dgm:prSet presAssocID="{5FDFE7B9-D764-49B2-8AD7-78FB94A249AF}" presName="header" presStyleLbl="node1" presStyleIdx="0" presStyleCnt="3" custLinFactY="-118718" custLinFactNeighborY="-200000"/>
      <dgm:spPr/>
    </dgm:pt>
    <dgm:pt modelId="{D202AD22-0FDF-4353-8000-F21774CB9957}" type="pres">
      <dgm:prSet presAssocID="{409657E4-6740-43A4-BA22-E2DB6D3E7AB8}" presName="parTrans" presStyleLbl="sibTrans2D1" presStyleIdx="0" presStyleCnt="6"/>
      <dgm:spPr/>
    </dgm:pt>
    <dgm:pt modelId="{77B65390-CBD2-4AD4-B63F-71A58622C804}" type="pres">
      <dgm:prSet presAssocID="{67F87A4D-9EB1-4374-8E4D-807194897E9B}" presName="child" presStyleLbl="alignAccFollowNode1" presStyleIdx="0" presStyleCnt="6" custScaleY="325991" custLinFactNeighborX="-304" custLinFactNeighborY="-43018">
        <dgm:presLayoutVars>
          <dgm:chMax val="0"/>
          <dgm:bulletEnabled val="1"/>
        </dgm:presLayoutVars>
      </dgm:prSet>
      <dgm:spPr/>
    </dgm:pt>
    <dgm:pt modelId="{58FD51DF-D658-49DA-B1F3-6181659FEDFA}" type="pres">
      <dgm:prSet presAssocID="{D1BE0C0B-CC7E-4A34-8B3E-A81C2A8429E7}" presName="sibTrans" presStyleLbl="sibTrans2D1" presStyleIdx="1" presStyleCnt="6"/>
      <dgm:spPr/>
    </dgm:pt>
    <dgm:pt modelId="{483F800D-A574-488B-84CD-A633DD343622}" type="pres">
      <dgm:prSet presAssocID="{EF75AE38-B61C-4F98-B072-91CAD79D1871}" presName="child" presStyleLbl="alignAccFollowNode1" presStyleIdx="1" presStyleCnt="6" custScaleY="240479" custLinFactY="38184" custLinFactNeighborX="-864" custLinFactNeighborY="100000">
        <dgm:presLayoutVars>
          <dgm:chMax val="0"/>
          <dgm:bulletEnabled val="1"/>
        </dgm:presLayoutVars>
      </dgm:prSet>
      <dgm:spPr/>
    </dgm:pt>
    <dgm:pt modelId="{50283685-D89B-4191-A818-AC7C311A76E7}" type="pres">
      <dgm:prSet presAssocID="{5FDFE7B9-D764-49B2-8AD7-78FB94A249AF}" presName="hSp" presStyleCnt="0"/>
      <dgm:spPr/>
    </dgm:pt>
    <dgm:pt modelId="{8E1F42B2-F8CD-4451-A47F-E52629526BC6}" type="pres">
      <dgm:prSet presAssocID="{2C953F47-DC91-47E2-BD66-B0FD1B3B9956}" presName="vertFlow" presStyleCnt="0"/>
      <dgm:spPr/>
    </dgm:pt>
    <dgm:pt modelId="{99A61EF5-E9DB-48F2-9E79-F118C5C99E8E}" type="pres">
      <dgm:prSet presAssocID="{2C953F47-DC91-47E2-BD66-B0FD1B3B9956}" presName="header" presStyleLbl="node1" presStyleIdx="1" presStyleCnt="3" custLinFactY="-83154" custLinFactNeighborX="0" custLinFactNeighborY="-100000"/>
      <dgm:spPr/>
    </dgm:pt>
    <dgm:pt modelId="{0EC4FE1A-3872-433B-919F-17CCD10B73D8}" type="pres">
      <dgm:prSet presAssocID="{A81D59BE-B514-447C-8D2A-5BD28CA36BD7}" presName="parTrans" presStyleLbl="sibTrans2D1" presStyleIdx="2" presStyleCnt="6"/>
      <dgm:spPr/>
    </dgm:pt>
    <dgm:pt modelId="{389F8E74-1A87-4BC1-94A4-0425D3B75EEE}" type="pres">
      <dgm:prSet presAssocID="{62947B12-B385-4E12-A25B-1B689419D443}" presName="child" presStyleLbl="alignAccFollowNode1" presStyleIdx="2" presStyleCnt="6" custScaleY="230834" custLinFactNeighborX="0" custLinFactNeighborY="52571">
        <dgm:presLayoutVars>
          <dgm:chMax val="0"/>
          <dgm:bulletEnabled val="1"/>
        </dgm:presLayoutVars>
      </dgm:prSet>
      <dgm:spPr/>
    </dgm:pt>
    <dgm:pt modelId="{424F731B-49FD-42BA-AB94-86313B3D2670}" type="pres">
      <dgm:prSet presAssocID="{46598C86-FE04-470C-B08E-F0DA558DD735}" presName="sibTrans" presStyleLbl="sibTrans2D1" presStyleIdx="3" presStyleCnt="6"/>
      <dgm:spPr/>
    </dgm:pt>
    <dgm:pt modelId="{DD28BAD8-C0D6-4D65-BCD2-92E2F6EEDC9A}" type="pres">
      <dgm:prSet presAssocID="{8722EBA6-9F68-48CB-97CC-3B65356B773F}" presName="child" presStyleLbl="alignAccFollowNode1" presStyleIdx="3" presStyleCnt="6" custScaleX="118888" custScaleY="302838" custLinFactY="71555" custLinFactNeighborY="100000">
        <dgm:presLayoutVars>
          <dgm:chMax val="0"/>
          <dgm:bulletEnabled val="1"/>
        </dgm:presLayoutVars>
      </dgm:prSet>
      <dgm:spPr/>
    </dgm:pt>
    <dgm:pt modelId="{FA1EEFE8-BE22-44BF-974F-756BFC99BF30}" type="pres">
      <dgm:prSet presAssocID="{2C953F47-DC91-47E2-BD66-B0FD1B3B9956}" presName="hSp" presStyleCnt="0"/>
      <dgm:spPr/>
    </dgm:pt>
    <dgm:pt modelId="{FAD6AF88-B4FE-4670-9FB5-5EA36E4D18A1}" type="pres">
      <dgm:prSet presAssocID="{34B0FC49-4439-4DDF-BF4E-C57E15345DB9}" presName="vertFlow" presStyleCnt="0"/>
      <dgm:spPr/>
    </dgm:pt>
    <dgm:pt modelId="{87DBE9C8-CAA6-4931-BB32-F76A851EFDB9}" type="pres">
      <dgm:prSet presAssocID="{34B0FC49-4439-4DDF-BF4E-C57E15345DB9}" presName="header" presStyleLbl="node1" presStyleIdx="2" presStyleCnt="3" custLinFactY="-58722" custLinFactNeighborX="-4773" custLinFactNeighborY="-100000"/>
      <dgm:spPr/>
    </dgm:pt>
    <dgm:pt modelId="{05E77CA9-85A6-4E82-8ADE-994032AA7B87}" type="pres">
      <dgm:prSet presAssocID="{D215903D-164D-46D1-AE18-E7B0F8CE2F59}" presName="parTrans" presStyleLbl="sibTrans2D1" presStyleIdx="4" presStyleCnt="6" custAng="193394"/>
      <dgm:spPr/>
    </dgm:pt>
    <dgm:pt modelId="{6B6B2903-B90E-4C41-911D-3EE21DF9A28A}" type="pres">
      <dgm:prSet presAssocID="{790BDACD-A15B-42FC-89DC-75D173D25492}" presName="child" presStyleLbl="alignAccFollowNode1" presStyleIdx="4" presStyleCnt="6" custLinFactY="44056" custLinFactNeighborY="100000">
        <dgm:presLayoutVars>
          <dgm:chMax val="0"/>
          <dgm:bulletEnabled val="1"/>
        </dgm:presLayoutVars>
      </dgm:prSet>
      <dgm:spPr/>
    </dgm:pt>
    <dgm:pt modelId="{59CDC561-2E4E-4894-9784-CE0302445609}" type="pres">
      <dgm:prSet presAssocID="{0262C178-B13B-403D-BECA-251BB987EA7F}" presName="sibTrans" presStyleLbl="sibTrans2D1" presStyleIdx="5" presStyleCnt="6" custAng="21499068"/>
      <dgm:spPr/>
    </dgm:pt>
    <dgm:pt modelId="{9E167A70-A61D-4516-A156-EE9864B49DAB}" type="pres">
      <dgm:prSet presAssocID="{5DD45B1D-42E7-414D-A669-C0F83D9E6179}" presName="child" presStyleLbl="alignAccFollowNode1" presStyleIdx="5" presStyleCnt="6" custScaleY="382781" custLinFactY="96418" custLinFactNeighborX="-1736" custLinFactNeighborY="100000">
        <dgm:presLayoutVars>
          <dgm:chMax val="0"/>
          <dgm:bulletEnabled val="1"/>
        </dgm:presLayoutVars>
      </dgm:prSet>
      <dgm:spPr/>
    </dgm:pt>
  </dgm:ptLst>
  <dgm:cxnLst>
    <dgm:cxn modelId="{95D1640A-E629-4187-B34A-780EE9C25BD8}" srcId="{2C953F47-DC91-47E2-BD66-B0FD1B3B9956}" destId="{8722EBA6-9F68-48CB-97CC-3B65356B773F}" srcOrd="1" destOrd="0" parTransId="{B54C3185-6AE7-492B-BE17-8959ABBDC8E6}" sibTransId="{F48B6E47-1885-4431-B5FB-848079C6B6EE}"/>
    <dgm:cxn modelId="{8E080510-2FE0-4702-A227-50DDF4523C4A}" type="presOf" srcId="{0262C178-B13B-403D-BECA-251BB987EA7F}" destId="{59CDC561-2E4E-4894-9784-CE0302445609}" srcOrd="0" destOrd="0" presId="urn:microsoft.com/office/officeart/2005/8/layout/lProcess1"/>
    <dgm:cxn modelId="{7310DA15-4E57-470D-8CE3-C1A9BAB538C3}" type="presOf" srcId="{409657E4-6740-43A4-BA22-E2DB6D3E7AB8}" destId="{D202AD22-0FDF-4353-8000-F21774CB9957}" srcOrd="0" destOrd="0" presId="urn:microsoft.com/office/officeart/2005/8/layout/lProcess1"/>
    <dgm:cxn modelId="{E53E1A17-D9BF-4359-A472-A2777A7A20CF}" type="presOf" srcId="{D215903D-164D-46D1-AE18-E7B0F8CE2F59}" destId="{05E77CA9-85A6-4E82-8ADE-994032AA7B87}" srcOrd="0" destOrd="0" presId="urn:microsoft.com/office/officeart/2005/8/layout/lProcess1"/>
    <dgm:cxn modelId="{D9872F1F-1D66-40AA-B1AA-0CD6915D2286}" type="presOf" srcId="{8722EBA6-9F68-48CB-97CC-3B65356B773F}" destId="{DD28BAD8-C0D6-4D65-BCD2-92E2F6EEDC9A}" srcOrd="0" destOrd="0" presId="urn:microsoft.com/office/officeart/2005/8/layout/lProcess1"/>
    <dgm:cxn modelId="{9E6A5C28-DDE8-4815-8576-802EF0B3D38D}" type="presOf" srcId="{603AD085-9D76-4D88-98D2-1871589670D1}" destId="{B06B4698-4778-4D7A-A2E3-D1A6CA83EA77}" srcOrd="0" destOrd="0" presId="urn:microsoft.com/office/officeart/2005/8/layout/lProcess1"/>
    <dgm:cxn modelId="{6DB11429-8127-48B6-B46D-1A3A803A11F4}" srcId="{603AD085-9D76-4D88-98D2-1871589670D1}" destId="{2C953F47-DC91-47E2-BD66-B0FD1B3B9956}" srcOrd="1" destOrd="0" parTransId="{27F30D9C-65AB-4A4C-ACFA-DCC75787B0B8}" sibTransId="{3873401C-6125-4857-B3C7-2B29084DD39F}"/>
    <dgm:cxn modelId="{5F70A92F-739C-4821-B4F6-DACC2C103760}" srcId="{603AD085-9D76-4D88-98D2-1871589670D1}" destId="{5FDFE7B9-D764-49B2-8AD7-78FB94A249AF}" srcOrd="0" destOrd="0" parTransId="{FAA8C4A8-AC92-410E-BC24-C0088C3D2C43}" sibTransId="{42828706-B3AB-4698-850D-B704BFDAC96B}"/>
    <dgm:cxn modelId="{67BF6B31-4A7A-44FA-9D6F-94F06EFF467B}" srcId="{34B0FC49-4439-4DDF-BF4E-C57E15345DB9}" destId="{790BDACD-A15B-42FC-89DC-75D173D25492}" srcOrd="0" destOrd="0" parTransId="{D215903D-164D-46D1-AE18-E7B0F8CE2F59}" sibTransId="{0262C178-B13B-403D-BECA-251BB987EA7F}"/>
    <dgm:cxn modelId="{3A934832-9218-49F4-A80E-A3037386A162}" type="presOf" srcId="{A81D59BE-B514-447C-8D2A-5BD28CA36BD7}" destId="{0EC4FE1A-3872-433B-919F-17CCD10B73D8}" srcOrd="0" destOrd="0" presId="urn:microsoft.com/office/officeart/2005/8/layout/lProcess1"/>
    <dgm:cxn modelId="{5270273E-9E14-40C2-83E9-8B7250F9ED69}" type="presOf" srcId="{EF75AE38-B61C-4F98-B072-91CAD79D1871}" destId="{483F800D-A574-488B-84CD-A633DD343622}" srcOrd="0" destOrd="0" presId="urn:microsoft.com/office/officeart/2005/8/layout/lProcess1"/>
    <dgm:cxn modelId="{3BE96045-8BAD-4B7F-B717-897A6B064639}" srcId="{603AD085-9D76-4D88-98D2-1871589670D1}" destId="{34B0FC49-4439-4DDF-BF4E-C57E15345DB9}" srcOrd="2" destOrd="0" parTransId="{713394F3-34C2-4779-9678-7EFD2301D458}" sibTransId="{205C42D7-6D37-494B-9F28-9CB637EE26C2}"/>
    <dgm:cxn modelId="{267F6F69-0EC5-43B7-8AE9-49A9187AD74A}" srcId="{5FDFE7B9-D764-49B2-8AD7-78FB94A249AF}" destId="{67F87A4D-9EB1-4374-8E4D-807194897E9B}" srcOrd="0" destOrd="0" parTransId="{409657E4-6740-43A4-BA22-E2DB6D3E7AB8}" sibTransId="{D1BE0C0B-CC7E-4A34-8B3E-A81C2A8429E7}"/>
    <dgm:cxn modelId="{739C004B-87B9-46D5-8338-EC3022141D75}" srcId="{2C953F47-DC91-47E2-BD66-B0FD1B3B9956}" destId="{62947B12-B385-4E12-A25B-1B689419D443}" srcOrd="0" destOrd="0" parTransId="{A81D59BE-B514-447C-8D2A-5BD28CA36BD7}" sibTransId="{46598C86-FE04-470C-B08E-F0DA558DD735}"/>
    <dgm:cxn modelId="{8784EE50-6054-4984-9A5A-220F4BC9FEBC}" type="presOf" srcId="{62947B12-B385-4E12-A25B-1B689419D443}" destId="{389F8E74-1A87-4BC1-94A4-0425D3B75EEE}" srcOrd="0" destOrd="0" presId="urn:microsoft.com/office/officeart/2005/8/layout/lProcess1"/>
    <dgm:cxn modelId="{FDBA5C51-9681-40A5-A618-082A7BCD2D3D}" srcId="{5FDFE7B9-D764-49B2-8AD7-78FB94A249AF}" destId="{EF75AE38-B61C-4F98-B072-91CAD79D1871}" srcOrd="1" destOrd="0" parTransId="{360AB493-F308-4CA3-8146-DC8DC19CC3F9}" sibTransId="{A0BB394A-9832-4EF3-BE9A-FD5C73E3B966}"/>
    <dgm:cxn modelId="{2D00718B-ACD6-4D19-8EFB-BB6A54A26F0B}" type="presOf" srcId="{46598C86-FE04-470C-B08E-F0DA558DD735}" destId="{424F731B-49FD-42BA-AB94-86313B3D2670}" srcOrd="0" destOrd="0" presId="urn:microsoft.com/office/officeart/2005/8/layout/lProcess1"/>
    <dgm:cxn modelId="{799D059F-E58E-4EC1-B18F-C67BEC7B00E0}" srcId="{34B0FC49-4439-4DDF-BF4E-C57E15345DB9}" destId="{5DD45B1D-42E7-414D-A669-C0F83D9E6179}" srcOrd="1" destOrd="0" parTransId="{F8030AB8-60D6-4EF4-908A-15CE9A7D2244}" sibTransId="{145B777A-811E-4680-8AEB-2EA7758872E4}"/>
    <dgm:cxn modelId="{030285AF-1F75-456C-BD56-2BE5660EB6FE}" type="presOf" srcId="{5FDFE7B9-D764-49B2-8AD7-78FB94A249AF}" destId="{EDAE6DAC-5CF8-46C8-8995-ADC686463BA8}" srcOrd="0" destOrd="0" presId="urn:microsoft.com/office/officeart/2005/8/layout/lProcess1"/>
    <dgm:cxn modelId="{540FA7B5-2B06-4BCC-80AA-60402E89667D}" type="presOf" srcId="{5DD45B1D-42E7-414D-A669-C0F83D9E6179}" destId="{9E167A70-A61D-4516-A156-EE9864B49DAB}" srcOrd="0" destOrd="0" presId="urn:microsoft.com/office/officeart/2005/8/layout/lProcess1"/>
    <dgm:cxn modelId="{9F03A6BB-A5AA-40FE-811D-229AC1753A07}" type="presOf" srcId="{67F87A4D-9EB1-4374-8E4D-807194897E9B}" destId="{77B65390-CBD2-4AD4-B63F-71A58622C804}" srcOrd="0" destOrd="0" presId="urn:microsoft.com/office/officeart/2005/8/layout/lProcess1"/>
    <dgm:cxn modelId="{67A419C4-D96D-4EDD-AFA9-156121722140}" type="presOf" srcId="{790BDACD-A15B-42FC-89DC-75D173D25492}" destId="{6B6B2903-B90E-4C41-911D-3EE21DF9A28A}" srcOrd="0" destOrd="0" presId="urn:microsoft.com/office/officeart/2005/8/layout/lProcess1"/>
    <dgm:cxn modelId="{48565BCD-EE42-4A89-B770-3BA250D17635}" type="presOf" srcId="{2C953F47-DC91-47E2-BD66-B0FD1B3B9956}" destId="{99A61EF5-E9DB-48F2-9E79-F118C5C99E8E}" srcOrd="0" destOrd="0" presId="urn:microsoft.com/office/officeart/2005/8/layout/lProcess1"/>
    <dgm:cxn modelId="{4D066FE1-6BEF-47CA-892F-6C5FF2AAB1D6}" type="presOf" srcId="{34B0FC49-4439-4DDF-BF4E-C57E15345DB9}" destId="{87DBE9C8-CAA6-4931-BB32-F76A851EFDB9}" srcOrd="0" destOrd="0" presId="urn:microsoft.com/office/officeart/2005/8/layout/lProcess1"/>
    <dgm:cxn modelId="{2F989AED-AECA-4671-BA4C-C02A29D6DD81}" type="presOf" srcId="{D1BE0C0B-CC7E-4A34-8B3E-A81C2A8429E7}" destId="{58FD51DF-D658-49DA-B1F3-6181659FEDFA}" srcOrd="0" destOrd="0" presId="urn:microsoft.com/office/officeart/2005/8/layout/lProcess1"/>
    <dgm:cxn modelId="{FD8958F3-2C7D-46DC-84CD-ADE050953CD3}" type="presParOf" srcId="{B06B4698-4778-4D7A-A2E3-D1A6CA83EA77}" destId="{ADD7EE3E-7355-4536-9588-3F9C712D4FBA}" srcOrd="0" destOrd="0" presId="urn:microsoft.com/office/officeart/2005/8/layout/lProcess1"/>
    <dgm:cxn modelId="{3FFF7D33-069C-4D41-829E-F24CDDD52BFB}" type="presParOf" srcId="{ADD7EE3E-7355-4536-9588-3F9C712D4FBA}" destId="{EDAE6DAC-5CF8-46C8-8995-ADC686463BA8}" srcOrd="0" destOrd="0" presId="urn:microsoft.com/office/officeart/2005/8/layout/lProcess1"/>
    <dgm:cxn modelId="{AE8DC436-F3A2-4682-86C0-22DEE2582802}" type="presParOf" srcId="{ADD7EE3E-7355-4536-9588-3F9C712D4FBA}" destId="{D202AD22-0FDF-4353-8000-F21774CB9957}" srcOrd="1" destOrd="0" presId="urn:microsoft.com/office/officeart/2005/8/layout/lProcess1"/>
    <dgm:cxn modelId="{7B4DB3E6-1334-4E9E-8B18-FEAA26AA6FC4}" type="presParOf" srcId="{ADD7EE3E-7355-4536-9588-3F9C712D4FBA}" destId="{77B65390-CBD2-4AD4-B63F-71A58622C804}" srcOrd="2" destOrd="0" presId="urn:microsoft.com/office/officeart/2005/8/layout/lProcess1"/>
    <dgm:cxn modelId="{EF679147-0C4A-4C52-8FA4-99B1EBCB53D6}" type="presParOf" srcId="{ADD7EE3E-7355-4536-9588-3F9C712D4FBA}" destId="{58FD51DF-D658-49DA-B1F3-6181659FEDFA}" srcOrd="3" destOrd="0" presId="urn:microsoft.com/office/officeart/2005/8/layout/lProcess1"/>
    <dgm:cxn modelId="{87DA7F79-B831-4C01-8C84-4762E620F68C}" type="presParOf" srcId="{ADD7EE3E-7355-4536-9588-3F9C712D4FBA}" destId="{483F800D-A574-488B-84CD-A633DD343622}" srcOrd="4" destOrd="0" presId="urn:microsoft.com/office/officeart/2005/8/layout/lProcess1"/>
    <dgm:cxn modelId="{53CB3A7D-C206-44F3-ACF0-1F7BD82FBA26}" type="presParOf" srcId="{B06B4698-4778-4D7A-A2E3-D1A6CA83EA77}" destId="{50283685-D89B-4191-A818-AC7C311A76E7}" srcOrd="1" destOrd="0" presId="urn:microsoft.com/office/officeart/2005/8/layout/lProcess1"/>
    <dgm:cxn modelId="{27F2AB71-E428-4E78-9FBC-115F1373BF12}" type="presParOf" srcId="{B06B4698-4778-4D7A-A2E3-D1A6CA83EA77}" destId="{8E1F42B2-F8CD-4451-A47F-E52629526BC6}" srcOrd="2" destOrd="0" presId="urn:microsoft.com/office/officeart/2005/8/layout/lProcess1"/>
    <dgm:cxn modelId="{CAFD34DA-D0B8-434E-9B5E-066ABF69D6C9}" type="presParOf" srcId="{8E1F42B2-F8CD-4451-A47F-E52629526BC6}" destId="{99A61EF5-E9DB-48F2-9E79-F118C5C99E8E}" srcOrd="0" destOrd="0" presId="urn:microsoft.com/office/officeart/2005/8/layout/lProcess1"/>
    <dgm:cxn modelId="{2FEF0E36-F816-4D01-86B8-2F9B90409ACA}" type="presParOf" srcId="{8E1F42B2-F8CD-4451-A47F-E52629526BC6}" destId="{0EC4FE1A-3872-433B-919F-17CCD10B73D8}" srcOrd="1" destOrd="0" presId="urn:microsoft.com/office/officeart/2005/8/layout/lProcess1"/>
    <dgm:cxn modelId="{44D8E073-F8E1-4FB9-ACC7-7CBB6405C97F}" type="presParOf" srcId="{8E1F42B2-F8CD-4451-A47F-E52629526BC6}" destId="{389F8E74-1A87-4BC1-94A4-0425D3B75EEE}" srcOrd="2" destOrd="0" presId="urn:microsoft.com/office/officeart/2005/8/layout/lProcess1"/>
    <dgm:cxn modelId="{BEC8B791-E738-49F6-93A3-8A6FB9E8BB77}" type="presParOf" srcId="{8E1F42B2-F8CD-4451-A47F-E52629526BC6}" destId="{424F731B-49FD-42BA-AB94-86313B3D2670}" srcOrd="3" destOrd="0" presId="urn:microsoft.com/office/officeart/2005/8/layout/lProcess1"/>
    <dgm:cxn modelId="{1FC0F4E5-58A9-4D2B-BEFF-3F6DAC527BF0}" type="presParOf" srcId="{8E1F42B2-F8CD-4451-A47F-E52629526BC6}" destId="{DD28BAD8-C0D6-4D65-BCD2-92E2F6EEDC9A}" srcOrd="4" destOrd="0" presId="urn:microsoft.com/office/officeart/2005/8/layout/lProcess1"/>
    <dgm:cxn modelId="{C02E51F9-46A4-4EDE-AF51-55C50C3572E6}" type="presParOf" srcId="{B06B4698-4778-4D7A-A2E3-D1A6CA83EA77}" destId="{FA1EEFE8-BE22-44BF-974F-756BFC99BF30}" srcOrd="3" destOrd="0" presId="urn:microsoft.com/office/officeart/2005/8/layout/lProcess1"/>
    <dgm:cxn modelId="{82729451-D3A8-4052-AA5B-B2BF29B946CE}" type="presParOf" srcId="{B06B4698-4778-4D7A-A2E3-D1A6CA83EA77}" destId="{FAD6AF88-B4FE-4670-9FB5-5EA36E4D18A1}" srcOrd="4" destOrd="0" presId="urn:microsoft.com/office/officeart/2005/8/layout/lProcess1"/>
    <dgm:cxn modelId="{AAC73682-1924-48B2-A35B-2DA306A2D653}" type="presParOf" srcId="{FAD6AF88-B4FE-4670-9FB5-5EA36E4D18A1}" destId="{87DBE9C8-CAA6-4931-BB32-F76A851EFDB9}" srcOrd="0" destOrd="0" presId="urn:microsoft.com/office/officeart/2005/8/layout/lProcess1"/>
    <dgm:cxn modelId="{81F7C616-0FBD-4D17-ACA9-517F53CC1D36}" type="presParOf" srcId="{FAD6AF88-B4FE-4670-9FB5-5EA36E4D18A1}" destId="{05E77CA9-85A6-4E82-8ADE-994032AA7B87}" srcOrd="1" destOrd="0" presId="urn:microsoft.com/office/officeart/2005/8/layout/lProcess1"/>
    <dgm:cxn modelId="{7126BAC8-2590-4643-85A7-1246705B1318}" type="presParOf" srcId="{FAD6AF88-B4FE-4670-9FB5-5EA36E4D18A1}" destId="{6B6B2903-B90E-4C41-911D-3EE21DF9A28A}" srcOrd="2" destOrd="0" presId="urn:microsoft.com/office/officeart/2005/8/layout/lProcess1"/>
    <dgm:cxn modelId="{E6C54B52-5D6F-4E61-878C-2FEF05046B7F}" type="presParOf" srcId="{FAD6AF88-B4FE-4670-9FB5-5EA36E4D18A1}" destId="{59CDC561-2E4E-4894-9784-CE0302445609}" srcOrd="3" destOrd="0" presId="urn:microsoft.com/office/officeart/2005/8/layout/lProcess1"/>
    <dgm:cxn modelId="{B9C77286-8251-4578-BAA3-BA0E83A76CAA}" type="presParOf" srcId="{FAD6AF88-B4FE-4670-9FB5-5EA36E4D18A1}" destId="{9E167A70-A61D-4516-A156-EE9864B49DAB}" srcOrd="4"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2045"/>
          <a:ext cx="5607050" cy="1036528"/>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217991" y="156146"/>
          <a:ext cx="761207" cy="7283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197190" y="2045"/>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rtlCol="0" anchor="ctr" anchorCtr="0">
          <a:noAutofit/>
        </a:bodyPr>
        <a:lstStyle/>
        <a:p>
          <a:pPr marL="0" lvl="0" indent="0" algn="l" defTabSz="977900">
            <a:lnSpc>
              <a:spcPct val="100000"/>
            </a:lnSpc>
            <a:spcBef>
              <a:spcPct val="0"/>
            </a:spcBef>
            <a:spcAft>
              <a:spcPct val="35000"/>
            </a:spcAft>
            <a:buNone/>
          </a:pPr>
          <a:r>
            <a:rPr lang="fr-FR" sz="2200" kern="1200" noProof="0" dirty="0">
              <a:solidFill>
                <a:schemeClr val="bg1"/>
              </a:solidFill>
              <a:effectLst>
                <a:glow rad="152400">
                  <a:schemeClr val="bg1">
                    <a:alpha val="19000"/>
                  </a:schemeClr>
                </a:glow>
              </a:effectLst>
            </a:rPr>
            <a:t>Exploration des fichiers et nettoyage des données</a:t>
          </a:r>
        </a:p>
      </dsp:txBody>
      <dsp:txXfrm>
        <a:off x="1197190" y="2045"/>
        <a:ext cx="4409859" cy="1036528"/>
      </dsp:txXfrm>
    </dsp:sp>
    <dsp:sp modelId="{C7B45215-4734-44AB-8328-BCE6FA4F7881}">
      <dsp:nvSpPr>
        <dsp:cNvPr id="0" name=""/>
        <dsp:cNvSpPr/>
      </dsp:nvSpPr>
      <dsp:spPr>
        <a:xfrm>
          <a:off x="0" y="1305355"/>
          <a:ext cx="5607050" cy="1036528"/>
        </a:xfrm>
        <a:prstGeom prst="rect">
          <a:avLst/>
        </a:prstGeom>
        <a:solidFill>
          <a:schemeClr val="tx1">
            <a:lumMod val="95000"/>
            <a:lumOff val="5000"/>
            <a:alpha val="82000"/>
          </a:schemeClr>
        </a:solidFill>
        <a:ln>
          <a:noFill/>
        </a:ln>
        <a:effectLst/>
      </dsp:spPr>
      <dsp:style>
        <a:lnRef idx="0">
          <a:scrgbClr r="0" g="0" b="0"/>
        </a:lnRef>
        <a:fillRef idx="1">
          <a:scrgbClr r="0" g="0" b="0"/>
        </a:fillRef>
        <a:effectRef idx="2">
          <a:scrgbClr r="0" g="0" b="0"/>
        </a:effectRef>
        <a:fontRef idx="minor"/>
      </dsp:style>
    </dsp:sp>
    <dsp:sp modelId="{E3801E9C-BB4C-425F-A6B3-023A0068280F}">
      <dsp:nvSpPr>
        <dsp:cNvPr id="0" name=""/>
        <dsp:cNvSpPr/>
      </dsp:nvSpPr>
      <dsp:spPr>
        <a:xfrm>
          <a:off x="313549" y="1530924"/>
          <a:ext cx="570090" cy="5700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9BDC5DB-E729-432E-9598-16CB11D4D4A9}">
      <dsp:nvSpPr>
        <dsp:cNvPr id="0" name=""/>
        <dsp:cNvSpPr/>
      </dsp:nvSpPr>
      <dsp:spPr>
        <a:xfrm>
          <a:off x="1197190" y="1297705"/>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anchor="ctr" anchorCtr="0">
          <a:noAutofit/>
        </a:bodyPr>
        <a:lstStyle/>
        <a:p>
          <a:pPr marL="0" lvl="0" indent="0" algn="l" defTabSz="977900">
            <a:lnSpc>
              <a:spcPct val="100000"/>
            </a:lnSpc>
            <a:spcBef>
              <a:spcPct val="0"/>
            </a:spcBef>
            <a:spcAft>
              <a:spcPct val="35000"/>
            </a:spcAft>
            <a:buNone/>
          </a:pPr>
          <a:endParaRPr lang="fr-FR" sz="2200" kern="1200"/>
        </a:p>
      </dsp:txBody>
      <dsp:txXfrm>
        <a:off x="1197190" y="1297705"/>
        <a:ext cx="4409859" cy="1036528"/>
      </dsp:txXfrm>
    </dsp:sp>
    <dsp:sp modelId="{79919C57-A32A-40F6-B106-B4E0CE644E4C}">
      <dsp:nvSpPr>
        <dsp:cNvPr id="0" name=""/>
        <dsp:cNvSpPr/>
      </dsp:nvSpPr>
      <dsp:spPr>
        <a:xfrm>
          <a:off x="0" y="2593366"/>
          <a:ext cx="5607050" cy="1036528"/>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285330" y="2838539"/>
          <a:ext cx="626529" cy="5461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197190" y="2593366"/>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rtlCol="0" anchor="ctr" anchorCtr="0">
          <a:noAutofit/>
        </a:bodyPr>
        <a:lstStyle/>
        <a:p>
          <a:pPr marL="0" lvl="0" indent="0" algn="l" defTabSz="977900">
            <a:lnSpc>
              <a:spcPct val="100000"/>
            </a:lnSpc>
            <a:spcBef>
              <a:spcPct val="0"/>
            </a:spcBef>
            <a:spcAft>
              <a:spcPct val="35000"/>
            </a:spcAft>
            <a:buNone/>
          </a:pPr>
          <a:r>
            <a:rPr lang="fr-FR" sz="2200" kern="1200" noProof="0" dirty="0">
              <a:solidFill>
                <a:schemeClr val="bg1"/>
              </a:solidFill>
              <a:effectLst>
                <a:glow rad="152400">
                  <a:schemeClr val="bg1">
                    <a:alpha val="19000"/>
                  </a:schemeClr>
                </a:glow>
              </a:effectLst>
            </a:rPr>
            <a:t>Analyse des prix du fichier ERP</a:t>
          </a:r>
        </a:p>
      </dsp:txBody>
      <dsp:txXfrm>
        <a:off x="1197190" y="2593366"/>
        <a:ext cx="4409859" cy="1036528"/>
      </dsp:txXfrm>
    </dsp:sp>
    <dsp:sp modelId="{436A8B1C-2D30-44BB-9150-7099503C8960}">
      <dsp:nvSpPr>
        <dsp:cNvPr id="0" name=""/>
        <dsp:cNvSpPr/>
      </dsp:nvSpPr>
      <dsp:spPr>
        <a:xfrm>
          <a:off x="0" y="3889026"/>
          <a:ext cx="5607050" cy="1036528"/>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330222" y="4120523"/>
          <a:ext cx="536745" cy="573533"/>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1197190" y="3889026"/>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rtlCol="0" anchor="ctr" anchorCtr="0">
          <a:noAutofit/>
        </a:bodyPr>
        <a:lstStyle/>
        <a:p>
          <a:pPr marL="0" lvl="0" indent="0" algn="l" defTabSz="977900">
            <a:lnSpc>
              <a:spcPct val="100000"/>
            </a:lnSpc>
            <a:spcBef>
              <a:spcPct val="0"/>
            </a:spcBef>
            <a:spcAft>
              <a:spcPct val="35000"/>
            </a:spcAft>
            <a:buNone/>
          </a:pPr>
          <a:r>
            <a:rPr lang="fr-FR" sz="2200" kern="1200" noProof="0" dirty="0">
              <a:solidFill>
                <a:schemeClr val="bg1"/>
              </a:solidFill>
              <a:effectLst>
                <a:glow rad="152400">
                  <a:schemeClr val="bg1">
                    <a:alpha val="19000"/>
                  </a:schemeClr>
                </a:glow>
              </a:effectLst>
            </a:rPr>
            <a:t>Calcul du chiffre d'affaires totale web et par produits</a:t>
          </a:r>
        </a:p>
      </dsp:txBody>
      <dsp:txXfrm>
        <a:off x="1197190" y="3889026"/>
        <a:ext cx="4409859" cy="10365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AE6DAC-5CF8-46C8-8995-ADC686463BA8}">
      <dsp:nvSpPr>
        <dsp:cNvPr id="0" name=""/>
        <dsp:cNvSpPr/>
      </dsp:nvSpPr>
      <dsp:spPr>
        <a:xfrm>
          <a:off x="2700" y="0"/>
          <a:ext cx="2341562" cy="585390"/>
        </a:xfrm>
        <a:prstGeom prst="roundRect">
          <a:avLst>
            <a:gd name="adj" fmla="val 10000"/>
          </a:avLst>
        </a:prstGeom>
        <a:solidFill>
          <a:schemeClr val="tx1">
            <a:lumMod val="95000"/>
            <a:lumOff val="500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fr-FR" sz="2000" kern="1200" dirty="0"/>
            <a:t>Les Incohérences</a:t>
          </a:r>
        </a:p>
      </dsp:txBody>
      <dsp:txXfrm>
        <a:off x="19845" y="17145"/>
        <a:ext cx="2307272" cy="551100"/>
      </dsp:txXfrm>
    </dsp:sp>
    <dsp:sp modelId="{D202AD22-0FDF-4353-8000-F21774CB9957}">
      <dsp:nvSpPr>
        <dsp:cNvPr id="0" name=""/>
        <dsp:cNvSpPr/>
      </dsp:nvSpPr>
      <dsp:spPr>
        <a:xfrm rot="5404841">
          <a:off x="1004979" y="869403"/>
          <a:ext cx="335234" cy="102443"/>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B65390-CBD2-4AD4-B63F-71A58622C804}">
      <dsp:nvSpPr>
        <dsp:cNvPr id="0" name=""/>
        <dsp:cNvSpPr/>
      </dsp:nvSpPr>
      <dsp:spPr>
        <a:xfrm>
          <a:off x="0" y="1255859"/>
          <a:ext cx="2341562" cy="1908320"/>
        </a:xfrm>
        <a:prstGeom prst="roundRect">
          <a:avLst>
            <a:gd name="adj" fmla="val 10000"/>
          </a:avLst>
        </a:prstGeom>
        <a:solidFill>
          <a:srgbClr val="002060">
            <a:alpha val="90000"/>
          </a:srgbClr>
        </a:solidFill>
        <a:ln w="127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fr-FR" sz="1600" kern="1200" dirty="0"/>
            <a:t> </a:t>
          </a:r>
        </a:p>
        <a:p>
          <a:pPr marL="0" lvl="0" indent="0" algn="ctr" defTabSz="711200">
            <a:lnSpc>
              <a:spcPct val="90000"/>
            </a:lnSpc>
            <a:spcBef>
              <a:spcPct val="0"/>
            </a:spcBef>
            <a:spcAft>
              <a:spcPct val="35000"/>
            </a:spcAft>
            <a:buNone/>
          </a:pPr>
          <a:r>
            <a:rPr lang="fr-FR" sz="1600" kern="1200" dirty="0">
              <a:solidFill>
                <a:schemeClr val="bg1"/>
              </a:solidFill>
            </a:rPr>
            <a:t>- Valeurs  négatives.</a:t>
          </a:r>
        </a:p>
        <a:p>
          <a:pPr marL="0" lvl="0" indent="0" algn="ctr" defTabSz="711200">
            <a:lnSpc>
              <a:spcPct val="90000"/>
            </a:lnSpc>
            <a:spcBef>
              <a:spcPct val="0"/>
            </a:spcBef>
            <a:spcAft>
              <a:spcPct val="35000"/>
            </a:spcAft>
            <a:buNone/>
          </a:pPr>
          <a:r>
            <a:rPr lang="fr-FR" sz="1600" kern="1200" dirty="0">
              <a:solidFill>
                <a:schemeClr val="bg1"/>
              </a:solidFill>
            </a:rPr>
            <a:t>- Vérifications logistique des stocks nécessaires</a:t>
          </a:r>
        </a:p>
        <a:p>
          <a:pPr marL="0" lvl="0" indent="0" algn="ctr" defTabSz="711200">
            <a:lnSpc>
              <a:spcPct val="90000"/>
            </a:lnSpc>
            <a:spcBef>
              <a:spcPct val="0"/>
            </a:spcBef>
            <a:spcAft>
              <a:spcPct val="35000"/>
            </a:spcAft>
            <a:buNone/>
          </a:pPr>
          <a:r>
            <a:rPr lang="fr-FR" sz="1600" kern="1200" dirty="0">
              <a:solidFill>
                <a:schemeClr val="bg1"/>
              </a:solidFill>
            </a:rPr>
            <a:t>- Garder un type de données unique par colonne*</a:t>
          </a:r>
        </a:p>
        <a:p>
          <a:pPr marL="0" lvl="0" indent="0" algn="ctr" defTabSz="711200">
            <a:lnSpc>
              <a:spcPct val="90000"/>
            </a:lnSpc>
            <a:spcBef>
              <a:spcPct val="0"/>
            </a:spcBef>
            <a:spcAft>
              <a:spcPct val="35000"/>
            </a:spcAft>
            <a:buNone/>
          </a:pPr>
          <a:endParaRPr lang="fr-FR" sz="1600" kern="1200" dirty="0"/>
        </a:p>
      </dsp:txBody>
      <dsp:txXfrm>
        <a:off x="55893" y="1311752"/>
        <a:ext cx="2229776" cy="1796534"/>
      </dsp:txXfrm>
    </dsp:sp>
    <dsp:sp modelId="{58FD51DF-D658-49DA-B1F3-6181659FEDFA}">
      <dsp:nvSpPr>
        <dsp:cNvPr id="0" name=""/>
        <dsp:cNvSpPr/>
      </dsp:nvSpPr>
      <dsp:spPr>
        <a:xfrm rot="5400000">
          <a:off x="861284" y="3473677"/>
          <a:ext cx="618993" cy="102443"/>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83F800D-A574-488B-84CD-A633DD343622}">
      <dsp:nvSpPr>
        <dsp:cNvPr id="0" name=""/>
        <dsp:cNvSpPr/>
      </dsp:nvSpPr>
      <dsp:spPr>
        <a:xfrm>
          <a:off x="0" y="3885617"/>
          <a:ext cx="2341562" cy="1407741"/>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fr-FR" sz="1600" kern="1200" dirty="0">
              <a:solidFill>
                <a:schemeClr val="tx1">
                  <a:lumMod val="95000"/>
                  <a:lumOff val="5000"/>
                </a:schemeClr>
              </a:solidFill>
            </a:rPr>
            <a:t>Correction possible mais vérifier la raison de ces erreurs. </a:t>
          </a:r>
          <a:r>
            <a:rPr lang="fr-FR" sz="1600" u="sng" kern="1200" dirty="0">
              <a:solidFill>
                <a:schemeClr val="tx1">
                  <a:lumMod val="95000"/>
                  <a:lumOff val="5000"/>
                </a:schemeClr>
              </a:solidFill>
            </a:rPr>
            <a:t>Exemple :</a:t>
          </a:r>
          <a:r>
            <a:rPr lang="fr-FR" sz="1600" u="none" kern="1200" dirty="0">
              <a:solidFill>
                <a:schemeClr val="tx1">
                  <a:lumMod val="95000"/>
                  <a:lumOff val="5000"/>
                </a:schemeClr>
              </a:solidFill>
            </a:rPr>
            <a:t> </a:t>
          </a:r>
          <a:r>
            <a:rPr lang="fr-FR" sz="1600" kern="1200" dirty="0">
              <a:solidFill>
                <a:schemeClr val="tx1">
                  <a:lumMod val="95000"/>
                  <a:lumOff val="5000"/>
                </a:schemeClr>
              </a:solidFill>
            </a:rPr>
            <a:t>un stock à 0 avec un statut produit « </a:t>
          </a:r>
          <a:r>
            <a:rPr lang="fr-FR" sz="1600" kern="1200" dirty="0" err="1">
              <a:solidFill>
                <a:schemeClr val="tx1">
                  <a:lumMod val="95000"/>
                  <a:lumOff val="5000"/>
                </a:schemeClr>
              </a:solidFill>
            </a:rPr>
            <a:t>instock</a:t>
          </a:r>
          <a:r>
            <a:rPr lang="fr-FR" sz="1600" kern="1200" dirty="0">
              <a:solidFill>
                <a:schemeClr val="tx1">
                  <a:lumMod val="95000"/>
                  <a:lumOff val="5000"/>
                </a:schemeClr>
              </a:solidFill>
            </a:rPr>
            <a:t> » (quelle colonne dit vraie ?)</a:t>
          </a:r>
        </a:p>
      </dsp:txBody>
      <dsp:txXfrm>
        <a:off x="41231" y="3926848"/>
        <a:ext cx="2259100" cy="1325279"/>
      </dsp:txXfrm>
    </dsp:sp>
    <dsp:sp modelId="{99A61EF5-E9DB-48F2-9E79-F118C5C99E8E}">
      <dsp:nvSpPr>
        <dsp:cNvPr id="0" name=""/>
        <dsp:cNvSpPr/>
      </dsp:nvSpPr>
      <dsp:spPr>
        <a:xfrm>
          <a:off x="2893218" y="0"/>
          <a:ext cx="2341562" cy="585390"/>
        </a:xfrm>
        <a:prstGeom prst="roundRect">
          <a:avLst>
            <a:gd name="adj" fmla="val 10000"/>
          </a:avLst>
        </a:prstGeom>
        <a:solidFill>
          <a:schemeClr val="tx1">
            <a:lumMod val="95000"/>
            <a:lumOff val="500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fr-FR" sz="2000" kern="1200" dirty="0"/>
            <a:t>Les Prix</a:t>
          </a:r>
        </a:p>
      </dsp:txBody>
      <dsp:txXfrm>
        <a:off x="2910363" y="17145"/>
        <a:ext cx="2307272" cy="551100"/>
      </dsp:txXfrm>
    </dsp:sp>
    <dsp:sp modelId="{0EC4FE1A-3872-433B-919F-17CCD10B73D8}">
      <dsp:nvSpPr>
        <dsp:cNvPr id="0" name=""/>
        <dsp:cNvSpPr/>
      </dsp:nvSpPr>
      <dsp:spPr>
        <a:xfrm rot="5400000">
          <a:off x="3847420" y="967327"/>
          <a:ext cx="433158" cy="102443"/>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89F8E74-1A87-4BC1-94A4-0425D3B75EEE}">
      <dsp:nvSpPr>
        <dsp:cNvPr id="0" name=""/>
        <dsp:cNvSpPr/>
      </dsp:nvSpPr>
      <dsp:spPr>
        <a:xfrm>
          <a:off x="2893218" y="1451708"/>
          <a:ext cx="2341562" cy="1351280"/>
        </a:xfrm>
        <a:prstGeom prst="roundRect">
          <a:avLst>
            <a:gd name="adj" fmla="val 10000"/>
          </a:avLst>
        </a:prstGeom>
        <a:solidFill>
          <a:srgbClr val="002060">
            <a:alpha val="90000"/>
          </a:srgbClr>
        </a:solidFill>
        <a:ln w="127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fr-FR" sz="1600" kern="1200" dirty="0">
              <a:solidFill>
                <a:schemeClr val="bg1"/>
              </a:solidFill>
            </a:rPr>
            <a:t>37 valeurs aberrantes selon la méthode IQR </a:t>
          </a:r>
        </a:p>
        <a:p>
          <a:pPr marL="0" lvl="0" indent="0" algn="ctr" defTabSz="711200">
            <a:lnSpc>
              <a:spcPct val="90000"/>
            </a:lnSpc>
            <a:spcBef>
              <a:spcPct val="0"/>
            </a:spcBef>
            <a:spcAft>
              <a:spcPct val="35000"/>
            </a:spcAft>
            <a:buNone/>
          </a:pPr>
          <a:r>
            <a:rPr lang="fr-FR" sz="1600" kern="1200" dirty="0">
              <a:solidFill>
                <a:schemeClr val="bg1"/>
              </a:solidFill>
            </a:rPr>
            <a:t>Plusieurs lots très éloignés de la moyenne des prix proposés</a:t>
          </a:r>
        </a:p>
      </dsp:txBody>
      <dsp:txXfrm>
        <a:off x="2932796" y="1491286"/>
        <a:ext cx="2262406" cy="1272124"/>
      </dsp:txXfrm>
    </dsp:sp>
    <dsp:sp modelId="{424F731B-49FD-42BA-AB94-86313B3D2670}">
      <dsp:nvSpPr>
        <dsp:cNvPr id="0" name=""/>
        <dsp:cNvSpPr/>
      </dsp:nvSpPr>
      <dsp:spPr>
        <a:xfrm rot="5400000">
          <a:off x="3754752" y="3112236"/>
          <a:ext cx="618495" cy="102443"/>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D28BAD8-C0D6-4D65-BCD2-92E2F6EEDC9A}">
      <dsp:nvSpPr>
        <dsp:cNvPr id="0" name=""/>
        <dsp:cNvSpPr/>
      </dsp:nvSpPr>
      <dsp:spPr>
        <a:xfrm>
          <a:off x="2672081" y="3523928"/>
          <a:ext cx="2783836" cy="1772785"/>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fr-FR" sz="1600" kern="1200" dirty="0"/>
            <a:t>Consulter le nombre de vente des produits les + chers</a:t>
          </a:r>
        </a:p>
        <a:p>
          <a:pPr marL="0" lvl="0" indent="0" algn="ctr" defTabSz="711200">
            <a:lnSpc>
              <a:spcPct val="90000"/>
            </a:lnSpc>
            <a:spcBef>
              <a:spcPct val="0"/>
            </a:spcBef>
            <a:spcAft>
              <a:spcPct val="35000"/>
            </a:spcAft>
            <a:buNone/>
          </a:pPr>
          <a:r>
            <a:rPr lang="fr-FR" sz="1600" kern="1200" dirty="0"/>
            <a:t>Vérifier les stocks restants par produits</a:t>
          </a:r>
        </a:p>
        <a:p>
          <a:pPr marL="0" lvl="0" indent="0" algn="ctr" defTabSz="711200">
            <a:lnSpc>
              <a:spcPct val="90000"/>
            </a:lnSpc>
            <a:spcBef>
              <a:spcPct val="0"/>
            </a:spcBef>
            <a:spcAft>
              <a:spcPct val="35000"/>
            </a:spcAft>
            <a:buNone/>
          </a:pPr>
          <a:r>
            <a:rPr lang="fr-FR" sz="1600" kern="1200" dirty="0"/>
            <a:t>Etudier la rentabilité des produits et ajuster les prix de certains lots</a:t>
          </a:r>
        </a:p>
      </dsp:txBody>
      <dsp:txXfrm>
        <a:off x="2724004" y="3575851"/>
        <a:ext cx="2679990" cy="1668939"/>
      </dsp:txXfrm>
    </dsp:sp>
    <dsp:sp modelId="{87DBE9C8-CAA6-4931-BB32-F76A851EFDB9}">
      <dsp:nvSpPr>
        <dsp:cNvPr id="0" name=""/>
        <dsp:cNvSpPr/>
      </dsp:nvSpPr>
      <dsp:spPr>
        <a:xfrm>
          <a:off x="5671974" y="5080"/>
          <a:ext cx="2341562" cy="585390"/>
        </a:xfrm>
        <a:prstGeom prst="roundRect">
          <a:avLst>
            <a:gd name="adj" fmla="val 10000"/>
          </a:avLst>
        </a:prstGeom>
        <a:solidFill>
          <a:schemeClr val="tx1">
            <a:lumMod val="95000"/>
            <a:lumOff val="500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fr-FR" sz="2000" kern="1200" dirty="0"/>
            <a:t> Le Chiffre d’affaires en ligne</a:t>
          </a:r>
        </a:p>
      </dsp:txBody>
      <dsp:txXfrm>
        <a:off x="5689119" y="22225"/>
        <a:ext cx="2307272" cy="551100"/>
      </dsp:txXfrm>
    </dsp:sp>
    <dsp:sp modelId="{05E77CA9-85A6-4E82-8ADE-994032AA7B87}">
      <dsp:nvSpPr>
        <dsp:cNvPr id="0" name=""/>
        <dsp:cNvSpPr/>
      </dsp:nvSpPr>
      <dsp:spPr>
        <a:xfrm rot="5380418">
          <a:off x="6593974" y="1147405"/>
          <a:ext cx="609325" cy="102443"/>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B6B2903-B90E-4C41-911D-3EE21DF9A28A}">
      <dsp:nvSpPr>
        <dsp:cNvPr id="0" name=""/>
        <dsp:cNvSpPr/>
      </dsp:nvSpPr>
      <dsp:spPr>
        <a:xfrm>
          <a:off x="5783737" y="1806784"/>
          <a:ext cx="2341562" cy="585390"/>
        </a:xfrm>
        <a:prstGeom prst="roundRect">
          <a:avLst>
            <a:gd name="adj" fmla="val 10000"/>
          </a:avLst>
        </a:prstGeom>
        <a:solidFill>
          <a:srgbClr val="002060">
            <a:alpha val="90000"/>
          </a:srgbClr>
        </a:solidFill>
        <a:ln w="127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fr-FR" sz="1600" kern="1200" dirty="0">
              <a:solidFill>
                <a:schemeClr val="bg1"/>
              </a:solidFill>
            </a:rPr>
            <a:t>70 568,6 de CA pour la boutique en ligne</a:t>
          </a:r>
        </a:p>
      </dsp:txBody>
      <dsp:txXfrm>
        <a:off x="5800882" y="1823929"/>
        <a:ext cx="2307272" cy="551100"/>
      </dsp:txXfrm>
    </dsp:sp>
    <dsp:sp modelId="{59CDC561-2E4E-4894-9784-CE0302445609}">
      <dsp:nvSpPr>
        <dsp:cNvPr id="0" name=""/>
        <dsp:cNvSpPr/>
      </dsp:nvSpPr>
      <dsp:spPr>
        <a:xfrm rot="5371670">
          <a:off x="6738395" y="2596657"/>
          <a:ext cx="409079" cy="102443"/>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E167A70-A61D-4516-A156-EE9864B49DAB}">
      <dsp:nvSpPr>
        <dsp:cNvPr id="0" name=""/>
        <dsp:cNvSpPr/>
      </dsp:nvSpPr>
      <dsp:spPr>
        <a:xfrm>
          <a:off x="5743087" y="2903583"/>
          <a:ext cx="2341562" cy="2240764"/>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fr-FR" sz="1600" kern="1200" dirty="0"/>
        </a:p>
        <a:p>
          <a:pPr marL="0" lvl="0" indent="0" algn="ctr" defTabSz="711200">
            <a:lnSpc>
              <a:spcPct val="90000"/>
            </a:lnSpc>
            <a:spcBef>
              <a:spcPct val="0"/>
            </a:spcBef>
            <a:spcAft>
              <a:spcPct val="35000"/>
            </a:spcAft>
            <a:buNone/>
          </a:pPr>
          <a:r>
            <a:rPr lang="fr-FR" sz="1600" kern="1200" dirty="0"/>
            <a:t>Comparer avec la boutique physique ? </a:t>
          </a:r>
        </a:p>
        <a:p>
          <a:pPr marL="0" lvl="0" indent="0" algn="ctr" defTabSz="711200">
            <a:lnSpc>
              <a:spcPct val="90000"/>
            </a:lnSpc>
            <a:spcBef>
              <a:spcPct val="0"/>
            </a:spcBef>
            <a:spcAft>
              <a:spcPct val="35000"/>
            </a:spcAft>
            <a:buNone/>
          </a:pPr>
          <a:r>
            <a:rPr lang="fr-FR" sz="1600" kern="1200" dirty="0"/>
            <a:t>Evolution ou pertes depuis le dernier CA en ligne ?</a:t>
          </a:r>
        </a:p>
        <a:p>
          <a:pPr marL="0" lvl="0" indent="0" algn="ctr" defTabSz="711200">
            <a:lnSpc>
              <a:spcPct val="90000"/>
            </a:lnSpc>
            <a:spcBef>
              <a:spcPct val="0"/>
            </a:spcBef>
            <a:spcAft>
              <a:spcPct val="35000"/>
            </a:spcAft>
            <a:buNone/>
          </a:pPr>
          <a:r>
            <a:rPr lang="fr-FR" sz="1600" kern="1200" dirty="0"/>
            <a:t>Prise en compte des incohérences pour améliorer le CA</a:t>
          </a:r>
        </a:p>
        <a:p>
          <a:pPr marL="0" lvl="0" indent="0" algn="ctr" defTabSz="711200">
            <a:lnSpc>
              <a:spcPct val="90000"/>
            </a:lnSpc>
            <a:spcBef>
              <a:spcPct val="0"/>
            </a:spcBef>
            <a:spcAft>
              <a:spcPct val="35000"/>
            </a:spcAft>
            <a:buNone/>
          </a:pPr>
          <a:endParaRPr lang="fr-FR" sz="1600" kern="1200" dirty="0"/>
        </a:p>
      </dsp:txBody>
      <dsp:txXfrm>
        <a:off x="5808717" y="2969213"/>
        <a:ext cx="2210302" cy="210950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Liste verticale d’icônes à éléments pleins"/>
  <dgm:desc val="Permet de représenter une série d’éléments visuels de haut en bas avec du texte de Niveau 1 ou de Niveau 1 et de Niveau 2 groupé dans une forme. Fonctionne de manière optimale avec des icônes ou de petites images avec de plus longues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40AF03-C114-4F8F-A706-C2213F1933A7}" type="datetime1">
              <a:rPr lang="fr-FR" smtClean="0"/>
              <a:t>23/01/2024</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197F0D-165E-409E-864C-E021C6E59EE6}" type="slidenum">
              <a:rPr lang="fr-FR" smtClean="0"/>
              <a:t>‹N°›</a:t>
            </a:fld>
            <a:endParaRPr lang="fr-FR" dirty="0"/>
          </a:p>
        </p:txBody>
      </p:sp>
    </p:spTree>
    <p:extLst>
      <p:ext uri="{BB962C8B-B14F-4D97-AF65-F5344CB8AC3E}">
        <p14:creationId xmlns:p14="http://schemas.microsoft.com/office/powerpoint/2010/main" val="65525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39E26B-B1C2-41F5-AFFD-731282AA4934}" type="datetime1">
              <a:rPr lang="fr-FR" smtClean="0"/>
              <a:pPr/>
              <a:t>23/01/2024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dirty="0"/>
              <a:t>Modifier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EC8518-F7DC-49BC-9F94-94E3144E69AD}" type="slidenum">
              <a:rPr lang="fr-FR" noProof="0" smtClean="0"/>
              <a:t>‹N°›</a:t>
            </a:fld>
            <a:endParaRPr lang="fr-FR" noProof="0" dirty="0"/>
          </a:p>
        </p:txBody>
      </p:sp>
    </p:spTree>
    <p:extLst>
      <p:ext uri="{BB962C8B-B14F-4D97-AF65-F5344CB8AC3E}">
        <p14:creationId xmlns:p14="http://schemas.microsoft.com/office/powerpoint/2010/main" val="68227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1</a:t>
            </a:fld>
            <a:endParaRPr lang="fr-FR" dirty="0"/>
          </a:p>
        </p:txBody>
      </p:sp>
    </p:spTree>
    <p:extLst>
      <p:ext uri="{BB962C8B-B14F-4D97-AF65-F5344CB8AC3E}">
        <p14:creationId xmlns:p14="http://schemas.microsoft.com/office/powerpoint/2010/main" val="4023968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11</a:t>
            </a:fld>
            <a:endParaRPr lang="fr-FR" dirty="0"/>
          </a:p>
        </p:txBody>
      </p:sp>
    </p:spTree>
    <p:extLst>
      <p:ext uri="{BB962C8B-B14F-4D97-AF65-F5344CB8AC3E}">
        <p14:creationId xmlns:p14="http://schemas.microsoft.com/office/powerpoint/2010/main" val="3574195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15</a:t>
            </a:fld>
            <a:endParaRPr lang="fr-FR" dirty="0"/>
          </a:p>
        </p:txBody>
      </p:sp>
    </p:spTree>
    <p:extLst>
      <p:ext uri="{BB962C8B-B14F-4D97-AF65-F5344CB8AC3E}">
        <p14:creationId xmlns:p14="http://schemas.microsoft.com/office/powerpoint/2010/main" val="3558100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3</a:t>
            </a:fld>
            <a:endParaRPr lang="fr-FR" dirty="0"/>
          </a:p>
        </p:txBody>
      </p:sp>
    </p:spTree>
    <p:extLst>
      <p:ext uri="{BB962C8B-B14F-4D97-AF65-F5344CB8AC3E}">
        <p14:creationId xmlns:p14="http://schemas.microsoft.com/office/powerpoint/2010/main" val="2560785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4</a:t>
            </a:fld>
            <a:endParaRPr lang="fr-FR" dirty="0"/>
          </a:p>
        </p:txBody>
      </p:sp>
    </p:spTree>
    <p:extLst>
      <p:ext uri="{BB962C8B-B14F-4D97-AF65-F5344CB8AC3E}">
        <p14:creationId xmlns:p14="http://schemas.microsoft.com/office/powerpoint/2010/main" val="1875029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5</a:t>
            </a:fld>
            <a:endParaRPr lang="fr-FR" dirty="0"/>
          </a:p>
        </p:txBody>
      </p:sp>
    </p:spTree>
    <p:extLst>
      <p:ext uri="{BB962C8B-B14F-4D97-AF65-F5344CB8AC3E}">
        <p14:creationId xmlns:p14="http://schemas.microsoft.com/office/powerpoint/2010/main" val="70034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6</a:t>
            </a:fld>
            <a:endParaRPr lang="fr-FR" dirty="0"/>
          </a:p>
        </p:txBody>
      </p:sp>
    </p:spTree>
    <p:extLst>
      <p:ext uri="{BB962C8B-B14F-4D97-AF65-F5344CB8AC3E}">
        <p14:creationId xmlns:p14="http://schemas.microsoft.com/office/powerpoint/2010/main" val="3467565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7</a:t>
            </a:fld>
            <a:endParaRPr lang="fr-FR" dirty="0"/>
          </a:p>
        </p:txBody>
      </p:sp>
    </p:spTree>
    <p:extLst>
      <p:ext uri="{BB962C8B-B14F-4D97-AF65-F5344CB8AC3E}">
        <p14:creationId xmlns:p14="http://schemas.microsoft.com/office/powerpoint/2010/main" val="2482008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8</a:t>
            </a:fld>
            <a:endParaRPr lang="fr-FR" dirty="0"/>
          </a:p>
        </p:txBody>
      </p:sp>
    </p:spTree>
    <p:extLst>
      <p:ext uri="{BB962C8B-B14F-4D97-AF65-F5344CB8AC3E}">
        <p14:creationId xmlns:p14="http://schemas.microsoft.com/office/powerpoint/2010/main" val="2386594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9</a:t>
            </a:fld>
            <a:endParaRPr lang="fr-FR" dirty="0"/>
          </a:p>
        </p:txBody>
      </p:sp>
    </p:spTree>
    <p:extLst>
      <p:ext uri="{BB962C8B-B14F-4D97-AF65-F5344CB8AC3E}">
        <p14:creationId xmlns:p14="http://schemas.microsoft.com/office/powerpoint/2010/main" val="3152613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10</a:t>
            </a:fld>
            <a:endParaRPr lang="fr-FR" dirty="0"/>
          </a:p>
        </p:txBody>
      </p:sp>
    </p:spTree>
    <p:extLst>
      <p:ext uri="{BB962C8B-B14F-4D97-AF65-F5344CB8AC3E}">
        <p14:creationId xmlns:p14="http://schemas.microsoft.com/office/powerpoint/2010/main" val="1505432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lgn="ctr">
              <a:defRPr sz="3800">
                <a:solidFill>
                  <a:srgbClr val="262626"/>
                </a:solidFill>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2695194" y="4352544"/>
            <a:ext cx="6801612" cy="1239894"/>
          </a:xfrm>
          <a:noFill/>
        </p:spPr>
        <p:txBody>
          <a:bodyPr rtlCol="0">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7" name="Espace réservé de la date 6"/>
          <p:cNvSpPr>
            <a:spLocks noGrp="1"/>
          </p:cNvSpPr>
          <p:nvPr>
            <p:ph type="dt" sz="half" idx="10"/>
          </p:nvPr>
        </p:nvSpPr>
        <p:spPr/>
        <p:txBody>
          <a:bodyPr rtlCol="0"/>
          <a:lstStyle/>
          <a:p>
            <a:pPr rtl="0"/>
            <a:fld id="{B3EF6515-C689-46AA-AABD-0E30B9FC1A73}" type="datetime1">
              <a:rPr lang="fr-FR" noProof="0" smtClean="0"/>
              <a:t>23/01/2024</a:t>
            </a:fld>
            <a:endParaRPr lang="fr-FR" noProof="0" dirty="0"/>
          </a:p>
        </p:txBody>
      </p:sp>
      <p:sp>
        <p:nvSpPr>
          <p:cNvPr id="8" name="Espace réservé du pied de page 7"/>
          <p:cNvSpPr>
            <a:spLocks noGrp="1"/>
          </p:cNvSpPr>
          <p:nvPr>
            <p:ph type="ftr" sz="quarter" idx="11"/>
          </p:nvPr>
        </p:nvSpPr>
        <p:spPr/>
        <p:txBody>
          <a:bodyPr rtlCol="0"/>
          <a:lstStyle/>
          <a:p>
            <a:pPr rtl="0"/>
            <a:r>
              <a:rPr lang="fr-FR" noProof="0" dirty="0"/>
              <a:t>
              </a:t>
            </a:r>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p>
            <a:pPr rtl="0"/>
            <a:fld id="{6BE489E7-B021-439B-B419-8E33E32080A8}" type="datetime1">
              <a:rPr lang="fr-FR" noProof="0" smtClean="0"/>
              <a:t>23/01/2024</a:t>
            </a:fld>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
              </a:t>
            </a:r>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653112" y="937260"/>
            <a:ext cx="1298608" cy="4983480"/>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2231136" y="937260"/>
            <a:ext cx="6198489" cy="4983480"/>
          </a:xfrm>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p>
            <a:pPr rtl="0"/>
            <a:fld id="{F52238D2-15A2-4FDE-B85B-F45D97052601}" type="datetime1">
              <a:rPr lang="fr-FR" noProof="0" smtClean="0"/>
              <a:t>23/01/2024</a:t>
            </a:fld>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
              </a:t>
            </a:r>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p:cNvSpPr>
            <a:spLocks noGrp="1"/>
          </p:cNvSpPr>
          <p:nvPr>
            <p:ph type="dt" sz="half" idx="10"/>
          </p:nvPr>
        </p:nvSpPr>
        <p:spPr/>
        <p:txBody>
          <a:bodyPr rtlCol="0"/>
          <a:lstStyle/>
          <a:p>
            <a:pPr rtl="0"/>
            <a:fld id="{3702521F-900B-4535-9C3F-177B477FFDE1}" type="datetime1">
              <a:rPr lang="fr-FR" noProof="0" smtClean="0"/>
              <a:t>23/01/2024</a:t>
            </a:fld>
            <a:endParaRPr lang="fr-FR" noProof="0" dirty="0"/>
          </a:p>
        </p:txBody>
      </p:sp>
      <p:sp>
        <p:nvSpPr>
          <p:cNvPr id="8" name="Espace réservé du pied de page 7"/>
          <p:cNvSpPr>
            <a:spLocks noGrp="1"/>
          </p:cNvSpPr>
          <p:nvPr>
            <p:ph type="ftr" sz="quarter" idx="11"/>
          </p:nvPr>
        </p:nvSpPr>
        <p:spPr/>
        <p:txBody>
          <a:bodyPr rtlCol="0"/>
          <a:lstStyle/>
          <a:p>
            <a:pPr rtl="0"/>
            <a:r>
              <a:rPr lang="fr-FR" noProof="0" dirty="0"/>
              <a:t>
              </a:t>
            </a:r>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defRPr sz="3800">
                <a:solidFill>
                  <a:srgbClr val="262626"/>
                </a:solidFill>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2695194" y="4352465"/>
            <a:ext cx="6801612" cy="1265082"/>
          </a:xfrm>
        </p:spPr>
        <p:txBody>
          <a:bodyPr rtlCol="0"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Cliquez pour modifier les styles du texte du masque</a:t>
            </a:r>
          </a:p>
        </p:txBody>
      </p:sp>
      <p:sp>
        <p:nvSpPr>
          <p:cNvPr id="7" name="Espace réservé de la date 6"/>
          <p:cNvSpPr>
            <a:spLocks noGrp="1"/>
          </p:cNvSpPr>
          <p:nvPr>
            <p:ph type="dt" sz="half" idx="10"/>
          </p:nvPr>
        </p:nvSpPr>
        <p:spPr/>
        <p:txBody>
          <a:bodyPr rtlCol="0"/>
          <a:lstStyle/>
          <a:p>
            <a:pPr rtl="0"/>
            <a:fld id="{02CF38B6-773C-44BC-8084-98CA35D54DFD}" type="datetime1">
              <a:rPr lang="fr-FR" noProof="0" smtClean="0"/>
              <a:t>23/01/2024</a:t>
            </a:fld>
            <a:endParaRPr lang="fr-FR" noProof="0" dirty="0"/>
          </a:p>
        </p:txBody>
      </p:sp>
      <p:sp>
        <p:nvSpPr>
          <p:cNvPr id="8" name="Espace réservé du pied de page 7"/>
          <p:cNvSpPr>
            <a:spLocks noGrp="1"/>
          </p:cNvSpPr>
          <p:nvPr>
            <p:ph type="ftr" sz="quarter" idx="11"/>
          </p:nvPr>
        </p:nvSpPr>
        <p:spPr/>
        <p:txBody>
          <a:bodyPr rtlCol="0"/>
          <a:lstStyle/>
          <a:p>
            <a:pPr rtl="0"/>
            <a:r>
              <a:rPr lang="fr-FR" noProof="0" dirty="0"/>
              <a:t>
              </a:t>
            </a:r>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581912" y="2638044"/>
            <a:ext cx="4271771" cy="3101982"/>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338315" y="2638044"/>
            <a:ext cx="4270247" cy="3101982"/>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8" name="Espace réservé de la date 7"/>
          <p:cNvSpPr>
            <a:spLocks noGrp="1"/>
          </p:cNvSpPr>
          <p:nvPr>
            <p:ph type="dt" sz="half" idx="10"/>
          </p:nvPr>
        </p:nvSpPr>
        <p:spPr/>
        <p:txBody>
          <a:bodyPr rtlCol="0"/>
          <a:lstStyle/>
          <a:p>
            <a:pPr rtl="0"/>
            <a:fld id="{5FA8FDD4-4256-419D-B840-D94CA1CB2B7C}" type="datetime1">
              <a:rPr lang="fr-FR" noProof="0" smtClean="0"/>
              <a:t>23/01/2024</a:t>
            </a:fld>
            <a:endParaRPr lang="fr-FR" noProof="0" dirty="0"/>
          </a:p>
        </p:txBody>
      </p:sp>
      <p:sp>
        <p:nvSpPr>
          <p:cNvPr id="9" name="Espace réservé du pied de page 8"/>
          <p:cNvSpPr>
            <a:spLocks noGrp="1"/>
          </p:cNvSpPr>
          <p:nvPr>
            <p:ph type="ftr" sz="quarter" idx="11"/>
          </p:nvPr>
        </p:nvSpPr>
        <p:spPr/>
        <p:txBody>
          <a:bodyPr rtlCol="0"/>
          <a:lstStyle/>
          <a:p>
            <a:pPr rtl="0"/>
            <a:r>
              <a:rPr lang="fr-FR" noProof="0" dirty="0"/>
              <a:t>
              </a:t>
            </a:r>
          </a:p>
        </p:txBody>
      </p:sp>
      <p:sp>
        <p:nvSpPr>
          <p:cNvPr id="10" name="Espace réservé du numéro de diapositive 9"/>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58343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583436" y="3143250"/>
            <a:ext cx="4270248" cy="2596776"/>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6" name="Espace réservé du contenu 5"/>
          <p:cNvSpPr>
            <a:spLocks noGrp="1"/>
          </p:cNvSpPr>
          <p:nvPr>
            <p:ph sz="quarter" idx="4"/>
          </p:nvPr>
        </p:nvSpPr>
        <p:spPr>
          <a:xfrm>
            <a:off x="6338316" y="3143250"/>
            <a:ext cx="4253484" cy="2596776"/>
          </a:xfrm>
        </p:spPr>
        <p:txBody>
          <a:bodyPr rtlCol="0"/>
          <a:lstStyle>
            <a:lvl5pPr>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1" name="Espace réservé du texte 4"/>
          <p:cNvSpPr>
            <a:spLocks noGrp="1"/>
          </p:cNvSpPr>
          <p:nvPr>
            <p:ph type="body" sz="quarter" idx="13"/>
          </p:nvPr>
        </p:nvSpPr>
        <p:spPr>
          <a:xfrm>
            <a:off x="633831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7" name="Espace réservé de la date 6"/>
          <p:cNvSpPr>
            <a:spLocks noGrp="1"/>
          </p:cNvSpPr>
          <p:nvPr>
            <p:ph type="dt" sz="half" idx="10"/>
          </p:nvPr>
        </p:nvSpPr>
        <p:spPr/>
        <p:txBody>
          <a:bodyPr rtlCol="0"/>
          <a:lstStyle/>
          <a:p>
            <a:pPr rtl="0"/>
            <a:fld id="{F131728F-8B40-4403-BBC9-01C3B774D783}" type="datetime1">
              <a:rPr lang="fr-FR" noProof="0" smtClean="0"/>
              <a:t>23/01/2024</a:t>
            </a:fld>
            <a:endParaRPr lang="fr-FR" noProof="0" dirty="0"/>
          </a:p>
        </p:txBody>
      </p:sp>
      <p:sp>
        <p:nvSpPr>
          <p:cNvPr id="8" name="Espace réservé du pied de page 7"/>
          <p:cNvSpPr>
            <a:spLocks noGrp="1"/>
          </p:cNvSpPr>
          <p:nvPr>
            <p:ph type="ftr" sz="quarter" idx="11"/>
          </p:nvPr>
        </p:nvSpPr>
        <p:spPr/>
        <p:txBody>
          <a:bodyPr rtlCol="0"/>
          <a:lstStyle/>
          <a:p>
            <a:pPr rtl="0"/>
            <a:r>
              <a:rPr lang="fr-FR" noProof="0" dirty="0"/>
              <a:t>
              </a:t>
            </a:r>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pPr/>
              <a:t>‹N°›</a:t>
            </a:fld>
            <a:endParaRPr lang="fr-FR" noProof="0" dirty="0"/>
          </a:p>
        </p:txBody>
      </p:sp>
      <p:sp>
        <p:nvSpPr>
          <p:cNvPr id="10" name="Titre 9"/>
          <p:cNvSpPr>
            <a:spLocks noGrp="1"/>
          </p:cNvSpPr>
          <p:nvPr>
            <p:ph type="title"/>
          </p:nvPr>
        </p:nvSpPr>
        <p:spPr/>
        <p:txBody>
          <a:bodyPr rtlCol="0"/>
          <a:lstStyle/>
          <a:p>
            <a:pPr rtl="0"/>
            <a:r>
              <a:rPr lang="fr-FR" noProof="0"/>
              <a:t>Modifiez le style du titre</a:t>
            </a:r>
            <a:endParaRPr lang="fr-FR" noProof="0" dirty="0"/>
          </a:p>
        </p:txBody>
      </p:sp>
    </p:spTree>
    <p:extLst>
      <p:ext uri="{BB962C8B-B14F-4D97-AF65-F5344CB8AC3E}">
        <p14:creationId xmlns:p14="http://schemas.microsoft.com/office/powerpoint/2010/main" val="55889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p:cNvSpPr>
            <a:spLocks noGrp="1"/>
          </p:cNvSpPr>
          <p:nvPr>
            <p:ph type="dt" sz="half" idx="10"/>
          </p:nvPr>
        </p:nvSpPr>
        <p:spPr/>
        <p:txBody>
          <a:bodyPr rtlCol="0"/>
          <a:lstStyle/>
          <a:p>
            <a:pPr rtl="0"/>
            <a:fld id="{8484F153-1013-479B-B805-964BA0AE993C}" type="datetime1">
              <a:rPr lang="fr-FR" noProof="0" smtClean="0"/>
              <a:t>23/01/2024</a:t>
            </a:fld>
            <a:endParaRPr lang="fr-FR" noProof="0" dirty="0"/>
          </a:p>
        </p:txBody>
      </p:sp>
      <p:sp>
        <p:nvSpPr>
          <p:cNvPr id="4" name="Espace réservé du pied de page 3"/>
          <p:cNvSpPr>
            <a:spLocks noGrp="1"/>
          </p:cNvSpPr>
          <p:nvPr>
            <p:ph type="ftr" sz="quarter" idx="11"/>
          </p:nvPr>
        </p:nvSpPr>
        <p:spPr/>
        <p:txBody>
          <a:bodyPr rtlCol="0"/>
          <a:lstStyle/>
          <a:p>
            <a:pPr rtl="0"/>
            <a:r>
              <a:rPr lang="fr-FR" noProof="0" dirty="0"/>
              <a:t>
              </a:t>
            </a:r>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79E8280E-3931-451B-87FF-685ECFD767C6}" type="datetime1">
              <a:rPr lang="fr-FR" noProof="0" smtClean="0"/>
              <a:t>23/01/2024</a:t>
            </a:fld>
            <a:endParaRPr lang="fr-FR" noProof="0" dirty="0"/>
          </a:p>
        </p:txBody>
      </p:sp>
      <p:sp>
        <p:nvSpPr>
          <p:cNvPr id="3" name="Espace réservé du pied de page 2"/>
          <p:cNvSpPr>
            <a:spLocks noGrp="1"/>
          </p:cNvSpPr>
          <p:nvPr>
            <p:ph type="ftr" sz="quarter" idx="11"/>
          </p:nvPr>
        </p:nvSpPr>
        <p:spPr/>
        <p:txBody>
          <a:bodyPr rtlCol="0"/>
          <a:lstStyle/>
          <a:p>
            <a:pPr rtl="0"/>
            <a:r>
              <a:rPr lang="fr-FR" noProof="0" dirty="0"/>
              <a:t>
              </a:t>
            </a:r>
          </a:p>
        </p:txBody>
      </p:sp>
      <p:sp>
        <p:nvSpPr>
          <p:cNvPr id="4" name="Espace réservé du numéro de diapositive 3"/>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bwMode="blackWhite">
          <a:xfrm>
            <a:off x="804672" y="2243828"/>
            <a:ext cx="4486656" cy="1141497"/>
          </a:xfrm>
          <a:solidFill>
            <a:srgbClr val="FFFFFF"/>
          </a:solidFill>
          <a:ln>
            <a:solidFill>
              <a:srgbClr val="404040"/>
            </a:solidFill>
          </a:ln>
        </p:spPr>
        <p:txBody>
          <a:bodyPr rtlCol="0" anchor="ctr" anchorCtr="1">
            <a:normAutofit/>
          </a:bodyPr>
          <a:lstStyle>
            <a:lvl1pPr>
              <a:defRPr sz="2200">
                <a:solidFill>
                  <a:srgbClr val="262626"/>
                </a:solidFill>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6736080" y="804672"/>
            <a:ext cx="4815840" cy="5248656"/>
          </a:xfrm>
        </p:spPr>
        <p:txBody>
          <a:bodyPr rtlCol="0">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1115568" y="3549918"/>
            <a:ext cx="3794760" cy="2194036"/>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9" name="Espace réservé de la date 8"/>
          <p:cNvSpPr>
            <a:spLocks noGrp="1"/>
          </p:cNvSpPr>
          <p:nvPr>
            <p:ph type="dt" sz="half" idx="10"/>
          </p:nvPr>
        </p:nvSpPr>
        <p:spPr/>
        <p:txBody>
          <a:bodyPr rtlCol="0"/>
          <a:lstStyle/>
          <a:p>
            <a:pPr rtl="0"/>
            <a:fld id="{1F159165-5241-4DE3-9D48-74C0600FE587}" type="datetime1">
              <a:rPr lang="fr-FR" noProof="0" smtClean="0"/>
              <a:t>23/01/2024</a:t>
            </a:fld>
            <a:endParaRPr lang="fr-FR" noProof="0" dirty="0"/>
          </a:p>
        </p:txBody>
      </p:sp>
      <p:sp>
        <p:nvSpPr>
          <p:cNvPr id="10" name="Espace réservé du pied de page 9"/>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fr-FR" noProof="0" dirty="0"/>
              <a:t>
              </a:t>
            </a:r>
          </a:p>
        </p:txBody>
      </p:sp>
      <p:sp>
        <p:nvSpPr>
          <p:cNvPr id="11" name="Espace réservé du numéro de diapositive 10"/>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bwMode="blackWhite">
          <a:xfrm>
            <a:off x="808523" y="2243828"/>
            <a:ext cx="4494998" cy="1134640"/>
          </a:xfrm>
          <a:solidFill>
            <a:srgbClr val="FFFFFF"/>
          </a:solidFill>
          <a:ln>
            <a:solidFill>
              <a:srgbClr val="404040"/>
            </a:solidFill>
          </a:ln>
        </p:spPr>
        <p:txBody>
          <a:bodyPr rtlCol="0" anchor="ctr" anchorCtr="1">
            <a:noAutofit/>
          </a:bodyPr>
          <a:lstStyle>
            <a:lvl1pPr>
              <a:defRPr sz="2200">
                <a:solidFill>
                  <a:srgbClr val="262626"/>
                </a:solidFill>
              </a:defRPr>
            </a:lvl1pPr>
          </a:lstStyle>
          <a:p>
            <a:pPr rtl="0"/>
            <a:r>
              <a:rPr lang="fr-FR" noProof="0"/>
              <a:t>Modifiez le style du titre</a:t>
            </a:r>
            <a:endParaRPr lang="fr-FR" noProof="0" dirty="0"/>
          </a:p>
        </p:txBody>
      </p:sp>
      <p:sp>
        <p:nvSpPr>
          <p:cNvPr id="3" name="Espace réservé d’image 2"/>
          <p:cNvSpPr>
            <a:spLocks noGrp="1" noChangeAspect="1"/>
          </p:cNvSpPr>
          <p:nvPr>
            <p:ph type="pic" idx="1"/>
          </p:nvPr>
        </p:nvSpPr>
        <p:spPr>
          <a:xfrm>
            <a:off x="6095999" y="0"/>
            <a:ext cx="6102097" cy="6858000"/>
          </a:xfrm>
          <a:solidFill>
            <a:schemeClr val="bg1">
              <a:lumMod val="75000"/>
            </a:schemeClr>
          </a:solidFill>
        </p:spPr>
        <p:txBody>
          <a:bodyPr rtlCol="0"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4" name="Espace réservé du texte 3"/>
          <p:cNvSpPr>
            <a:spLocks noGrp="1"/>
          </p:cNvSpPr>
          <p:nvPr>
            <p:ph type="body" sz="half" idx="2"/>
          </p:nvPr>
        </p:nvSpPr>
        <p:spPr>
          <a:xfrm>
            <a:off x="1115568" y="3549918"/>
            <a:ext cx="3794760" cy="2194037"/>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8" name="Espace réservé de la date 7"/>
          <p:cNvSpPr>
            <a:spLocks noGrp="1"/>
          </p:cNvSpPr>
          <p:nvPr>
            <p:ph type="dt" sz="half" idx="10"/>
          </p:nvPr>
        </p:nvSpPr>
        <p:spPr/>
        <p:txBody>
          <a:bodyPr rtlCol="0"/>
          <a:lstStyle>
            <a:lvl1pPr>
              <a:defRPr>
                <a:solidFill>
                  <a:srgbClr val="FFFFFF"/>
                </a:solidFill>
                <a:effectLst>
                  <a:outerShdw blurRad="50800" dist="38100" dir="2700000" algn="tl" rotWithShape="0">
                    <a:prstClr val="black">
                      <a:alpha val="43000"/>
                    </a:prstClr>
                  </a:outerShdw>
                </a:effectLst>
              </a:defRPr>
            </a:lvl1pPr>
          </a:lstStyle>
          <a:p>
            <a:pPr rtl="0"/>
            <a:fld id="{A23C8CA3-663B-4E2C-876B-3AF0165CDF9B}" type="datetime1">
              <a:rPr lang="fr-FR" noProof="0" smtClean="0"/>
              <a:t>23/01/2024</a:t>
            </a:fld>
            <a:endParaRPr lang="fr-FR" noProof="0" dirty="0"/>
          </a:p>
        </p:txBody>
      </p:sp>
      <p:sp>
        <p:nvSpPr>
          <p:cNvPr id="9" name="Espace réservé du pied de page 8"/>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fr-FR" noProof="0" dirty="0"/>
              <a:t>
              </a:t>
            </a:r>
          </a:p>
        </p:txBody>
      </p:sp>
      <p:sp>
        <p:nvSpPr>
          <p:cNvPr id="10" name="Espace réservé du numéro de diapositive 9"/>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pPr rtl="0"/>
            <a:r>
              <a:rPr lang="fr-FR" noProof="0" dirty="0"/>
              <a:t>Modifiez le style du titre</a:t>
            </a:r>
          </a:p>
        </p:txBody>
      </p:sp>
      <p:sp>
        <p:nvSpPr>
          <p:cNvPr id="3" name="Espace réservé du texte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rtl="0"/>
            <a:fld id="{86B977C6-0152-4DD0-88E1-624C8961123C}" type="datetime1">
              <a:rPr lang="fr-FR" noProof="0" smtClean="0"/>
              <a:t>23/01/2024</a:t>
            </a:fld>
            <a:endParaRPr lang="fr-FR" noProof="0" dirty="0"/>
          </a:p>
        </p:txBody>
      </p:sp>
      <p:sp>
        <p:nvSpPr>
          <p:cNvPr id="5" name="Espace réservé du pied de page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rtl="0"/>
            <a:r>
              <a:rPr lang="fr-FR" noProof="0" dirty="0"/>
              <a:t>
              </a:t>
            </a:r>
          </a:p>
        </p:txBody>
      </p:sp>
      <p:sp>
        <p:nvSpPr>
          <p:cNvPr id="6" name="Espace réservé du numéro de diapositive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900" spc="0" baseline="0">
                <a:solidFill>
                  <a:srgbClr val="FFFFFF"/>
                </a:solidFill>
              </a:defRPr>
            </a:lvl1pPr>
          </a:lstStyle>
          <a:p>
            <a:fld id="{6D22F896-40B5-4ADD-8801-0D06FADFA095}" type="slidenum">
              <a:rPr lang="fr-FR" noProof="0" smtClean="0"/>
              <a:pPr/>
              <a:t>‹N°›</a:t>
            </a:fld>
            <a:endParaRPr lang="fr-FR" noProof="0"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svg"/></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4.sv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jpe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srgbClr val="FFFFFF"/>
              </a:solidFill>
              <a:effectLst/>
              <a:uLnTx/>
              <a:uFillTx/>
              <a:latin typeface="Gill Sans MT" panose="020B0502020104020203"/>
              <a:ea typeface="+mn-ea"/>
              <a:cs typeface="+mn-cs"/>
            </a:endParaRPr>
          </a:p>
        </p:txBody>
      </p:sp>
      <p:sp>
        <p:nvSpPr>
          <p:cNvPr id="2" name="Titre 1">
            <a:extLst>
              <a:ext uri="{FF2B5EF4-FFF2-40B4-BE49-F238E27FC236}">
                <a16:creationId xmlns:a16="http://schemas.microsoft.com/office/drawing/2014/main" id="{050E78D6-F072-48E7-8270-20EFBDD26F36}"/>
              </a:ext>
            </a:extLst>
          </p:cNvPr>
          <p:cNvSpPr>
            <a:spLocks noGrp="1"/>
          </p:cNvSpPr>
          <p:nvPr>
            <p:ph type="ctrTitle"/>
          </p:nvPr>
        </p:nvSpPr>
        <p:spPr>
          <a:xfrm>
            <a:off x="130810" y="1930400"/>
            <a:ext cx="5965190" cy="2583189"/>
          </a:xfrm>
          <a:noFill/>
          <a:ln>
            <a:solidFill>
              <a:schemeClr val="tx1"/>
            </a:solidFill>
          </a:ln>
          <a:effectLst>
            <a:glow rad="152400">
              <a:schemeClr val="tx1">
                <a:alpha val="13000"/>
              </a:schemeClr>
            </a:glow>
          </a:effectLst>
        </p:spPr>
        <p:txBody>
          <a:bodyPr rtlCol="0">
            <a:normAutofit fontScale="90000"/>
          </a:bodyPr>
          <a:lstStyle/>
          <a:p>
            <a:pPr rtl="0"/>
            <a:br>
              <a:rPr lang="fr-FR" sz="3000" dirty="0">
                <a:solidFill>
                  <a:schemeClr val="tx1"/>
                </a:solidFill>
              </a:rPr>
            </a:br>
            <a:r>
              <a:rPr lang="fr-FR" sz="3000" dirty="0">
                <a:solidFill>
                  <a:schemeClr val="tx1"/>
                </a:solidFill>
              </a:rPr>
              <a:t>Optimisez la gestion des données d'une boutique de vins et spiritueux avec R ou Python</a:t>
            </a:r>
          </a:p>
        </p:txBody>
      </p:sp>
      <p:pic>
        <p:nvPicPr>
          <p:cNvPr id="5" name="Image 4" descr="Numéro de métier finance">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6000" cy="6857990"/>
          </a:xfrm>
          <a:prstGeom prst="rect">
            <a:avLst/>
          </a:prstGeom>
        </p:spPr>
      </p:pic>
      <p:sp>
        <p:nvSpPr>
          <p:cNvPr id="7" name="Espace réservé du numéro de diapositive 6">
            <a:extLst>
              <a:ext uri="{FF2B5EF4-FFF2-40B4-BE49-F238E27FC236}">
                <a16:creationId xmlns:a16="http://schemas.microsoft.com/office/drawing/2014/main" id="{E8AC318B-56E3-CCB6-338F-7C2A42CDD9D8}"/>
              </a:ext>
            </a:extLst>
          </p:cNvPr>
          <p:cNvSpPr>
            <a:spLocks noGrp="1"/>
          </p:cNvSpPr>
          <p:nvPr>
            <p:ph type="sldNum" sz="quarter" idx="12"/>
          </p:nvPr>
        </p:nvSpPr>
        <p:spPr/>
        <p:txBody>
          <a:bodyPr/>
          <a:lstStyle/>
          <a:p>
            <a:pPr rtl="0"/>
            <a:fld id="{6D22F896-40B5-4ADD-8801-0D06FADFA095}" type="slidenum">
              <a:rPr lang="fr-FR" noProof="0" smtClean="0"/>
              <a:t>1</a:t>
            </a:fld>
            <a:endParaRPr lang="fr-FR" noProof="0" dirty="0"/>
          </a:p>
        </p:txBody>
      </p:sp>
    </p:spTree>
    <p:extLst>
      <p:ext uri="{BB962C8B-B14F-4D97-AF65-F5344CB8AC3E}">
        <p14:creationId xmlns:p14="http://schemas.microsoft.com/office/powerpoint/2010/main" val="834050406"/>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F70220-677A-411B-B416-94321A555329}"/>
              </a:ext>
            </a:extLst>
          </p:cNvPr>
          <p:cNvSpPr>
            <a:spLocks noGrp="1"/>
          </p:cNvSpPr>
          <p:nvPr>
            <p:ph type="title"/>
          </p:nvPr>
        </p:nvSpPr>
        <p:spPr>
          <a:xfrm>
            <a:off x="6235182" y="186668"/>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pPr rtl="0"/>
            <a:r>
              <a:rPr lang="fr-FR" dirty="0">
                <a:solidFill>
                  <a:schemeClr val="bg1"/>
                </a:solidFill>
              </a:rPr>
              <a:t>Incohérence v</a:t>
            </a:r>
          </a:p>
        </p:txBody>
      </p:sp>
      <p:pic>
        <p:nvPicPr>
          <p:cNvPr id="4" name="Image 3" descr="Main avec stylet pointée sur numéros financi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
        <p:nvSpPr>
          <p:cNvPr id="7" name="ZoneTexte 6">
            <a:extLst>
              <a:ext uri="{FF2B5EF4-FFF2-40B4-BE49-F238E27FC236}">
                <a16:creationId xmlns:a16="http://schemas.microsoft.com/office/drawing/2014/main" id="{0DFDBDEE-2F77-0CED-7963-5FCEE4F897DB}"/>
              </a:ext>
            </a:extLst>
          </p:cNvPr>
          <p:cNvSpPr txBox="1"/>
          <p:nvPr/>
        </p:nvSpPr>
        <p:spPr>
          <a:xfrm>
            <a:off x="5474874" y="1561523"/>
            <a:ext cx="5694022" cy="646331"/>
          </a:xfrm>
          <a:prstGeom prst="rect">
            <a:avLst/>
          </a:prstGeom>
          <a:noFill/>
        </p:spPr>
        <p:txBody>
          <a:bodyPr wrap="square" rtlCol="0">
            <a:spAutoFit/>
          </a:bodyPr>
          <a:lstStyle/>
          <a:p>
            <a:r>
              <a:rPr lang="fr-FR" dirty="0">
                <a:solidFill>
                  <a:schemeClr val="accent1">
                    <a:lumMod val="75000"/>
                  </a:schemeClr>
                </a:solidFill>
              </a:rPr>
              <a:t>Fichier Web</a:t>
            </a:r>
            <a:r>
              <a:rPr lang="fr-FR" dirty="0">
                <a:solidFill>
                  <a:schemeClr val="bg2"/>
                </a:solidFill>
              </a:rPr>
              <a:t> – Nom du produit mis ID puis répété en </a:t>
            </a:r>
            <a:r>
              <a:rPr lang="fr-FR" dirty="0" err="1">
                <a:solidFill>
                  <a:schemeClr val="bg2"/>
                </a:solidFill>
              </a:rPr>
              <a:t>post_name</a:t>
            </a:r>
            <a:r>
              <a:rPr lang="fr-FR" dirty="0">
                <a:solidFill>
                  <a:schemeClr val="bg2"/>
                </a:solidFill>
              </a:rPr>
              <a:t>, </a:t>
            </a:r>
            <a:r>
              <a:rPr lang="fr-FR" dirty="0" err="1">
                <a:solidFill>
                  <a:schemeClr val="bg2"/>
                </a:solidFill>
              </a:rPr>
              <a:t>ect</a:t>
            </a:r>
            <a:r>
              <a:rPr lang="fr-FR" dirty="0">
                <a:solidFill>
                  <a:schemeClr val="bg2"/>
                </a:solidFill>
              </a:rPr>
              <a:t>…(ici avec le lot « bon-cadeau-25-euros »)</a:t>
            </a:r>
          </a:p>
        </p:txBody>
      </p:sp>
      <p:sp>
        <p:nvSpPr>
          <p:cNvPr id="3" name="Espace réservé du numéro de diapositive 2">
            <a:extLst>
              <a:ext uri="{FF2B5EF4-FFF2-40B4-BE49-F238E27FC236}">
                <a16:creationId xmlns:a16="http://schemas.microsoft.com/office/drawing/2014/main" id="{D2C6CE43-3EC1-0A7E-C2DE-1B71278EC511}"/>
              </a:ext>
            </a:extLst>
          </p:cNvPr>
          <p:cNvSpPr>
            <a:spLocks noGrp="1"/>
          </p:cNvSpPr>
          <p:nvPr>
            <p:ph type="sldNum" sz="quarter" idx="12"/>
          </p:nvPr>
        </p:nvSpPr>
        <p:spPr>
          <a:xfrm>
            <a:off x="11547556" y="6217920"/>
            <a:ext cx="365760" cy="365760"/>
          </a:xfrm>
        </p:spPr>
        <p:txBody>
          <a:bodyPr/>
          <a:lstStyle/>
          <a:p>
            <a:pPr rtl="0"/>
            <a:fld id="{6D22F896-40B5-4ADD-8801-0D06FADFA095}" type="slidenum">
              <a:rPr lang="fr-FR" noProof="0" smtClean="0"/>
              <a:t>10</a:t>
            </a:fld>
            <a:endParaRPr lang="fr-FR" noProof="0" dirty="0"/>
          </a:p>
        </p:txBody>
      </p:sp>
      <p:pic>
        <p:nvPicPr>
          <p:cNvPr id="5" name="Image 4">
            <a:extLst>
              <a:ext uri="{FF2B5EF4-FFF2-40B4-BE49-F238E27FC236}">
                <a16:creationId xmlns:a16="http://schemas.microsoft.com/office/drawing/2014/main" id="{0358956E-3215-664A-E51D-CA105DC9955E}"/>
              </a:ext>
            </a:extLst>
          </p:cNvPr>
          <p:cNvPicPr>
            <a:picLocks noChangeAspect="1"/>
          </p:cNvPicPr>
          <p:nvPr/>
        </p:nvPicPr>
        <p:blipFill rotWithShape="1">
          <a:blip r:embed="rId4"/>
          <a:srcRect r="26614"/>
          <a:stretch/>
        </p:blipFill>
        <p:spPr>
          <a:xfrm>
            <a:off x="4869638" y="2355532"/>
            <a:ext cx="6299258" cy="1556080"/>
          </a:xfrm>
          <a:prstGeom prst="rect">
            <a:avLst/>
          </a:prstGeom>
        </p:spPr>
      </p:pic>
      <p:pic>
        <p:nvPicPr>
          <p:cNvPr id="10" name="Image 9">
            <a:extLst>
              <a:ext uri="{FF2B5EF4-FFF2-40B4-BE49-F238E27FC236}">
                <a16:creationId xmlns:a16="http://schemas.microsoft.com/office/drawing/2014/main" id="{F8B943C8-803B-BC57-18BC-F0FC0314E02C}"/>
              </a:ext>
            </a:extLst>
          </p:cNvPr>
          <p:cNvPicPr>
            <a:picLocks noChangeAspect="1"/>
          </p:cNvPicPr>
          <p:nvPr/>
        </p:nvPicPr>
        <p:blipFill>
          <a:blip r:embed="rId5"/>
          <a:stretch>
            <a:fillRect/>
          </a:stretch>
        </p:blipFill>
        <p:spPr>
          <a:xfrm>
            <a:off x="6235182" y="5416517"/>
            <a:ext cx="4027782" cy="1310628"/>
          </a:xfrm>
          <a:prstGeom prst="rect">
            <a:avLst/>
          </a:prstGeom>
        </p:spPr>
      </p:pic>
      <p:sp>
        <p:nvSpPr>
          <p:cNvPr id="11" name="ZoneTexte 10">
            <a:extLst>
              <a:ext uri="{FF2B5EF4-FFF2-40B4-BE49-F238E27FC236}">
                <a16:creationId xmlns:a16="http://schemas.microsoft.com/office/drawing/2014/main" id="{08AEA7F6-4DEE-849A-F593-ADD2F98F7737}"/>
              </a:ext>
            </a:extLst>
          </p:cNvPr>
          <p:cNvSpPr txBox="1"/>
          <p:nvPr/>
        </p:nvSpPr>
        <p:spPr>
          <a:xfrm>
            <a:off x="5753241" y="4661086"/>
            <a:ext cx="5415655" cy="646331"/>
          </a:xfrm>
          <a:prstGeom prst="rect">
            <a:avLst/>
          </a:prstGeom>
          <a:noFill/>
        </p:spPr>
        <p:txBody>
          <a:bodyPr wrap="square" rtlCol="0">
            <a:spAutoFit/>
          </a:bodyPr>
          <a:lstStyle/>
          <a:p>
            <a:r>
              <a:rPr lang="fr-FR" dirty="0">
                <a:solidFill>
                  <a:schemeClr val="accent1">
                    <a:lumMod val="75000"/>
                  </a:schemeClr>
                </a:solidFill>
              </a:rPr>
              <a:t>Fichier Web</a:t>
            </a:r>
            <a:r>
              <a:rPr lang="fr-FR" dirty="0">
                <a:solidFill>
                  <a:schemeClr val="bg2"/>
                </a:solidFill>
              </a:rPr>
              <a:t> – Problème d’encodage des descriptions des vins (ici en 5)</a:t>
            </a:r>
          </a:p>
        </p:txBody>
      </p:sp>
      <p:pic>
        <p:nvPicPr>
          <p:cNvPr id="8" name="Image 7">
            <a:extLst>
              <a:ext uri="{FF2B5EF4-FFF2-40B4-BE49-F238E27FC236}">
                <a16:creationId xmlns:a16="http://schemas.microsoft.com/office/drawing/2014/main" id="{BFD0DD14-AF78-2B8C-8937-F38CC2989298}"/>
              </a:ext>
            </a:extLst>
          </p:cNvPr>
          <p:cNvPicPr>
            <a:picLocks noChangeAspect="1"/>
          </p:cNvPicPr>
          <p:nvPr/>
        </p:nvPicPr>
        <p:blipFill>
          <a:blip r:embed="rId6"/>
          <a:stretch>
            <a:fillRect/>
          </a:stretch>
        </p:blipFill>
        <p:spPr>
          <a:xfrm>
            <a:off x="4865216" y="4036137"/>
            <a:ext cx="3067208" cy="495325"/>
          </a:xfrm>
          <a:prstGeom prst="rect">
            <a:avLst/>
          </a:prstGeom>
        </p:spPr>
      </p:pic>
    </p:spTree>
    <p:extLst>
      <p:ext uri="{BB962C8B-B14F-4D97-AF65-F5344CB8AC3E}">
        <p14:creationId xmlns:p14="http://schemas.microsoft.com/office/powerpoint/2010/main" val="2704913602"/>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5788A38-5F0C-4592-A0DC-5B634F432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2813193-D35D-42A9-A6CA-6D04EFAA7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7537702"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Espace réservé du contenu 8" descr="Zoomer en avant avec un remplissage uni">
            <a:extLst>
              <a:ext uri="{FF2B5EF4-FFF2-40B4-BE49-F238E27FC236}">
                <a16:creationId xmlns:a16="http://schemas.microsoft.com/office/drawing/2014/main" id="{B99E36A5-1382-F2C1-4F87-B6082FA8CF01}"/>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rcRect/>
          <a:stretch/>
        </p:blipFill>
        <p:spPr>
          <a:xfrm>
            <a:off x="8177782" y="1584578"/>
            <a:ext cx="3374138" cy="3374138"/>
          </a:xfrm>
          <a:prstGeom prst="rect">
            <a:avLst/>
          </a:prstGeom>
        </p:spPr>
      </p:pic>
      <p:sp>
        <p:nvSpPr>
          <p:cNvPr id="11" name="ZoneTexte 10">
            <a:extLst>
              <a:ext uri="{FF2B5EF4-FFF2-40B4-BE49-F238E27FC236}">
                <a16:creationId xmlns:a16="http://schemas.microsoft.com/office/drawing/2014/main" id="{791831DC-5511-C81B-1527-BD80E4C6EBC1}"/>
              </a:ext>
            </a:extLst>
          </p:cNvPr>
          <p:cNvSpPr txBox="1"/>
          <p:nvPr/>
        </p:nvSpPr>
        <p:spPr>
          <a:xfrm>
            <a:off x="0" y="0"/>
            <a:ext cx="7537702" cy="6858000"/>
          </a:xfrm>
          <a:prstGeom prst="rect">
            <a:avLst/>
          </a:prstGeom>
          <a:solidFill>
            <a:schemeClr val="tx1">
              <a:lumMod val="95000"/>
              <a:lumOff val="5000"/>
            </a:schemeClr>
          </a:solidFill>
        </p:spPr>
        <p:txBody>
          <a:bodyPr wrap="square" rtlCol="0">
            <a:spAutoFit/>
          </a:bodyPr>
          <a:lstStyle/>
          <a:p>
            <a:endParaRPr lang="fr-FR" dirty="0"/>
          </a:p>
        </p:txBody>
      </p:sp>
      <p:sp>
        <p:nvSpPr>
          <p:cNvPr id="2" name="Titre 1">
            <a:extLst>
              <a:ext uri="{FF2B5EF4-FFF2-40B4-BE49-F238E27FC236}">
                <a16:creationId xmlns:a16="http://schemas.microsoft.com/office/drawing/2014/main" id="{8EB78894-19E5-4916-B37E-B4A80B9B8D52}"/>
              </a:ext>
            </a:extLst>
          </p:cNvPr>
          <p:cNvSpPr>
            <a:spLocks noGrp="1"/>
          </p:cNvSpPr>
          <p:nvPr>
            <p:ph type="title"/>
          </p:nvPr>
        </p:nvSpPr>
        <p:spPr>
          <a:xfrm>
            <a:off x="880874" y="2469007"/>
            <a:ext cx="5928358" cy="2438527"/>
          </a:xfrm>
          <a:solidFill>
            <a:srgbClr val="002060"/>
          </a:solidFill>
        </p:spPr>
        <p:txBody>
          <a:bodyPr vert="horz" lIns="274320" tIns="182880" rIns="274320" bIns="182880" rtlCol="0" anchor="ctr" anchorCtr="1">
            <a:normAutofit fontScale="90000"/>
          </a:bodyPr>
          <a:lstStyle/>
          <a:p>
            <a:r>
              <a:rPr lang="fr-FR" sz="3800" dirty="0">
                <a:solidFill>
                  <a:schemeClr val="bg2"/>
                </a:solidFill>
              </a:rPr>
              <a:t>Zoom sur les Valeurs aberrantes (OUTLIERS) de la catégorie prix</a:t>
            </a:r>
            <a:endParaRPr lang="en-US" sz="3800" dirty="0">
              <a:solidFill>
                <a:schemeClr val="bg2"/>
              </a:solidFill>
            </a:endParaRPr>
          </a:p>
        </p:txBody>
      </p:sp>
      <p:sp>
        <p:nvSpPr>
          <p:cNvPr id="3" name="Espace réservé du numéro de diapositive 2">
            <a:extLst>
              <a:ext uri="{FF2B5EF4-FFF2-40B4-BE49-F238E27FC236}">
                <a16:creationId xmlns:a16="http://schemas.microsoft.com/office/drawing/2014/main" id="{DFA9C8D0-22FA-623D-4D57-FE408700C80D}"/>
              </a:ext>
            </a:extLst>
          </p:cNvPr>
          <p:cNvSpPr>
            <a:spLocks noGrp="1"/>
          </p:cNvSpPr>
          <p:nvPr>
            <p:ph type="sldNum" sz="quarter" idx="12"/>
          </p:nvPr>
        </p:nvSpPr>
        <p:spPr/>
        <p:txBody>
          <a:bodyPr/>
          <a:lstStyle/>
          <a:p>
            <a:pPr rtl="0"/>
            <a:fld id="{6D22F896-40B5-4ADD-8801-0D06FADFA095}" type="slidenum">
              <a:rPr lang="fr-FR" noProof="0" smtClean="0"/>
              <a:t>11</a:t>
            </a:fld>
            <a:endParaRPr lang="fr-FR" noProof="0" dirty="0"/>
          </a:p>
        </p:txBody>
      </p:sp>
    </p:spTree>
    <p:extLst>
      <p:ext uri="{BB962C8B-B14F-4D97-AF65-F5344CB8AC3E}">
        <p14:creationId xmlns:p14="http://schemas.microsoft.com/office/powerpoint/2010/main" val="397002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6C8A71B-3E08-5E4C-AB93-0EC7BD3B483C}"/>
              </a:ext>
            </a:extLst>
          </p:cNvPr>
          <p:cNvPicPr>
            <a:picLocks noChangeAspect="1"/>
          </p:cNvPicPr>
          <p:nvPr/>
        </p:nvPicPr>
        <p:blipFill rotWithShape="1">
          <a:blip r:embed="rId2"/>
          <a:srcRect l="10146" t="7937" r="46979" b="31414"/>
          <a:stretch/>
        </p:blipFill>
        <p:spPr>
          <a:xfrm>
            <a:off x="5248877" y="838200"/>
            <a:ext cx="4763984" cy="4460240"/>
          </a:xfrm>
          <a:prstGeom prst="rect">
            <a:avLst/>
          </a:prstGeom>
        </p:spPr>
      </p:pic>
      <p:sp>
        <p:nvSpPr>
          <p:cNvPr id="7" name="ZoneTexte 6">
            <a:extLst>
              <a:ext uri="{FF2B5EF4-FFF2-40B4-BE49-F238E27FC236}">
                <a16:creationId xmlns:a16="http://schemas.microsoft.com/office/drawing/2014/main" id="{E391E632-5B3D-868A-8C52-D2182883DD97}"/>
              </a:ext>
            </a:extLst>
          </p:cNvPr>
          <p:cNvSpPr txBox="1"/>
          <p:nvPr/>
        </p:nvSpPr>
        <p:spPr>
          <a:xfrm>
            <a:off x="167459" y="2306320"/>
            <a:ext cx="4622800" cy="4862870"/>
          </a:xfrm>
          <a:prstGeom prst="rect">
            <a:avLst/>
          </a:prstGeom>
          <a:noFill/>
        </p:spPr>
        <p:txBody>
          <a:bodyPr wrap="square" rtlCol="0">
            <a:spAutoFit/>
          </a:bodyPr>
          <a:lstStyle/>
          <a:p>
            <a:pPr marL="285750" indent="-285750" algn="ctr">
              <a:buFont typeface="Arial" panose="020B0604020202020204" pitchFamily="34" charset="0"/>
              <a:buChar char="•"/>
            </a:pPr>
            <a:r>
              <a:rPr lang="fr-FR" dirty="0">
                <a:solidFill>
                  <a:schemeClr val="bg1"/>
                </a:solidFill>
              </a:rPr>
              <a:t>Prix médiane 24,4</a:t>
            </a:r>
          </a:p>
          <a:p>
            <a:pPr marL="285750" indent="-285750" algn="ctr">
              <a:buFont typeface="Arial" panose="020B0604020202020204" pitchFamily="34" charset="0"/>
              <a:buChar char="•"/>
            </a:pPr>
            <a:r>
              <a:rPr lang="fr-FR" dirty="0">
                <a:solidFill>
                  <a:schemeClr val="bg1"/>
                </a:solidFill>
              </a:rPr>
              <a:t>Prix moyen 32,3</a:t>
            </a:r>
          </a:p>
          <a:p>
            <a:pPr marL="285750" indent="-285750" algn="ctr">
              <a:buFont typeface="Arial" panose="020B0604020202020204" pitchFamily="34" charset="0"/>
              <a:buChar char="•"/>
            </a:pPr>
            <a:r>
              <a:rPr lang="fr-FR" dirty="0">
                <a:solidFill>
                  <a:schemeClr val="bg1"/>
                </a:solidFill>
              </a:rPr>
              <a:t>Mode 45,0</a:t>
            </a:r>
          </a:p>
          <a:p>
            <a:pPr algn="ctr"/>
            <a:endParaRPr lang="fr-FR" dirty="0">
              <a:solidFill>
                <a:schemeClr val="bg1"/>
              </a:solidFill>
            </a:endParaRPr>
          </a:p>
          <a:p>
            <a:pPr algn="ctr"/>
            <a:endParaRPr lang="fr-FR" dirty="0">
              <a:solidFill>
                <a:schemeClr val="bg1"/>
              </a:solidFill>
            </a:endParaRPr>
          </a:p>
          <a:p>
            <a:pPr marL="285750" indent="-285750" algn="ctr">
              <a:buFont typeface="Arial" panose="020B0604020202020204" pitchFamily="34" charset="0"/>
              <a:buChar char="•"/>
            </a:pPr>
            <a:r>
              <a:rPr lang="fr-FR" dirty="0">
                <a:solidFill>
                  <a:schemeClr val="bg1"/>
                </a:solidFill>
              </a:rPr>
              <a:t>Skewness (asymétrie) 2,6</a:t>
            </a:r>
          </a:p>
          <a:p>
            <a:pPr algn="ctr"/>
            <a:r>
              <a:rPr lang="fr-FR" sz="1400" i="1" dirty="0">
                <a:solidFill>
                  <a:schemeClr val="bg1"/>
                </a:solidFill>
              </a:rPr>
              <a:t>Skewness positif &gt; Valeurs aberrantes vers la droite de la distribution, forte asymétrie vers la gauche.</a:t>
            </a:r>
          </a:p>
          <a:p>
            <a:pPr marL="285750" indent="-285750" algn="ctr">
              <a:buFont typeface="Arial" panose="020B0604020202020204" pitchFamily="34" charset="0"/>
              <a:buChar char="•"/>
            </a:pPr>
            <a:r>
              <a:rPr lang="fr-FR" dirty="0">
                <a:solidFill>
                  <a:schemeClr val="bg1"/>
                </a:solidFill>
              </a:rPr>
              <a:t>Kurtosis (aplatissement) 10,5</a:t>
            </a:r>
          </a:p>
          <a:p>
            <a:pPr algn="ctr"/>
            <a:r>
              <a:rPr lang="fr-FR" sz="1400" i="1" dirty="0">
                <a:solidFill>
                  <a:schemeClr val="bg1"/>
                </a:solidFill>
              </a:rPr>
              <a:t>Kurtosis positif &gt; Distribution pointue, valeur plus concentrée vers la moyenne avec des pics plus prononcés</a:t>
            </a:r>
          </a:p>
          <a:p>
            <a:pPr algn="ctr"/>
            <a:endParaRPr lang="fr-FR" sz="1400" i="1" dirty="0">
              <a:solidFill>
                <a:schemeClr val="bg1"/>
              </a:solidFill>
            </a:endParaRPr>
          </a:p>
          <a:p>
            <a:pPr algn="ctr"/>
            <a:endParaRPr lang="fr-FR" sz="1400" i="1" dirty="0">
              <a:solidFill>
                <a:schemeClr val="bg1"/>
              </a:solidFill>
            </a:endParaRPr>
          </a:p>
          <a:p>
            <a:pPr marL="285750" indent="-285750" algn="ctr">
              <a:buFont typeface="Arial" panose="020B0604020202020204" pitchFamily="34" charset="0"/>
              <a:buChar char="•"/>
            </a:pPr>
            <a:r>
              <a:rPr lang="fr-FR" i="1" dirty="0">
                <a:solidFill>
                  <a:schemeClr val="bg1"/>
                </a:solidFill>
              </a:rPr>
              <a:t>Prix Minimal – - 8,0 </a:t>
            </a:r>
          </a:p>
          <a:p>
            <a:pPr algn="ctr"/>
            <a:r>
              <a:rPr lang="fr-FR" sz="1400" i="1" dirty="0">
                <a:solidFill>
                  <a:schemeClr val="bg1"/>
                </a:solidFill>
              </a:rPr>
              <a:t>Attention valeurs négatifs</a:t>
            </a:r>
          </a:p>
          <a:p>
            <a:pPr marL="285750" indent="-285750" algn="ctr">
              <a:buFont typeface="Arial" panose="020B0604020202020204" pitchFamily="34" charset="0"/>
              <a:buChar char="•"/>
            </a:pPr>
            <a:r>
              <a:rPr lang="fr-FR" i="1" dirty="0">
                <a:solidFill>
                  <a:schemeClr val="bg1"/>
                </a:solidFill>
              </a:rPr>
              <a:t>Prix Maximal – +225,0</a:t>
            </a:r>
          </a:p>
          <a:p>
            <a:pPr marL="285750" indent="-285750" algn="ctr">
              <a:buFont typeface="Arial" panose="020B0604020202020204" pitchFamily="34" charset="0"/>
              <a:buChar char="•"/>
            </a:pPr>
            <a:endParaRPr lang="fr-FR" i="1" dirty="0">
              <a:solidFill>
                <a:schemeClr val="bg1"/>
              </a:solidFill>
            </a:endParaRPr>
          </a:p>
          <a:p>
            <a:pPr marL="285750" indent="-285750" algn="ctr">
              <a:buFont typeface="Arial" panose="020B0604020202020204" pitchFamily="34" charset="0"/>
              <a:buChar char="•"/>
            </a:pPr>
            <a:endParaRPr lang="fr-FR" i="1" dirty="0">
              <a:solidFill>
                <a:schemeClr val="bg1"/>
              </a:solidFill>
            </a:endParaRPr>
          </a:p>
          <a:p>
            <a:pPr algn="ctr"/>
            <a:endParaRPr lang="fr-FR" sz="1400" i="1" dirty="0">
              <a:solidFill>
                <a:schemeClr val="bg1"/>
              </a:solidFill>
            </a:endParaRPr>
          </a:p>
        </p:txBody>
      </p:sp>
      <p:cxnSp>
        <p:nvCxnSpPr>
          <p:cNvPr id="9" name="Connecteur droit 8">
            <a:extLst>
              <a:ext uri="{FF2B5EF4-FFF2-40B4-BE49-F238E27FC236}">
                <a16:creationId xmlns:a16="http://schemas.microsoft.com/office/drawing/2014/main" id="{589C7326-C062-3922-15DB-B8848EC4E8FB}"/>
              </a:ext>
            </a:extLst>
          </p:cNvPr>
          <p:cNvCxnSpPr>
            <a:cxnSpLocks/>
          </p:cNvCxnSpPr>
          <p:nvPr/>
        </p:nvCxnSpPr>
        <p:spPr>
          <a:xfrm>
            <a:off x="167459" y="914400"/>
            <a:ext cx="0" cy="556768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Image 9">
            <a:extLst>
              <a:ext uri="{FF2B5EF4-FFF2-40B4-BE49-F238E27FC236}">
                <a16:creationId xmlns:a16="http://schemas.microsoft.com/office/drawing/2014/main" id="{30EFD469-C6B3-0F7E-4DB4-EAAA54E2D6B0}"/>
              </a:ext>
            </a:extLst>
          </p:cNvPr>
          <p:cNvPicPr>
            <a:picLocks noChangeAspect="1"/>
          </p:cNvPicPr>
          <p:nvPr/>
        </p:nvPicPr>
        <p:blipFill rotWithShape="1">
          <a:blip r:embed="rId2"/>
          <a:srcRect l="10074" t="81629" r="63885" b="186"/>
          <a:stretch/>
        </p:blipFill>
        <p:spPr>
          <a:xfrm>
            <a:off x="7203804" y="5463401"/>
            <a:ext cx="2809057" cy="1298298"/>
          </a:xfrm>
          <a:prstGeom prst="rect">
            <a:avLst/>
          </a:prstGeom>
        </p:spPr>
      </p:pic>
      <p:pic>
        <p:nvPicPr>
          <p:cNvPr id="11" name="Image 10">
            <a:extLst>
              <a:ext uri="{FF2B5EF4-FFF2-40B4-BE49-F238E27FC236}">
                <a16:creationId xmlns:a16="http://schemas.microsoft.com/office/drawing/2014/main" id="{A5024FFF-DB4E-14C2-51D9-FD27EB9AACD1}"/>
              </a:ext>
            </a:extLst>
          </p:cNvPr>
          <p:cNvPicPr>
            <a:picLocks noChangeAspect="1"/>
          </p:cNvPicPr>
          <p:nvPr/>
        </p:nvPicPr>
        <p:blipFill rotWithShape="1">
          <a:blip r:embed="rId2"/>
          <a:srcRect l="-863" t="1" r="863" b="91547"/>
          <a:stretch/>
        </p:blipFill>
        <p:spPr>
          <a:xfrm>
            <a:off x="2951298" y="204865"/>
            <a:ext cx="7061563" cy="395050"/>
          </a:xfrm>
          <a:prstGeom prst="rect">
            <a:avLst/>
          </a:prstGeom>
        </p:spPr>
      </p:pic>
      <p:sp>
        <p:nvSpPr>
          <p:cNvPr id="12" name="Espace réservé du numéro de diapositive 11">
            <a:extLst>
              <a:ext uri="{FF2B5EF4-FFF2-40B4-BE49-F238E27FC236}">
                <a16:creationId xmlns:a16="http://schemas.microsoft.com/office/drawing/2014/main" id="{9FA93C86-C1F7-16B7-2E97-09FA3E4D20CB}"/>
              </a:ext>
            </a:extLst>
          </p:cNvPr>
          <p:cNvSpPr>
            <a:spLocks noGrp="1"/>
          </p:cNvSpPr>
          <p:nvPr>
            <p:ph type="sldNum" sz="quarter" idx="12"/>
          </p:nvPr>
        </p:nvSpPr>
        <p:spPr/>
        <p:txBody>
          <a:bodyPr/>
          <a:lstStyle/>
          <a:p>
            <a:pPr rtl="0"/>
            <a:fld id="{6D22F896-40B5-4ADD-8801-0D06FADFA095}" type="slidenum">
              <a:rPr lang="fr-FR" noProof="0" smtClean="0"/>
              <a:t>12</a:t>
            </a:fld>
            <a:endParaRPr lang="fr-FR" noProof="0" dirty="0"/>
          </a:p>
        </p:txBody>
      </p:sp>
      <p:sp>
        <p:nvSpPr>
          <p:cNvPr id="3" name="ZoneTexte 2">
            <a:extLst>
              <a:ext uri="{FF2B5EF4-FFF2-40B4-BE49-F238E27FC236}">
                <a16:creationId xmlns:a16="http://schemas.microsoft.com/office/drawing/2014/main" id="{74CDDA35-92EA-283A-20E3-BC6622D58022}"/>
              </a:ext>
            </a:extLst>
          </p:cNvPr>
          <p:cNvSpPr txBox="1"/>
          <p:nvPr/>
        </p:nvSpPr>
        <p:spPr>
          <a:xfrm>
            <a:off x="294640" y="924777"/>
            <a:ext cx="4023359" cy="1077218"/>
          </a:xfrm>
          <a:prstGeom prst="rect">
            <a:avLst/>
          </a:prstGeom>
          <a:noFill/>
        </p:spPr>
        <p:txBody>
          <a:bodyPr wrap="square" rtlCol="0">
            <a:spAutoFit/>
          </a:bodyPr>
          <a:lstStyle/>
          <a:p>
            <a:r>
              <a:rPr lang="fr-FR" sz="1600" i="1" u="sng" dirty="0">
                <a:solidFill>
                  <a:schemeClr val="bg1"/>
                </a:solidFill>
              </a:rPr>
              <a:t>Précision :</a:t>
            </a:r>
            <a:r>
              <a:rPr lang="fr-FR" sz="1600" i="1" dirty="0">
                <a:solidFill>
                  <a:schemeClr val="bg1"/>
                </a:solidFill>
              </a:rPr>
              <a:t> </a:t>
            </a:r>
          </a:p>
          <a:p>
            <a:r>
              <a:rPr lang="fr-FR" sz="1600" i="1" dirty="0">
                <a:solidFill>
                  <a:schemeClr val="bg1"/>
                </a:solidFill>
              </a:rPr>
              <a:t>La détection des valeurs aberrantes s’est faite sur le fichier ERP de base, donc sans correction </a:t>
            </a:r>
          </a:p>
          <a:p>
            <a:r>
              <a:rPr lang="fr-FR" sz="1600" i="1" dirty="0">
                <a:solidFill>
                  <a:schemeClr val="bg1"/>
                </a:solidFill>
              </a:rPr>
              <a:t>(ex: prix négatifs toujours présents)</a:t>
            </a:r>
          </a:p>
        </p:txBody>
      </p:sp>
    </p:spTree>
    <p:extLst>
      <p:ext uri="{BB962C8B-B14F-4D97-AF65-F5344CB8AC3E}">
        <p14:creationId xmlns:p14="http://schemas.microsoft.com/office/powerpoint/2010/main" val="296299830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9185E6E0-0A44-0D0D-3D51-16C651A5B0FD}"/>
              </a:ext>
            </a:extLst>
          </p:cNvPr>
          <p:cNvPicPr>
            <a:picLocks noChangeAspect="1"/>
          </p:cNvPicPr>
          <p:nvPr/>
        </p:nvPicPr>
        <p:blipFill rotWithShape="1">
          <a:blip r:embed="rId2"/>
          <a:srcRect b="86639"/>
          <a:stretch/>
        </p:blipFill>
        <p:spPr>
          <a:xfrm>
            <a:off x="2214881" y="176902"/>
            <a:ext cx="8016240" cy="397311"/>
          </a:xfrm>
          <a:prstGeom prst="rect">
            <a:avLst/>
          </a:prstGeom>
        </p:spPr>
      </p:pic>
      <p:sp>
        <p:nvSpPr>
          <p:cNvPr id="7" name="Espace réservé du numéro de diapositive 6">
            <a:extLst>
              <a:ext uri="{FF2B5EF4-FFF2-40B4-BE49-F238E27FC236}">
                <a16:creationId xmlns:a16="http://schemas.microsoft.com/office/drawing/2014/main" id="{5AB9C7B8-9E6A-3087-7B5E-4E4F672D52CB}"/>
              </a:ext>
            </a:extLst>
          </p:cNvPr>
          <p:cNvSpPr>
            <a:spLocks noGrp="1"/>
          </p:cNvSpPr>
          <p:nvPr>
            <p:ph type="sldNum" sz="quarter" idx="12"/>
          </p:nvPr>
        </p:nvSpPr>
        <p:spPr>
          <a:xfrm>
            <a:off x="11574074" y="6356016"/>
            <a:ext cx="365760" cy="365760"/>
          </a:xfrm>
        </p:spPr>
        <p:txBody>
          <a:bodyPr/>
          <a:lstStyle/>
          <a:p>
            <a:pPr rtl="0"/>
            <a:fld id="{6D22F896-40B5-4ADD-8801-0D06FADFA095}" type="slidenum">
              <a:rPr lang="fr-FR" noProof="0" smtClean="0"/>
              <a:t>13</a:t>
            </a:fld>
            <a:endParaRPr lang="fr-FR" noProof="0" dirty="0"/>
          </a:p>
        </p:txBody>
      </p:sp>
      <p:cxnSp>
        <p:nvCxnSpPr>
          <p:cNvPr id="13" name="Connecteur droit 12">
            <a:extLst>
              <a:ext uri="{FF2B5EF4-FFF2-40B4-BE49-F238E27FC236}">
                <a16:creationId xmlns:a16="http://schemas.microsoft.com/office/drawing/2014/main" id="{0FBA01AC-FCC8-9866-5AF5-E25106F4819A}"/>
              </a:ext>
            </a:extLst>
          </p:cNvPr>
          <p:cNvCxnSpPr/>
          <p:nvPr/>
        </p:nvCxnSpPr>
        <p:spPr>
          <a:xfrm>
            <a:off x="5415280" y="939800"/>
            <a:ext cx="0" cy="497840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E56F6907-74FD-B842-52E8-B0D95B63C585}"/>
              </a:ext>
            </a:extLst>
          </p:cNvPr>
          <p:cNvSpPr txBox="1"/>
          <p:nvPr/>
        </p:nvSpPr>
        <p:spPr>
          <a:xfrm>
            <a:off x="150742" y="827510"/>
            <a:ext cx="4746161" cy="338554"/>
          </a:xfrm>
          <a:prstGeom prst="rect">
            <a:avLst/>
          </a:prstGeom>
          <a:noFill/>
        </p:spPr>
        <p:txBody>
          <a:bodyPr wrap="square" rtlCol="0">
            <a:spAutoFit/>
          </a:bodyPr>
          <a:lstStyle/>
          <a:p>
            <a:pPr algn="ctr"/>
            <a:r>
              <a:rPr lang="fr-FR" sz="1600" dirty="0">
                <a:solidFill>
                  <a:schemeClr val="bg1"/>
                </a:solidFill>
              </a:rPr>
              <a:t>Calcul de </a:t>
            </a:r>
            <a:r>
              <a:rPr lang="fr-FR" sz="1400" dirty="0">
                <a:solidFill>
                  <a:schemeClr val="bg1"/>
                </a:solidFill>
              </a:rPr>
              <a:t>l’ </a:t>
            </a:r>
            <a:r>
              <a:rPr lang="fr-FR" sz="1400" b="1" dirty="0">
                <a:solidFill>
                  <a:schemeClr val="bg1"/>
                </a:solidFill>
              </a:rPr>
              <a:t>IQR</a:t>
            </a:r>
            <a:endParaRPr lang="fr-FR" sz="1600" b="1" dirty="0">
              <a:solidFill>
                <a:schemeClr val="bg1"/>
              </a:solidFill>
            </a:endParaRPr>
          </a:p>
        </p:txBody>
      </p:sp>
      <p:sp>
        <p:nvSpPr>
          <p:cNvPr id="19" name="ZoneTexte 18">
            <a:extLst>
              <a:ext uri="{FF2B5EF4-FFF2-40B4-BE49-F238E27FC236}">
                <a16:creationId xmlns:a16="http://schemas.microsoft.com/office/drawing/2014/main" id="{3F6D33F3-16DC-9E56-6B3C-4C384884D682}"/>
              </a:ext>
            </a:extLst>
          </p:cNvPr>
          <p:cNvSpPr txBox="1"/>
          <p:nvPr/>
        </p:nvSpPr>
        <p:spPr>
          <a:xfrm>
            <a:off x="435046" y="4718553"/>
            <a:ext cx="4746166" cy="615553"/>
          </a:xfrm>
          <a:prstGeom prst="rect">
            <a:avLst/>
          </a:prstGeom>
          <a:noFill/>
        </p:spPr>
        <p:txBody>
          <a:bodyPr wrap="square" rtlCol="0">
            <a:spAutoFit/>
          </a:bodyPr>
          <a:lstStyle/>
          <a:p>
            <a:pPr algn="ctr"/>
            <a:endParaRPr lang="fr-FR" u="sng" dirty="0">
              <a:solidFill>
                <a:schemeClr val="bg1"/>
              </a:solidFill>
            </a:endParaRPr>
          </a:p>
          <a:p>
            <a:pPr algn="ctr"/>
            <a:endParaRPr lang="fr-FR" sz="1600" dirty="0">
              <a:solidFill>
                <a:schemeClr val="bg1"/>
              </a:solidFill>
            </a:endParaRPr>
          </a:p>
        </p:txBody>
      </p:sp>
      <p:pic>
        <p:nvPicPr>
          <p:cNvPr id="18" name="Image 17">
            <a:extLst>
              <a:ext uri="{FF2B5EF4-FFF2-40B4-BE49-F238E27FC236}">
                <a16:creationId xmlns:a16="http://schemas.microsoft.com/office/drawing/2014/main" id="{3BF6A1C9-4E6C-47AD-CEE1-22D5DAE01E33}"/>
              </a:ext>
            </a:extLst>
          </p:cNvPr>
          <p:cNvPicPr>
            <a:picLocks noChangeAspect="1"/>
          </p:cNvPicPr>
          <p:nvPr/>
        </p:nvPicPr>
        <p:blipFill rotWithShape="1">
          <a:blip r:embed="rId3"/>
          <a:srcRect t="935"/>
          <a:stretch/>
        </p:blipFill>
        <p:spPr>
          <a:xfrm>
            <a:off x="200977" y="1371600"/>
            <a:ext cx="5051093" cy="4846320"/>
          </a:xfrm>
          <a:prstGeom prst="rect">
            <a:avLst/>
          </a:prstGeom>
        </p:spPr>
      </p:pic>
      <p:pic>
        <p:nvPicPr>
          <p:cNvPr id="21" name="Image 20">
            <a:extLst>
              <a:ext uri="{FF2B5EF4-FFF2-40B4-BE49-F238E27FC236}">
                <a16:creationId xmlns:a16="http://schemas.microsoft.com/office/drawing/2014/main" id="{D4DE0B82-87E2-4D5C-267D-690EE62049AC}"/>
              </a:ext>
            </a:extLst>
          </p:cNvPr>
          <p:cNvPicPr>
            <a:picLocks noChangeAspect="1"/>
          </p:cNvPicPr>
          <p:nvPr/>
        </p:nvPicPr>
        <p:blipFill>
          <a:blip r:embed="rId4"/>
          <a:stretch>
            <a:fillRect/>
          </a:stretch>
        </p:blipFill>
        <p:spPr>
          <a:xfrm>
            <a:off x="5578491" y="1896872"/>
            <a:ext cx="6209869" cy="3213608"/>
          </a:xfrm>
          <a:prstGeom prst="rect">
            <a:avLst/>
          </a:prstGeom>
        </p:spPr>
      </p:pic>
      <p:sp>
        <p:nvSpPr>
          <p:cNvPr id="22" name="ZoneTexte 21">
            <a:extLst>
              <a:ext uri="{FF2B5EF4-FFF2-40B4-BE49-F238E27FC236}">
                <a16:creationId xmlns:a16="http://schemas.microsoft.com/office/drawing/2014/main" id="{E9E517DB-59E8-670E-19B3-F9726102A8BE}"/>
              </a:ext>
            </a:extLst>
          </p:cNvPr>
          <p:cNvSpPr txBox="1"/>
          <p:nvPr/>
        </p:nvSpPr>
        <p:spPr>
          <a:xfrm>
            <a:off x="5507370" y="1202323"/>
            <a:ext cx="6613509" cy="338554"/>
          </a:xfrm>
          <a:prstGeom prst="rect">
            <a:avLst/>
          </a:prstGeom>
          <a:noFill/>
        </p:spPr>
        <p:txBody>
          <a:bodyPr wrap="square" rtlCol="0">
            <a:spAutoFit/>
          </a:bodyPr>
          <a:lstStyle/>
          <a:p>
            <a:pPr algn="ctr"/>
            <a:r>
              <a:rPr lang="fr-FR" sz="1600" dirty="0">
                <a:solidFill>
                  <a:schemeClr val="bg1"/>
                </a:solidFill>
              </a:rPr>
              <a:t>La méthode du </a:t>
            </a:r>
            <a:r>
              <a:rPr lang="fr-FR" sz="1600" b="1" dirty="0">
                <a:solidFill>
                  <a:schemeClr val="bg1"/>
                </a:solidFill>
              </a:rPr>
              <a:t>Z-score</a:t>
            </a:r>
            <a:r>
              <a:rPr lang="fr-FR" sz="1600" dirty="0">
                <a:solidFill>
                  <a:schemeClr val="bg1"/>
                </a:solidFill>
              </a:rPr>
              <a:t> avec un seuil à 3 écarts-type min/max de la moyenne</a:t>
            </a:r>
          </a:p>
        </p:txBody>
      </p:sp>
      <p:pic>
        <p:nvPicPr>
          <p:cNvPr id="23" name="Image 22">
            <a:extLst>
              <a:ext uri="{FF2B5EF4-FFF2-40B4-BE49-F238E27FC236}">
                <a16:creationId xmlns:a16="http://schemas.microsoft.com/office/drawing/2014/main" id="{70B4B80E-BB6A-AECE-E7C5-B06ED547DEDF}"/>
              </a:ext>
            </a:extLst>
          </p:cNvPr>
          <p:cNvPicPr>
            <a:picLocks noChangeAspect="1"/>
          </p:cNvPicPr>
          <p:nvPr/>
        </p:nvPicPr>
        <p:blipFill>
          <a:blip r:embed="rId5"/>
          <a:stretch>
            <a:fillRect/>
          </a:stretch>
        </p:blipFill>
        <p:spPr>
          <a:xfrm>
            <a:off x="5578491" y="5274651"/>
            <a:ext cx="6321846" cy="383648"/>
          </a:xfrm>
          <a:prstGeom prst="rect">
            <a:avLst/>
          </a:prstGeom>
        </p:spPr>
      </p:pic>
    </p:spTree>
    <p:extLst>
      <p:ext uri="{BB962C8B-B14F-4D97-AF65-F5344CB8AC3E}">
        <p14:creationId xmlns:p14="http://schemas.microsoft.com/office/powerpoint/2010/main" val="174738782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cxnSp>
        <p:nvCxnSpPr>
          <p:cNvPr id="19" name="Straight Connector 14">
            <a:extLst>
              <a:ext uri="{FF2B5EF4-FFF2-40B4-BE49-F238E27FC236}">
                <a16:creationId xmlns:a16="http://schemas.microsoft.com/office/drawing/2014/main" id="{516F97B9-23C6-4EF1-AED7-D5E3C26A64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096000" y="1142999"/>
            <a:ext cx="0" cy="4572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Image 2">
            <a:extLst>
              <a:ext uri="{FF2B5EF4-FFF2-40B4-BE49-F238E27FC236}">
                <a16:creationId xmlns:a16="http://schemas.microsoft.com/office/drawing/2014/main" id="{C6D27275-C9F5-8583-982C-EFEA79D9FB80}"/>
              </a:ext>
            </a:extLst>
          </p:cNvPr>
          <p:cNvPicPr>
            <a:picLocks noChangeAspect="1"/>
          </p:cNvPicPr>
          <p:nvPr/>
        </p:nvPicPr>
        <p:blipFill rotWithShape="1">
          <a:blip r:embed="rId2"/>
          <a:srcRect t="517" b="-1"/>
          <a:stretch/>
        </p:blipFill>
        <p:spPr>
          <a:xfrm>
            <a:off x="6326291" y="1226818"/>
            <a:ext cx="5720623" cy="4404361"/>
          </a:xfrm>
          <a:prstGeom prst="rect">
            <a:avLst/>
          </a:prstGeom>
        </p:spPr>
      </p:pic>
      <p:pic>
        <p:nvPicPr>
          <p:cNvPr id="7" name="Image 6">
            <a:extLst>
              <a:ext uri="{FF2B5EF4-FFF2-40B4-BE49-F238E27FC236}">
                <a16:creationId xmlns:a16="http://schemas.microsoft.com/office/drawing/2014/main" id="{31A32C33-2964-8BD2-7F26-9C7B2DE81751}"/>
              </a:ext>
            </a:extLst>
          </p:cNvPr>
          <p:cNvPicPr>
            <a:picLocks noChangeAspect="1"/>
          </p:cNvPicPr>
          <p:nvPr/>
        </p:nvPicPr>
        <p:blipFill>
          <a:blip r:embed="rId3"/>
          <a:stretch>
            <a:fillRect/>
          </a:stretch>
        </p:blipFill>
        <p:spPr>
          <a:xfrm>
            <a:off x="3907471" y="164770"/>
            <a:ext cx="4931568" cy="375662"/>
          </a:xfrm>
          <a:prstGeom prst="rect">
            <a:avLst/>
          </a:prstGeom>
        </p:spPr>
      </p:pic>
      <p:sp>
        <p:nvSpPr>
          <p:cNvPr id="8" name="Espace réservé du numéro de diapositive 7">
            <a:extLst>
              <a:ext uri="{FF2B5EF4-FFF2-40B4-BE49-F238E27FC236}">
                <a16:creationId xmlns:a16="http://schemas.microsoft.com/office/drawing/2014/main" id="{2947E180-D324-3FD0-274D-BDD99CB9B428}"/>
              </a:ext>
            </a:extLst>
          </p:cNvPr>
          <p:cNvSpPr>
            <a:spLocks noGrp="1"/>
          </p:cNvSpPr>
          <p:nvPr>
            <p:ph type="sldNum" sz="quarter" idx="12"/>
          </p:nvPr>
        </p:nvSpPr>
        <p:spPr>
          <a:xfrm>
            <a:off x="11764762" y="6317565"/>
            <a:ext cx="365760" cy="365760"/>
          </a:xfrm>
        </p:spPr>
        <p:txBody>
          <a:bodyPr/>
          <a:lstStyle/>
          <a:p>
            <a:pPr rtl="0"/>
            <a:fld id="{6D22F896-40B5-4ADD-8801-0D06FADFA095}" type="slidenum">
              <a:rPr lang="fr-FR" noProof="0" smtClean="0"/>
              <a:t>14</a:t>
            </a:fld>
            <a:endParaRPr lang="fr-FR" noProof="0" dirty="0"/>
          </a:p>
        </p:txBody>
      </p:sp>
      <p:sp>
        <p:nvSpPr>
          <p:cNvPr id="11" name="ZoneTexte 10">
            <a:extLst>
              <a:ext uri="{FF2B5EF4-FFF2-40B4-BE49-F238E27FC236}">
                <a16:creationId xmlns:a16="http://schemas.microsoft.com/office/drawing/2014/main" id="{A4C474CF-434E-E40A-6752-362D4A493A90}"/>
              </a:ext>
            </a:extLst>
          </p:cNvPr>
          <p:cNvSpPr txBox="1"/>
          <p:nvPr/>
        </p:nvSpPr>
        <p:spPr>
          <a:xfrm>
            <a:off x="6501882" y="5688407"/>
            <a:ext cx="5262880" cy="954107"/>
          </a:xfrm>
          <a:prstGeom prst="rect">
            <a:avLst/>
          </a:prstGeom>
          <a:noFill/>
        </p:spPr>
        <p:txBody>
          <a:bodyPr wrap="square" rtlCol="0">
            <a:spAutoFit/>
          </a:bodyPr>
          <a:lstStyle/>
          <a:p>
            <a:pPr algn="ctr"/>
            <a:r>
              <a:rPr lang="fr-FR" sz="1400" dirty="0">
                <a:solidFill>
                  <a:schemeClr val="bg1"/>
                </a:solidFill>
              </a:rPr>
              <a:t>Distribution asymétrique vers la gauche et aplatissement vers la droite. </a:t>
            </a:r>
          </a:p>
          <a:p>
            <a:pPr algn="ctr"/>
            <a:endParaRPr lang="fr-FR" sz="1400" dirty="0">
              <a:solidFill>
                <a:schemeClr val="bg1"/>
              </a:solidFill>
            </a:endParaRPr>
          </a:p>
          <a:p>
            <a:pPr algn="ctr"/>
            <a:r>
              <a:rPr lang="fr-FR" sz="1400" dirty="0">
                <a:solidFill>
                  <a:schemeClr val="bg1"/>
                </a:solidFill>
              </a:rPr>
              <a:t>Concentration des prix vers la moyenne.</a:t>
            </a:r>
          </a:p>
        </p:txBody>
      </p:sp>
      <p:sp>
        <p:nvSpPr>
          <p:cNvPr id="2" name="ZoneTexte 1">
            <a:extLst>
              <a:ext uri="{FF2B5EF4-FFF2-40B4-BE49-F238E27FC236}">
                <a16:creationId xmlns:a16="http://schemas.microsoft.com/office/drawing/2014/main" id="{D9DFBE7D-6FB3-6614-76D3-2F04BEDEC433}"/>
              </a:ext>
            </a:extLst>
          </p:cNvPr>
          <p:cNvSpPr txBox="1"/>
          <p:nvPr/>
        </p:nvSpPr>
        <p:spPr>
          <a:xfrm>
            <a:off x="254785" y="944754"/>
            <a:ext cx="5841213" cy="738664"/>
          </a:xfrm>
          <a:prstGeom prst="rect">
            <a:avLst/>
          </a:prstGeom>
          <a:noFill/>
        </p:spPr>
        <p:txBody>
          <a:bodyPr wrap="square" rtlCol="0">
            <a:spAutoFit/>
          </a:bodyPr>
          <a:lstStyle/>
          <a:p>
            <a:r>
              <a:rPr lang="fr-FR" sz="1400" dirty="0">
                <a:solidFill>
                  <a:schemeClr val="bg1"/>
                </a:solidFill>
              </a:rPr>
              <a:t>1,5 x IQR = 1,5x27,4 – Les moustaches s’étirent de 41,1 de distance depuis ma boite soit depuis Q1 = 14,6 – 41,1 = -26,5 et depuis Q3 = 42+41,1 = 83,1. Toutes valeurs en dessous ou au-dessus seront considérées aberrantes</a:t>
            </a:r>
          </a:p>
        </p:txBody>
      </p:sp>
      <p:pic>
        <p:nvPicPr>
          <p:cNvPr id="4" name="Image 3">
            <a:extLst>
              <a:ext uri="{FF2B5EF4-FFF2-40B4-BE49-F238E27FC236}">
                <a16:creationId xmlns:a16="http://schemas.microsoft.com/office/drawing/2014/main" id="{12C4A3D1-DBB5-537F-D320-E235D0D45002}"/>
              </a:ext>
            </a:extLst>
          </p:cNvPr>
          <p:cNvPicPr>
            <a:picLocks noChangeAspect="1"/>
          </p:cNvPicPr>
          <p:nvPr/>
        </p:nvPicPr>
        <p:blipFill>
          <a:blip r:embed="rId4"/>
          <a:stretch>
            <a:fillRect/>
          </a:stretch>
        </p:blipFill>
        <p:spPr>
          <a:xfrm>
            <a:off x="133252" y="1926305"/>
            <a:ext cx="5854122" cy="3788694"/>
          </a:xfrm>
          <a:prstGeom prst="rect">
            <a:avLst/>
          </a:prstGeom>
        </p:spPr>
      </p:pic>
      <p:pic>
        <p:nvPicPr>
          <p:cNvPr id="5" name="Image 4">
            <a:extLst>
              <a:ext uri="{FF2B5EF4-FFF2-40B4-BE49-F238E27FC236}">
                <a16:creationId xmlns:a16="http://schemas.microsoft.com/office/drawing/2014/main" id="{265A9817-C978-A051-A4EC-0A117AD874FE}"/>
              </a:ext>
            </a:extLst>
          </p:cNvPr>
          <p:cNvPicPr>
            <a:picLocks noChangeAspect="1"/>
          </p:cNvPicPr>
          <p:nvPr/>
        </p:nvPicPr>
        <p:blipFill>
          <a:blip r:embed="rId5"/>
          <a:stretch>
            <a:fillRect/>
          </a:stretch>
        </p:blipFill>
        <p:spPr>
          <a:xfrm>
            <a:off x="617388" y="2175162"/>
            <a:ext cx="3041806" cy="1206562"/>
          </a:xfrm>
          <a:prstGeom prst="rect">
            <a:avLst/>
          </a:prstGeom>
        </p:spPr>
      </p:pic>
      <p:sp>
        <p:nvSpPr>
          <p:cNvPr id="6" name="ZoneTexte 5">
            <a:extLst>
              <a:ext uri="{FF2B5EF4-FFF2-40B4-BE49-F238E27FC236}">
                <a16:creationId xmlns:a16="http://schemas.microsoft.com/office/drawing/2014/main" id="{12781B7D-811C-BB6B-DB8B-F1104B0ACC73}"/>
              </a:ext>
            </a:extLst>
          </p:cNvPr>
          <p:cNvSpPr txBox="1"/>
          <p:nvPr/>
        </p:nvSpPr>
        <p:spPr>
          <a:xfrm>
            <a:off x="840419" y="5796129"/>
            <a:ext cx="4389119" cy="738664"/>
          </a:xfrm>
          <a:prstGeom prst="rect">
            <a:avLst/>
          </a:prstGeom>
          <a:noFill/>
        </p:spPr>
        <p:txBody>
          <a:bodyPr wrap="square" rtlCol="0">
            <a:spAutoFit/>
          </a:bodyPr>
          <a:lstStyle/>
          <a:p>
            <a:r>
              <a:rPr lang="fr-FR" sz="1400" dirty="0">
                <a:solidFill>
                  <a:schemeClr val="bg1"/>
                </a:solidFill>
              </a:rPr>
              <a:t>Un prix « aberrant » n’est pas péjoratif, pour rappel nous parlons de vins et spiritueux prestigieux. </a:t>
            </a:r>
          </a:p>
          <a:p>
            <a:r>
              <a:rPr lang="fr-FR" sz="1400" dirty="0">
                <a:solidFill>
                  <a:schemeClr val="bg1"/>
                </a:solidFill>
              </a:rPr>
              <a:t>Il n’est donc pas étonnant d’avoir des lots très couteux.</a:t>
            </a:r>
          </a:p>
        </p:txBody>
      </p:sp>
    </p:spTree>
    <p:extLst>
      <p:ext uri="{BB962C8B-B14F-4D97-AF65-F5344CB8AC3E}">
        <p14:creationId xmlns:p14="http://schemas.microsoft.com/office/powerpoint/2010/main" val="16026986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5788A38-5F0C-4592-A0DC-5B634F432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2813193-D35D-42A9-A6CA-6D04EFAA7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7537702"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Espace réservé du contenu 8" descr="L'apprentissage à distance des mathématiques avec un remplissage uni">
            <a:extLst>
              <a:ext uri="{FF2B5EF4-FFF2-40B4-BE49-F238E27FC236}">
                <a16:creationId xmlns:a16="http://schemas.microsoft.com/office/drawing/2014/main" id="{B99E36A5-1382-F2C1-4F87-B6082FA8CF01}"/>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rcRect/>
          <a:stretch/>
        </p:blipFill>
        <p:spPr>
          <a:xfrm>
            <a:off x="8177782" y="1584578"/>
            <a:ext cx="3374138" cy="3374138"/>
          </a:xfrm>
          <a:prstGeom prst="rect">
            <a:avLst/>
          </a:prstGeom>
        </p:spPr>
      </p:pic>
      <p:sp>
        <p:nvSpPr>
          <p:cNvPr id="11" name="ZoneTexte 10">
            <a:extLst>
              <a:ext uri="{FF2B5EF4-FFF2-40B4-BE49-F238E27FC236}">
                <a16:creationId xmlns:a16="http://schemas.microsoft.com/office/drawing/2014/main" id="{791831DC-5511-C81B-1527-BD80E4C6EBC1}"/>
              </a:ext>
            </a:extLst>
          </p:cNvPr>
          <p:cNvSpPr txBox="1"/>
          <p:nvPr/>
        </p:nvSpPr>
        <p:spPr>
          <a:xfrm>
            <a:off x="0" y="0"/>
            <a:ext cx="7537702" cy="6858000"/>
          </a:xfrm>
          <a:prstGeom prst="rect">
            <a:avLst/>
          </a:prstGeom>
          <a:solidFill>
            <a:schemeClr val="tx1">
              <a:lumMod val="95000"/>
              <a:lumOff val="5000"/>
            </a:schemeClr>
          </a:solidFill>
        </p:spPr>
        <p:txBody>
          <a:bodyPr wrap="square" rtlCol="0">
            <a:spAutoFit/>
          </a:bodyPr>
          <a:lstStyle/>
          <a:p>
            <a:endParaRPr lang="fr-FR" dirty="0"/>
          </a:p>
        </p:txBody>
      </p:sp>
      <p:sp>
        <p:nvSpPr>
          <p:cNvPr id="2" name="Titre 1">
            <a:extLst>
              <a:ext uri="{FF2B5EF4-FFF2-40B4-BE49-F238E27FC236}">
                <a16:creationId xmlns:a16="http://schemas.microsoft.com/office/drawing/2014/main" id="{8EB78894-19E5-4916-B37E-B4A80B9B8D52}"/>
              </a:ext>
            </a:extLst>
          </p:cNvPr>
          <p:cNvSpPr>
            <a:spLocks noGrp="1"/>
          </p:cNvSpPr>
          <p:nvPr>
            <p:ph type="title"/>
          </p:nvPr>
        </p:nvSpPr>
        <p:spPr>
          <a:xfrm>
            <a:off x="880874" y="2469007"/>
            <a:ext cx="5928358" cy="2438527"/>
          </a:xfrm>
          <a:solidFill>
            <a:srgbClr val="002060"/>
          </a:solidFill>
        </p:spPr>
        <p:txBody>
          <a:bodyPr vert="horz" lIns="274320" tIns="182880" rIns="274320" bIns="182880" rtlCol="0" anchor="ctr" anchorCtr="1">
            <a:normAutofit/>
          </a:bodyPr>
          <a:lstStyle/>
          <a:p>
            <a:r>
              <a:rPr lang="fr-FR" sz="3800" dirty="0">
                <a:solidFill>
                  <a:schemeClr val="bg2"/>
                </a:solidFill>
              </a:rPr>
              <a:t>Calcul du Chiffre D’AFFAIRES de la boutique en ligne</a:t>
            </a:r>
            <a:endParaRPr lang="en-US" sz="3800" dirty="0">
              <a:solidFill>
                <a:schemeClr val="bg2"/>
              </a:solidFill>
            </a:endParaRPr>
          </a:p>
        </p:txBody>
      </p:sp>
      <p:sp>
        <p:nvSpPr>
          <p:cNvPr id="3" name="Espace réservé du numéro de diapositive 2">
            <a:extLst>
              <a:ext uri="{FF2B5EF4-FFF2-40B4-BE49-F238E27FC236}">
                <a16:creationId xmlns:a16="http://schemas.microsoft.com/office/drawing/2014/main" id="{861BECA8-1A29-4B67-ED0B-DBF3682E4F9D}"/>
              </a:ext>
            </a:extLst>
          </p:cNvPr>
          <p:cNvSpPr>
            <a:spLocks noGrp="1"/>
          </p:cNvSpPr>
          <p:nvPr>
            <p:ph type="sldNum" sz="quarter" idx="12"/>
          </p:nvPr>
        </p:nvSpPr>
        <p:spPr/>
        <p:txBody>
          <a:bodyPr/>
          <a:lstStyle/>
          <a:p>
            <a:pPr rtl="0"/>
            <a:fld id="{6D22F896-40B5-4ADD-8801-0D06FADFA095}" type="slidenum">
              <a:rPr lang="fr-FR" noProof="0" smtClean="0"/>
              <a:t>15</a:t>
            </a:fld>
            <a:endParaRPr lang="fr-FR" noProof="0" dirty="0"/>
          </a:p>
        </p:txBody>
      </p:sp>
    </p:spTree>
    <p:extLst>
      <p:ext uri="{BB962C8B-B14F-4D97-AF65-F5344CB8AC3E}">
        <p14:creationId xmlns:p14="http://schemas.microsoft.com/office/powerpoint/2010/main" val="3499093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A1CFC80D-302F-11F6-9465-C8FB185461B9}"/>
              </a:ext>
            </a:extLst>
          </p:cNvPr>
          <p:cNvPicPr>
            <a:picLocks noChangeAspect="1"/>
          </p:cNvPicPr>
          <p:nvPr/>
        </p:nvPicPr>
        <p:blipFill rotWithShape="1">
          <a:blip r:embed="rId2"/>
          <a:srcRect r="50957" b="69718"/>
          <a:stretch/>
        </p:blipFill>
        <p:spPr>
          <a:xfrm>
            <a:off x="4456307" y="172985"/>
            <a:ext cx="4586093" cy="441748"/>
          </a:xfrm>
          <a:prstGeom prst="rect">
            <a:avLst/>
          </a:prstGeom>
        </p:spPr>
      </p:pic>
      <p:pic>
        <p:nvPicPr>
          <p:cNvPr id="9" name="Image 8">
            <a:extLst>
              <a:ext uri="{FF2B5EF4-FFF2-40B4-BE49-F238E27FC236}">
                <a16:creationId xmlns:a16="http://schemas.microsoft.com/office/drawing/2014/main" id="{462040E8-9D97-703E-D28D-1A95A80157CA}"/>
              </a:ext>
            </a:extLst>
          </p:cNvPr>
          <p:cNvPicPr>
            <a:picLocks noChangeAspect="1"/>
          </p:cNvPicPr>
          <p:nvPr/>
        </p:nvPicPr>
        <p:blipFill>
          <a:blip r:embed="rId3"/>
          <a:stretch>
            <a:fillRect/>
          </a:stretch>
        </p:blipFill>
        <p:spPr>
          <a:xfrm>
            <a:off x="8060813" y="2055627"/>
            <a:ext cx="3712363" cy="858006"/>
          </a:xfrm>
          <a:prstGeom prst="rect">
            <a:avLst/>
          </a:prstGeom>
        </p:spPr>
      </p:pic>
      <p:sp>
        <p:nvSpPr>
          <p:cNvPr id="10" name="Flèche : droite 9">
            <a:extLst>
              <a:ext uri="{FF2B5EF4-FFF2-40B4-BE49-F238E27FC236}">
                <a16:creationId xmlns:a16="http://schemas.microsoft.com/office/drawing/2014/main" id="{45350E26-B567-E509-A8F7-7FA2D0BC98AF}"/>
              </a:ext>
            </a:extLst>
          </p:cNvPr>
          <p:cNvSpPr/>
          <p:nvPr/>
        </p:nvSpPr>
        <p:spPr>
          <a:xfrm>
            <a:off x="6898640" y="2286000"/>
            <a:ext cx="894080" cy="345440"/>
          </a:xfrm>
          <a:prstGeom prst="rightArrow">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numéro de diapositive 10">
            <a:extLst>
              <a:ext uri="{FF2B5EF4-FFF2-40B4-BE49-F238E27FC236}">
                <a16:creationId xmlns:a16="http://schemas.microsoft.com/office/drawing/2014/main" id="{9598A7BF-62AB-41D3-7461-45C8852E28FA}"/>
              </a:ext>
            </a:extLst>
          </p:cNvPr>
          <p:cNvSpPr>
            <a:spLocks noGrp="1"/>
          </p:cNvSpPr>
          <p:nvPr>
            <p:ph type="sldNum" sz="quarter" idx="12"/>
          </p:nvPr>
        </p:nvSpPr>
        <p:spPr/>
        <p:txBody>
          <a:bodyPr/>
          <a:lstStyle/>
          <a:p>
            <a:pPr rtl="0"/>
            <a:fld id="{6D22F896-40B5-4ADD-8801-0D06FADFA095}" type="slidenum">
              <a:rPr lang="fr-FR" noProof="0" smtClean="0"/>
              <a:t>16</a:t>
            </a:fld>
            <a:endParaRPr lang="fr-FR" noProof="0" dirty="0"/>
          </a:p>
        </p:txBody>
      </p:sp>
      <p:sp>
        <p:nvSpPr>
          <p:cNvPr id="12" name="ZoneTexte 11">
            <a:extLst>
              <a:ext uri="{FF2B5EF4-FFF2-40B4-BE49-F238E27FC236}">
                <a16:creationId xmlns:a16="http://schemas.microsoft.com/office/drawing/2014/main" id="{17594CA5-CB8A-69E6-1F9A-27A2577A212B}"/>
              </a:ext>
            </a:extLst>
          </p:cNvPr>
          <p:cNvSpPr txBox="1"/>
          <p:nvPr/>
        </p:nvSpPr>
        <p:spPr>
          <a:xfrm>
            <a:off x="7447280" y="3170932"/>
            <a:ext cx="4474333" cy="3293209"/>
          </a:xfrm>
          <a:prstGeom prst="rect">
            <a:avLst/>
          </a:prstGeom>
          <a:noFill/>
        </p:spPr>
        <p:txBody>
          <a:bodyPr wrap="square" rtlCol="0">
            <a:spAutoFit/>
          </a:bodyPr>
          <a:lstStyle/>
          <a:p>
            <a:r>
              <a:rPr lang="fr-FR" sz="1600" dirty="0">
                <a:solidFill>
                  <a:schemeClr val="bg1"/>
                </a:solidFill>
              </a:rPr>
              <a:t>Jointure (« inner ») &gt; récupération de toutes les correspondances dans mes 3 tables.</a:t>
            </a:r>
          </a:p>
          <a:p>
            <a:endParaRPr lang="fr-FR" sz="1600" dirty="0">
              <a:solidFill>
                <a:schemeClr val="bg1"/>
              </a:solidFill>
            </a:endParaRPr>
          </a:p>
          <a:p>
            <a:r>
              <a:rPr lang="fr-FR" sz="1600" dirty="0">
                <a:solidFill>
                  <a:schemeClr val="bg1"/>
                </a:solidFill>
              </a:rPr>
              <a:t>Filtrage sur les produits uniquement vendus en ligne (« </a:t>
            </a:r>
            <a:r>
              <a:rPr lang="fr-FR" sz="1600" dirty="0" err="1">
                <a:solidFill>
                  <a:schemeClr val="bg1"/>
                </a:solidFill>
              </a:rPr>
              <a:t>onsale_web</a:t>
            </a:r>
            <a:r>
              <a:rPr lang="fr-FR" sz="1600" dirty="0">
                <a:solidFill>
                  <a:schemeClr val="bg1"/>
                </a:solidFill>
              </a:rPr>
              <a:t> » &gt; 0) - Les produits en prix négatifs ne sont pas vendus online -</a:t>
            </a:r>
          </a:p>
          <a:p>
            <a:endParaRPr lang="fr-FR" sz="1600" dirty="0">
              <a:solidFill>
                <a:schemeClr val="bg1"/>
              </a:solidFill>
            </a:endParaRPr>
          </a:p>
          <a:p>
            <a:pPr marL="285750" indent="-285750">
              <a:buFont typeface="Wingdings" panose="05000000000000000000" pitchFamily="2" charset="2"/>
              <a:buChar char="v"/>
            </a:pPr>
            <a:r>
              <a:rPr lang="fr-FR" sz="1600" dirty="0">
                <a:solidFill>
                  <a:schemeClr val="bg1"/>
                </a:solidFill>
              </a:rPr>
              <a:t>Pour rappel, lors du nettoyage présenté plus haut j’ai déjà filtré et enregistré mon fichier web dans un nouvel variable portant le même nom mais filtrant mes colonnes pour conserver que les </a:t>
            </a:r>
            <a:r>
              <a:rPr lang="fr-FR" sz="1600" dirty="0" err="1">
                <a:solidFill>
                  <a:schemeClr val="bg1"/>
                </a:solidFill>
              </a:rPr>
              <a:t>post_type</a:t>
            </a:r>
            <a:r>
              <a:rPr lang="fr-FR" sz="1600" dirty="0">
                <a:solidFill>
                  <a:schemeClr val="bg1"/>
                </a:solidFill>
              </a:rPr>
              <a:t> « </a:t>
            </a:r>
            <a:r>
              <a:rPr lang="fr-FR" sz="1600" dirty="0" err="1">
                <a:solidFill>
                  <a:schemeClr val="bg1"/>
                </a:solidFill>
              </a:rPr>
              <a:t>product</a:t>
            </a:r>
            <a:r>
              <a:rPr lang="fr-FR" sz="1600" dirty="0">
                <a:solidFill>
                  <a:schemeClr val="bg1"/>
                </a:solidFill>
              </a:rPr>
              <a:t> » et supprimé les valeurs NaN en colonne « </a:t>
            </a:r>
            <a:r>
              <a:rPr lang="fr-FR" sz="1600" dirty="0" err="1">
                <a:solidFill>
                  <a:schemeClr val="bg1"/>
                </a:solidFill>
              </a:rPr>
              <a:t>sku</a:t>
            </a:r>
            <a:r>
              <a:rPr lang="fr-FR" sz="1600" dirty="0">
                <a:solidFill>
                  <a:schemeClr val="bg1"/>
                </a:solidFill>
              </a:rPr>
              <a:t> »</a:t>
            </a:r>
          </a:p>
        </p:txBody>
      </p:sp>
      <p:pic>
        <p:nvPicPr>
          <p:cNvPr id="6" name="Image 5">
            <a:extLst>
              <a:ext uri="{FF2B5EF4-FFF2-40B4-BE49-F238E27FC236}">
                <a16:creationId xmlns:a16="http://schemas.microsoft.com/office/drawing/2014/main" id="{84DC7504-BFE9-ADC1-3E2A-DE042CE3CEB8}"/>
              </a:ext>
            </a:extLst>
          </p:cNvPr>
          <p:cNvPicPr>
            <a:picLocks noChangeAspect="1"/>
          </p:cNvPicPr>
          <p:nvPr/>
        </p:nvPicPr>
        <p:blipFill rotWithShape="1">
          <a:blip r:embed="rId4"/>
          <a:srcRect t="12439"/>
          <a:stretch/>
        </p:blipFill>
        <p:spPr>
          <a:xfrm>
            <a:off x="234232" y="2631440"/>
            <a:ext cx="6356677" cy="4053575"/>
          </a:xfrm>
          <a:prstGeom prst="rect">
            <a:avLst/>
          </a:prstGeom>
        </p:spPr>
      </p:pic>
      <p:pic>
        <p:nvPicPr>
          <p:cNvPr id="8" name="Image 7">
            <a:extLst>
              <a:ext uri="{FF2B5EF4-FFF2-40B4-BE49-F238E27FC236}">
                <a16:creationId xmlns:a16="http://schemas.microsoft.com/office/drawing/2014/main" id="{8B53AA3E-444F-64AD-732B-4A5F138D3A33}"/>
              </a:ext>
            </a:extLst>
          </p:cNvPr>
          <p:cNvPicPr>
            <a:picLocks noChangeAspect="1"/>
          </p:cNvPicPr>
          <p:nvPr/>
        </p:nvPicPr>
        <p:blipFill>
          <a:blip r:embed="rId5"/>
          <a:stretch>
            <a:fillRect/>
          </a:stretch>
        </p:blipFill>
        <p:spPr>
          <a:xfrm>
            <a:off x="234232" y="1689165"/>
            <a:ext cx="5156465" cy="844593"/>
          </a:xfrm>
          <a:prstGeom prst="rect">
            <a:avLst/>
          </a:prstGeom>
        </p:spPr>
      </p:pic>
      <p:sp>
        <p:nvSpPr>
          <p:cNvPr id="15" name="ZoneTexte 14">
            <a:extLst>
              <a:ext uri="{FF2B5EF4-FFF2-40B4-BE49-F238E27FC236}">
                <a16:creationId xmlns:a16="http://schemas.microsoft.com/office/drawing/2014/main" id="{99C85006-5DF4-FB0B-1155-BDCF1918550E}"/>
              </a:ext>
            </a:extLst>
          </p:cNvPr>
          <p:cNvSpPr txBox="1"/>
          <p:nvPr/>
        </p:nvSpPr>
        <p:spPr>
          <a:xfrm>
            <a:off x="234232" y="852820"/>
            <a:ext cx="11687381" cy="738664"/>
          </a:xfrm>
          <a:prstGeom prst="rect">
            <a:avLst/>
          </a:prstGeom>
          <a:noFill/>
        </p:spPr>
        <p:txBody>
          <a:bodyPr wrap="square" rtlCol="0">
            <a:spAutoFit/>
          </a:bodyPr>
          <a:lstStyle/>
          <a:p>
            <a:r>
              <a:rPr lang="fr-FR" sz="1400" dirty="0">
                <a:solidFill>
                  <a:schemeClr val="accent1">
                    <a:lumMod val="75000"/>
                  </a:schemeClr>
                </a:solidFill>
              </a:rPr>
              <a:t>Précision ci-dessous : </a:t>
            </a:r>
            <a:r>
              <a:rPr lang="fr-FR" sz="1400" dirty="0">
                <a:solidFill>
                  <a:schemeClr val="bg2"/>
                </a:solidFill>
              </a:rPr>
              <a:t>Mes colonnes « </a:t>
            </a:r>
            <a:r>
              <a:rPr lang="fr-FR" sz="1400" dirty="0" err="1">
                <a:solidFill>
                  <a:schemeClr val="bg2"/>
                </a:solidFill>
              </a:rPr>
              <a:t>product_id</a:t>
            </a:r>
            <a:r>
              <a:rPr lang="fr-FR" sz="1400" dirty="0">
                <a:solidFill>
                  <a:schemeClr val="bg2"/>
                </a:solidFill>
              </a:rPr>
              <a:t> » et « </a:t>
            </a:r>
            <a:r>
              <a:rPr lang="fr-FR" sz="1400" dirty="0" err="1">
                <a:solidFill>
                  <a:schemeClr val="bg2"/>
                </a:solidFill>
              </a:rPr>
              <a:t>sku</a:t>
            </a:r>
            <a:r>
              <a:rPr lang="fr-FR" sz="1400" dirty="0">
                <a:solidFill>
                  <a:schemeClr val="bg2"/>
                </a:solidFill>
              </a:rPr>
              <a:t> » n’étant pas au même format de données (</a:t>
            </a:r>
            <a:r>
              <a:rPr lang="fr-FR" sz="1400" dirty="0" err="1">
                <a:solidFill>
                  <a:schemeClr val="bg2"/>
                </a:solidFill>
              </a:rPr>
              <a:t>object</a:t>
            </a:r>
            <a:r>
              <a:rPr lang="fr-FR" sz="1400" dirty="0">
                <a:solidFill>
                  <a:schemeClr val="bg2"/>
                </a:solidFill>
              </a:rPr>
              <a:t>/</a:t>
            </a:r>
            <a:r>
              <a:rPr lang="fr-FR" sz="1400" dirty="0" err="1">
                <a:solidFill>
                  <a:schemeClr val="bg2"/>
                </a:solidFill>
              </a:rPr>
              <a:t>int</a:t>
            </a:r>
            <a:r>
              <a:rPr lang="fr-FR" sz="1400" dirty="0">
                <a:solidFill>
                  <a:schemeClr val="bg2"/>
                </a:solidFill>
              </a:rPr>
              <a:t>), j’ai changé le format de l’une des colonnes pour avoir le même type de données et pour pouvoir faire la jointure de mes fichiers. </a:t>
            </a:r>
          </a:p>
          <a:p>
            <a:r>
              <a:rPr lang="fr-FR" sz="1400" dirty="0">
                <a:solidFill>
                  <a:schemeClr val="accent1">
                    <a:lumMod val="75000"/>
                  </a:schemeClr>
                </a:solidFill>
              </a:rPr>
              <a:t>Rappel : </a:t>
            </a:r>
            <a:r>
              <a:rPr lang="fr-FR" sz="1400" dirty="0">
                <a:solidFill>
                  <a:schemeClr val="bg2"/>
                </a:solidFill>
              </a:rPr>
              <a:t>Ces données clés ne sont pas destinées à être utilisées dans des opérations numériques ou à être agrégées. </a:t>
            </a:r>
          </a:p>
        </p:txBody>
      </p:sp>
    </p:spTree>
    <p:extLst>
      <p:ext uri="{BB962C8B-B14F-4D97-AF65-F5344CB8AC3E}">
        <p14:creationId xmlns:p14="http://schemas.microsoft.com/office/powerpoint/2010/main" val="115969751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E762A02-2203-46A5-F727-2DFBF4887673}"/>
              </a:ext>
            </a:extLst>
          </p:cNvPr>
          <p:cNvPicPr>
            <a:picLocks noChangeAspect="1"/>
          </p:cNvPicPr>
          <p:nvPr/>
        </p:nvPicPr>
        <p:blipFill>
          <a:blip r:embed="rId2"/>
          <a:stretch>
            <a:fillRect/>
          </a:stretch>
        </p:blipFill>
        <p:spPr>
          <a:xfrm>
            <a:off x="255780" y="346694"/>
            <a:ext cx="8626383" cy="1065546"/>
          </a:xfrm>
          <a:prstGeom prst="rect">
            <a:avLst/>
          </a:prstGeom>
        </p:spPr>
      </p:pic>
      <p:pic>
        <p:nvPicPr>
          <p:cNvPr id="5" name="Image 4">
            <a:extLst>
              <a:ext uri="{FF2B5EF4-FFF2-40B4-BE49-F238E27FC236}">
                <a16:creationId xmlns:a16="http://schemas.microsoft.com/office/drawing/2014/main" id="{C53EEAB8-3831-6260-AFD8-C850A506991C}"/>
              </a:ext>
            </a:extLst>
          </p:cNvPr>
          <p:cNvPicPr>
            <a:picLocks noChangeAspect="1"/>
          </p:cNvPicPr>
          <p:nvPr/>
        </p:nvPicPr>
        <p:blipFill>
          <a:blip r:embed="rId3"/>
          <a:stretch>
            <a:fillRect/>
          </a:stretch>
        </p:blipFill>
        <p:spPr>
          <a:xfrm>
            <a:off x="2466216" y="2429494"/>
            <a:ext cx="9157721" cy="956958"/>
          </a:xfrm>
          <a:prstGeom prst="rect">
            <a:avLst/>
          </a:prstGeom>
        </p:spPr>
      </p:pic>
      <p:cxnSp>
        <p:nvCxnSpPr>
          <p:cNvPr id="7" name="Connecteur : en angle 6">
            <a:extLst>
              <a:ext uri="{FF2B5EF4-FFF2-40B4-BE49-F238E27FC236}">
                <a16:creationId xmlns:a16="http://schemas.microsoft.com/office/drawing/2014/main" id="{1DE16E72-C8AE-D38D-E909-10D3528306CB}"/>
              </a:ext>
            </a:extLst>
          </p:cNvPr>
          <p:cNvCxnSpPr/>
          <p:nvPr/>
        </p:nvCxnSpPr>
        <p:spPr>
          <a:xfrm rot="16200000" flipH="1">
            <a:off x="4587240" y="1579880"/>
            <a:ext cx="853440" cy="741680"/>
          </a:xfrm>
          <a:prstGeom prst="bentConnector3">
            <a:avLst/>
          </a:prstGeom>
          <a:ln w="57150">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0" name="Image 9">
            <a:extLst>
              <a:ext uri="{FF2B5EF4-FFF2-40B4-BE49-F238E27FC236}">
                <a16:creationId xmlns:a16="http://schemas.microsoft.com/office/drawing/2014/main" id="{5F61E5D1-C617-8910-D403-5379F0704DB4}"/>
              </a:ext>
            </a:extLst>
          </p:cNvPr>
          <p:cNvPicPr>
            <a:picLocks noChangeAspect="1"/>
          </p:cNvPicPr>
          <p:nvPr/>
        </p:nvPicPr>
        <p:blipFill>
          <a:blip r:embed="rId4"/>
          <a:stretch>
            <a:fillRect/>
          </a:stretch>
        </p:blipFill>
        <p:spPr>
          <a:xfrm>
            <a:off x="255780" y="3979050"/>
            <a:ext cx="5548841" cy="2709899"/>
          </a:xfrm>
          <a:prstGeom prst="rect">
            <a:avLst/>
          </a:prstGeom>
        </p:spPr>
      </p:pic>
      <p:sp>
        <p:nvSpPr>
          <p:cNvPr id="17" name="Flèche : bas 16">
            <a:extLst>
              <a:ext uri="{FF2B5EF4-FFF2-40B4-BE49-F238E27FC236}">
                <a16:creationId xmlns:a16="http://schemas.microsoft.com/office/drawing/2014/main" id="{18043810-7DA6-10E0-5220-79E209D62C78}"/>
              </a:ext>
            </a:extLst>
          </p:cNvPr>
          <p:cNvSpPr/>
          <p:nvPr/>
        </p:nvSpPr>
        <p:spPr>
          <a:xfrm>
            <a:off x="3474720" y="3438506"/>
            <a:ext cx="182880" cy="442614"/>
          </a:xfrm>
          <a:prstGeom prst="downArrow">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9" name="Image 18">
            <a:extLst>
              <a:ext uri="{FF2B5EF4-FFF2-40B4-BE49-F238E27FC236}">
                <a16:creationId xmlns:a16="http://schemas.microsoft.com/office/drawing/2014/main" id="{305C9502-C1A0-AE58-D439-17059CF603AA}"/>
              </a:ext>
            </a:extLst>
          </p:cNvPr>
          <p:cNvPicPr>
            <a:picLocks noChangeAspect="1"/>
          </p:cNvPicPr>
          <p:nvPr/>
        </p:nvPicPr>
        <p:blipFill>
          <a:blip r:embed="rId5"/>
          <a:stretch>
            <a:fillRect/>
          </a:stretch>
        </p:blipFill>
        <p:spPr>
          <a:xfrm>
            <a:off x="5923587" y="5216506"/>
            <a:ext cx="6197293" cy="857947"/>
          </a:xfrm>
          <a:prstGeom prst="rect">
            <a:avLst/>
          </a:prstGeom>
        </p:spPr>
      </p:pic>
      <p:sp>
        <p:nvSpPr>
          <p:cNvPr id="22" name="Flèche : virage 21">
            <a:extLst>
              <a:ext uri="{FF2B5EF4-FFF2-40B4-BE49-F238E27FC236}">
                <a16:creationId xmlns:a16="http://schemas.microsoft.com/office/drawing/2014/main" id="{F56D5544-94A0-91C8-4A34-C6FAC40A50FD}"/>
              </a:ext>
            </a:extLst>
          </p:cNvPr>
          <p:cNvSpPr/>
          <p:nvPr/>
        </p:nvSpPr>
        <p:spPr>
          <a:xfrm rot="5400000">
            <a:off x="6009058" y="4326924"/>
            <a:ext cx="410823" cy="819699"/>
          </a:xfrm>
          <a:prstGeom prst="bentArrow">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3" name="Espace réservé du numéro de diapositive 22">
            <a:extLst>
              <a:ext uri="{FF2B5EF4-FFF2-40B4-BE49-F238E27FC236}">
                <a16:creationId xmlns:a16="http://schemas.microsoft.com/office/drawing/2014/main" id="{97E558AB-54EA-0705-A856-35C51239C10F}"/>
              </a:ext>
            </a:extLst>
          </p:cNvPr>
          <p:cNvSpPr>
            <a:spLocks noGrp="1"/>
          </p:cNvSpPr>
          <p:nvPr>
            <p:ph type="sldNum" sz="quarter" idx="12"/>
          </p:nvPr>
        </p:nvSpPr>
        <p:spPr/>
        <p:txBody>
          <a:bodyPr/>
          <a:lstStyle/>
          <a:p>
            <a:pPr rtl="0"/>
            <a:fld id="{6D22F896-40B5-4ADD-8801-0D06FADFA095}" type="slidenum">
              <a:rPr lang="fr-FR" noProof="0" smtClean="0"/>
              <a:t>17</a:t>
            </a:fld>
            <a:endParaRPr lang="fr-FR" noProof="0" dirty="0"/>
          </a:p>
        </p:txBody>
      </p:sp>
      <p:sp>
        <p:nvSpPr>
          <p:cNvPr id="24" name="ZoneTexte 23">
            <a:extLst>
              <a:ext uri="{FF2B5EF4-FFF2-40B4-BE49-F238E27FC236}">
                <a16:creationId xmlns:a16="http://schemas.microsoft.com/office/drawing/2014/main" id="{A94B7DEA-9E06-923E-9A72-6D72B9267822}"/>
              </a:ext>
            </a:extLst>
          </p:cNvPr>
          <p:cNvSpPr txBox="1"/>
          <p:nvPr/>
        </p:nvSpPr>
        <p:spPr>
          <a:xfrm>
            <a:off x="9022233" y="346694"/>
            <a:ext cx="2895600" cy="1754326"/>
          </a:xfrm>
          <a:prstGeom prst="rect">
            <a:avLst/>
          </a:prstGeom>
          <a:noFill/>
        </p:spPr>
        <p:txBody>
          <a:bodyPr wrap="square" rtlCol="0">
            <a:spAutoFit/>
          </a:bodyPr>
          <a:lstStyle/>
          <a:p>
            <a:r>
              <a:rPr lang="fr-FR" i="1" dirty="0">
                <a:solidFill>
                  <a:schemeClr val="bg1"/>
                </a:solidFill>
              </a:rPr>
              <a:t>- </a:t>
            </a:r>
            <a:r>
              <a:rPr lang="fr-FR" i="1" dirty="0" err="1">
                <a:solidFill>
                  <a:schemeClr val="bg1"/>
                </a:solidFill>
              </a:rPr>
              <a:t>total_sales</a:t>
            </a:r>
            <a:r>
              <a:rPr lang="fr-FR" i="1" dirty="0">
                <a:solidFill>
                  <a:schemeClr val="bg1"/>
                </a:solidFill>
              </a:rPr>
              <a:t> * </a:t>
            </a:r>
            <a:r>
              <a:rPr lang="fr-FR" i="1" dirty="0" err="1">
                <a:solidFill>
                  <a:schemeClr val="bg1"/>
                </a:solidFill>
              </a:rPr>
              <a:t>price</a:t>
            </a:r>
            <a:r>
              <a:rPr lang="fr-FR" i="1" dirty="0">
                <a:solidFill>
                  <a:schemeClr val="bg1"/>
                </a:solidFill>
              </a:rPr>
              <a:t> pour avoir le CA par produit.</a:t>
            </a:r>
          </a:p>
          <a:p>
            <a:r>
              <a:rPr lang="fr-FR" i="1" dirty="0">
                <a:solidFill>
                  <a:schemeClr val="bg1"/>
                </a:solidFill>
              </a:rPr>
              <a:t>- création d’une nouvelle colonne </a:t>
            </a:r>
            <a:r>
              <a:rPr lang="fr-FR" i="1" dirty="0" err="1">
                <a:solidFill>
                  <a:schemeClr val="bg1"/>
                </a:solidFill>
              </a:rPr>
              <a:t>CA_par_produit</a:t>
            </a:r>
            <a:r>
              <a:rPr lang="fr-FR" i="1" dirty="0">
                <a:solidFill>
                  <a:schemeClr val="bg1"/>
                </a:solidFill>
              </a:rPr>
              <a:t> dans le </a:t>
            </a:r>
            <a:r>
              <a:rPr lang="fr-FR" i="1" dirty="0" err="1">
                <a:solidFill>
                  <a:schemeClr val="bg1"/>
                </a:solidFill>
              </a:rPr>
              <a:t>dataframe</a:t>
            </a:r>
            <a:r>
              <a:rPr lang="fr-FR" i="1" dirty="0">
                <a:solidFill>
                  <a:schemeClr val="bg1"/>
                </a:solidFill>
              </a:rPr>
              <a:t> pour intégrer mes valeurs.</a:t>
            </a:r>
          </a:p>
        </p:txBody>
      </p:sp>
      <p:sp>
        <p:nvSpPr>
          <p:cNvPr id="25" name="ZoneTexte 24">
            <a:extLst>
              <a:ext uri="{FF2B5EF4-FFF2-40B4-BE49-F238E27FC236}">
                <a16:creationId xmlns:a16="http://schemas.microsoft.com/office/drawing/2014/main" id="{97B1D3F0-D685-CD11-D6E0-F4A0CBEFF8DB}"/>
              </a:ext>
            </a:extLst>
          </p:cNvPr>
          <p:cNvSpPr txBox="1"/>
          <p:nvPr/>
        </p:nvSpPr>
        <p:spPr>
          <a:xfrm>
            <a:off x="162560" y="2417285"/>
            <a:ext cx="2613797" cy="923330"/>
          </a:xfrm>
          <a:prstGeom prst="rect">
            <a:avLst/>
          </a:prstGeom>
          <a:noFill/>
        </p:spPr>
        <p:txBody>
          <a:bodyPr wrap="square" rtlCol="0">
            <a:spAutoFit/>
          </a:bodyPr>
          <a:lstStyle/>
          <a:p>
            <a:r>
              <a:rPr lang="fr-FR" i="1" dirty="0">
                <a:solidFill>
                  <a:schemeClr val="bg1"/>
                </a:solidFill>
              </a:rPr>
              <a:t>Somme (.</a:t>
            </a:r>
            <a:r>
              <a:rPr lang="fr-FR" i="1" dirty="0" err="1">
                <a:solidFill>
                  <a:schemeClr val="bg1"/>
                </a:solidFill>
              </a:rPr>
              <a:t>sum</a:t>
            </a:r>
            <a:r>
              <a:rPr lang="fr-FR" i="1" dirty="0">
                <a:solidFill>
                  <a:schemeClr val="bg1"/>
                </a:solidFill>
              </a:rPr>
              <a:t>) de ma colonne </a:t>
            </a:r>
            <a:r>
              <a:rPr lang="fr-FR" i="1" dirty="0" err="1">
                <a:solidFill>
                  <a:schemeClr val="bg1"/>
                </a:solidFill>
              </a:rPr>
              <a:t>CA_par_produit</a:t>
            </a:r>
            <a:endParaRPr lang="fr-FR" i="1" dirty="0">
              <a:solidFill>
                <a:schemeClr val="bg1"/>
              </a:solidFill>
            </a:endParaRPr>
          </a:p>
          <a:p>
            <a:r>
              <a:rPr lang="fr-FR" i="1" dirty="0">
                <a:solidFill>
                  <a:srgbClr val="00B050"/>
                </a:solidFill>
              </a:rPr>
              <a:t>CA web = 70 568,6 €</a:t>
            </a:r>
          </a:p>
        </p:txBody>
      </p:sp>
      <p:sp>
        <p:nvSpPr>
          <p:cNvPr id="26" name="ZoneTexte 25">
            <a:extLst>
              <a:ext uri="{FF2B5EF4-FFF2-40B4-BE49-F238E27FC236}">
                <a16:creationId xmlns:a16="http://schemas.microsoft.com/office/drawing/2014/main" id="{46621F22-F1D7-9ECB-4BFF-D7BA3FB4E987}"/>
              </a:ext>
            </a:extLst>
          </p:cNvPr>
          <p:cNvSpPr txBox="1"/>
          <p:nvPr/>
        </p:nvSpPr>
        <p:spPr>
          <a:xfrm>
            <a:off x="6737860" y="4066061"/>
            <a:ext cx="4976773" cy="923330"/>
          </a:xfrm>
          <a:prstGeom prst="rect">
            <a:avLst/>
          </a:prstGeom>
          <a:noFill/>
        </p:spPr>
        <p:txBody>
          <a:bodyPr wrap="square" rtlCol="0">
            <a:spAutoFit/>
          </a:bodyPr>
          <a:lstStyle/>
          <a:p>
            <a:r>
              <a:rPr lang="fr-FR" i="1" dirty="0">
                <a:solidFill>
                  <a:schemeClr val="bg1"/>
                </a:solidFill>
              </a:rPr>
              <a:t>Regroupement de mes « </a:t>
            </a:r>
            <a:r>
              <a:rPr lang="fr-FR" i="1" dirty="0" err="1">
                <a:solidFill>
                  <a:schemeClr val="bg1"/>
                </a:solidFill>
              </a:rPr>
              <a:t>sku</a:t>
            </a:r>
            <a:r>
              <a:rPr lang="fr-FR" i="1" dirty="0">
                <a:solidFill>
                  <a:schemeClr val="bg1"/>
                </a:solidFill>
              </a:rPr>
              <a:t> » par « </a:t>
            </a:r>
            <a:r>
              <a:rPr lang="fr-FR" i="1" dirty="0" err="1">
                <a:solidFill>
                  <a:schemeClr val="bg1"/>
                </a:solidFill>
              </a:rPr>
              <a:t>ca_par</a:t>
            </a:r>
            <a:r>
              <a:rPr lang="fr-FR" i="1" dirty="0">
                <a:solidFill>
                  <a:schemeClr val="bg1"/>
                </a:solidFill>
              </a:rPr>
              <a:t> produit » et « </a:t>
            </a:r>
            <a:r>
              <a:rPr lang="fr-FR" i="1" dirty="0" err="1">
                <a:solidFill>
                  <a:schemeClr val="bg1"/>
                </a:solidFill>
              </a:rPr>
              <a:t>total_sales</a:t>
            </a:r>
            <a:r>
              <a:rPr lang="fr-FR" i="1" dirty="0">
                <a:solidFill>
                  <a:schemeClr val="bg1"/>
                </a:solidFill>
              </a:rPr>
              <a:t> » puis enregistrement de ce tableau dans un fichier </a:t>
            </a:r>
            <a:r>
              <a:rPr lang="fr-FR" i="1" dirty="0" err="1">
                <a:solidFill>
                  <a:schemeClr val="bg1"/>
                </a:solidFill>
              </a:rPr>
              <a:t>excel</a:t>
            </a:r>
            <a:r>
              <a:rPr lang="fr-FR" i="1" dirty="0">
                <a:solidFill>
                  <a:schemeClr val="bg1"/>
                </a:solidFill>
              </a:rPr>
              <a:t>.</a:t>
            </a:r>
          </a:p>
        </p:txBody>
      </p:sp>
    </p:spTree>
    <p:extLst>
      <p:ext uri="{BB962C8B-B14F-4D97-AF65-F5344CB8AC3E}">
        <p14:creationId xmlns:p14="http://schemas.microsoft.com/office/powerpoint/2010/main" val="142195507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cxnSp>
        <p:nvCxnSpPr>
          <p:cNvPr id="19" name="Straight Connector 14">
            <a:extLst>
              <a:ext uri="{FF2B5EF4-FFF2-40B4-BE49-F238E27FC236}">
                <a16:creationId xmlns:a16="http://schemas.microsoft.com/office/drawing/2014/main" id="{516F97B9-23C6-4EF1-AED7-D5E3C26A64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096000" y="1142999"/>
            <a:ext cx="0" cy="4572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7">
            <a:extLst>
              <a:ext uri="{FF2B5EF4-FFF2-40B4-BE49-F238E27FC236}">
                <a16:creationId xmlns:a16="http://schemas.microsoft.com/office/drawing/2014/main" id="{2947E180-D324-3FD0-274D-BDD99CB9B428}"/>
              </a:ext>
            </a:extLst>
          </p:cNvPr>
          <p:cNvSpPr>
            <a:spLocks noGrp="1"/>
          </p:cNvSpPr>
          <p:nvPr>
            <p:ph type="sldNum" sz="quarter" idx="12"/>
          </p:nvPr>
        </p:nvSpPr>
        <p:spPr>
          <a:xfrm>
            <a:off x="11764762" y="6317565"/>
            <a:ext cx="365760" cy="365760"/>
          </a:xfrm>
        </p:spPr>
        <p:txBody>
          <a:bodyPr/>
          <a:lstStyle/>
          <a:p>
            <a:pPr rtl="0"/>
            <a:fld id="{6D22F896-40B5-4ADD-8801-0D06FADFA095}" type="slidenum">
              <a:rPr lang="fr-FR" noProof="0" smtClean="0"/>
              <a:t>18</a:t>
            </a:fld>
            <a:endParaRPr lang="fr-FR" noProof="0" dirty="0"/>
          </a:p>
        </p:txBody>
      </p:sp>
      <p:sp>
        <p:nvSpPr>
          <p:cNvPr id="9" name="ZoneTexte 8">
            <a:extLst>
              <a:ext uri="{FF2B5EF4-FFF2-40B4-BE49-F238E27FC236}">
                <a16:creationId xmlns:a16="http://schemas.microsoft.com/office/drawing/2014/main" id="{EC2BB8AD-4F9B-2FB8-A08C-D47D5209584A}"/>
              </a:ext>
            </a:extLst>
          </p:cNvPr>
          <p:cNvSpPr txBox="1"/>
          <p:nvPr/>
        </p:nvSpPr>
        <p:spPr>
          <a:xfrm>
            <a:off x="350556" y="3174421"/>
            <a:ext cx="5381955" cy="1323439"/>
          </a:xfrm>
          <a:prstGeom prst="rect">
            <a:avLst/>
          </a:prstGeom>
          <a:noFill/>
        </p:spPr>
        <p:txBody>
          <a:bodyPr wrap="square" rtlCol="0">
            <a:spAutoFit/>
          </a:bodyPr>
          <a:lstStyle/>
          <a:p>
            <a:pPr algn="ctr"/>
            <a:r>
              <a:rPr lang="fr-FR" sz="1600" dirty="0">
                <a:solidFill>
                  <a:schemeClr val="bg1"/>
                </a:solidFill>
              </a:rPr>
              <a:t>Nos 3 vins se vendent en ligne,</a:t>
            </a:r>
          </a:p>
          <a:p>
            <a:pPr algn="ctr"/>
            <a:endParaRPr lang="fr-FR" sz="1600" dirty="0">
              <a:solidFill>
                <a:schemeClr val="bg1"/>
              </a:solidFill>
            </a:endParaRPr>
          </a:p>
          <a:p>
            <a:pPr algn="ctr"/>
            <a:r>
              <a:rPr lang="fr-FR" sz="1600" dirty="0">
                <a:solidFill>
                  <a:schemeClr val="bg1"/>
                </a:solidFill>
              </a:rPr>
              <a:t>Le plus cher fait du CA, et donc des ventes, ainsi que le 3eme.</a:t>
            </a:r>
          </a:p>
          <a:p>
            <a:pPr algn="ctr"/>
            <a:endParaRPr lang="fr-FR" sz="1600" dirty="0">
              <a:solidFill>
                <a:schemeClr val="bg1"/>
              </a:solidFill>
            </a:endParaRPr>
          </a:p>
          <a:p>
            <a:pPr algn="ctr"/>
            <a:r>
              <a:rPr lang="fr-FR" sz="1600" dirty="0">
                <a:solidFill>
                  <a:schemeClr val="bg1"/>
                </a:solidFill>
              </a:rPr>
              <a:t>Le second n’a pas fait de vente et dispose de stock</a:t>
            </a:r>
          </a:p>
        </p:txBody>
      </p:sp>
      <p:pic>
        <p:nvPicPr>
          <p:cNvPr id="13" name="Image 12">
            <a:extLst>
              <a:ext uri="{FF2B5EF4-FFF2-40B4-BE49-F238E27FC236}">
                <a16:creationId xmlns:a16="http://schemas.microsoft.com/office/drawing/2014/main" id="{5C3661DF-650F-9A41-965F-391ADD9D72F5}"/>
              </a:ext>
            </a:extLst>
          </p:cNvPr>
          <p:cNvPicPr>
            <a:picLocks noChangeAspect="1"/>
          </p:cNvPicPr>
          <p:nvPr/>
        </p:nvPicPr>
        <p:blipFill rotWithShape="1">
          <a:blip r:embed="rId2"/>
          <a:srcRect b="37005"/>
          <a:stretch/>
        </p:blipFill>
        <p:spPr>
          <a:xfrm>
            <a:off x="834977" y="1661927"/>
            <a:ext cx="4413112" cy="1074114"/>
          </a:xfrm>
          <a:prstGeom prst="rect">
            <a:avLst/>
          </a:prstGeom>
        </p:spPr>
      </p:pic>
      <p:sp>
        <p:nvSpPr>
          <p:cNvPr id="14" name="ZoneTexte 13">
            <a:extLst>
              <a:ext uri="{FF2B5EF4-FFF2-40B4-BE49-F238E27FC236}">
                <a16:creationId xmlns:a16="http://schemas.microsoft.com/office/drawing/2014/main" id="{C3E5CF93-976C-32B4-851B-58094CB33763}"/>
              </a:ext>
            </a:extLst>
          </p:cNvPr>
          <p:cNvSpPr txBox="1"/>
          <p:nvPr/>
        </p:nvSpPr>
        <p:spPr>
          <a:xfrm>
            <a:off x="3830320" y="280955"/>
            <a:ext cx="4226560" cy="461665"/>
          </a:xfrm>
          <a:prstGeom prst="rect">
            <a:avLst/>
          </a:prstGeom>
          <a:noFill/>
        </p:spPr>
        <p:txBody>
          <a:bodyPr wrap="square" rtlCol="0">
            <a:spAutoFit/>
          </a:bodyPr>
          <a:lstStyle/>
          <a:p>
            <a:pPr algn="ctr"/>
            <a:r>
              <a:rPr lang="fr-FR" sz="2400" b="1" u="sng" dirty="0">
                <a:solidFill>
                  <a:schemeClr val="bg1"/>
                </a:solidFill>
              </a:rPr>
              <a:t>Focus</a:t>
            </a:r>
            <a:r>
              <a:rPr lang="fr-FR" sz="2400" dirty="0">
                <a:solidFill>
                  <a:schemeClr val="bg1"/>
                </a:solidFill>
              </a:rPr>
              <a:t> : Nos 3 vins les + chers</a:t>
            </a:r>
          </a:p>
        </p:txBody>
      </p:sp>
      <p:pic>
        <p:nvPicPr>
          <p:cNvPr id="18" name="Image 17">
            <a:extLst>
              <a:ext uri="{FF2B5EF4-FFF2-40B4-BE49-F238E27FC236}">
                <a16:creationId xmlns:a16="http://schemas.microsoft.com/office/drawing/2014/main" id="{D0A6EFC0-CF77-195D-3251-D37B2D04486D}"/>
              </a:ext>
            </a:extLst>
          </p:cNvPr>
          <p:cNvPicPr>
            <a:picLocks noChangeAspect="1"/>
          </p:cNvPicPr>
          <p:nvPr/>
        </p:nvPicPr>
        <p:blipFill rotWithShape="1">
          <a:blip r:embed="rId3"/>
          <a:srcRect t="34613" b="38107"/>
          <a:stretch/>
        </p:blipFill>
        <p:spPr>
          <a:xfrm>
            <a:off x="6484718" y="2954278"/>
            <a:ext cx="5209700" cy="1288538"/>
          </a:xfrm>
          <a:prstGeom prst="rect">
            <a:avLst/>
          </a:prstGeom>
        </p:spPr>
      </p:pic>
      <p:pic>
        <p:nvPicPr>
          <p:cNvPr id="20" name="Image 19">
            <a:extLst>
              <a:ext uri="{FF2B5EF4-FFF2-40B4-BE49-F238E27FC236}">
                <a16:creationId xmlns:a16="http://schemas.microsoft.com/office/drawing/2014/main" id="{7083C03D-EBD4-6F8F-342A-4EC3AF4AA215}"/>
              </a:ext>
            </a:extLst>
          </p:cNvPr>
          <p:cNvPicPr>
            <a:picLocks noChangeAspect="1"/>
          </p:cNvPicPr>
          <p:nvPr/>
        </p:nvPicPr>
        <p:blipFill rotWithShape="1">
          <a:blip r:embed="rId3"/>
          <a:srcRect t="67389" b="4027"/>
          <a:stretch/>
        </p:blipFill>
        <p:spPr>
          <a:xfrm>
            <a:off x="6617431" y="4581909"/>
            <a:ext cx="4972057" cy="1288537"/>
          </a:xfrm>
          <a:prstGeom prst="rect">
            <a:avLst/>
          </a:prstGeom>
        </p:spPr>
      </p:pic>
      <p:pic>
        <p:nvPicPr>
          <p:cNvPr id="21" name="Image 20">
            <a:extLst>
              <a:ext uri="{FF2B5EF4-FFF2-40B4-BE49-F238E27FC236}">
                <a16:creationId xmlns:a16="http://schemas.microsoft.com/office/drawing/2014/main" id="{8C04B5AD-7ACB-4EE4-11CD-DBECE65C3BB0}"/>
              </a:ext>
            </a:extLst>
          </p:cNvPr>
          <p:cNvPicPr>
            <a:picLocks noChangeAspect="1"/>
          </p:cNvPicPr>
          <p:nvPr/>
        </p:nvPicPr>
        <p:blipFill rotWithShape="1">
          <a:blip r:embed="rId3"/>
          <a:srcRect b="71575"/>
          <a:stretch/>
        </p:blipFill>
        <p:spPr>
          <a:xfrm>
            <a:off x="6589648" y="1326647"/>
            <a:ext cx="4999840" cy="1288538"/>
          </a:xfrm>
          <a:prstGeom prst="rect">
            <a:avLst/>
          </a:prstGeom>
        </p:spPr>
      </p:pic>
    </p:spTree>
    <p:extLst>
      <p:ext uri="{BB962C8B-B14F-4D97-AF65-F5344CB8AC3E}">
        <p14:creationId xmlns:p14="http://schemas.microsoft.com/office/powerpoint/2010/main" val="10614974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1E499D-21D1-12EA-7EDB-6D5E66F4D497}"/>
              </a:ext>
            </a:extLst>
          </p:cNvPr>
          <p:cNvSpPr>
            <a:spLocks noGrp="1"/>
          </p:cNvSpPr>
          <p:nvPr>
            <p:ph type="title"/>
          </p:nvPr>
        </p:nvSpPr>
        <p:spPr>
          <a:xfrm>
            <a:off x="575056" y="125306"/>
            <a:ext cx="7729728" cy="1188720"/>
          </a:xfrm>
          <a:solidFill>
            <a:srgbClr val="002060"/>
          </a:solidFill>
          <a:ln>
            <a:solidFill>
              <a:schemeClr val="bg1"/>
            </a:solidFill>
          </a:ln>
        </p:spPr>
        <p:txBody>
          <a:bodyPr/>
          <a:lstStyle/>
          <a:p>
            <a:r>
              <a:rPr lang="fr-FR" dirty="0">
                <a:solidFill>
                  <a:schemeClr val="bg1"/>
                </a:solidFill>
              </a:rPr>
              <a:t>Conclusion</a:t>
            </a:r>
          </a:p>
        </p:txBody>
      </p:sp>
      <p:graphicFrame>
        <p:nvGraphicFramePr>
          <p:cNvPr id="7" name="Diagramme 6">
            <a:extLst>
              <a:ext uri="{FF2B5EF4-FFF2-40B4-BE49-F238E27FC236}">
                <a16:creationId xmlns:a16="http://schemas.microsoft.com/office/drawing/2014/main" id="{BE2DE081-030D-1638-D336-F23C1502AD3F}"/>
              </a:ext>
            </a:extLst>
          </p:cNvPr>
          <p:cNvGraphicFramePr/>
          <p:nvPr>
            <p:extLst>
              <p:ext uri="{D42A27DB-BD31-4B8C-83A1-F6EECF244321}">
                <p14:modId xmlns:p14="http://schemas.microsoft.com/office/powerpoint/2010/main" val="3411275124"/>
              </p:ext>
            </p:extLst>
          </p:nvPr>
        </p:nvGraphicFramePr>
        <p:xfrm>
          <a:off x="497840" y="143933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Espace réservé du numéro de diapositive 7">
            <a:extLst>
              <a:ext uri="{FF2B5EF4-FFF2-40B4-BE49-F238E27FC236}">
                <a16:creationId xmlns:a16="http://schemas.microsoft.com/office/drawing/2014/main" id="{46E44EE9-B52F-7505-2B19-BA8EF2A08744}"/>
              </a:ext>
            </a:extLst>
          </p:cNvPr>
          <p:cNvSpPr>
            <a:spLocks noGrp="1"/>
          </p:cNvSpPr>
          <p:nvPr>
            <p:ph type="sldNum" sz="quarter" idx="12"/>
          </p:nvPr>
        </p:nvSpPr>
        <p:spPr/>
        <p:txBody>
          <a:bodyPr/>
          <a:lstStyle/>
          <a:p>
            <a:pPr rtl="0"/>
            <a:fld id="{6D22F896-40B5-4ADD-8801-0D06FADFA095}" type="slidenum">
              <a:rPr lang="fr-FR" noProof="0" smtClean="0"/>
              <a:t>19</a:t>
            </a:fld>
            <a:endParaRPr lang="fr-FR" noProof="0" dirty="0"/>
          </a:p>
        </p:txBody>
      </p:sp>
      <p:sp>
        <p:nvSpPr>
          <p:cNvPr id="3" name="ZoneTexte 2">
            <a:extLst>
              <a:ext uri="{FF2B5EF4-FFF2-40B4-BE49-F238E27FC236}">
                <a16:creationId xmlns:a16="http://schemas.microsoft.com/office/drawing/2014/main" id="{043AD589-6A29-2320-4189-A55791338F81}"/>
              </a:ext>
            </a:extLst>
          </p:cNvPr>
          <p:cNvSpPr txBox="1"/>
          <p:nvPr/>
        </p:nvSpPr>
        <p:spPr>
          <a:xfrm>
            <a:off x="9392402" y="2999137"/>
            <a:ext cx="2799598" cy="1754326"/>
          </a:xfrm>
          <a:prstGeom prst="rect">
            <a:avLst/>
          </a:prstGeom>
          <a:noFill/>
        </p:spPr>
        <p:txBody>
          <a:bodyPr wrap="square" rtlCol="0">
            <a:spAutoFit/>
          </a:bodyPr>
          <a:lstStyle/>
          <a:p>
            <a:r>
              <a:rPr lang="fr-FR" u="sng" dirty="0">
                <a:solidFill>
                  <a:schemeClr val="bg1"/>
                </a:solidFill>
              </a:rPr>
              <a:t>Parties diverses Notebook : </a:t>
            </a:r>
          </a:p>
          <a:p>
            <a:r>
              <a:rPr lang="fr-FR" dirty="0">
                <a:solidFill>
                  <a:schemeClr val="bg1"/>
                </a:solidFill>
              </a:rPr>
              <a:t>Analyse sur d’autres colonnes, et d’autres valeurs comme les stocks </a:t>
            </a:r>
            <a:r>
              <a:rPr lang="fr-FR" dirty="0" err="1">
                <a:solidFill>
                  <a:schemeClr val="bg1"/>
                </a:solidFill>
              </a:rPr>
              <a:t>quantity</a:t>
            </a:r>
            <a:r>
              <a:rPr lang="fr-FR" dirty="0">
                <a:solidFill>
                  <a:schemeClr val="bg1"/>
                </a:solidFill>
              </a:rPr>
              <a:t> ou encore le </a:t>
            </a:r>
            <a:r>
              <a:rPr lang="fr-FR" dirty="0" err="1">
                <a:solidFill>
                  <a:schemeClr val="bg1"/>
                </a:solidFill>
              </a:rPr>
              <a:t>total_sales</a:t>
            </a:r>
            <a:r>
              <a:rPr lang="fr-FR" dirty="0">
                <a:solidFill>
                  <a:schemeClr val="bg1"/>
                </a:solidFill>
              </a:rPr>
              <a:t>…)</a:t>
            </a:r>
          </a:p>
        </p:txBody>
      </p:sp>
      <p:sp>
        <p:nvSpPr>
          <p:cNvPr id="4" name="ZoneTexte 3">
            <a:extLst>
              <a:ext uri="{FF2B5EF4-FFF2-40B4-BE49-F238E27FC236}">
                <a16:creationId xmlns:a16="http://schemas.microsoft.com/office/drawing/2014/main" id="{B9C29AB1-8EAD-E88E-9AEB-6EDEC78FB369}"/>
              </a:ext>
            </a:extLst>
          </p:cNvPr>
          <p:cNvSpPr txBox="1"/>
          <p:nvPr/>
        </p:nvSpPr>
        <p:spPr>
          <a:xfrm>
            <a:off x="8798560" y="3640648"/>
            <a:ext cx="776722" cy="646331"/>
          </a:xfrm>
          <a:prstGeom prst="rect">
            <a:avLst/>
          </a:prstGeom>
          <a:noFill/>
        </p:spPr>
        <p:txBody>
          <a:bodyPr wrap="square" rtlCol="0">
            <a:spAutoFit/>
          </a:bodyPr>
          <a:lstStyle/>
          <a:p>
            <a:r>
              <a:rPr lang="fr-FR" sz="3600" dirty="0">
                <a:solidFill>
                  <a:schemeClr val="bg1"/>
                </a:solidFill>
              </a:rPr>
              <a:t>…</a:t>
            </a:r>
          </a:p>
        </p:txBody>
      </p:sp>
    </p:spTree>
    <p:extLst>
      <p:ext uri="{BB962C8B-B14F-4D97-AF65-F5344CB8AC3E}">
        <p14:creationId xmlns:p14="http://schemas.microsoft.com/office/powerpoint/2010/main" val="27893705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CF1D1C-0B46-4104-5A15-39F5B6A1FAC2}"/>
              </a:ext>
            </a:extLst>
          </p:cNvPr>
          <p:cNvSpPr>
            <a:spLocks noGrp="1"/>
          </p:cNvSpPr>
          <p:nvPr>
            <p:ph type="title"/>
          </p:nvPr>
        </p:nvSpPr>
        <p:spPr>
          <a:solidFill>
            <a:srgbClr val="002060"/>
          </a:solidFill>
        </p:spPr>
        <p:txBody>
          <a:bodyPr/>
          <a:lstStyle/>
          <a:p>
            <a:r>
              <a:rPr lang="fr-FR" dirty="0">
                <a:solidFill>
                  <a:schemeClr val="bg2"/>
                </a:solidFill>
              </a:rPr>
              <a:t>Contexte de l’analyse</a:t>
            </a:r>
          </a:p>
        </p:txBody>
      </p:sp>
      <p:sp>
        <p:nvSpPr>
          <p:cNvPr id="4" name="ZoneTexte 3">
            <a:extLst>
              <a:ext uri="{FF2B5EF4-FFF2-40B4-BE49-F238E27FC236}">
                <a16:creationId xmlns:a16="http://schemas.microsoft.com/office/drawing/2014/main" id="{1EDA685F-E4D8-C570-B173-F41EA4F60C75}"/>
              </a:ext>
            </a:extLst>
          </p:cNvPr>
          <p:cNvSpPr txBox="1"/>
          <p:nvPr/>
        </p:nvSpPr>
        <p:spPr>
          <a:xfrm>
            <a:off x="487680" y="2804787"/>
            <a:ext cx="11480800" cy="3139321"/>
          </a:xfrm>
          <a:prstGeom prst="rect">
            <a:avLst/>
          </a:prstGeom>
          <a:noFill/>
        </p:spPr>
        <p:txBody>
          <a:bodyPr wrap="square" rtlCol="0">
            <a:spAutoFit/>
          </a:bodyPr>
          <a:lstStyle/>
          <a:p>
            <a:r>
              <a:rPr lang="fr-FR" dirty="0">
                <a:solidFill>
                  <a:schemeClr val="bg2"/>
                </a:solidFill>
              </a:rPr>
              <a:t>Au sein de </a:t>
            </a:r>
            <a:r>
              <a:rPr lang="fr-FR" dirty="0" err="1">
                <a:solidFill>
                  <a:schemeClr val="bg2"/>
                </a:solidFill>
              </a:rPr>
              <a:t>BottleNeck</a:t>
            </a:r>
            <a:r>
              <a:rPr lang="fr-FR" dirty="0">
                <a:solidFill>
                  <a:schemeClr val="bg2"/>
                </a:solidFill>
              </a:rPr>
              <a:t> (boutique de vins et spiritueux) nous sommes en charge d’effectuer une analyse de données des fichiers ERP et WEB.</a:t>
            </a:r>
          </a:p>
          <a:p>
            <a:endParaRPr lang="fr-FR" dirty="0">
              <a:solidFill>
                <a:schemeClr val="bg2"/>
              </a:solidFill>
            </a:endParaRPr>
          </a:p>
          <a:p>
            <a:r>
              <a:rPr lang="fr-FR" dirty="0">
                <a:solidFill>
                  <a:schemeClr val="bg2"/>
                </a:solidFill>
              </a:rPr>
              <a:t>La mission se découpe en 4 étapes :</a:t>
            </a:r>
          </a:p>
          <a:p>
            <a:endParaRPr lang="fr-FR" dirty="0">
              <a:solidFill>
                <a:schemeClr val="bg2"/>
              </a:solidFill>
            </a:endParaRPr>
          </a:p>
          <a:p>
            <a:r>
              <a:rPr lang="fr-FR" dirty="0">
                <a:solidFill>
                  <a:schemeClr val="bg2"/>
                </a:solidFill>
              </a:rPr>
              <a:t>- Rapprocher les exports Excel ERP et WEB à l’aide du fichier de liaison &amp;…</a:t>
            </a:r>
          </a:p>
          <a:p>
            <a:r>
              <a:rPr lang="fr-FR" dirty="0">
                <a:solidFill>
                  <a:schemeClr val="bg2"/>
                </a:solidFill>
              </a:rPr>
              <a:t>- …Présenter 5 incohérences dans l’ensemble de nos données. </a:t>
            </a:r>
          </a:p>
          <a:p>
            <a:r>
              <a:rPr lang="fr-FR" dirty="0">
                <a:solidFill>
                  <a:schemeClr val="bg2"/>
                </a:solidFill>
              </a:rPr>
              <a:t>- Analyser la catégorie « prix » du fichier ERP et détecter les valeurs aberrantes </a:t>
            </a:r>
          </a:p>
          <a:p>
            <a:r>
              <a:rPr lang="fr-FR" dirty="0">
                <a:solidFill>
                  <a:schemeClr val="bg2"/>
                </a:solidFill>
              </a:rPr>
              <a:t>(présenter cette analyse sous forme de graphique).</a:t>
            </a:r>
          </a:p>
          <a:p>
            <a:r>
              <a:rPr lang="fr-FR" dirty="0">
                <a:solidFill>
                  <a:schemeClr val="bg2"/>
                </a:solidFill>
              </a:rPr>
              <a:t>- Calculer le chiffre d’affaires de la boutique en ligne et le chiffre d’affaires par produits. </a:t>
            </a:r>
          </a:p>
          <a:p>
            <a:endParaRPr lang="fr-FR" dirty="0">
              <a:solidFill>
                <a:schemeClr val="bg2"/>
              </a:solidFill>
            </a:endParaRPr>
          </a:p>
        </p:txBody>
      </p:sp>
      <p:sp>
        <p:nvSpPr>
          <p:cNvPr id="5" name="Espace réservé du numéro de diapositive 4">
            <a:extLst>
              <a:ext uri="{FF2B5EF4-FFF2-40B4-BE49-F238E27FC236}">
                <a16:creationId xmlns:a16="http://schemas.microsoft.com/office/drawing/2014/main" id="{E2B93695-070B-E430-2FEE-84B74527263C}"/>
              </a:ext>
            </a:extLst>
          </p:cNvPr>
          <p:cNvSpPr>
            <a:spLocks noGrp="1"/>
          </p:cNvSpPr>
          <p:nvPr>
            <p:ph type="sldNum" sz="quarter" idx="12"/>
          </p:nvPr>
        </p:nvSpPr>
        <p:spPr/>
        <p:txBody>
          <a:bodyPr/>
          <a:lstStyle/>
          <a:p>
            <a:pPr rtl="0"/>
            <a:fld id="{6D22F896-40B5-4ADD-8801-0D06FADFA095}" type="slidenum">
              <a:rPr lang="fr-FR" noProof="0" smtClean="0"/>
              <a:t>2</a:t>
            </a:fld>
            <a:endParaRPr lang="fr-FR" noProof="0" dirty="0"/>
          </a:p>
        </p:txBody>
      </p:sp>
    </p:spTree>
    <p:extLst>
      <p:ext uri="{BB962C8B-B14F-4D97-AF65-F5344CB8AC3E}">
        <p14:creationId xmlns:p14="http://schemas.microsoft.com/office/powerpoint/2010/main" val="3978609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fr-FR" dirty="0"/>
          </a:p>
        </p:txBody>
      </p:sp>
      <p:sp>
        <p:nvSpPr>
          <p:cNvPr id="2" name="Titre 1">
            <a:extLst>
              <a:ext uri="{FF2B5EF4-FFF2-40B4-BE49-F238E27FC236}">
                <a16:creationId xmlns:a16="http://schemas.microsoft.com/office/drawing/2014/main" id="{9C9DE503-F7C2-4A40-83F4-4DE931E7D9DE}"/>
              </a:ext>
            </a:extLst>
          </p:cNvPr>
          <p:cNvSpPr>
            <a:spLocks noGrp="1"/>
          </p:cNvSpPr>
          <p:nvPr>
            <p:ph type="title"/>
          </p:nvPr>
        </p:nvSpPr>
        <p:spPr>
          <a:xfrm>
            <a:off x="643467" y="2244223"/>
            <a:ext cx="3363974" cy="1495794"/>
          </a:xfrm>
          <a:noFill/>
          <a:ln>
            <a:solidFill>
              <a:schemeClr val="bg1"/>
            </a:solidFill>
          </a:ln>
          <a:effectLst>
            <a:glow rad="152400">
              <a:schemeClr val="bg1">
                <a:alpha val="13000"/>
              </a:schemeClr>
            </a:glow>
          </a:effectLst>
        </p:spPr>
        <p:txBody>
          <a:bodyPr wrap="square" rtlCol="0">
            <a:normAutofit fontScale="90000"/>
          </a:bodyPr>
          <a:lstStyle/>
          <a:p>
            <a:pPr rtl="0"/>
            <a:r>
              <a:rPr lang="fr-FR" dirty="0">
                <a:solidFill>
                  <a:schemeClr val="bg1"/>
                </a:solidFill>
              </a:rPr>
              <a:t>Organisation et ETAPES de l’Etude</a:t>
            </a:r>
          </a:p>
        </p:txBody>
      </p:sp>
      <p:pic>
        <p:nvPicPr>
          <p:cNvPr id="4" name="Image 3" descr="Numéro de métier finance">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graphicFrame>
        <p:nvGraphicFramePr>
          <p:cNvPr id="5" name="Espace réservé du contenu 2" descr="Icône puce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260765183"/>
              </p:ext>
            </p:extLst>
          </p:nvPr>
        </p:nvGraphicFramePr>
        <p:xfrm>
          <a:off x="5619622" y="108712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ZoneTexte 6">
            <a:extLst>
              <a:ext uri="{FF2B5EF4-FFF2-40B4-BE49-F238E27FC236}">
                <a16:creationId xmlns:a16="http://schemas.microsoft.com/office/drawing/2014/main" id="{814B3CBD-BCF0-FF8D-549F-926A706FC98C}"/>
              </a:ext>
            </a:extLst>
          </p:cNvPr>
          <p:cNvSpPr txBox="1"/>
          <p:nvPr/>
        </p:nvSpPr>
        <p:spPr>
          <a:xfrm>
            <a:off x="6796912" y="2672080"/>
            <a:ext cx="4246880" cy="430887"/>
          </a:xfrm>
          <a:prstGeom prst="rect">
            <a:avLst/>
          </a:prstGeom>
          <a:noFill/>
        </p:spPr>
        <p:txBody>
          <a:bodyPr wrap="square" rtlCol="0">
            <a:spAutoFit/>
          </a:bodyPr>
          <a:lstStyle/>
          <a:p>
            <a:r>
              <a:rPr lang="fr-FR" sz="2200" dirty="0">
                <a:solidFill>
                  <a:srgbClr val="FFFFFF"/>
                </a:solidFill>
                <a:effectLst>
                  <a:glow rad="152400">
                    <a:srgbClr val="FFFFFF">
                      <a:alpha val="19000"/>
                    </a:srgbClr>
                  </a:glow>
                </a:effectLst>
                <a:latin typeface="Gill Sans MT" panose="020B0502020104020203"/>
              </a:rPr>
              <a:t>Lister 5 incohérences</a:t>
            </a:r>
          </a:p>
        </p:txBody>
      </p:sp>
      <p:sp>
        <p:nvSpPr>
          <p:cNvPr id="8" name="Espace réservé du numéro de diapositive 7">
            <a:extLst>
              <a:ext uri="{FF2B5EF4-FFF2-40B4-BE49-F238E27FC236}">
                <a16:creationId xmlns:a16="http://schemas.microsoft.com/office/drawing/2014/main" id="{BD390387-2A3B-FFF7-D235-E1F58266A2E0}"/>
              </a:ext>
            </a:extLst>
          </p:cNvPr>
          <p:cNvSpPr>
            <a:spLocks noGrp="1"/>
          </p:cNvSpPr>
          <p:nvPr>
            <p:ph type="sldNum" sz="quarter" idx="12"/>
          </p:nvPr>
        </p:nvSpPr>
        <p:spPr/>
        <p:txBody>
          <a:bodyPr/>
          <a:lstStyle/>
          <a:p>
            <a:pPr rtl="0"/>
            <a:fld id="{6D22F896-40B5-4ADD-8801-0D06FADFA095}" type="slidenum">
              <a:rPr lang="fr-FR" noProof="0" smtClean="0"/>
              <a:t>3</a:t>
            </a:fld>
            <a:endParaRPr lang="fr-FR" noProof="0" dirty="0"/>
          </a:p>
        </p:txBody>
      </p:sp>
    </p:spTree>
    <p:extLst>
      <p:ext uri="{BB962C8B-B14F-4D97-AF65-F5344CB8AC3E}">
        <p14:creationId xmlns:p14="http://schemas.microsoft.com/office/powerpoint/2010/main" val="342431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5788A38-5F0C-4592-A0DC-5B634F432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2813193-D35D-42A9-A6CA-6D04EFAA7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7537702"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Espace réservé du contenu 8" descr="Insecte sous une loupe avec un remplissage uni">
            <a:extLst>
              <a:ext uri="{FF2B5EF4-FFF2-40B4-BE49-F238E27FC236}">
                <a16:creationId xmlns:a16="http://schemas.microsoft.com/office/drawing/2014/main" id="{B99E36A5-1382-F2C1-4F87-B6082FA8CF01}"/>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8177782" y="1584578"/>
            <a:ext cx="3374138" cy="3374138"/>
          </a:xfrm>
          <a:prstGeom prst="rect">
            <a:avLst/>
          </a:prstGeom>
        </p:spPr>
      </p:pic>
      <p:sp>
        <p:nvSpPr>
          <p:cNvPr id="11" name="ZoneTexte 10">
            <a:extLst>
              <a:ext uri="{FF2B5EF4-FFF2-40B4-BE49-F238E27FC236}">
                <a16:creationId xmlns:a16="http://schemas.microsoft.com/office/drawing/2014/main" id="{791831DC-5511-C81B-1527-BD80E4C6EBC1}"/>
              </a:ext>
            </a:extLst>
          </p:cNvPr>
          <p:cNvSpPr txBox="1"/>
          <p:nvPr/>
        </p:nvSpPr>
        <p:spPr>
          <a:xfrm>
            <a:off x="0" y="0"/>
            <a:ext cx="7537702" cy="6858000"/>
          </a:xfrm>
          <a:prstGeom prst="rect">
            <a:avLst/>
          </a:prstGeom>
          <a:solidFill>
            <a:schemeClr val="tx1">
              <a:lumMod val="95000"/>
              <a:lumOff val="5000"/>
            </a:schemeClr>
          </a:solidFill>
        </p:spPr>
        <p:txBody>
          <a:bodyPr wrap="square" rtlCol="0">
            <a:spAutoFit/>
          </a:bodyPr>
          <a:lstStyle/>
          <a:p>
            <a:endParaRPr lang="fr-FR" dirty="0"/>
          </a:p>
        </p:txBody>
      </p:sp>
      <p:sp>
        <p:nvSpPr>
          <p:cNvPr id="2" name="Titre 1">
            <a:extLst>
              <a:ext uri="{FF2B5EF4-FFF2-40B4-BE49-F238E27FC236}">
                <a16:creationId xmlns:a16="http://schemas.microsoft.com/office/drawing/2014/main" id="{8EB78894-19E5-4916-B37E-B4A80B9B8D52}"/>
              </a:ext>
            </a:extLst>
          </p:cNvPr>
          <p:cNvSpPr>
            <a:spLocks noGrp="1"/>
          </p:cNvSpPr>
          <p:nvPr>
            <p:ph type="title"/>
          </p:nvPr>
        </p:nvSpPr>
        <p:spPr>
          <a:xfrm>
            <a:off x="972314" y="2448687"/>
            <a:ext cx="5928358" cy="1645920"/>
          </a:xfrm>
          <a:solidFill>
            <a:srgbClr val="002060"/>
          </a:solidFill>
        </p:spPr>
        <p:txBody>
          <a:bodyPr vert="horz" lIns="274320" tIns="182880" rIns="274320" bIns="182880" rtlCol="0" anchor="ctr" anchorCtr="1">
            <a:normAutofit/>
          </a:bodyPr>
          <a:lstStyle/>
          <a:p>
            <a:r>
              <a:rPr lang="en-US" sz="3800" dirty="0">
                <a:solidFill>
                  <a:schemeClr val="bg2"/>
                </a:solidFill>
              </a:rPr>
              <a:t>Exploration des </a:t>
            </a:r>
            <a:r>
              <a:rPr lang="fr-FR" sz="3800" dirty="0">
                <a:solidFill>
                  <a:schemeClr val="bg2"/>
                </a:solidFill>
              </a:rPr>
              <a:t>fichiers</a:t>
            </a:r>
            <a:r>
              <a:rPr lang="en-US" sz="3800" dirty="0">
                <a:solidFill>
                  <a:schemeClr val="bg2"/>
                </a:solidFill>
              </a:rPr>
              <a:t> </a:t>
            </a:r>
          </a:p>
        </p:txBody>
      </p:sp>
      <p:sp>
        <p:nvSpPr>
          <p:cNvPr id="12" name="Espace réservé du numéro de diapositive 11">
            <a:extLst>
              <a:ext uri="{FF2B5EF4-FFF2-40B4-BE49-F238E27FC236}">
                <a16:creationId xmlns:a16="http://schemas.microsoft.com/office/drawing/2014/main" id="{35F66CEC-AEC7-A19E-D0A5-3873F053E1A9}"/>
              </a:ext>
            </a:extLst>
          </p:cNvPr>
          <p:cNvSpPr>
            <a:spLocks noGrp="1"/>
          </p:cNvSpPr>
          <p:nvPr>
            <p:ph type="sldNum" sz="quarter" idx="12"/>
          </p:nvPr>
        </p:nvSpPr>
        <p:spPr/>
        <p:txBody>
          <a:bodyPr/>
          <a:lstStyle/>
          <a:p>
            <a:pPr rtl="0"/>
            <a:fld id="{6D22F896-40B5-4ADD-8801-0D06FADFA095}" type="slidenum">
              <a:rPr lang="fr-FR" noProof="0" smtClean="0"/>
              <a:t>4</a:t>
            </a:fld>
            <a:endParaRPr lang="fr-FR" noProof="0" dirty="0"/>
          </a:p>
        </p:txBody>
      </p:sp>
    </p:spTree>
    <p:extLst>
      <p:ext uri="{BB962C8B-B14F-4D97-AF65-F5344CB8AC3E}">
        <p14:creationId xmlns:p14="http://schemas.microsoft.com/office/powerpoint/2010/main" val="412895232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fr-FR" dirty="0"/>
          </a:p>
        </p:txBody>
      </p:sp>
      <p:sp>
        <p:nvSpPr>
          <p:cNvPr id="2" name="Titre 1">
            <a:extLst>
              <a:ext uri="{FF2B5EF4-FFF2-40B4-BE49-F238E27FC236}">
                <a16:creationId xmlns:a16="http://schemas.microsoft.com/office/drawing/2014/main" id="{15115107-5DA3-4397-A1DA-67705DAE1EC2}"/>
              </a:ext>
            </a:extLst>
          </p:cNvPr>
          <p:cNvSpPr>
            <a:spLocks noGrp="1"/>
          </p:cNvSpPr>
          <p:nvPr>
            <p:ph type="title"/>
          </p:nvPr>
        </p:nvSpPr>
        <p:spPr>
          <a:xfrm>
            <a:off x="250575" y="3643542"/>
            <a:ext cx="4153144" cy="2957697"/>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pPr algn="l" rtl="0"/>
            <a:br>
              <a:rPr lang="fr-FR" sz="1100" dirty="0">
                <a:solidFill>
                  <a:srgbClr val="FFFFFF"/>
                </a:solidFill>
              </a:rPr>
            </a:br>
            <a:br>
              <a:rPr lang="fr-FR" sz="1100" dirty="0">
                <a:solidFill>
                  <a:srgbClr val="FFFFFF"/>
                </a:solidFill>
              </a:rPr>
            </a:br>
            <a:br>
              <a:rPr lang="fr-FR" sz="1100" dirty="0">
                <a:solidFill>
                  <a:srgbClr val="FFFFFF"/>
                </a:solidFill>
              </a:rPr>
            </a:br>
            <a:endParaRPr lang="fr-FR" sz="1100" dirty="0">
              <a:solidFill>
                <a:srgbClr val="FFFFFF"/>
              </a:solidFill>
            </a:endParaRPr>
          </a:p>
        </p:txBody>
      </p:sp>
      <p:pic>
        <p:nvPicPr>
          <p:cNvPr id="6" name="Image 5">
            <a:extLst>
              <a:ext uri="{FF2B5EF4-FFF2-40B4-BE49-F238E27FC236}">
                <a16:creationId xmlns:a16="http://schemas.microsoft.com/office/drawing/2014/main" id="{44402E47-264F-2ADF-A2A1-338C91EE0344}"/>
              </a:ext>
            </a:extLst>
          </p:cNvPr>
          <p:cNvPicPr>
            <a:picLocks noChangeAspect="1"/>
          </p:cNvPicPr>
          <p:nvPr/>
        </p:nvPicPr>
        <p:blipFill rotWithShape="1">
          <a:blip r:embed="rId3"/>
          <a:srcRect t="12038"/>
          <a:stretch/>
        </p:blipFill>
        <p:spPr>
          <a:xfrm>
            <a:off x="63256" y="142240"/>
            <a:ext cx="4527783" cy="3072219"/>
          </a:xfrm>
          <a:prstGeom prst="rect">
            <a:avLst/>
          </a:prstGeom>
        </p:spPr>
      </p:pic>
      <p:pic>
        <p:nvPicPr>
          <p:cNvPr id="10" name="Image 9">
            <a:extLst>
              <a:ext uri="{FF2B5EF4-FFF2-40B4-BE49-F238E27FC236}">
                <a16:creationId xmlns:a16="http://schemas.microsoft.com/office/drawing/2014/main" id="{EC7F4D09-26CE-AD6B-66B4-63D71B233670}"/>
              </a:ext>
            </a:extLst>
          </p:cNvPr>
          <p:cNvPicPr>
            <a:picLocks noChangeAspect="1"/>
          </p:cNvPicPr>
          <p:nvPr/>
        </p:nvPicPr>
        <p:blipFill>
          <a:blip r:embed="rId4"/>
          <a:stretch>
            <a:fillRect/>
          </a:stretch>
        </p:blipFill>
        <p:spPr>
          <a:xfrm>
            <a:off x="5245872" y="3232285"/>
            <a:ext cx="4411015" cy="3308261"/>
          </a:xfrm>
          <a:prstGeom prst="rect">
            <a:avLst/>
          </a:prstGeom>
        </p:spPr>
      </p:pic>
      <p:pic>
        <p:nvPicPr>
          <p:cNvPr id="13" name="Image 12">
            <a:extLst>
              <a:ext uri="{FF2B5EF4-FFF2-40B4-BE49-F238E27FC236}">
                <a16:creationId xmlns:a16="http://schemas.microsoft.com/office/drawing/2014/main" id="{CB0E5302-5FAD-ACEF-2C93-2459E9E4D3EE}"/>
              </a:ext>
            </a:extLst>
          </p:cNvPr>
          <p:cNvPicPr>
            <a:picLocks noChangeAspect="1"/>
          </p:cNvPicPr>
          <p:nvPr/>
        </p:nvPicPr>
        <p:blipFill rotWithShape="1">
          <a:blip r:embed="rId5"/>
          <a:srcRect t="13382"/>
          <a:stretch/>
        </p:blipFill>
        <p:spPr>
          <a:xfrm>
            <a:off x="7342193" y="182279"/>
            <a:ext cx="4629388" cy="1562146"/>
          </a:xfrm>
          <a:prstGeom prst="rect">
            <a:avLst/>
          </a:prstGeom>
        </p:spPr>
      </p:pic>
      <p:pic>
        <p:nvPicPr>
          <p:cNvPr id="15" name="Image 14">
            <a:extLst>
              <a:ext uri="{FF2B5EF4-FFF2-40B4-BE49-F238E27FC236}">
                <a16:creationId xmlns:a16="http://schemas.microsoft.com/office/drawing/2014/main" id="{3F158290-4A5F-8BEB-33AE-FB98E1B76C87}"/>
              </a:ext>
            </a:extLst>
          </p:cNvPr>
          <p:cNvPicPr>
            <a:picLocks noChangeAspect="1"/>
          </p:cNvPicPr>
          <p:nvPr/>
        </p:nvPicPr>
        <p:blipFill>
          <a:blip r:embed="rId6"/>
          <a:stretch>
            <a:fillRect/>
          </a:stretch>
        </p:blipFill>
        <p:spPr>
          <a:xfrm>
            <a:off x="7342193" y="1744425"/>
            <a:ext cx="4629388" cy="1082334"/>
          </a:xfrm>
          <a:prstGeom prst="rect">
            <a:avLst/>
          </a:prstGeom>
        </p:spPr>
      </p:pic>
      <p:sp>
        <p:nvSpPr>
          <p:cNvPr id="16" name="ZoneTexte 15">
            <a:extLst>
              <a:ext uri="{FF2B5EF4-FFF2-40B4-BE49-F238E27FC236}">
                <a16:creationId xmlns:a16="http://schemas.microsoft.com/office/drawing/2014/main" id="{BFD2C86B-7E31-9126-16E3-4EB56A91D918}"/>
              </a:ext>
            </a:extLst>
          </p:cNvPr>
          <p:cNvSpPr txBox="1"/>
          <p:nvPr/>
        </p:nvSpPr>
        <p:spPr>
          <a:xfrm>
            <a:off x="335280" y="3881120"/>
            <a:ext cx="3942080" cy="2893100"/>
          </a:xfrm>
          <a:prstGeom prst="rect">
            <a:avLst/>
          </a:prstGeom>
          <a:noFill/>
        </p:spPr>
        <p:txBody>
          <a:bodyPr wrap="square" rtlCol="0">
            <a:spAutoFit/>
          </a:bodyPr>
          <a:lstStyle/>
          <a:p>
            <a:r>
              <a:rPr lang="fr-FR" dirty="0">
                <a:solidFill>
                  <a:schemeClr val="bg2"/>
                </a:solidFill>
              </a:rPr>
              <a:t>Exploration des 3 fichiers :</a:t>
            </a:r>
          </a:p>
          <a:p>
            <a:endParaRPr lang="fr-FR" dirty="0">
              <a:solidFill>
                <a:schemeClr val="bg2"/>
              </a:solidFill>
            </a:endParaRPr>
          </a:p>
          <a:p>
            <a:pPr marL="285750" indent="-285750">
              <a:buFont typeface="Arial" panose="020B0604020202020204" pitchFamily="34" charset="0"/>
              <a:buChar char="•"/>
            </a:pPr>
            <a:r>
              <a:rPr lang="fr-FR" sz="1600" dirty="0">
                <a:solidFill>
                  <a:schemeClr val="bg2"/>
                </a:solidFill>
              </a:rPr>
              <a:t>Vérifications des doublons</a:t>
            </a:r>
          </a:p>
          <a:p>
            <a:pPr marL="285750" indent="-285750">
              <a:buFont typeface="Arial" panose="020B0604020202020204" pitchFamily="34" charset="0"/>
              <a:buChar char="•"/>
            </a:pPr>
            <a:r>
              <a:rPr lang="fr-FR" sz="1600" dirty="0">
                <a:solidFill>
                  <a:schemeClr val="bg2"/>
                </a:solidFill>
              </a:rPr>
              <a:t>Vérifications du type de données</a:t>
            </a:r>
          </a:p>
          <a:p>
            <a:pPr marL="285750" indent="-285750">
              <a:buFont typeface="Arial" panose="020B0604020202020204" pitchFamily="34" charset="0"/>
              <a:buChar char="•"/>
            </a:pPr>
            <a:r>
              <a:rPr lang="fr-FR" sz="1600" dirty="0">
                <a:solidFill>
                  <a:schemeClr val="bg2"/>
                </a:solidFill>
              </a:rPr>
              <a:t>Vérifications des valeurs manquantes</a:t>
            </a:r>
          </a:p>
          <a:p>
            <a:pPr marL="285750" indent="-285750">
              <a:buFont typeface="Arial" panose="020B0604020202020204" pitchFamily="34" charset="0"/>
              <a:buChar char="•"/>
            </a:pPr>
            <a:r>
              <a:rPr lang="fr-FR" sz="1600" dirty="0">
                <a:solidFill>
                  <a:schemeClr val="bg2"/>
                </a:solidFill>
              </a:rPr>
              <a:t>Vérifications anomalies entre les valeurs</a:t>
            </a:r>
          </a:p>
          <a:p>
            <a:pPr marL="285750" indent="-285750">
              <a:buFont typeface="Arial" panose="020B0604020202020204" pitchFamily="34" charset="0"/>
              <a:buChar char="•"/>
            </a:pPr>
            <a:r>
              <a:rPr lang="fr-FR" sz="1600" dirty="0">
                <a:solidFill>
                  <a:schemeClr val="bg2"/>
                </a:solidFill>
              </a:rPr>
              <a:t>Renommage des colonnes</a:t>
            </a:r>
          </a:p>
          <a:p>
            <a:pPr marL="285750" indent="-285750">
              <a:buFont typeface="Arial" panose="020B0604020202020204" pitchFamily="34" charset="0"/>
              <a:buChar char="•"/>
            </a:pPr>
            <a:r>
              <a:rPr lang="fr-FR" sz="1600" dirty="0">
                <a:solidFill>
                  <a:schemeClr val="bg2"/>
                </a:solidFill>
              </a:rPr>
              <a:t>Filtrage des données (</a:t>
            </a:r>
            <a:r>
              <a:rPr lang="fr-FR" sz="1600" dirty="0" err="1">
                <a:solidFill>
                  <a:schemeClr val="bg2"/>
                </a:solidFill>
              </a:rPr>
              <a:t>product</a:t>
            </a:r>
            <a:r>
              <a:rPr lang="fr-FR" sz="1600" dirty="0">
                <a:solidFill>
                  <a:schemeClr val="bg2"/>
                </a:solidFill>
              </a:rPr>
              <a:t>)</a:t>
            </a:r>
          </a:p>
          <a:p>
            <a:pPr marL="285750" indent="-285750">
              <a:buFont typeface="Arial" panose="020B0604020202020204" pitchFamily="34" charset="0"/>
              <a:buChar char="•"/>
            </a:pPr>
            <a:r>
              <a:rPr lang="fr-FR" sz="1600" dirty="0">
                <a:solidFill>
                  <a:schemeClr val="bg2"/>
                </a:solidFill>
              </a:rPr>
              <a:t>Sauvegarde de nouvelles variables</a:t>
            </a:r>
          </a:p>
          <a:p>
            <a:pPr marL="285750" indent="-285750">
              <a:buFont typeface="Arial" panose="020B0604020202020204" pitchFamily="34" charset="0"/>
              <a:buChar char="•"/>
            </a:pPr>
            <a:r>
              <a:rPr lang="fr-FR" sz="1600" dirty="0">
                <a:solidFill>
                  <a:schemeClr val="bg2"/>
                </a:solidFill>
              </a:rPr>
              <a:t>Détection d’incohérences</a:t>
            </a:r>
          </a:p>
          <a:p>
            <a:pPr marL="285750" indent="-285750">
              <a:buFont typeface="Arial" panose="020B0604020202020204" pitchFamily="34" charset="0"/>
              <a:buChar char="•"/>
            </a:pPr>
            <a:endParaRPr lang="fr-FR" dirty="0">
              <a:solidFill>
                <a:schemeClr val="bg2"/>
              </a:solidFill>
            </a:endParaRPr>
          </a:p>
        </p:txBody>
      </p:sp>
      <p:sp>
        <p:nvSpPr>
          <p:cNvPr id="17" name="Espace réservé du numéro de diapositive 16">
            <a:extLst>
              <a:ext uri="{FF2B5EF4-FFF2-40B4-BE49-F238E27FC236}">
                <a16:creationId xmlns:a16="http://schemas.microsoft.com/office/drawing/2014/main" id="{A0988148-F6DE-86E7-3D97-E7B8E7ED800D}"/>
              </a:ext>
            </a:extLst>
          </p:cNvPr>
          <p:cNvSpPr>
            <a:spLocks noGrp="1"/>
          </p:cNvSpPr>
          <p:nvPr>
            <p:ph type="sldNum" sz="quarter" idx="12"/>
          </p:nvPr>
        </p:nvSpPr>
        <p:spPr/>
        <p:txBody>
          <a:bodyPr/>
          <a:lstStyle/>
          <a:p>
            <a:pPr rtl="0"/>
            <a:fld id="{6D22F896-40B5-4ADD-8801-0D06FADFA095}" type="slidenum">
              <a:rPr lang="fr-FR" noProof="0" smtClean="0"/>
              <a:t>5</a:t>
            </a:fld>
            <a:endParaRPr lang="fr-FR" noProof="0" dirty="0"/>
          </a:p>
        </p:txBody>
      </p:sp>
    </p:spTree>
    <p:extLst>
      <p:ext uri="{BB962C8B-B14F-4D97-AF65-F5344CB8AC3E}">
        <p14:creationId xmlns:p14="http://schemas.microsoft.com/office/powerpoint/2010/main" val="20670052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F70220-677A-411B-B416-94321A555329}"/>
              </a:ext>
            </a:extLst>
          </p:cNvPr>
          <p:cNvSpPr>
            <a:spLocks noGrp="1"/>
          </p:cNvSpPr>
          <p:nvPr>
            <p:ph type="title"/>
          </p:nvPr>
        </p:nvSpPr>
        <p:spPr>
          <a:xfrm>
            <a:off x="6096000" y="371730"/>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pPr rtl="0"/>
            <a:r>
              <a:rPr lang="fr-FR" dirty="0">
                <a:solidFill>
                  <a:schemeClr val="bg1"/>
                </a:solidFill>
              </a:rPr>
              <a:t>Incohérence I</a:t>
            </a:r>
          </a:p>
        </p:txBody>
      </p:sp>
      <p:pic>
        <p:nvPicPr>
          <p:cNvPr id="4" name="Image 3" descr="Main avec stylet pointée sur numéros financi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pic>
        <p:nvPicPr>
          <p:cNvPr id="6" name="Image 5">
            <a:extLst>
              <a:ext uri="{FF2B5EF4-FFF2-40B4-BE49-F238E27FC236}">
                <a16:creationId xmlns:a16="http://schemas.microsoft.com/office/drawing/2014/main" id="{BC9F58E5-3DDE-44AB-34AE-34D7A94D6CF4}"/>
              </a:ext>
            </a:extLst>
          </p:cNvPr>
          <p:cNvPicPr>
            <a:picLocks noChangeAspect="1"/>
          </p:cNvPicPr>
          <p:nvPr/>
        </p:nvPicPr>
        <p:blipFill>
          <a:blip r:embed="rId4"/>
          <a:stretch>
            <a:fillRect/>
          </a:stretch>
        </p:blipFill>
        <p:spPr>
          <a:xfrm>
            <a:off x="6096000" y="2276915"/>
            <a:ext cx="4451773" cy="1932892"/>
          </a:xfrm>
          <a:prstGeom prst="rect">
            <a:avLst/>
          </a:prstGeom>
        </p:spPr>
      </p:pic>
      <p:sp>
        <p:nvSpPr>
          <p:cNvPr id="7" name="ZoneTexte 6">
            <a:extLst>
              <a:ext uri="{FF2B5EF4-FFF2-40B4-BE49-F238E27FC236}">
                <a16:creationId xmlns:a16="http://schemas.microsoft.com/office/drawing/2014/main" id="{0DFDBDEE-2F77-0CED-7963-5FCEE4F897DB}"/>
              </a:ext>
            </a:extLst>
          </p:cNvPr>
          <p:cNvSpPr txBox="1"/>
          <p:nvPr/>
        </p:nvSpPr>
        <p:spPr>
          <a:xfrm>
            <a:off x="6648876" y="1728198"/>
            <a:ext cx="4716682" cy="369332"/>
          </a:xfrm>
          <a:prstGeom prst="rect">
            <a:avLst/>
          </a:prstGeom>
          <a:noFill/>
        </p:spPr>
        <p:txBody>
          <a:bodyPr wrap="square" rtlCol="0">
            <a:spAutoFit/>
          </a:bodyPr>
          <a:lstStyle/>
          <a:p>
            <a:r>
              <a:rPr lang="fr-FR" dirty="0">
                <a:solidFill>
                  <a:schemeClr val="accent1">
                    <a:lumMod val="75000"/>
                  </a:schemeClr>
                </a:solidFill>
              </a:rPr>
              <a:t>Fichier</a:t>
            </a:r>
            <a:r>
              <a:rPr lang="fr-FR" dirty="0">
                <a:solidFill>
                  <a:schemeClr val="bg2"/>
                </a:solidFill>
              </a:rPr>
              <a:t> </a:t>
            </a:r>
            <a:r>
              <a:rPr lang="fr-FR" dirty="0">
                <a:solidFill>
                  <a:schemeClr val="accent1">
                    <a:lumMod val="75000"/>
                  </a:schemeClr>
                </a:solidFill>
              </a:rPr>
              <a:t>ERP</a:t>
            </a:r>
            <a:r>
              <a:rPr lang="fr-FR" dirty="0">
                <a:solidFill>
                  <a:schemeClr val="bg2"/>
                </a:solidFill>
              </a:rPr>
              <a:t> – Des prix négatifs.</a:t>
            </a:r>
          </a:p>
        </p:txBody>
      </p:sp>
      <p:sp>
        <p:nvSpPr>
          <p:cNvPr id="8" name="Espace réservé du numéro de diapositive 7">
            <a:extLst>
              <a:ext uri="{FF2B5EF4-FFF2-40B4-BE49-F238E27FC236}">
                <a16:creationId xmlns:a16="http://schemas.microsoft.com/office/drawing/2014/main" id="{70BC1234-819E-E2D5-2E31-5F0F99A50F33}"/>
              </a:ext>
            </a:extLst>
          </p:cNvPr>
          <p:cNvSpPr>
            <a:spLocks noGrp="1"/>
          </p:cNvSpPr>
          <p:nvPr>
            <p:ph type="sldNum" sz="quarter" idx="12"/>
          </p:nvPr>
        </p:nvSpPr>
        <p:spPr>
          <a:xfrm>
            <a:off x="11693642" y="6333030"/>
            <a:ext cx="365760" cy="365760"/>
          </a:xfrm>
        </p:spPr>
        <p:txBody>
          <a:bodyPr/>
          <a:lstStyle/>
          <a:p>
            <a:pPr rtl="0"/>
            <a:fld id="{6D22F896-40B5-4ADD-8801-0D06FADFA095}" type="slidenum">
              <a:rPr lang="fr-FR" noProof="0" smtClean="0"/>
              <a:t>6</a:t>
            </a:fld>
            <a:endParaRPr lang="fr-FR" noProof="0" dirty="0"/>
          </a:p>
        </p:txBody>
      </p:sp>
      <p:sp>
        <p:nvSpPr>
          <p:cNvPr id="9" name="ZoneTexte 8">
            <a:extLst>
              <a:ext uri="{FF2B5EF4-FFF2-40B4-BE49-F238E27FC236}">
                <a16:creationId xmlns:a16="http://schemas.microsoft.com/office/drawing/2014/main" id="{D27D5646-FEEE-A5DC-4BAA-959E6FA53455}"/>
              </a:ext>
            </a:extLst>
          </p:cNvPr>
          <p:cNvSpPr txBox="1"/>
          <p:nvPr/>
        </p:nvSpPr>
        <p:spPr>
          <a:xfrm>
            <a:off x="4858956" y="4304129"/>
            <a:ext cx="7158459" cy="369332"/>
          </a:xfrm>
          <a:prstGeom prst="rect">
            <a:avLst/>
          </a:prstGeom>
          <a:noFill/>
        </p:spPr>
        <p:txBody>
          <a:bodyPr wrap="square" rtlCol="0">
            <a:spAutoFit/>
          </a:bodyPr>
          <a:lstStyle/>
          <a:p>
            <a:r>
              <a:rPr lang="fr-FR" dirty="0">
                <a:solidFill>
                  <a:schemeClr val="accent1">
                    <a:lumMod val="75000"/>
                  </a:schemeClr>
                </a:solidFill>
              </a:rPr>
              <a:t>Correction (dans une copie)</a:t>
            </a:r>
            <a:r>
              <a:rPr lang="fr-FR" dirty="0">
                <a:solidFill>
                  <a:schemeClr val="bg2"/>
                </a:solidFill>
              </a:rPr>
              <a:t>– Passage des valeurs négatives à un autre prix.</a:t>
            </a:r>
          </a:p>
        </p:txBody>
      </p:sp>
      <p:pic>
        <p:nvPicPr>
          <p:cNvPr id="5" name="Image 4">
            <a:extLst>
              <a:ext uri="{FF2B5EF4-FFF2-40B4-BE49-F238E27FC236}">
                <a16:creationId xmlns:a16="http://schemas.microsoft.com/office/drawing/2014/main" id="{26F2A290-955D-4D09-0E6A-4F9B3E6D2CED}"/>
              </a:ext>
            </a:extLst>
          </p:cNvPr>
          <p:cNvPicPr>
            <a:picLocks noChangeAspect="1"/>
          </p:cNvPicPr>
          <p:nvPr/>
        </p:nvPicPr>
        <p:blipFill>
          <a:blip r:embed="rId5"/>
          <a:stretch>
            <a:fillRect/>
          </a:stretch>
        </p:blipFill>
        <p:spPr>
          <a:xfrm>
            <a:off x="9007217" y="5817047"/>
            <a:ext cx="1469642" cy="668019"/>
          </a:xfrm>
          <a:prstGeom prst="rect">
            <a:avLst/>
          </a:prstGeom>
        </p:spPr>
      </p:pic>
      <p:pic>
        <p:nvPicPr>
          <p:cNvPr id="16" name="Image 15">
            <a:extLst>
              <a:ext uri="{FF2B5EF4-FFF2-40B4-BE49-F238E27FC236}">
                <a16:creationId xmlns:a16="http://schemas.microsoft.com/office/drawing/2014/main" id="{01AEF276-1E0D-7942-6526-B8CC95DC49AB}"/>
              </a:ext>
            </a:extLst>
          </p:cNvPr>
          <p:cNvPicPr>
            <a:picLocks noChangeAspect="1"/>
          </p:cNvPicPr>
          <p:nvPr/>
        </p:nvPicPr>
        <p:blipFill>
          <a:blip r:embed="rId6"/>
          <a:stretch>
            <a:fillRect/>
          </a:stretch>
        </p:blipFill>
        <p:spPr>
          <a:xfrm>
            <a:off x="4846024" y="5786204"/>
            <a:ext cx="4043428" cy="729706"/>
          </a:xfrm>
          <a:prstGeom prst="rect">
            <a:avLst/>
          </a:prstGeom>
        </p:spPr>
      </p:pic>
      <p:pic>
        <p:nvPicPr>
          <p:cNvPr id="10" name="Image 9">
            <a:extLst>
              <a:ext uri="{FF2B5EF4-FFF2-40B4-BE49-F238E27FC236}">
                <a16:creationId xmlns:a16="http://schemas.microsoft.com/office/drawing/2014/main" id="{4EEFEC46-4DBD-D0DB-46C0-5F0B130E3D60}"/>
              </a:ext>
            </a:extLst>
          </p:cNvPr>
          <p:cNvPicPr>
            <a:picLocks noChangeAspect="1"/>
          </p:cNvPicPr>
          <p:nvPr/>
        </p:nvPicPr>
        <p:blipFill>
          <a:blip r:embed="rId7"/>
          <a:stretch>
            <a:fillRect/>
          </a:stretch>
        </p:blipFill>
        <p:spPr>
          <a:xfrm>
            <a:off x="4858956" y="5060237"/>
            <a:ext cx="5688817" cy="586312"/>
          </a:xfrm>
          <a:prstGeom prst="rect">
            <a:avLst/>
          </a:prstGeom>
        </p:spPr>
      </p:pic>
      <p:pic>
        <p:nvPicPr>
          <p:cNvPr id="12" name="Image 11">
            <a:extLst>
              <a:ext uri="{FF2B5EF4-FFF2-40B4-BE49-F238E27FC236}">
                <a16:creationId xmlns:a16="http://schemas.microsoft.com/office/drawing/2014/main" id="{D67A2E1C-F55D-3C65-30E9-2295C6B29D4F}"/>
              </a:ext>
            </a:extLst>
          </p:cNvPr>
          <p:cNvPicPr>
            <a:picLocks noChangeAspect="1"/>
          </p:cNvPicPr>
          <p:nvPr/>
        </p:nvPicPr>
        <p:blipFill>
          <a:blip r:embed="rId8"/>
          <a:stretch>
            <a:fillRect/>
          </a:stretch>
        </p:blipFill>
        <p:spPr>
          <a:xfrm>
            <a:off x="4846024" y="4673461"/>
            <a:ext cx="2121009" cy="254013"/>
          </a:xfrm>
          <a:prstGeom prst="rect">
            <a:avLst/>
          </a:prstGeom>
        </p:spPr>
      </p:pic>
    </p:spTree>
    <p:extLst>
      <p:ext uri="{BB962C8B-B14F-4D97-AF65-F5344CB8AC3E}">
        <p14:creationId xmlns:p14="http://schemas.microsoft.com/office/powerpoint/2010/main" val="267384911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F70220-677A-411B-B416-94321A555329}"/>
              </a:ext>
            </a:extLst>
          </p:cNvPr>
          <p:cNvSpPr>
            <a:spLocks noGrp="1"/>
          </p:cNvSpPr>
          <p:nvPr>
            <p:ph type="title"/>
          </p:nvPr>
        </p:nvSpPr>
        <p:spPr>
          <a:xfrm>
            <a:off x="6182263" y="277736"/>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pPr rtl="0"/>
            <a:r>
              <a:rPr lang="fr-FR" dirty="0">
                <a:solidFill>
                  <a:schemeClr val="bg1"/>
                </a:solidFill>
              </a:rPr>
              <a:t>Incohérence II</a:t>
            </a:r>
          </a:p>
        </p:txBody>
      </p:sp>
      <p:pic>
        <p:nvPicPr>
          <p:cNvPr id="4" name="Image 3" descr="Main avec stylet pointée sur numéros financi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
        <p:nvSpPr>
          <p:cNvPr id="7" name="ZoneTexte 6">
            <a:extLst>
              <a:ext uri="{FF2B5EF4-FFF2-40B4-BE49-F238E27FC236}">
                <a16:creationId xmlns:a16="http://schemas.microsoft.com/office/drawing/2014/main" id="{0DFDBDEE-2F77-0CED-7963-5FCEE4F897DB}"/>
              </a:ext>
            </a:extLst>
          </p:cNvPr>
          <p:cNvSpPr txBox="1"/>
          <p:nvPr/>
        </p:nvSpPr>
        <p:spPr>
          <a:xfrm>
            <a:off x="5912518" y="1625403"/>
            <a:ext cx="5451684" cy="369332"/>
          </a:xfrm>
          <a:prstGeom prst="rect">
            <a:avLst/>
          </a:prstGeom>
          <a:noFill/>
        </p:spPr>
        <p:txBody>
          <a:bodyPr wrap="square" rtlCol="0">
            <a:spAutoFit/>
          </a:bodyPr>
          <a:lstStyle/>
          <a:p>
            <a:r>
              <a:rPr lang="fr-FR" dirty="0">
                <a:solidFill>
                  <a:schemeClr val="accent1">
                    <a:lumMod val="75000"/>
                  </a:schemeClr>
                </a:solidFill>
              </a:rPr>
              <a:t>Fichier ERP</a:t>
            </a:r>
            <a:r>
              <a:rPr lang="fr-FR" dirty="0">
                <a:solidFill>
                  <a:schemeClr val="bg2"/>
                </a:solidFill>
              </a:rPr>
              <a:t> – Des stocks négatifs (</a:t>
            </a:r>
            <a:r>
              <a:rPr lang="fr-FR" dirty="0" err="1">
                <a:solidFill>
                  <a:schemeClr val="bg2"/>
                </a:solidFill>
              </a:rPr>
              <a:t>stock_quantity</a:t>
            </a:r>
            <a:r>
              <a:rPr lang="fr-FR" dirty="0">
                <a:solidFill>
                  <a:schemeClr val="bg2"/>
                </a:solidFill>
              </a:rPr>
              <a:t>)</a:t>
            </a:r>
          </a:p>
        </p:txBody>
      </p:sp>
      <p:pic>
        <p:nvPicPr>
          <p:cNvPr id="6" name="Image 5">
            <a:extLst>
              <a:ext uri="{FF2B5EF4-FFF2-40B4-BE49-F238E27FC236}">
                <a16:creationId xmlns:a16="http://schemas.microsoft.com/office/drawing/2014/main" id="{7E01064C-1055-5310-D163-45EC958DAFF7}"/>
              </a:ext>
            </a:extLst>
          </p:cNvPr>
          <p:cNvPicPr>
            <a:picLocks noChangeAspect="1"/>
          </p:cNvPicPr>
          <p:nvPr/>
        </p:nvPicPr>
        <p:blipFill>
          <a:blip r:embed="rId4"/>
          <a:stretch>
            <a:fillRect/>
          </a:stretch>
        </p:blipFill>
        <p:spPr>
          <a:xfrm>
            <a:off x="5124573" y="2059385"/>
            <a:ext cx="6567151" cy="1915970"/>
          </a:xfrm>
          <a:prstGeom prst="rect">
            <a:avLst/>
          </a:prstGeom>
        </p:spPr>
      </p:pic>
      <p:sp>
        <p:nvSpPr>
          <p:cNvPr id="8" name="Espace réservé du numéro de diapositive 7">
            <a:extLst>
              <a:ext uri="{FF2B5EF4-FFF2-40B4-BE49-F238E27FC236}">
                <a16:creationId xmlns:a16="http://schemas.microsoft.com/office/drawing/2014/main" id="{72F0CAE9-512F-1D43-06A5-8522FDF7E0C2}"/>
              </a:ext>
            </a:extLst>
          </p:cNvPr>
          <p:cNvSpPr>
            <a:spLocks noGrp="1"/>
          </p:cNvSpPr>
          <p:nvPr>
            <p:ph type="sldNum" sz="quarter" idx="12"/>
          </p:nvPr>
        </p:nvSpPr>
        <p:spPr>
          <a:xfrm>
            <a:off x="11826220" y="6371959"/>
            <a:ext cx="365760" cy="365760"/>
          </a:xfrm>
        </p:spPr>
        <p:txBody>
          <a:bodyPr/>
          <a:lstStyle/>
          <a:p>
            <a:pPr rtl="0"/>
            <a:fld id="{6D22F896-40B5-4ADD-8801-0D06FADFA095}" type="slidenum">
              <a:rPr lang="fr-FR" noProof="0" smtClean="0"/>
              <a:t>7</a:t>
            </a:fld>
            <a:endParaRPr lang="fr-FR" noProof="0" dirty="0"/>
          </a:p>
        </p:txBody>
      </p:sp>
      <p:sp>
        <p:nvSpPr>
          <p:cNvPr id="12" name="ZoneTexte 11">
            <a:extLst>
              <a:ext uri="{FF2B5EF4-FFF2-40B4-BE49-F238E27FC236}">
                <a16:creationId xmlns:a16="http://schemas.microsoft.com/office/drawing/2014/main" id="{363A8BEA-33F5-4508-6C84-EF1866C326E5}"/>
              </a:ext>
            </a:extLst>
          </p:cNvPr>
          <p:cNvSpPr txBox="1"/>
          <p:nvPr/>
        </p:nvSpPr>
        <p:spPr>
          <a:xfrm>
            <a:off x="5368819" y="4141693"/>
            <a:ext cx="6387681" cy="369332"/>
          </a:xfrm>
          <a:prstGeom prst="rect">
            <a:avLst/>
          </a:prstGeom>
          <a:noFill/>
        </p:spPr>
        <p:txBody>
          <a:bodyPr wrap="square" rtlCol="0">
            <a:spAutoFit/>
          </a:bodyPr>
          <a:lstStyle/>
          <a:p>
            <a:r>
              <a:rPr lang="fr-FR" dirty="0">
                <a:solidFill>
                  <a:schemeClr val="accent1">
                    <a:lumMod val="75000"/>
                  </a:schemeClr>
                </a:solidFill>
              </a:rPr>
              <a:t>Correction (dans une copie) </a:t>
            </a:r>
            <a:r>
              <a:rPr lang="fr-FR" dirty="0">
                <a:solidFill>
                  <a:schemeClr val="bg2"/>
                </a:solidFill>
              </a:rPr>
              <a:t>– Passage des valeurs négatives à 0.</a:t>
            </a:r>
          </a:p>
        </p:txBody>
      </p:sp>
      <p:pic>
        <p:nvPicPr>
          <p:cNvPr id="5" name="Image 4">
            <a:extLst>
              <a:ext uri="{FF2B5EF4-FFF2-40B4-BE49-F238E27FC236}">
                <a16:creationId xmlns:a16="http://schemas.microsoft.com/office/drawing/2014/main" id="{DA6199DA-7F85-BCED-ACCE-6AE3E8D08CA5}"/>
              </a:ext>
            </a:extLst>
          </p:cNvPr>
          <p:cNvPicPr>
            <a:picLocks noChangeAspect="1"/>
          </p:cNvPicPr>
          <p:nvPr/>
        </p:nvPicPr>
        <p:blipFill>
          <a:blip r:embed="rId5"/>
          <a:stretch>
            <a:fillRect/>
          </a:stretch>
        </p:blipFill>
        <p:spPr>
          <a:xfrm>
            <a:off x="4948817" y="4677364"/>
            <a:ext cx="6877403" cy="1790792"/>
          </a:xfrm>
          <a:prstGeom prst="rect">
            <a:avLst/>
          </a:prstGeom>
        </p:spPr>
      </p:pic>
    </p:spTree>
    <p:extLst>
      <p:ext uri="{BB962C8B-B14F-4D97-AF65-F5344CB8AC3E}">
        <p14:creationId xmlns:p14="http://schemas.microsoft.com/office/powerpoint/2010/main" val="4052420240"/>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F70220-677A-411B-B416-94321A555329}"/>
              </a:ext>
            </a:extLst>
          </p:cNvPr>
          <p:cNvSpPr>
            <a:spLocks noGrp="1"/>
          </p:cNvSpPr>
          <p:nvPr>
            <p:ph type="title"/>
          </p:nvPr>
        </p:nvSpPr>
        <p:spPr>
          <a:xfrm>
            <a:off x="6182264" y="206470"/>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pPr rtl="0"/>
            <a:r>
              <a:rPr lang="fr-FR" dirty="0">
                <a:solidFill>
                  <a:schemeClr val="bg1"/>
                </a:solidFill>
              </a:rPr>
              <a:t>Incohérence iii</a:t>
            </a:r>
          </a:p>
        </p:txBody>
      </p:sp>
      <p:pic>
        <p:nvPicPr>
          <p:cNvPr id="4" name="Image 3" descr="Main avec stylet pointée sur numéros financi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
        <p:nvSpPr>
          <p:cNvPr id="7" name="ZoneTexte 6">
            <a:extLst>
              <a:ext uri="{FF2B5EF4-FFF2-40B4-BE49-F238E27FC236}">
                <a16:creationId xmlns:a16="http://schemas.microsoft.com/office/drawing/2014/main" id="{0DFDBDEE-2F77-0CED-7963-5FCEE4F897DB}"/>
              </a:ext>
            </a:extLst>
          </p:cNvPr>
          <p:cNvSpPr txBox="1"/>
          <p:nvPr/>
        </p:nvSpPr>
        <p:spPr>
          <a:xfrm>
            <a:off x="6262796" y="1641698"/>
            <a:ext cx="4716682" cy="646331"/>
          </a:xfrm>
          <a:prstGeom prst="rect">
            <a:avLst/>
          </a:prstGeom>
          <a:noFill/>
        </p:spPr>
        <p:txBody>
          <a:bodyPr wrap="square" rtlCol="0">
            <a:spAutoFit/>
          </a:bodyPr>
          <a:lstStyle/>
          <a:p>
            <a:r>
              <a:rPr lang="fr-FR" dirty="0">
                <a:solidFill>
                  <a:schemeClr val="bg2"/>
                </a:solidFill>
              </a:rPr>
              <a:t> </a:t>
            </a:r>
            <a:r>
              <a:rPr lang="fr-FR" dirty="0">
                <a:solidFill>
                  <a:schemeClr val="accent1">
                    <a:lumMod val="75000"/>
                  </a:schemeClr>
                </a:solidFill>
              </a:rPr>
              <a:t>Fichier ERP</a:t>
            </a:r>
            <a:r>
              <a:rPr lang="fr-FR" dirty="0">
                <a:solidFill>
                  <a:schemeClr val="bg2"/>
                </a:solidFill>
              </a:rPr>
              <a:t> – Des stocks en contradiction (</a:t>
            </a:r>
            <a:r>
              <a:rPr lang="fr-FR" dirty="0" err="1">
                <a:solidFill>
                  <a:schemeClr val="bg2"/>
                </a:solidFill>
              </a:rPr>
              <a:t>stock_quantity</a:t>
            </a:r>
            <a:r>
              <a:rPr lang="fr-FR" dirty="0">
                <a:solidFill>
                  <a:schemeClr val="bg2"/>
                </a:solidFill>
              </a:rPr>
              <a:t> &amp; stock </a:t>
            </a:r>
            <a:r>
              <a:rPr lang="fr-FR" dirty="0" err="1">
                <a:solidFill>
                  <a:schemeClr val="bg2"/>
                </a:solidFill>
              </a:rPr>
              <a:t>status</a:t>
            </a:r>
            <a:r>
              <a:rPr lang="fr-FR" dirty="0">
                <a:solidFill>
                  <a:schemeClr val="bg2"/>
                </a:solidFill>
              </a:rPr>
              <a:t>).</a:t>
            </a:r>
          </a:p>
        </p:txBody>
      </p:sp>
      <p:pic>
        <p:nvPicPr>
          <p:cNvPr id="5" name="Image 4">
            <a:extLst>
              <a:ext uri="{FF2B5EF4-FFF2-40B4-BE49-F238E27FC236}">
                <a16:creationId xmlns:a16="http://schemas.microsoft.com/office/drawing/2014/main" id="{47982C73-89A7-90DD-670D-2BCD3D65C905}"/>
              </a:ext>
            </a:extLst>
          </p:cNvPr>
          <p:cNvPicPr>
            <a:picLocks noChangeAspect="1"/>
          </p:cNvPicPr>
          <p:nvPr/>
        </p:nvPicPr>
        <p:blipFill>
          <a:blip r:embed="rId4"/>
          <a:stretch>
            <a:fillRect/>
          </a:stretch>
        </p:blipFill>
        <p:spPr>
          <a:xfrm>
            <a:off x="5060538" y="2288030"/>
            <a:ext cx="6395917" cy="3357856"/>
          </a:xfrm>
          <a:prstGeom prst="rect">
            <a:avLst/>
          </a:prstGeom>
        </p:spPr>
      </p:pic>
      <p:sp>
        <p:nvSpPr>
          <p:cNvPr id="8" name="Espace réservé du numéro de diapositive 7">
            <a:extLst>
              <a:ext uri="{FF2B5EF4-FFF2-40B4-BE49-F238E27FC236}">
                <a16:creationId xmlns:a16="http://schemas.microsoft.com/office/drawing/2014/main" id="{9829280F-E163-8EBD-8D2C-E9101B1FF8B6}"/>
              </a:ext>
            </a:extLst>
          </p:cNvPr>
          <p:cNvSpPr>
            <a:spLocks noGrp="1"/>
          </p:cNvSpPr>
          <p:nvPr>
            <p:ph type="sldNum" sz="quarter" idx="12"/>
          </p:nvPr>
        </p:nvSpPr>
        <p:spPr>
          <a:xfrm>
            <a:off x="11755764" y="6343832"/>
            <a:ext cx="365760" cy="365760"/>
          </a:xfrm>
        </p:spPr>
        <p:txBody>
          <a:bodyPr/>
          <a:lstStyle/>
          <a:p>
            <a:pPr rtl="0"/>
            <a:fld id="{6D22F896-40B5-4ADD-8801-0D06FADFA095}" type="slidenum">
              <a:rPr lang="fr-FR" noProof="0" smtClean="0"/>
              <a:t>8</a:t>
            </a:fld>
            <a:endParaRPr lang="fr-FR" noProof="0" dirty="0"/>
          </a:p>
        </p:txBody>
      </p:sp>
      <p:sp>
        <p:nvSpPr>
          <p:cNvPr id="3" name="ZoneTexte 2">
            <a:extLst>
              <a:ext uri="{FF2B5EF4-FFF2-40B4-BE49-F238E27FC236}">
                <a16:creationId xmlns:a16="http://schemas.microsoft.com/office/drawing/2014/main" id="{897F7098-CAFC-5605-208B-5A1F4B291D52}"/>
              </a:ext>
            </a:extLst>
          </p:cNvPr>
          <p:cNvSpPr txBox="1"/>
          <p:nvPr/>
        </p:nvSpPr>
        <p:spPr>
          <a:xfrm>
            <a:off x="5060538" y="5728200"/>
            <a:ext cx="6395916" cy="923330"/>
          </a:xfrm>
          <a:prstGeom prst="rect">
            <a:avLst/>
          </a:prstGeom>
          <a:noFill/>
        </p:spPr>
        <p:txBody>
          <a:bodyPr wrap="square" rtlCol="0">
            <a:spAutoFit/>
          </a:bodyPr>
          <a:lstStyle/>
          <a:p>
            <a:r>
              <a:rPr lang="fr-FR" sz="1800" i="1" dirty="0">
                <a:solidFill>
                  <a:schemeClr val="accent1">
                    <a:lumMod val="75000"/>
                  </a:schemeClr>
                </a:solidFill>
              </a:rPr>
              <a:t>Correction possible </a:t>
            </a:r>
            <a:r>
              <a:rPr lang="fr-FR" sz="1800" i="1" dirty="0">
                <a:solidFill>
                  <a:schemeClr val="bg1"/>
                </a:solidFill>
              </a:rPr>
              <a:t>mais vérifier la raison de ces erreurs est nécessaire</a:t>
            </a:r>
          </a:p>
          <a:p>
            <a:r>
              <a:rPr lang="fr-FR" sz="1800" i="1" u="sng" dirty="0">
                <a:solidFill>
                  <a:schemeClr val="bg1"/>
                </a:solidFill>
              </a:rPr>
              <a:t>Exemple : </a:t>
            </a:r>
            <a:r>
              <a:rPr lang="fr-FR" sz="1800" i="1" dirty="0">
                <a:solidFill>
                  <a:schemeClr val="bg1"/>
                </a:solidFill>
              </a:rPr>
              <a:t>un stock à 0 avec un statut produit « </a:t>
            </a:r>
            <a:r>
              <a:rPr lang="fr-FR" sz="1800" i="1" dirty="0" err="1">
                <a:solidFill>
                  <a:schemeClr val="bg1"/>
                </a:solidFill>
              </a:rPr>
              <a:t>instock</a:t>
            </a:r>
            <a:r>
              <a:rPr lang="fr-FR" sz="1800" i="1" dirty="0">
                <a:solidFill>
                  <a:schemeClr val="bg1"/>
                </a:solidFill>
              </a:rPr>
              <a:t> » (quelle colonne dit vraie ?)</a:t>
            </a:r>
          </a:p>
        </p:txBody>
      </p:sp>
    </p:spTree>
    <p:extLst>
      <p:ext uri="{BB962C8B-B14F-4D97-AF65-F5344CB8AC3E}">
        <p14:creationId xmlns:p14="http://schemas.microsoft.com/office/powerpoint/2010/main" val="2040271951"/>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F70220-677A-411B-B416-94321A555329}"/>
              </a:ext>
            </a:extLst>
          </p:cNvPr>
          <p:cNvSpPr>
            <a:spLocks noGrp="1"/>
          </p:cNvSpPr>
          <p:nvPr>
            <p:ph type="title"/>
          </p:nvPr>
        </p:nvSpPr>
        <p:spPr>
          <a:xfrm>
            <a:off x="6083811" y="218894"/>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pPr rtl="0"/>
            <a:r>
              <a:rPr lang="fr-FR" dirty="0">
                <a:solidFill>
                  <a:schemeClr val="bg1"/>
                </a:solidFill>
              </a:rPr>
              <a:t>Incohérence iv</a:t>
            </a:r>
          </a:p>
        </p:txBody>
      </p:sp>
      <p:pic>
        <p:nvPicPr>
          <p:cNvPr id="4" name="Image 3" descr="Main avec stylet pointée sur numéros financi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
        <p:nvSpPr>
          <p:cNvPr id="7" name="ZoneTexte 6">
            <a:extLst>
              <a:ext uri="{FF2B5EF4-FFF2-40B4-BE49-F238E27FC236}">
                <a16:creationId xmlns:a16="http://schemas.microsoft.com/office/drawing/2014/main" id="{0DFDBDEE-2F77-0CED-7963-5FCEE4F897DB}"/>
              </a:ext>
            </a:extLst>
          </p:cNvPr>
          <p:cNvSpPr txBox="1"/>
          <p:nvPr/>
        </p:nvSpPr>
        <p:spPr>
          <a:xfrm>
            <a:off x="5614058" y="1592323"/>
            <a:ext cx="5415655" cy="646331"/>
          </a:xfrm>
          <a:prstGeom prst="rect">
            <a:avLst/>
          </a:prstGeom>
          <a:noFill/>
        </p:spPr>
        <p:txBody>
          <a:bodyPr wrap="square" rtlCol="0">
            <a:spAutoFit/>
          </a:bodyPr>
          <a:lstStyle/>
          <a:p>
            <a:r>
              <a:rPr lang="fr-FR" dirty="0">
                <a:solidFill>
                  <a:schemeClr val="accent1">
                    <a:lumMod val="75000"/>
                  </a:schemeClr>
                </a:solidFill>
              </a:rPr>
              <a:t>Fichier Liaison </a:t>
            </a:r>
            <a:r>
              <a:rPr lang="fr-FR" dirty="0">
                <a:solidFill>
                  <a:schemeClr val="bg2"/>
                </a:solidFill>
              </a:rPr>
              <a:t>– Des différences dans le type de données au sein de nos clés primaires (texte/nombre) </a:t>
            </a:r>
          </a:p>
        </p:txBody>
      </p:sp>
      <p:pic>
        <p:nvPicPr>
          <p:cNvPr id="6" name="Image 5">
            <a:extLst>
              <a:ext uri="{FF2B5EF4-FFF2-40B4-BE49-F238E27FC236}">
                <a16:creationId xmlns:a16="http://schemas.microsoft.com/office/drawing/2014/main" id="{B6B30FE3-2FF7-C4EB-C16C-4EC02256D906}"/>
              </a:ext>
            </a:extLst>
          </p:cNvPr>
          <p:cNvPicPr>
            <a:picLocks noChangeAspect="1"/>
          </p:cNvPicPr>
          <p:nvPr/>
        </p:nvPicPr>
        <p:blipFill>
          <a:blip r:embed="rId4"/>
          <a:stretch>
            <a:fillRect/>
          </a:stretch>
        </p:blipFill>
        <p:spPr>
          <a:xfrm>
            <a:off x="4911239" y="2267087"/>
            <a:ext cx="4993683" cy="2155103"/>
          </a:xfrm>
          <a:prstGeom prst="rect">
            <a:avLst/>
          </a:prstGeom>
        </p:spPr>
      </p:pic>
      <p:sp>
        <p:nvSpPr>
          <p:cNvPr id="10" name="Espace réservé du numéro de diapositive 9">
            <a:extLst>
              <a:ext uri="{FF2B5EF4-FFF2-40B4-BE49-F238E27FC236}">
                <a16:creationId xmlns:a16="http://schemas.microsoft.com/office/drawing/2014/main" id="{5E5023CC-831C-5F40-A1A2-0481D98C2C2C}"/>
              </a:ext>
            </a:extLst>
          </p:cNvPr>
          <p:cNvSpPr>
            <a:spLocks noGrp="1"/>
          </p:cNvSpPr>
          <p:nvPr>
            <p:ph type="sldNum" sz="quarter" idx="12"/>
          </p:nvPr>
        </p:nvSpPr>
        <p:spPr>
          <a:xfrm>
            <a:off x="11480282" y="6350000"/>
            <a:ext cx="365760" cy="365760"/>
          </a:xfrm>
        </p:spPr>
        <p:txBody>
          <a:bodyPr/>
          <a:lstStyle/>
          <a:p>
            <a:pPr rtl="0"/>
            <a:fld id="{6D22F896-40B5-4ADD-8801-0D06FADFA095}" type="slidenum">
              <a:rPr lang="fr-FR" noProof="0" smtClean="0"/>
              <a:t>9</a:t>
            </a:fld>
            <a:endParaRPr lang="fr-FR" noProof="0" dirty="0"/>
          </a:p>
        </p:txBody>
      </p:sp>
      <p:pic>
        <p:nvPicPr>
          <p:cNvPr id="5" name="Image 4">
            <a:extLst>
              <a:ext uri="{FF2B5EF4-FFF2-40B4-BE49-F238E27FC236}">
                <a16:creationId xmlns:a16="http://schemas.microsoft.com/office/drawing/2014/main" id="{3303D926-4AE0-B582-9C92-EB72C5D441C8}"/>
              </a:ext>
            </a:extLst>
          </p:cNvPr>
          <p:cNvPicPr>
            <a:picLocks noChangeAspect="1"/>
          </p:cNvPicPr>
          <p:nvPr/>
        </p:nvPicPr>
        <p:blipFill>
          <a:blip r:embed="rId5"/>
          <a:stretch>
            <a:fillRect/>
          </a:stretch>
        </p:blipFill>
        <p:spPr>
          <a:xfrm>
            <a:off x="7330397" y="4611543"/>
            <a:ext cx="3957363" cy="2104217"/>
          </a:xfrm>
          <a:prstGeom prst="rect">
            <a:avLst/>
          </a:prstGeom>
        </p:spPr>
      </p:pic>
      <p:sp>
        <p:nvSpPr>
          <p:cNvPr id="8" name="ZoneTexte 7">
            <a:extLst>
              <a:ext uri="{FF2B5EF4-FFF2-40B4-BE49-F238E27FC236}">
                <a16:creationId xmlns:a16="http://schemas.microsoft.com/office/drawing/2014/main" id="{81D2FB17-5053-1291-5873-BE1683386D99}"/>
              </a:ext>
            </a:extLst>
          </p:cNvPr>
          <p:cNvSpPr txBox="1"/>
          <p:nvPr/>
        </p:nvSpPr>
        <p:spPr>
          <a:xfrm>
            <a:off x="4861604" y="4859277"/>
            <a:ext cx="2015508" cy="646331"/>
          </a:xfrm>
          <a:prstGeom prst="rect">
            <a:avLst/>
          </a:prstGeom>
          <a:noFill/>
        </p:spPr>
        <p:txBody>
          <a:bodyPr wrap="square" rtlCol="0">
            <a:spAutoFit/>
          </a:bodyPr>
          <a:lstStyle/>
          <a:p>
            <a:r>
              <a:rPr lang="fr-FR" dirty="0">
                <a:solidFill>
                  <a:schemeClr val="accent1">
                    <a:lumMod val="75000"/>
                  </a:schemeClr>
                </a:solidFill>
              </a:rPr>
              <a:t>Correction </a:t>
            </a:r>
          </a:p>
          <a:p>
            <a:r>
              <a:rPr lang="fr-FR" dirty="0">
                <a:solidFill>
                  <a:schemeClr val="accent1">
                    <a:lumMod val="75000"/>
                  </a:schemeClr>
                </a:solidFill>
              </a:rPr>
              <a:t>(dans une copie)</a:t>
            </a:r>
            <a:endParaRPr lang="fr-FR" dirty="0">
              <a:solidFill>
                <a:schemeClr val="bg2"/>
              </a:solidFill>
            </a:endParaRPr>
          </a:p>
        </p:txBody>
      </p:sp>
      <p:pic>
        <p:nvPicPr>
          <p:cNvPr id="13" name="Image 12">
            <a:extLst>
              <a:ext uri="{FF2B5EF4-FFF2-40B4-BE49-F238E27FC236}">
                <a16:creationId xmlns:a16="http://schemas.microsoft.com/office/drawing/2014/main" id="{3B2C1CD1-F726-E41B-29ED-F403570442DF}"/>
              </a:ext>
            </a:extLst>
          </p:cNvPr>
          <p:cNvPicPr>
            <a:picLocks noChangeAspect="1"/>
          </p:cNvPicPr>
          <p:nvPr/>
        </p:nvPicPr>
        <p:blipFill rotWithShape="1">
          <a:blip r:embed="rId6"/>
          <a:srcRect b="49490"/>
          <a:stretch/>
        </p:blipFill>
        <p:spPr>
          <a:xfrm>
            <a:off x="4861603" y="5668731"/>
            <a:ext cx="2179277" cy="183521"/>
          </a:xfrm>
          <a:prstGeom prst="rect">
            <a:avLst/>
          </a:prstGeom>
        </p:spPr>
      </p:pic>
    </p:spTree>
    <p:extLst>
      <p:ext uri="{BB962C8B-B14F-4D97-AF65-F5344CB8AC3E}">
        <p14:creationId xmlns:p14="http://schemas.microsoft.com/office/powerpoint/2010/main" val="2462562002"/>
      </p:ext>
    </p:extLst>
  </p:cSld>
  <p:clrMapOvr>
    <a:masterClrMapping/>
  </p:clrMapOvr>
  <p:transition spd="med">
    <p:pull/>
  </p:transition>
</p:sld>
</file>

<file path=ppt/theme/theme1.xml><?xml version="1.0" encoding="utf-8"?>
<a:theme xmlns:a="http://schemas.openxmlformats.org/drawingml/2006/main" name="Expédition">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E17AD15-0DEB-4851-82A2-261C041346DD}">
  <ds:schemaRefs>
    <ds:schemaRef ds:uri="http://schemas.microsoft.com/sharepoint/v3/contenttype/forms"/>
  </ds:schemaRefs>
</ds:datastoreItem>
</file>

<file path=customXml/itemProps2.xml><?xml version="1.0" encoding="utf-8"?>
<ds:datastoreItem xmlns:ds="http://schemas.openxmlformats.org/officeDocument/2006/customXml" ds:itemID="{22736BCB-6CE4-414B-B2BE-1DA087E521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20ED59B-F67D-4B99-A0A7-E5237FF5810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Conception financière</Template>
  <TotalTime>2393</TotalTime>
  <Words>1067</Words>
  <Application>Microsoft Office PowerPoint</Application>
  <PresentationFormat>Grand écran</PresentationFormat>
  <Paragraphs>143</Paragraphs>
  <Slides>19</Slides>
  <Notes>11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19</vt:i4>
      </vt:variant>
    </vt:vector>
  </HeadingPairs>
  <TitlesOfParts>
    <vt:vector size="24" baseType="lpstr">
      <vt:lpstr>Arial</vt:lpstr>
      <vt:lpstr>Calibri</vt:lpstr>
      <vt:lpstr>Gill Sans MT</vt:lpstr>
      <vt:lpstr>Wingdings</vt:lpstr>
      <vt:lpstr>Expédition</vt:lpstr>
      <vt:lpstr> Optimisez la gestion des données d'une boutique de vins et spiritueux avec R ou Python</vt:lpstr>
      <vt:lpstr>Contexte de l’analyse</vt:lpstr>
      <vt:lpstr>Organisation et ETAPES de l’Etude</vt:lpstr>
      <vt:lpstr>Exploration des fichiers </vt:lpstr>
      <vt:lpstr>   </vt:lpstr>
      <vt:lpstr>Incohérence I</vt:lpstr>
      <vt:lpstr>Incohérence II</vt:lpstr>
      <vt:lpstr>Incohérence iii</vt:lpstr>
      <vt:lpstr>Incohérence iv</vt:lpstr>
      <vt:lpstr>Incohérence v</vt:lpstr>
      <vt:lpstr>Zoom sur les Valeurs aberrantes (OUTLIERS) de la catégorie prix</vt:lpstr>
      <vt:lpstr>Présentation PowerPoint</vt:lpstr>
      <vt:lpstr>Présentation PowerPoint</vt:lpstr>
      <vt:lpstr>Présentation PowerPoint</vt:lpstr>
      <vt:lpstr>Calcul du Chiffre D’AFFAIRES de la boutique en ligne</vt:lpstr>
      <vt:lpstr>Présentation PowerPoint</vt:lpstr>
      <vt:lpstr>Présentation PowerPoint</vt:lpstr>
      <vt:lpstr>Présentation PowerPoint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Optimisez la gestion des données d'une boutique de vins et spiritueux avec R ou Python</dc:title>
  <dc:creator>Edine Benakli</dc:creator>
  <cp:lastModifiedBy>Edine Benakli</cp:lastModifiedBy>
  <cp:revision>30</cp:revision>
  <dcterms:created xsi:type="dcterms:W3CDTF">2024-01-16T14:10:50Z</dcterms:created>
  <dcterms:modified xsi:type="dcterms:W3CDTF">2024-01-23T08:05:27Z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