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6" r:id="rId6"/>
    <p:sldId id="269" r:id="rId7"/>
    <p:sldId id="259" r:id="rId8"/>
    <p:sldId id="260" r:id="rId9"/>
    <p:sldId id="262" r:id="rId10"/>
    <p:sldId id="263" r:id="rId11"/>
    <p:sldId id="264" r:id="rId12"/>
    <p:sldId id="265" r:id="rId13"/>
    <p:sldId id="270"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46" d="100"/>
          <a:sy n="146" d="100"/>
        </p:scale>
        <p:origin x="12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FBD4-882C-4700-8152-21AB30761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0BB723-8A03-41D2-82A1-F5094266E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C6616E-98E2-43B4-8D66-F511A2C9919E}"/>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5" name="Footer Placeholder 4">
            <a:extLst>
              <a:ext uri="{FF2B5EF4-FFF2-40B4-BE49-F238E27FC236}">
                <a16:creationId xmlns:a16="http://schemas.microsoft.com/office/drawing/2014/main" id="{46DD2B0B-DB8F-4747-B1A1-0DE85CB03C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03637F-504F-4B62-81E5-A86F47E042A9}"/>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124996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93E6-D0DC-455B-9F5E-C9578E17F2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558DF2-B49F-4E52-BF64-DB1D83F6A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6972F2-D54F-46F5-AD43-6F5CC1FE3E04}"/>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5" name="Footer Placeholder 4">
            <a:extLst>
              <a:ext uri="{FF2B5EF4-FFF2-40B4-BE49-F238E27FC236}">
                <a16:creationId xmlns:a16="http://schemas.microsoft.com/office/drawing/2014/main" id="{D4904C68-4342-4814-8C27-E0D6D62B78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D2C3D-BBA0-4000-BC6B-F3ADA3D7EDAD}"/>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30162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FF57E-368C-4D70-9B7C-0B743D76E6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E32E56-1236-4D9A-97B8-A29F37A7F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2F8042-B40A-465C-84E2-AEF743122B0E}"/>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5" name="Footer Placeholder 4">
            <a:extLst>
              <a:ext uri="{FF2B5EF4-FFF2-40B4-BE49-F238E27FC236}">
                <a16:creationId xmlns:a16="http://schemas.microsoft.com/office/drawing/2014/main" id="{11D9DE28-C014-42F3-90A1-B40EF6D3F6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0EED6F-5F3F-434E-88FA-332B8FB889DA}"/>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11119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4C10-6590-4F15-9CCB-506A265F2B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CD30C0-9FEF-4919-94BA-B8155296AC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324EF-56D8-4131-BDE8-BF828F4CC6B0}"/>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5" name="Footer Placeholder 4">
            <a:extLst>
              <a:ext uri="{FF2B5EF4-FFF2-40B4-BE49-F238E27FC236}">
                <a16:creationId xmlns:a16="http://schemas.microsoft.com/office/drawing/2014/main" id="{DF04AC9F-563A-4ADA-A982-52FA7BA0AA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1008FD-F8EE-495F-85ED-8F4AD8C8A8EB}"/>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175370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4E1E-13E6-4DAE-91ED-0A7214006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B3DCF7-F359-4A44-A286-3C79CB5D4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3239A-D3C0-41C8-BD5E-A0BBA18B61EB}"/>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5" name="Footer Placeholder 4">
            <a:extLst>
              <a:ext uri="{FF2B5EF4-FFF2-40B4-BE49-F238E27FC236}">
                <a16:creationId xmlns:a16="http://schemas.microsoft.com/office/drawing/2014/main" id="{F25FE836-E3CC-4CD6-8FFB-B3675F37C5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C9597A-EE03-4726-9797-586BC4CE9790}"/>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111863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6A37-169D-4822-B436-D9B8395588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810A04-576C-47D9-BD15-DEB1FD54F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1102708-A833-44C2-839D-B388619C7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A2E3BA4-85A3-4722-A575-4EB93295A2BB}"/>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6" name="Footer Placeholder 5">
            <a:extLst>
              <a:ext uri="{FF2B5EF4-FFF2-40B4-BE49-F238E27FC236}">
                <a16:creationId xmlns:a16="http://schemas.microsoft.com/office/drawing/2014/main" id="{102CA5A5-C845-4D08-877F-0700D0E6FF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71F902-30C9-46E7-B68D-D97A33933121}"/>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250606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26C5-DEF3-4FF9-8A89-4ED776B348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2421C3-22DE-4E97-89E3-6656DC929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6B014C-BDDC-4DFD-A93B-FA163FF74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898A7F-D7CE-49ED-B82D-28F4C3516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0A893-9985-4D40-AFC6-BB98E9206D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BFFC3-76CB-4B3F-80EE-FCC0C5A5155F}"/>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8" name="Footer Placeholder 7">
            <a:extLst>
              <a:ext uri="{FF2B5EF4-FFF2-40B4-BE49-F238E27FC236}">
                <a16:creationId xmlns:a16="http://schemas.microsoft.com/office/drawing/2014/main" id="{89898331-1448-49F9-B602-868ED4AA00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7D4F82-2D1E-4BAE-9754-9DF91C9F22F2}"/>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339889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F080-35A6-4BC4-A1FD-84FF2C7B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F86A5C-7F8A-4C78-93D5-977470534D54}"/>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4" name="Footer Placeholder 3">
            <a:extLst>
              <a:ext uri="{FF2B5EF4-FFF2-40B4-BE49-F238E27FC236}">
                <a16:creationId xmlns:a16="http://schemas.microsoft.com/office/drawing/2014/main" id="{010189D3-65FC-4B4B-A67D-7D7BE79289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E05831-250A-4EF6-98F8-D0DB4AF863AE}"/>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216818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CA3C2-25F8-453B-83A5-44776AD0A4EC}"/>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3" name="Footer Placeholder 2">
            <a:extLst>
              <a:ext uri="{FF2B5EF4-FFF2-40B4-BE49-F238E27FC236}">
                <a16:creationId xmlns:a16="http://schemas.microsoft.com/office/drawing/2014/main" id="{9A311AD9-3E29-41BF-949E-F062695BA3D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C1FCEA-C1DE-4500-BA9B-0C6480766652}"/>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353100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A260-2C44-4EF6-A8B0-23E087BF7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5E9552-54F9-4267-9F58-D0B8F4131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CEB7EC-70DE-452F-BD69-1EE32426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CDEEA-BE67-4AA9-A600-937AAAEB3F91}"/>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6" name="Footer Placeholder 5">
            <a:extLst>
              <a:ext uri="{FF2B5EF4-FFF2-40B4-BE49-F238E27FC236}">
                <a16:creationId xmlns:a16="http://schemas.microsoft.com/office/drawing/2014/main" id="{EB70E07D-1B9F-484D-A829-17E27E0B00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3689B1-8031-42EE-90E0-D4EA6A82552C}"/>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265619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2645-50B3-4584-A2C6-3618F2B7B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ECC901-D637-4B2D-8B1C-15BDC6B29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44260F-9D8A-48B9-A220-C2534BBB5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FB7A8-0BC3-4062-B441-714D33D86143}"/>
              </a:ext>
            </a:extLst>
          </p:cNvPr>
          <p:cNvSpPr>
            <a:spLocks noGrp="1"/>
          </p:cNvSpPr>
          <p:nvPr>
            <p:ph type="dt" sz="half" idx="10"/>
          </p:nvPr>
        </p:nvSpPr>
        <p:spPr/>
        <p:txBody>
          <a:bodyPr/>
          <a:lstStyle/>
          <a:p>
            <a:fld id="{7CAF24D6-0665-440D-A123-0F048BD20E47}" type="datetimeFigureOut">
              <a:rPr lang="en-GB" smtClean="0"/>
              <a:t>16/10/2020</a:t>
            </a:fld>
            <a:endParaRPr lang="en-GB"/>
          </a:p>
        </p:txBody>
      </p:sp>
      <p:sp>
        <p:nvSpPr>
          <p:cNvPr id="6" name="Footer Placeholder 5">
            <a:extLst>
              <a:ext uri="{FF2B5EF4-FFF2-40B4-BE49-F238E27FC236}">
                <a16:creationId xmlns:a16="http://schemas.microsoft.com/office/drawing/2014/main" id="{7C213BF6-E832-4AC5-A4EF-6F90C2DA61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32BA67-3D6E-4C6C-9BAB-8A0DD27A6B98}"/>
              </a:ext>
            </a:extLst>
          </p:cNvPr>
          <p:cNvSpPr>
            <a:spLocks noGrp="1"/>
          </p:cNvSpPr>
          <p:nvPr>
            <p:ph type="sldNum" sz="quarter" idx="12"/>
          </p:nvPr>
        </p:nvSpPr>
        <p:spPr/>
        <p:txBody>
          <a:bodyPr/>
          <a:lstStyle/>
          <a:p>
            <a:fld id="{1FC6A81F-3D6B-4CC8-8FDC-976AEBA6A74A}" type="slidenum">
              <a:rPr lang="en-GB" smtClean="0"/>
              <a:t>‹#›</a:t>
            </a:fld>
            <a:endParaRPr lang="en-GB"/>
          </a:p>
        </p:txBody>
      </p:sp>
    </p:spTree>
    <p:extLst>
      <p:ext uri="{BB962C8B-B14F-4D97-AF65-F5344CB8AC3E}">
        <p14:creationId xmlns:p14="http://schemas.microsoft.com/office/powerpoint/2010/main" val="373274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5B3F9-940F-445E-BA5C-54861E23C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95F0C3-1700-444B-86FA-4F31FBC56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9394CB-95D5-4D7B-8C3C-909797EE8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F24D6-0665-440D-A123-0F048BD20E47}" type="datetimeFigureOut">
              <a:rPr lang="en-GB" smtClean="0"/>
              <a:t>16/10/2020</a:t>
            </a:fld>
            <a:endParaRPr lang="en-GB"/>
          </a:p>
        </p:txBody>
      </p:sp>
      <p:sp>
        <p:nvSpPr>
          <p:cNvPr id="5" name="Footer Placeholder 4">
            <a:extLst>
              <a:ext uri="{FF2B5EF4-FFF2-40B4-BE49-F238E27FC236}">
                <a16:creationId xmlns:a16="http://schemas.microsoft.com/office/drawing/2014/main" id="{9362E61B-02AD-4B1D-A7D2-368E7DF7E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E198B1-35A3-41D0-8DDF-BC6B6779D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6A81F-3D6B-4CC8-8FDC-976AEBA6A74A}" type="slidenum">
              <a:rPr lang="en-GB" smtClean="0"/>
              <a:t>‹#›</a:t>
            </a:fld>
            <a:endParaRPr lang="en-GB"/>
          </a:p>
        </p:txBody>
      </p:sp>
    </p:spTree>
    <p:extLst>
      <p:ext uri="{BB962C8B-B14F-4D97-AF65-F5344CB8AC3E}">
        <p14:creationId xmlns:p14="http://schemas.microsoft.com/office/powerpoint/2010/main" val="212657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297B-7778-47BA-8D8E-65166022B3DC}"/>
              </a:ext>
            </a:extLst>
          </p:cNvPr>
          <p:cNvSpPr>
            <a:spLocks noGrp="1"/>
          </p:cNvSpPr>
          <p:nvPr>
            <p:ph type="ctrTitle"/>
          </p:nvPr>
        </p:nvSpPr>
        <p:spPr/>
        <p:txBody>
          <a:bodyPr/>
          <a:lstStyle/>
          <a:p>
            <a:r>
              <a:rPr lang="en-US" dirty="0"/>
              <a:t>CE301 Challenge Week</a:t>
            </a:r>
            <a:endParaRPr lang="en-GB" dirty="0"/>
          </a:p>
        </p:txBody>
      </p:sp>
    </p:spTree>
    <p:extLst>
      <p:ext uri="{BB962C8B-B14F-4D97-AF65-F5344CB8AC3E}">
        <p14:creationId xmlns:p14="http://schemas.microsoft.com/office/powerpoint/2010/main" val="423831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3500-D74E-4022-8DD8-67992B4103D1}"/>
              </a:ext>
            </a:extLst>
          </p:cNvPr>
          <p:cNvSpPr>
            <a:spLocks noGrp="1"/>
          </p:cNvSpPr>
          <p:nvPr>
            <p:ph type="title"/>
          </p:nvPr>
        </p:nvSpPr>
        <p:spPr/>
        <p:txBody>
          <a:bodyPr/>
          <a:lstStyle/>
          <a:p>
            <a:r>
              <a:rPr lang="en-US" dirty="0"/>
              <a:t>Project Implementation Plan</a:t>
            </a:r>
            <a:endParaRPr lang="en-GB" dirty="0"/>
          </a:p>
        </p:txBody>
      </p:sp>
      <p:sp>
        <p:nvSpPr>
          <p:cNvPr id="3" name="Content Placeholder 2">
            <a:extLst>
              <a:ext uri="{FF2B5EF4-FFF2-40B4-BE49-F238E27FC236}">
                <a16:creationId xmlns:a16="http://schemas.microsoft.com/office/drawing/2014/main" id="{5F10A011-1992-42BC-81F6-DFE62F0E6BC2}"/>
              </a:ext>
            </a:extLst>
          </p:cNvPr>
          <p:cNvSpPr>
            <a:spLocks noGrp="1"/>
          </p:cNvSpPr>
          <p:nvPr>
            <p:ph idx="1"/>
          </p:nvPr>
        </p:nvSpPr>
        <p:spPr/>
        <p:txBody>
          <a:bodyPr>
            <a:normAutofit lnSpcReduction="10000"/>
          </a:bodyPr>
          <a:lstStyle/>
          <a:p>
            <a:r>
              <a:rPr lang="en-US" dirty="0"/>
              <a:t>Order of completion:</a:t>
            </a:r>
          </a:p>
          <a:p>
            <a:pPr marL="914400" lvl="1" indent="-457200">
              <a:buFont typeface="+mj-lt"/>
              <a:buAutoNum type="arabicPeriod"/>
            </a:pPr>
            <a:r>
              <a:rPr lang="en-GB" dirty="0"/>
              <a:t>Most of the front-end will be built first. Design, user input, navigation, </a:t>
            </a:r>
            <a:r>
              <a:rPr lang="en-GB" dirty="0" err="1"/>
              <a:t>ect</a:t>
            </a:r>
            <a:r>
              <a:rPr lang="en-GB" dirty="0"/>
              <a:t>.</a:t>
            </a:r>
          </a:p>
          <a:p>
            <a:pPr marL="914400" lvl="1" indent="-457200">
              <a:buFont typeface="+mj-lt"/>
              <a:buAutoNum type="arabicPeriod"/>
            </a:pPr>
            <a:r>
              <a:rPr lang="en-GB" dirty="0"/>
              <a:t>Next the algorithms will be implemented, with the inputs inputted manually.</a:t>
            </a:r>
          </a:p>
          <a:p>
            <a:pPr marL="914400" lvl="1" indent="-457200">
              <a:buFont typeface="+mj-lt"/>
              <a:buAutoNum type="arabicPeriod"/>
            </a:pPr>
            <a:r>
              <a:rPr lang="en-GB" dirty="0"/>
              <a:t>The back-end will be constructed and any databases and authentication services built.</a:t>
            </a:r>
          </a:p>
          <a:p>
            <a:pPr marL="914400" lvl="1" indent="-457200">
              <a:buFont typeface="+mj-lt"/>
              <a:buAutoNum type="arabicPeriod"/>
            </a:pPr>
            <a:r>
              <a:rPr lang="en-GB" dirty="0"/>
              <a:t>Finally, the front-end will be linked with the all the other parts. The algorithms will have their inputs come from the user interface, and their outputs will be fed back into the front-end. The back-end services will be linked with the front-end.</a:t>
            </a:r>
          </a:p>
          <a:p>
            <a:pPr marL="914400" lvl="1" indent="-457200">
              <a:buFont typeface="+mj-lt"/>
              <a:buAutoNum type="arabicPeriod"/>
            </a:pPr>
            <a:r>
              <a:rPr lang="en-GB" dirty="0"/>
              <a:t>At this stage, the project will be fully functional, with the only remaining work being to make any adjustments to the look of the website (CSS).</a:t>
            </a:r>
          </a:p>
          <a:p>
            <a:pPr marL="914400" lvl="1" indent="-457200">
              <a:buFont typeface="+mj-lt"/>
              <a:buAutoNum type="arabicPeriod"/>
            </a:pPr>
            <a:endParaRPr lang="en-GB" dirty="0"/>
          </a:p>
        </p:txBody>
      </p:sp>
    </p:spTree>
    <p:extLst>
      <p:ext uri="{BB962C8B-B14F-4D97-AF65-F5344CB8AC3E}">
        <p14:creationId xmlns:p14="http://schemas.microsoft.com/office/powerpoint/2010/main" val="343235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122D-5280-4256-ABB0-827D6DCA9CAF}"/>
              </a:ext>
            </a:extLst>
          </p:cNvPr>
          <p:cNvSpPr>
            <a:spLocks noGrp="1"/>
          </p:cNvSpPr>
          <p:nvPr>
            <p:ph type="title"/>
          </p:nvPr>
        </p:nvSpPr>
        <p:spPr/>
        <p:txBody>
          <a:bodyPr>
            <a:normAutofit/>
          </a:bodyPr>
          <a:lstStyle/>
          <a:p>
            <a:r>
              <a:rPr lang="en-US" sz="2800" dirty="0"/>
              <a:t>Project Implementation Plan – deliverables to be achieved by week 11</a:t>
            </a:r>
            <a:endParaRPr lang="en-GB" sz="2800" dirty="0"/>
          </a:p>
        </p:txBody>
      </p:sp>
      <p:sp>
        <p:nvSpPr>
          <p:cNvPr id="3" name="Content Placeholder 2">
            <a:extLst>
              <a:ext uri="{FF2B5EF4-FFF2-40B4-BE49-F238E27FC236}">
                <a16:creationId xmlns:a16="http://schemas.microsoft.com/office/drawing/2014/main" id="{97394129-0EB7-4197-8DF5-1CE3A77AA7AC}"/>
              </a:ext>
            </a:extLst>
          </p:cNvPr>
          <p:cNvSpPr>
            <a:spLocks noGrp="1"/>
          </p:cNvSpPr>
          <p:nvPr>
            <p:ph idx="1"/>
          </p:nvPr>
        </p:nvSpPr>
        <p:spPr/>
        <p:txBody>
          <a:bodyPr/>
          <a:lstStyle/>
          <a:p>
            <a:r>
              <a:rPr lang="en-US" dirty="0"/>
              <a:t>By week 11 – The front-end section will be fully complete:</a:t>
            </a:r>
          </a:p>
          <a:p>
            <a:pPr marL="914400" lvl="1" indent="-457200">
              <a:buFont typeface="+mj-lt"/>
              <a:buAutoNum type="arabicPeriod"/>
            </a:pPr>
            <a:r>
              <a:rPr lang="en-US" dirty="0"/>
              <a:t>All (React) components made, all user interaction and navigation added, basic design settled.</a:t>
            </a:r>
          </a:p>
          <a:p>
            <a:pPr marL="914400" lvl="1" indent="-457200">
              <a:buFont typeface="+mj-lt"/>
              <a:buAutoNum type="arabicPeriod"/>
            </a:pPr>
            <a:r>
              <a:rPr lang="en-US" dirty="0"/>
              <a:t>React-Redux fully implemented and ready to be used (state can be managed).</a:t>
            </a:r>
          </a:p>
          <a:p>
            <a:pPr marL="914400" lvl="1" indent="-457200">
              <a:buFont typeface="+mj-lt"/>
              <a:buAutoNum type="arabicPeriod"/>
            </a:pPr>
            <a:r>
              <a:rPr lang="en-US" dirty="0"/>
              <a:t>Questionnaire fully implemented, connected to Redux, and ready to be implemented with the back-end.</a:t>
            </a:r>
          </a:p>
          <a:p>
            <a:pPr marL="914400" lvl="1" indent="-457200">
              <a:buFont typeface="+mj-lt"/>
              <a:buAutoNum type="arabicPeriod"/>
            </a:pPr>
            <a:r>
              <a:rPr lang="en-US" dirty="0"/>
              <a:t>UI and components for the user account system implemented.</a:t>
            </a:r>
          </a:p>
          <a:p>
            <a:r>
              <a:rPr lang="en-US" dirty="0"/>
              <a:t>Everything that a user will interact with will be made.</a:t>
            </a:r>
          </a:p>
          <a:p>
            <a:pPr marL="914400" lvl="1" indent="-457200">
              <a:buFont typeface="+mj-lt"/>
              <a:buAutoNum type="arabicPeriod"/>
            </a:pPr>
            <a:endParaRPr lang="en-US" dirty="0"/>
          </a:p>
          <a:p>
            <a:pPr marL="914400" lvl="1" indent="-457200">
              <a:buFont typeface="+mj-lt"/>
              <a:buAutoNum type="arabicPeriod"/>
            </a:pPr>
            <a:endParaRPr lang="en-GB" dirty="0"/>
          </a:p>
        </p:txBody>
      </p:sp>
    </p:spTree>
    <p:extLst>
      <p:ext uri="{BB962C8B-B14F-4D97-AF65-F5344CB8AC3E}">
        <p14:creationId xmlns:p14="http://schemas.microsoft.com/office/powerpoint/2010/main" val="189955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A0C2-B99C-4F1A-9884-C8A1E571C336}"/>
              </a:ext>
            </a:extLst>
          </p:cNvPr>
          <p:cNvSpPr>
            <a:spLocks noGrp="1"/>
          </p:cNvSpPr>
          <p:nvPr>
            <p:ph type="title"/>
          </p:nvPr>
        </p:nvSpPr>
        <p:spPr/>
        <p:txBody>
          <a:bodyPr/>
          <a:lstStyle/>
          <a:p>
            <a:r>
              <a:rPr lang="en-US" dirty="0"/>
              <a:t>Technical Achievements (so far)</a:t>
            </a:r>
            <a:endParaRPr lang="en-GB" dirty="0"/>
          </a:p>
        </p:txBody>
      </p:sp>
      <p:sp>
        <p:nvSpPr>
          <p:cNvPr id="3" name="Content Placeholder 2">
            <a:extLst>
              <a:ext uri="{FF2B5EF4-FFF2-40B4-BE49-F238E27FC236}">
                <a16:creationId xmlns:a16="http://schemas.microsoft.com/office/drawing/2014/main" id="{C997FA20-6B78-4D31-B7E6-2B088DBFD532}"/>
              </a:ext>
            </a:extLst>
          </p:cNvPr>
          <p:cNvSpPr>
            <a:spLocks noGrp="1"/>
          </p:cNvSpPr>
          <p:nvPr>
            <p:ph idx="1"/>
          </p:nvPr>
        </p:nvSpPr>
        <p:spPr/>
        <p:txBody>
          <a:bodyPr/>
          <a:lstStyle/>
          <a:p>
            <a:r>
              <a:rPr lang="en-US" dirty="0"/>
              <a:t>Using npm create-react-app, I have installed React, set up a Node.js server, and have a basic web page with a title on local host.</a:t>
            </a:r>
          </a:p>
          <a:p>
            <a:endParaRPr lang="en-US" dirty="0"/>
          </a:p>
          <a:p>
            <a:endParaRPr lang="en-US" dirty="0"/>
          </a:p>
          <a:p>
            <a:endParaRPr lang="en-US" dirty="0"/>
          </a:p>
          <a:p>
            <a:endParaRPr lang="en-US" dirty="0"/>
          </a:p>
          <a:p>
            <a:endParaRPr lang="en-US" dirty="0"/>
          </a:p>
          <a:p>
            <a:r>
              <a:rPr lang="en-US" dirty="0"/>
              <a:t>This App function is the base of any React application. I will use this base to start building the front-end of </a:t>
            </a:r>
            <a:r>
              <a:rPr lang="en-US"/>
              <a:t>my application.</a:t>
            </a:r>
            <a:endParaRPr lang="en-GB" dirty="0"/>
          </a:p>
        </p:txBody>
      </p:sp>
      <p:pic>
        <p:nvPicPr>
          <p:cNvPr id="5" name="Picture 4">
            <a:extLst>
              <a:ext uri="{FF2B5EF4-FFF2-40B4-BE49-F238E27FC236}">
                <a16:creationId xmlns:a16="http://schemas.microsoft.com/office/drawing/2014/main" id="{BDD56A43-EA4F-4BA3-9B8D-674D665CF7B8}"/>
              </a:ext>
            </a:extLst>
          </p:cNvPr>
          <p:cNvPicPr>
            <a:picLocks noChangeAspect="1"/>
          </p:cNvPicPr>
          <p:nvPr/>
        </p:nvPicPr>
        <p:blipFill>
          <a:blip r:embed="rId2"/>
          <a:stretch>
            <a:fillRect/>
          </a:stretch>
        </p:blipFill>
        <p:spPr>
          <a:xfrm>
            <a:off x="838200" y="2805906"/>
            <a:ext cx="2705100" cy="2390775"/>
          </a:xfrm>
          <a:prstGeom prst="rect">
            <a:avLst/>
          </a:prstGeom>
        </p:spPr>
      </p:pic>
    </p:spTree>
    <p:extLst>
      <p:ext uri="{BB962C8B-B14F-4D97-AF65-F5344CB8AC3E}">
        <p14:creationId xmlns:p14="http://schemas.microsoft.com/office/powerpoint/2010/main" val="21146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92A2-5B35-4152-A587-B7E934100159}"/>
              </a:ext>
            </a:extLst>
          </p:cNvPr>
          <p:cNvSpPr>
            <a:spLocks noGrp="1"/>
          </p:cNvSpPr>
          <p:nvPr>
            <p:ph type="title"/>
          </p:nvPr>
        </p:nvSpPr>
        <p:spPr>
          <a:xfrm>
            <a:off x="5214579" y="629266"/>
            <a:ext cx="6422849" cy="1676603"/>
          </a:xfrm>
        </p:spPr>
        <p:txBody>
          <a:bodyPr>
            <a:normAutofit/>
          </a:bodyPr>
          <a:lstStyle/>
          <a:p>
            <a:r>
              <a:rPr lang="en-US" dirty="0"/>
              <a:t>Project Management – Use of Jira</a:t>
            </a:r>
            <a:endParaRPr lang="en-GB" dirty="0"/>
          </a:p>
        </p:txBody>
      </p:sp>
      <p:sp>
        <p:nvSpPr>
          <p:cNvPr id="11" name="Rectangle 10">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55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361AA5C-16EE-494F-85CB-942390410B62}"/>
              </a:ext>
            </a:extLst>
          </p:cNvPr>
          <p:cNvPicPr>
            <a:picLocks noChangeAspect="1"/>
          </p:cNvPicPr>
          <p:nvPr/>
        </p:nvPicPr>
        <p:blipFill rotWithShape="1">
          <a:blip r:embed="rId2"/>
          <a:srcRect r="13465" b="-1"/>
          <a:stretch/>
        </p:blipFill>
        <p:spPr>
          <a:xfrm>
            <a:off x="649224" y="722376"/>
            <a:ext cx="3337560" cy="5413248"/>
          </a:xfrm>
          <a:prstGeom prst="rect">
            <a:avLst/>
          </a:prstGeom>
          <a:effectLst/>
        </p:spPr>
      </p:pic>
      <p:sp>
        <p:nvSpPr>
          <p:cNvPr id="8" name="Content Placeholder 7">
            <a:extLst>
              <a:ext uri="{FF2B5EF4-FFF2-40B4-BE49-F238E27FC236}">
                <a16:creationId xmlns:a16="http://schemas.microsoft.com/office/drawing/2014/main" id="{A5216ACF-5A59-4B80-A9C2-A4EC8B3CD886}"/>
              </a:ext>
            </a:extLst>
          </p:cNvPr>
          <p:cNvSpPr>
            <a:spLocks noGrp="1"/>
          </p:cNvSpPr>
          <p:nvPr>
            <p:ph idx="1"/>
          </p:nvPr>
        </p:nvSpPr>
        <p:spPr>
          <a:xfrm>
            <a:off x="5214581" y="2438400"/>
            <a:ext cx="6422848" cy="3785419"/>
          </a:xfrm>
        </p:spPr>
        <p:txBody>
          <a:bodyPr>
            <a:normAutofit/>
          </a:bodyPr>
          <a:lstStyle/>
          <a:p>
            <a:r>
              <a:rPr lang="en-US" sz="2000" dirty="0"/>
              <a:t>I have used Jira during this challenge week to keep track of my workflow.</a:t>
            </a:r>
          </a:p>
          <a:p>
            <a:r>
              <a:rPr lang="en-US" sz="2000" dirty="0"/>
              <a:t>Each aspect of the challenge week is its own separate sub-task.</a:t>
            </a:r>
          </a:p>
          <a:p>
            <a:r>
              <a:rPr lang="en-US" sz="2000" dirty="0"/>
              <a:t>This allows for easy monitoring of the progress of the challenge week deliverable.</a:t>
            </a:r>
          </a:p>
        </p:txBody>
      </p:sp>
    </p:spTree>
    <p:extLst>
      <p:ext uri="{BB962C8B-B14F-4D97-AF65-F5344CB8AC3E}">
        <p14:creationId xmlns:p14="http://schemas.microsoft.com/office/powerpoint/2010/main" val="56616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0520-06F3-4DC2-9DCA-C0B9EB367F10}"/>
              </a:ext>
            </a:extLst>
          </p:cNvPr>
          <p:cNvSpPr>
            <a:spLocks noGrp="1"/>
          </p:cNvSpPr>
          <p:nvPr>
            <p:ph type="title"/>
          </p:nvPr>
        </p:nvSpPr>
        <p:spPr>
          <a:xfrm>
            <a:off x="5214579" y="629266"/>
            <a:ext cx="6422849" cy="1676603"/>
          </a:xfrm>
        </p:spPr>
        <p:txBody>
          <a:bodyPr>
            <a:normAutofit/>
          </a:bodyPr>
          <a:lstStyle/>
          <a:p>
            <a:r>
              <a:rPr lang="en-US" dirty="0"/>
              <a:t>Project Management – Use of Jira</a:t>
            </a:r>
            <a:endParaRPr lang="en-GB" dirty="0"/>
          </a:p>
        </p:txBody>
      </p:sp>
      <p:sp>
        <p:nvSpPr>
          <p:cNvPr id="9" name="Rectangle 8">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584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Teams&#10;&#10;Description automatically generated">
            <a:extLst>
              <a:ext uri="{FF2B5EF4-FFF2-40B4-BE49-F238E27FC236}">
                <a16:creationId xmlns:a16="http://schemas.microsoft.com/office/drawing/2014/main" id="{CEBB150C-76AD-49F0-9310-E02BBA21AE3D}"/>
              </a:ext>
            </a:extLst>
          </p:cNvPr>
          <p:cNvPicPr>
            <a:picLocks noChangeAspect="1"/>
          </p:cNvPicPr>
          <p:nvPr/>
        </p:nvPicPr>
        <p:blipFill rotWithShape="1">
          <a:blip r:embed="rId2"/>
          <a:srcRect r="954" b="-1"/>
          <a:stretch/>
        </p:blipFill>
        <p:spPr>
          <a:xfrm>
            <a:off x="649224" y="722376"/>
            <a:ext cx="3337560" cy="5413248"/>
          </a:xfrm>
          <a:prstGeom prst="rect">
            <a:avLst/>
          </a:prstGeom>
          <a:effectLst/>
        </p:spPr>
      </p:pic>
      <p:sp>
        <p:nvSpPr>
          <p:cNvPr id="3" name="Content Placeholder 2">
            <a:extLst>
              <a:ext uri="{FF2B5EF4-FFF2-40B4-BE49-F238E27FC236}">
                <a16:creationId xmlns:a16="http://schemas.microsoft.com/office/drawing/2014/main" id="{AD992F9D-48F2-4ED7-AFAA-496BDC33564D}"/>
              </a:ext>
            </a:extLst>
          </p:cNvPr>
          <p:cNvSpPr>
            <a:spLocks noGrp="1"/>
          </p:cNvSpPr>
          <p:nvPr>
            <p:ph idx="1"/>
          </p:nvPr>
        </p:nvSpPr>
        <p:spPr>
          <a:xfrm>
            <a:off x="5214581" y="2438400"/>
            <a:ext cx="6422848" cy="3785419"/>
          </a:xfrm>
        </p:spPr>
        <p:txBody>
          <a:bodyPr>
            <a:normAutofit/>
          </a:bodyPr>
          <a:lstStyle/>
          <a:p>
            <a:r>
              <a:rPr lang="en-US" sz="2000" dirty="0"/>
              <a:t>I have created 4 epics on Jira that encompass the whole project.</a:t>
            </a:r>
          </a:p>
          <a:p>
            <a:r>
              <a:rPr lang="en-US" sz="2000" dirty="0"/>
              <a:t>The completion of all these epics will mean that the project is finished.</a:t>
            </a:r>
          </a:p>
          <a:p>
            <a:r>
              <a:rPr lang="en-US" sz="2000" dirty="0"/>
              <a:t>Each epic describes a big part of the whole project and will be used as goals.</a:t>
            </a:r>
            <a:endParaRPr lang="en-GB" sz="2000" dirty="0"/>
          </a:p>
        </p:txBody>
      </p:sp>
    </p:spTree>
    <p:extLst>
      <p:ext uri="{BB962C8B-B14F-4D97-AF65-F5344CB8AC3E}">
        <p14:creationId xmlns:p14="http://schemas.microsoft.com/office/powerpoint/2010/main" val="427686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0186-B61D-4BA8-A674-1BE78F9E73D6}"/>
              </a:ext>
            </a:extLst>
          </p:cNvPr>
          <p:cNvSpPr>
            <a:spLocks noGrp="1"/>
          </p:cNvSpPr>
          <p:nvPr>
            <p:ph type="title"/>
          </p:nvPr>
        </p:nvSpPr>
        <p:spPr/>
        <p:txBody>
          <a:bodyPr/>
          <a:lstStyle/>
          <a:p>
            <a:r>
              <a:rPr lang="en-US" dirty="0"/>
              <a:t>Project Management – Use of Jira</a:t>
            </a:r>
            <a:endParaRPr lang="en-GB" dirty="0"/>
          </a:p>
        </p:txBody>
      </p:sp>
      <p:pic>
        <p:nvPicPr>
          <p:cNvPr id="4" name="Content Placeholder 3">
            <a:extLst>
              <a:ext uri="{FF2B5EF4-FFF2-40B4-BE49-F238E27FC236}">
                <a16:creationId xmlns:a16="http://schemas.microsoft.com/office/drawing/2014/main" id="{ABB6A28E-57F8-47C3-870F-39F14AAFD635}"/>
              </a:ext>
            </a:extLst>
          </p:cNvPr>
          <p:cNvPicPr>
            <a:picLocks noGrp="1" noChangeAspect="1"/>
          </p:cNvPicPr>
          <p:nvPr>
            <p:ph idx="1"/>
          </p:nvPr>
        </p:nvPicPr>
        <p:blipFill>
          <a:blip r:embed="rId2"/>
          <a:stretch>
            <a:fillRect/>
          </a:stretch>
        </p:blipFill>
        <p:spPr>
          <a:xfrm>
            <a:off x="838200" y="4600726"/>
            <a:ext cx="10515600" cy="2128371"/>
          </a:xfrm>
          <a:prstGeom prst="rect">
            <a:avLst/>
          </a:prstGeom>
        </p:spPr>
      </p:pic>
      <p:sp>
        <p:nvSpPr>
          <p:cNvPr id="5" name="TextBox 4">
            <a:extLst>
              <a:ext uri="{FF2B5EF4-FFF2-40B4-BE49-F238E27FC236}">
                <a16:creationId xmlns:a16="http://schemas.microsoft.com/office/drawing/2014/main" id="{56002CE0-A0CF-4967-8C75-897FC003CCB8}"/>
              </a:ext>
            </a:extLst>
          </p:cNvPr>
          <p:cNvSpPr txBox="1"/>
          <p:nvPr/>
        </p:nvSpPr>
        <p:spPr>
          <a:xfrm>
            <a:off x="838200" y="2554420"/>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Each epic is made up of multiple stories, which will be completed one at a time.</a:t>
            </a:r>
          </a:p>
          <a:p>
            <a:pPr marL="285750" indent="-285750">
              <a:buFont typeface="Arial" panose="020B0604020202020204" pitchFamily="34" charset="0"/>
              <a:buChar char="•"/>
            </a:pPr>
            <a:r>
              <a:rPr lang="en-US" dirty="0"/>
              <a:t>Each story is one part of the epic, with the epic being completed when all the stories are.</a:t>
            </a:r>
          </a:p>
          <a:p>
            <a:pPr marL="285750" indent="-285750">
              <a:buFont typeface="Arial" panose="020B0604020202020204" pitchFamily="34" charset="0"/>
              <a:buChar char="•"/>
            </a:pPr>
            <a:r>
              <a:rPr lang="en-US" dirty="0"/>
              <a:t>This makes completing the epic much more understandable.</a:t>
            </a:r>
          </a:p>
          <a:p>
            <a:pPr marL="285750" indent="-285750">
              <a:buFont typeface="Arial" panose="020B0604020202020204" pitchFamily="34" charset="0"/>
              <a:buChar char="•"/>
            </a:pPr>
            <a:r>
              <a:rPr lang="en-US" dirty="0"/>
              <a:t>The progress of an epic is also easily monitorable.</a:t>
            </a:r>
            <a:endParaRPr lang="en-GB" dirty="0"/>
          </a:p>
        </p:txBody>
      </p:sp>
    </p:spTree>
    <p:extLst>
      <p:ext uri="{BB962C8B-B14F-4D97-AF65-F5344CB8AC3E}">
        <p14:creationId xmlns:p14="http://schemas.microsoft.com/office/powerpoint/2010/main" val="429250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2833-6F6E-4FD9-B94F-AD9DF799DDAB}"/>
              </a:ext>
            </a:extLst>
          </p:cNvPr>
          <p:cNvSpPr>
            <a:spLocks noGrp="1"/>
          </p:cNvSpPr>
          <p:nvPr>
            <p:ph type="title"/>
          </p:nvPr>
        </p:nvSpPr>
        <p:spPr/>
        <p:txBody>
          <a:bodyPr/>
          <a:lstStyle/>
          <a:p>
            <a:r>
              <a:rPr lang="en-US" dirty="0"/>
              <a:t>Quick Summary of Background Reading</a:t>
            </a:r>
            <a:endParaRPr lang="en-GB" dirty="0"/>
          </a:p>
        </p:txBody>
      </p:sp>
      <p:sp>
        <p:nvSpPr>
          <p:cNvPr id="3" name="Content Placeholder 2">
            <a:extLst>
              <a:ext uri="{FF2B5EF4-FFF2-40B4-BE49-F238E27FC236}">
                <a16:creationId xmlns:a16="http://schemas.microsoft.com/office/drawing/2014/main" id="{37DDBF54-EE72-4C17-AC84-27F8B764FAAB}"/>
              </a:ext>
            </a:extLst>
          </p:cNvPr>
          <p:cNvSpPr>
            <a:spLocks noGrp="1"/>
          </p:cNvSpPr>
          <p:nvPr>
            <p:ph idx="1"/>
          </p:nvPr>
        </p:nvSpPr>
        <p:spPr/>
        <p:txBody>
          <a:bodyPr>
            <a:normAutofit/>
          </a:bodyPr>
          <a:lstStyle/>
          <a:p>
            <a:pPr algn="just"/>
            <a:r>
              <a:rPr lang="en-US" sz="1600" i="1" dirty="0"/>
              <a:t>Full research summary on Jira and Gitlab.</a:t>
            </a:r>
          </a:p>
          <a:p>
            <a:r>
              <a:rPr lang="en-US" sz="1600" dirty="0"/>
              <a:t>I first researched the stable marriage problem and its solution. I learned that the Gale-Shapley algorithm can always find a solution to the problem. I then studied the steps of the algorithm.</a:t>
            </a:r>
          </a:p>
          <a:p>
            <a:r>
              <a:rPr lang="en-US" sz="1600" dirty="0"/>
              <a:t> I then looked at a variation of the stable marriage problem, namely one where there aren’t two groups, e.g., men and women, and every participant could be matched with each other. This is called the stable roommate problem. This problem could have no solution. I researched an algorithm given by Robert Irving.</a:t>
            </a:r>
          </a:p>
          <a:p>
            <a:r>
              <a:rPr lang="en-US" sz="1600" dirty="0"/>
              <a:t>I then investigated rental harmony. I learned the properties that a division assignment should carry, being envy-free, non-negative, and Pareto efficient.</a:t>
            </a:r>
          </a:p>
          <a:p>
            <a:r>
              <a:rPr lang="en-US" sz="1600" dirty="0"/>
              <a:t>I then dived into the many algorithms that tries to achieve rental harmony.</a:t>
            </a:r>
          </a:p>
          <a:p>
            <a:r>
              <a:rPr lang="en-US" sz="1600" dirty="0"/>
              <a:t>The first algorithm I looked at was by Francis </a:t>
            </a:r>
            <a:r>
              <a:rPr lang="en-US" sz="1600" dirty="0" err="1"/>
              <a:t>Su</a:t>
            </a:r>
            <a:r>
              <a:rPr lang="en-US" sz="1600" dirty="0"/>
              <a:t>. I saw how the algorithm works to achieve rental harmony. This algorithm gives allocations that are envy-free and non-negative. I then looked at some of the shortfalls of the algorithm, such as that is assumes people always prefer free rooms.</a:t>
            </a:r>
          </a:p>
          <a:p>
            <a:r>
              <a:rPr lang="en-US" sz="1600" dirty="0"/>
              <a:t>The next algorithm I researched was by </a:t>
            </a:r>
            <a:r>
              <a:rPr lang="en-US" sz="1600" dirty="0" err="1"/>
              <a:t>Azriely</a:t>
            </a:r>
            <a:r>
              <a:rPr lang="en-US" sz="1600" dirty="0"/>
              <a:t> and </a:t>
            </a:r>
            <a:r>
              <a:rPr lang="en-US" sz="1600" dirty="0" err="1"/>
              <a:t>Shmaya</a:t>
            </a:r>
            <a:r>
              <a:rPr lang="en-US" sz="1600" dirty="0"/>
              <a:t>. This algorithm allows for the capacity of a room to be greater than 1. The algorithm has similar problems to the one by </a:t>
            </a:r>
            <a:r>
              <a:rPr lang="en-US" sz="1600" dirty="0" err="1"/>
              <a:t>Su</a:t>
            </a:r>
            <a:r>
              <a:rPr lang="en-US" sz="1600" dirty="0"/>
              <a:t>.</a:t>
            </a:r>
          </a:p>
          <a:p>
            <a:endParaRPr lang="en-GB" sz="1600" dirty="0"/>
          </a:p>
        </p:txBody>
      </p:sp>
    </p:spTree>
    <p:extLst>
      <p:ext uri="{BB962C8B-B14F-4D97-AF65-F5344CB8AC3E}">
        <p14:creationId xmlns:p14="http://schemas.microsoft.com/office/powerpoint/2010/main" val="350653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9AEA-9A10-483B-8C81-16F4D45FCFE5}"/>
              </a:ext>
            </a:extLst>
          </p:cNvPr>
          <p:cNvSpPr>
            <a:spLocks noGrp="1"/>
          </p:cNvSpPr>
          <p:nvPr>
            <p:ph type="title"/>
          </p:nvPr>
        </p:nvSpPr>
        <p:spPr/>
        <p:txBody>
          <a:bodyPr/>
          <a:lstStyle/>
          <a:p>
            <a:r>
              <a:rPr lang="en-US" dirty="0"/>
              <a:t>Quick Summary of Background Reading</a:t>
            </a:r>
            <a:endParaRPr lang="en-GB" dirty="0"/>
          </a:p>
        </p:txBody>
      </p:sp>
      <p:sp>
        <p:nvSpPr>
          <p:cNvPr id="3" name="Content Placeholder 2">
            <a:extLst>
              <a:ext uri="{FF2B5EF4-FFF2-40B4-BE49-F238E27FC236}">
                <a16:creationId xmlns:a16="http://schemas.microsoft.com/office/drawing/2014/main" id="{950CDC6F-D139-48CA-ABFA-5F728D8B54E9}"/>
              </a:ext>
            </a:extLst>
          </p:cNvPr>
          <p:cNvSpPr>
            <a:spLocks noGrp="1"/>
          </p:cNvSpPr>
          <p:nvPr>
            <p:ph idx="1"/>
          </p:nvPr>
        </p:nvSpPr>
        <p:spPr/>
        <p:txBody>
          <a:bodyPr>
            <a:normAutofit lnSpcReduction="10000"/>
          </a:bodyPr>
          <a:lstStyle/>
          <a:p>
            <a:r>
              <a:rPr lang="en-US" sz="1400" dirty="0"/>
              <a:t>The next set of algorithms I investigated are cardinal versions. Every member of the group must submit a valuation for each room.</a:t>
            </a:r>
          </a:p>
          <a:p>
            <a:r>
              <a:rPr lang="en-US" sz="1400" dirty="0"/>
              <a:t>I looked at the meaning of utilitarian allocations, and how to implement them.</a:t>
            </a:r>
          </a:p>
          <a:p>
            <a:r>
              <a:rPr lang="en-GB" sz="1400" dirty="0"/>
              <a:t>I looked at a total of 6 different algorithms, each with their own pros and cons.</a:t>
            </a:r>
          </a:p>
          <a:p>
            <a:r>
              <a:rPr lang="en-GB" sz="1400" dirty="0"/>
              <a:t>An algorithm by </a:t>
            </a:r>
            <a:r>
              <a:rPr lang="en-GB" sz="1400" dirty="0" err="1"/>
              <a:t>Brams</a:t>
            </a:r>
            <a:r>
              <a:rPr lang="en-GB" sz="1400" dirty="0"/>
              <a:t> and Kilgour achieves non-negative, Pareto efficient allocations. They developed a procedure called the Gap Procedure, where in the event of a maxsum allocation that is greater than the total cost, room prices are lowered based on the gap of those prices and the next lowest valuations. However, the allocations are not envy-free.</a:t>
            </a:r>
          </a:p>
          <a:p>
            <a:r>
              <a:rPr lang="en-GB" sz="1400" dirty="0"/>
              <a:t>An algorithm by </a:t>
            </a:r>
            <a:r>
              <a:rPr lang="en-GB" sz="1400" dirty="0" err="1"/>
              <a:t>Haake</a:t>
            </a:r>
            <a:r>
              <a:rPr lang="en-GB" sz="1400" dirty="0"/>
              <a:t>, </a:t>
            </a:r>
            <a:r>
              <a:rPr lang="en-GB" sz="1400" dirty="0" err="1"/>
              <a:t>Raith</a:t>
            </a:r>
            <a:r>
              <a:rPr lang="en-GB" sz="1400" dirty="0"/>
              <a:t>, and </a:t>
            </a:r>
            <a:r>
              <a:rPr lang="en-GB" sz="1400" dirty="0" err="1"/>
              <a:t>Su</a:t>
            </a:r>
            <a:r>
              <a:rPr lang="en-GB" sz="1400" dirty="0"/>
              <a:t> has a unique property called the Compensation Procedure. This procedure compensates envious partners, and thus achieves results that are envy-free. However, the results are not non-negative.</a:t>
            </a:r>
          </a:p>
          <a:p>
            <a:r>
              <a:rPr lang="en-GB" sz="1400" dirty="0"/>
              <a:t>A market-oriented approach by </a:t>
            </a:r>
            <a:r>
              <a:rPr lang="en-US" sz="1400" dirty="0" err="1"/>
              <a:t>Abdulkadiroglu</a:t>
            </a:r>
            <a:r>
              <a:rPr lang="en-US" sz="1400" dirty="0"/>
              <a:t> and </a:t>
            </a:r>
            <a:r>
              <a:rPr lang="en-US" sz="1400" dirty="0" err="1"/>
              <a:t>Sonmez</a:t>
            </a:r>
            <a:r>
              <a:rPr lang="en-US" sz="1400" dirty="0"/>
              <a:t> and Unver uses a continuous auction to increase prices on over-demanded rooms while reducing prices of under-demanded rooms. This results in envy-free allocations, that could also be negative.</a:t>
            </a:r>
          </a:p>
          <a:p>
            <a:r>
              <a:rPr lang="en-US" sz="1400" dirty="0"/>
              <a:t>An algorithm by Sung and Vlach uses a maxsum allocation but finds the minsum price vector. Actions are performed based on the minsum vector. If the minsum is over the total cost, no solution is envy-free and non-negative. This algorithm allows for different results based on the user’s preference.</a:t>
            </a:r>
          </a:p>
          <a:p>
            <a:r>
              <a:rPr lang="en-US" sz="1400" dirty="0"/>
              <a:t>Mash, Gal, </a:t>
            </a:r>
            <a:r>
              <a:rPr lang="en-US" sz="1400" dirty="0" err="1"/>
              <a:t>Procaccia</a:t>
            </a:r>
            <a:r>
              <a:rPr lang="en-US" sz="1400" dirty="0"/>
              <a:t> and </a:t>
            </a:r>
            <a:r>
              <a:rPr lang="en-US" sz="1400" dirty="0" err="1"/>
              <a:t>Zick</a:t>
            </a:r>
            <a:r>
              <a:rPr lang="en-US" sz="1400" dirty="0"/>
              <a:t> use data from the Spliddit website to build an algorithm that is envy-free and preferred by users. They devise an allocation that is maximin. This maximizes the minimum utility of a participant. This algorithm was devised with user satisfaction in mind, separating it from previous algorithms. Results could be negative.</a:t>
            </a:r>
          </a:p>
          <a:p>
            <a:r>
              <a:rPr lang="en-GB" sz="1400" dirty="0" err="1"/>
              <a:t>Procaccia</a:t>
            </a:r>
            <a:r>
              <a:rPr lang="en-GB" sz="1400" dirty="0"/>
              <a:t>, Velez and Yu present a version of the maximin approach that contain budget constraints.</a:t>
            </a:r>
          </a:p>
          <a:p>
            <a:r>
              <a:rPr lang="en-GB" sz="1400" dirty="0"/>
              <a:t>Next, I looked at strategyproofness. I saw how in most algorithms, a user can gain by giving false evaluations.</a:t>
            </a:r>
          </a:p>
        </p:txBody>
      </p:sp>
    </p:spTree>
    <p:extLst>
      <p:ext uri="{BB962C8B-B14F-4D97-AF65-F5344CB8AC3E}">
        <p14:creationId xmlns:p14="http://schemas.microsoft.com/office/powerpoint/2010/main" val="109641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C066-01BB-4E82-8589-D876ECFDCDF5}"/>
              </a:ext>
            </a:extLst>
          </p:cNvPr>
          <p:cNvSpPr>
            <a:spLocks noGrp="1"/>
          </p:cNvSpPr>
          <p:nvPr>
            <p:ph type="title"/>
          </p:nvPr>
        </p:nvSpPr>
        <p:spPr/>
        <p:txBody>
          <a:bodyPr/>
          <a:lstStyle/>
          <a:p>
            <a:r>
              <a:rPr lang="en-US" dirty="0"/>
              <a:t>Project Context</a:t>
            </a:r>
            <a:endParaRPr lang="en-GB" dirty="0"/>
          </a:p>
        </p:txBody>
      </p:sp>
      <p:sp>
        <p:nvSpPr>
          <p:cNvPr id="3" name="Content Placeholder 2">
            <a:extLst>
              <a:ext uri="{FF2B5EF4-FFF2-40B4-BE49-F238E27FC236}">
                <a16:creationId xmlns:a16="http://schemas.microsoft.com/office/drawing/2014/main" id="{7AE9978C-9935-4BEA-9024-FF0A6FAAAD74}"/>
              </a:ext>
            </a:extLst>
          </p:cNvPr>
          <p:cNvSpPr>
            <a:spLocks noGrp="1"/>
          </p:cNvSpPr>
          <p:nvPr>
            <p:ph idx="1"/>
          </p:nvPr>
        </p:nvSpPr>
        <p:spPr/>
        <p:txBody>
          <a:bodyPr>
            <a:normAutofit/>
          </a:bodyPr>
          <a:lstStyle/>
          <a:p>
            <a:r>
              <a:rPr lang="en-US" sz="2000" dirty="0"/>
              <a:t>Splitting things is a very common occurrence.</a:t>
            </a:r>
          </a:p>
          <a:p>
            <a:r>
              <a:rPr lang="en-US" sz="2000" dirty="0"/>
              <a:t>Goods such as rent or tasks commonly need to be split among a group, such as when house mates rent a house together.</a:t>
            </a:r>
          </a:p>
          <a:p>
            <a:r>
              <a:rPr lang="en-US" sz="2000" dirty="0"/>
              <a:t>This is empathized by the fact that Spliddit, a service used to allocate goods, has attracted more than 100,000 users (as of July 2017).</a:t>
            </a:r>
          </a:p>
          <a:p>
            <a:r>
              <a:rPr lang="en-US" sz="2000" dirty="0"/>
              <a:t>However, splitting things in a way that doesn’t leave at least someone upset is very difficult.</a:t>
            </a:r>
          </a:p>
          <a:p>
            <a:r>
              <a:rPr lang="en-US" sz="2000" dirty="0"/>
              <a:t>Rental harmony algorithms are made to try to solve this problem; split goods between people in a way that doesn’t cause resentment.</a:t>
            </a:r>
          </a:p>
          <a:p>
            <a:r>
              <a:rPr lang="en-US" sz="2000" dirty="0"/>
              <a:t>Even so, since people are very different to each other, it seems unrealistic to expect one single rental harmony algorithm to work on everyone.</a:t>
            </a:r>
          </a:p>
          <a:p>
            <a:r>
              <a:rPr lang="en-GB" sz="2000" dirty="0"/>
              <a:t>Having a service that first gauges how a group prefers to allocate resources, and then matching an algorithm to that preference, seems like a much more sensible option.</a:t>
            </a:r>
          </a:p>
        </p:txBody>
      </p:sp>
    </p:spTree>
    <p:extLst>
      <p:ext uri="{BB962C8B-B14F-4D97-AF65-F5344CB8AC3E}">
        <p14:creationId xmlns:p14="http://schemas.microsoft.com/office/powerpoint/2010/main" val="98614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94C-2284-4154-85E3-0011235DC938}"/>
              </a:ext>
            </a:extLst>
          </p:cNvPr>
          <p:cNvSpPr>
            <a:spLocks noGrp="1"/>
          </p:cNvSpPr>
          <p:nvPr>
            <p:ph type="title"/>
          </p:nvPr>
        </p:nvSpPr>
        <p:spPr/>
        <p:txBody>
          <a:bodyPr/>
          <a:lstStyle/>
          <a:p>
            <a:r>
              <a:rPr lang="en-US" dirty="0"/>
              <a:t>Project Objectives – Overall Goals</a:t>
            </a:r>
            <a:endParaRPr lang="en-GB" dirty="0"/>
          </a:p>
        </p:txBody>
      </p:sp>
      <p:sp>
        <p:nvSpPr>
          <p:cNvPr id="3" name="Content Placeholder 2">
            <a:extLst>
              <a:ext uri="{FF2B5EF4-FFF2-40B4-BE49-F238E27FC236}">
                <a16:creationId xmlns:a16="http://schemas.microsoft.com/office/drawing/2014/main" id="{7961B30A-EC03-4344-B127-AE7E85598ADE}"/>
              </a:ext>
            </a:extLst>
          </p:cNvPr>
          <p:cNvSpPr>
            <a:spLocks noGrp="1"/>
          </p:cNvSpPr>
          <p:nvPr>
            <p:ph idx="1"/>
          </p:nvPr>
        </p:nvSpPr>
        <p:spPr/>
        <p:txBody>
          <a:bodyPr>
            <a:normAutofit fontScale="92500"/>
          </a:bodyPr>
          <a:lstStyle/>
          <a:p>
            <a:r>
              <a:rPr lang="en-US" dirty="0"/>
              <a:t>Website aiding users to achieve a ‘fair’ distribution of goods among themselves.</a:t>
            </a:r>
          </a:p>
          <a:p>
            <a:r>
              <a:rPr lang="en-GB" dirty="0"/>
              <a:t>Multiple harmony algorithms will be included, and an algorithm will be selected for use based on user’s requirements.</a:t>
            </a:r>
          </a:p>
          <a:p>
            <a:r>
              <a:rPr lang="en-GB" dirty="0"/>
              <a:t>Questionnaire included in the website will determine user’s requirements.</a:t>
            </a:r>
          </a:p>
          <a:p>
            <a:r>
              <a:rPr lang="en-GB" dirty="0"/>
              <a:t>The website will contain a section educating users about the various rental harmony algorithms used in the website.</a:t>
            </a:r>
          </a:p>
          <a:p>
            <a:r>
              <a:rPr lang="en-GB" dirty="0"/>
              <a:t>The website will contain a user account system to store user’s preferences and previous distribution results.</a:t>
            </a:r>
          </a:p>
          <a:p>
            <a:r>
              <a:rPr lang="en-US" dirty="0"/>
              <a:t>Clean, responsive website design, with an intuitive user interface.</a:t>
            </a:r>
            <a:endParaRPr lang="en-GB" dirty="0"/>
          </a:p>
        </p:txBody>
      </p:sp>
    </p:spTree>
    <p:extLst>
      <p:ext uri="{BB962C8B-B14F-4D97-AF65-F5344CB8AC3E}">
        <p14:creationId xmlns:p14="http://schemas.microsoft.com/office/powerpoint/2010/main" val="150008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9005-6F4D-4EAD-BFE4-0BCF2909BC84}"/>
              </a:ext>
            </a:extLst>
          </p:cNvPr>
          <p:cNvSpPr>
            <a:spLocks noGrp="1"/>
          </p:cNvSpPr>
          <p:nvPr>
            <p:ph type="title"/>
          </p:nvPr>
        </p:nvSpPr>
        <p:spPr/>
        <p:txBody>
          <a:bodyPr/>
          <a:lstStyle/>
          <a:p>
            <a:r>
              <a:rPr lang="en-US" dirty="0"/>
              <a:t>Project Objectives – User Experience Timeline</a:t>
            </a:r>
            <a:endParaRPr lang="en-GB" dirty="0"/>
          </a:p>
        </p:txBody>
      </p:sp>
      <p:sp>
        <p:nvSpPr>
          <p:cNvPr id="3" name="Content Placeholder 2">
            <a:extLst>
              <a:ext uri="{FF2B5EF4-FFF2-40B4-BE49-F238E27FC236}">
                <a16:creationId xmlns:a16="http://schemas.microsoft.com/office/drawing/2014/main" id="{12F77402-C1E7-427C-87F1-732B1BB2C4F7}"/>
              </a:ext>
            </a:extLst>
          </p:cNvPr>
          <p:cNvSpPr>
            <a:spLocks noGrp="1"/>
          </p:cNvSpPr>
          <p:nvPr>
            <p:ph idx="1"/>
          </p:nvPr>
        </p:nvSpPr>
        <p:spPr/>
        <p:txBody>
          <a:bodyPr>
            <a:normAutofit fontScale="92500" lnSpcReduction="10000"/>
          </a:bodyPr>
          <a:lstStyle/>
          <a:p>
            <a:r>
              <a:rPr lang="en-US" sz="2000" dirty="0"/>
              <a:t>User will enter the website.</a:t>
            </a:r>
          </a:p>
          <a:p>
            <a:r>
              <a:rPr lang="en-US" sz="2000" dirty="0"/>
              <a:t>They will be prompted with two choices, to distribute something or to learn.</a:t>
            </a:r>
          </a:p>
          <a:p>
            <a:r>
              <a:rPr lang="en-US" sz="2000" dirty="0"/>
              <a:t>If they wish to distribute something, they will then be presented with all the goods they can split among their group.</a:t>
            </a:r>
          </a:p>
          <a:p>
            <a:r>
              <a:rPr lang="en-US" sz="2000" dirty="0"/>
              <a:t>The user will be prompted to log in or continue as a guest.</a:t>
            </a:r>
          </a:p>
          <a:p>
            <a:r>
              <a:rPr lang="en-GB" sz="2000" dirty="0"/>
              <a:t>They then will be able to create a group and add accounts to that group. Guests will have a unique ID.</a:t>
            </a:r>
            <a:endParaRPr lang="en-US" sz="2000" dirty="0"/>
          </a:p>
          <a:p>
            <a:r>
              <a:rPr lang="en-US" sz="2000" dirty="0"/>
              <a:t>A general questionnaire will then appear. Users will answer questions, and those answers will be used to select an appropriate allocation algorithm.</a:t>
            </a:r>
          </a:p>
          <a:p>
            <a:r>
              <a:rPr lang="en-US" sz="2000" dirty="0"/>
              <a:t>The group leader (</a:t>
            </a:r>
            <a:r>
              <a:rPr lang="en-GB" sz="2000" dirty="0"/>
              <a:t>the person who created the group) will input information of the goods to distribute.</a:t>
            </a:r>
            <a:endParaRPr lang="en-US" sz="2000" dirty="0"/>
          </a:p>
          <a:p>
            <a:r>
              <a:rPr lang="en-GB" sz="2000" dirty="0"/>
              <a:t>The group members will receive a prompt to complete a personal </a:t>
            </a:r>
            <a:r>
              <a:rPr lang="en-GB" sz="2000" dirty="0" err="1"/>
              <a:t>questionare</a:t>
            </a:r>
            <a:r>
              <a:rPr lang="en-GB" sz="2000" dirty="0"/>
              <a:t> and assign values to each good.</a:t>
            </a:r>
          </a:p>
          <a:p>
            <a:r>
              <a:rPr lang="en-GB" sz="2000" dirty="0"/>
              <a:t>The users will then each receive their allocations. This information is saved to their account.</a:t>
            </a:r>
          </a:p>
          <a:p>
            <a:r>
              <a:rPr lang="en-GB" sz="2000" dirty="0"/>
              <a:t>This process provides an intuitive and quick way of allocating goods.</a:t>
            </a:r>
          </a:p>
          <a:p>
            <a:endParaRPr lang="en-GB" sz="2000" dirty="0"/>
          </a:p>
        </p:txBody>
      </p:sp>
    </p:spTree>
    <p:extLst>
      <p:ext uri="{BB962C8B-B14F-4D97-AF65-F5344CB8AC3E}">
        <p14:creationId xmlns:p14="http://schemas.microsoft.com/office/powerpoint/2010/main" val="409197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DFAC-5CD9-462E-9B90-977837F98A64}"/>
              </a:ext>
            </a:extLst>
          </p:cNvPr>
          <p:cNvSpPr>
            <a:spLocks noGrp="1"/>
          </p:cNvSpPr>
          <p:nvPr>
            <p:ph type="title"/>
          </p:nvPr>
        </p:nvSpPr>
        <p:spPr/>
        <p:txBody>
          <a:bodyPr/>
          <a:lstStyle/>
          <a:p>
            <a:r>
              <a:rPr lang="en-US" dirty="0"/>
              <a:t>Project Objectives – Technical Information</a:t>
            </a:r>
            <a:endParaRPr lang="en-GB" dirty="0"/>
          </a:p>
        </p:txBody>
      </p:sp>
      <p:sp>
        <p:nvSpPr>
          <p:cNvPr id="3" name="Content Placeholder 2">
            <a:extLst>
              <a:ext uri="{FF2B5EF4-FFF2-40B4-BE49-F238E27FC236}">
                <a16:creationId xmlns:a16="http://schemas.microsoft.com/office/drawing/2014/main" id="{2C273A81-0DB0-4F45-80A0-A96C0F48DF70}"/>
              </a:ext>
            </a:extLst>
          </p:cNvPr>
          <p:cNvSpPr>
            <a:spLocks noGrp="1"/>
          </p:cNvSpPr>
          <p:nvPr>
            <p:ph idx="1"/>
          </p:nvPr>
        </p:nvSpPr>
        <p:spPr/>
        <p:txBody>
          <a:bodyPr/>
          <a:lstStyle/>
          <a:p>
            <a:r>
              <a:rPr lang="en-US" dirty="0"/>
              <a:t>Platform - Responsive website.</a:t>
            </a:r>
          </a:p>
          <a:p>
            <a:pPr lvl="1"/>
            <a:r>
              <a:rPr lang="en-US" sz="2000" dirty="0"/>
              <a:t>Responsiveness allows users to use the website on any device.</a:t>
            </a:r>
          </a:p>
          <a:p>
            <a:r>
              <a:rPr lang="en-US" sz="2400" dirty="0"/>
              <a:t>Technologies I plan to use:</a:t>
            </a:r>
          </a:p>
          <a:p>
            <a:pPr lvl="1"/>
            <a:r>
              <a:rPr lang="en-US" sz="1600" dirty="0"/>
              <a:t>HTML5, CSS3, JS – Standard technologies used in web development.</a:t>
            </a:r>
          </a:p>
          <a:p>
            <a:pPr lvl="1"/>
            <a:r>
              <a:rPr lang="en-US" sz="1600" dirty="0"/>
              <a:t>ReactJS – Open-source, front end, JavaScript library that is one of the leading frameworks used in industry. This is the main technology that I plan to use to build the website. JSX is a syntax extension for JavaScript; it is included with ReactJS.</a:t>
            </a:r>
          </a:p>
          <a:p>
            <a:pPr lvl="1"/>
            <a:r>
              <a:rPr lang="en-US" sz="1600" dirty="0"/>
              <a:t>Node.js – Open-source server environment. Used to simulate a client server website without it being live, i.e., on the internet. Node.js npm is a package manage used to download and install JavaScript libraries (such as ReactJS).</a:t>
            </a:r>
          </a:p>
          <a:p>
            <a:pPr lvl="1"/>
            <a:r>
              <a:rPr lang="en-US" sz="1600" dirty="0"/>
              <a:t>Redux, React-Redux – Open-source JavaScript library that is used to store states for JavaScript applications. React-Redux allows Redux to be used with ReactJS. This is used to make React state management infinitely easier.</a:t>
            </a:r>
          </a:p>
          <a:p>
            <a:pPr lvl="1"/>
            <a:r>
              <a:rPr lang="en-US" sz="1600" dirty="0"/>
              <a:t>Bootstrap – Open-source CSS framework used to create responsive, mobile-first websites. Contains classes used to style HTML elements.</a:t>
            </a:r>
          </a:p>
          <a:p>
            <a:pPr lvl="1"/>
            <a:r>
              <a:rPr lang="en-US" sz="1600" dirty="0"/>
              <a:t>Google Firebase – Firebase is a huge toolset used for app development. In the absence of a sever, I will use a small subset of Firebase features. Firebase will be used as a database, security service, authentication service, and host.</a:t>
            </a:r>
          </a:p>
          <a:p>
            <a:pPr lvl="1"/>
            <a:endParaRPr lang="en-US" sz="1600" dirty="0"/>
          </a:p>
          <a:p>
            <a:pPr lvl="1"/>
            <a:endParaRPr lang="en-US" sz="1600" dirty="0"/>
          </a:p>
          <a:p>
            <a:pPr lvl="1"/>
            <a:endParaRPr lang="en-US" sz="2000" dirty="0"/>
          </a:p>
          <a:p>
            <a:pPr marL="457200" lvl="1" indent="0">
              <a:buNone/>
            </a:pPr>
            <a:endParaRPr lang="en-US" sz="1600" dirty="0"/>
          </a:p>
          <a:p>
            <a:pPr lvl="1"/>
            <a:endParaRPr lang="en-US" sz="2000" dirty="0"/>
          </a:p>
        </p:txBody>
      </p:sp>
    </p:spTree>
    <p:extLst>
      <p:ext uri="{BB962C8B-B14F-4D97-AF65-F5344CB8AC3E}">
        <p14:creationId xmlns:p14="http://schemas.microsoft.com/office/powerpoint/2010/main" val="133514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F09F-6FC6-4CAD-8757-D57BF46E6586}"/>
              </a:ext>
            </a:extLst>
          </p:cNvPr>
          <p:cNvSpPr>
            <a:spLocks noGrp="1"/>
          </p:cNvSpPr>
          <p:nvPr>
            <p:ph type="title"/>
          </p:nvPr>
        </p:nvSpPr>
        <p:spPr/>
        <p:txBody>
          <a:bodyPr/>
          <a:lstStyle/>
          <a:p>
            <a:r>
              <a:rPr lang="en-US" dirty="0"/>
              <a:t>Project Risks</a:t>
            </a:r>
            <a:endParaRPr lang="en-GB" dirty="0"/>
          </a:p>
        </p:txBody>
      </p:sp>
      <p:sp>
        <p:nvSpPr>
          <p:cNvPr id="3" name="Content Placeholder 2">
            <a:extLst>
              <a:ext uri="{FF2B5EF4-FFF2-40B4-BE49-F238E27FC236}">
                <a16:creationId xmlns:a16="http://schemas.microsoft.com/office/drawing/2014/main" id="{AE9AB655-D81E-4682-8F8C-14304C3672DD}"/>
              </a:ext>
            </a:extLst>
          </p:cNvPr>
          <p:cNvSpPr>
            <a:spLocks noGrp="1"/>
          </p:cNvSpPr>
          <p:nvPr>
            <p:ph idx="1"/>
          </p:nvPr>
        </p:nvSpPr>
        <p:spPr/>
        <p:txBody>
          <a:bodyPr>
            <a:normAutofit/>
          </a:bodyPr>
          <a:lstStyle/>
          <a:p>
            <a:r>
              <a:rPr lang="en-US" sz="1800" dirty="0"/>
              <a:t>My website will give goods allocations to users in real life situations. Thus, this poses the risk that users will not see the given allocations as fair. Hopefully, the questionnaire given at the start of the process will reduce this risk.</a:t>
            </a:r>
          </a:p>
          <a:p>
            <a:r>
              <a:rPr lang="en-US" sz="1800" dirty="0"/>
              <a:t>As briefly touched upon during the background research summary, users could mislead their given values. In other split websites, users don’t know about the algorithms used, thus reducing this risk. However, my website will feature a learning tool, which significantly increases the risk of fraudulent valuations. One mitigation is that users won't be able to see other people’s valuations, hopefully reducing this risk.</a:t>
            </a:r>
          </a:p>
          <a:p>
            <a:r>
              <a:rPr lang="en-GB" sz="1800" dirty="0"/>
              <a:t>Another risk is one that comes with modern web development, the use of many open-source libraries and frameworks. This poses a risk due to these libraries being constantly updated. If the libraries used aren’t updated (both the version I use and the libraries themselves), then vulnerabilities and exploits can aggregate in my website. I plan to mitigate this by using as little libraries as possible, and by using the stable version of each library.</a:t>
            </a:r>
          </a:p>
          <a:p>
            <a:r>
              <a:rPr lang="en-GB" sz="2000" dirty="0"/>
              <a:t>A risk comes with having a user account system that stores user information, it could be hacked into. Compromised account will have all their data stolen, which is a big risk for users.</a:t>
            </a:r>
          </a:p>
        </p:txBody>
      </p:sp>
    </p:spTree>
    <p:extLst>
      <p:ext uri="{BB962C8B-B14F-4D97-AF65-F5344CB8AC3E}">
        <p14:creationId xmlns:p14="http://schemas.microsoft.com/office/powerpoint/2010/main" val="38159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E4E6-1743-4709-A16F-266CF82B93D8}"/>
              </a:ext>
            </a:extLst>
          </p:cNvPr>
          <p:cNvSpPr>
            <a:spLocks noGrp="1"/>
          </p:cNvSpPr>
          <p:nvPr>
            <p:ph type="title"/>
          </p:nvPr>
        </p:nvSpPr>
        <p:spPr/>
        <p:txBody>
          <a:bodyPr/>
          <a:lstStyle/>
          <a:p>
            <a:r>
              <a:rPr lang="en-US" dirty="0"/>
              <a:t>Project Implementation Plan</a:t>
            </a:r>
            <a:endParaRPr lang="en-GB" dirty="0"/>
          </a:p>
        </p:txBody>
      </p:sp>
      <p:sp>
        <p:nvSpPr>
          <p:cNvPr id="3" name="Content Placeholder 2">
            <a:extLst>
              <a:ext uri="{FF2B5EF4-FFF2-40B4-BE49-F238E27FC236}">
                <a16:creationId xmlns:a16="http://schemas.microsoft.com/office/drawing/2014/main" id="{D1789EBA-4302-48BA-936F-1E8F2F986392}"/>
              </a:ext>
            </a:extLst>
          </p:cNvPr>
          <p:cNvSpPr>
            <a:spLocks noGrp="1"/>
          </p:cNvSpPr>
          <p:nvPr>
            <p:ph idx="1"/>
          </p:nvPr>
        </p:nvSpPr>
        <p:spPr/>
        <p:txBody>
          <a:bodyPr/>
          <a:lstStyle/>
          <a:p>
            <a:r>
              <a:rPr lang="en-US" dirty="0"/>
              <a:t>Project can be split up into three parts; front-end, rental harmony algorithms, and backend.</a:t>
            </a:r>
          </a:p>
          <a:p>
            <a:r>
              <a:rPr lang="en-US" dirty="0"/>
              <a:t>Front-end – Deals with website design, and the user interface, i.e., what the user will interact with.</a:t>
            </a:r>
          </a:p>
          <a:p>
            <a:r>
              <a:rPr lang="en-US" dirty="0"/>
              <a:t>Algorithmic side – The various algorithms in my project that will deal with goods allocation. This will make up the bulk of the project.</a:t>
            </a:r>
          </a:p>
          <a:p>
            <a:r>
              <a:rPr lang="en-US" dirty="0"/>
              <a:t>Back-end – This will be deal with information storage, authorization, and hosting.</a:t>
            </a:r>
          </a:p>
          <a:p>
            <a:endParaRPr lang="en-GB" dirty="0"/>
          </a:p>
        </p:txBody>
      </p:sp>
    </p:spTree>
    <p:extLst>
      <p:ext uri="{BB962C8B-B14F-4D97-AF65-F5344CB8AC3E}">
        <p14:creationId xmlns:p14="http://schemas.microsoft.com/office/powerpoint/2010/main" val="34024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2056</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CE301 Challenge Week</vt:lpstr>
      <vt:lpstr>Quick Summary of Background Reading</vt:lpstr>
      <vt:lpstr>Quick Summary of Background Reading</vt:lpstr>
      <vt:lpstr>Project Context</vt:lpstr>
      <vt:lpstr>Project Objectives – Overall Goals</vt:lpstr>
      <vt:lpstr>Project Objectives – User Experience Timeline</vt:lpstr>
      <vt:lpstr>Project Objectives – Technical Information</vt:lpstr>
      <vt:lpstr>Project Risks</vt:lpstr>
      <vt:lpstr>Project Implementation Plan</vt:lpstr>
      <vt:lpstr>Project Implementation Plan</vt:lpstr>
      <vt:lpstr>Project Implementation Plan – deliverables to be achieved by week 11</vt:lpstr>
      <vt:lpstr>Technical Achievements (so far)</vt:lpstr>
      <vt:lpstr>Project Management – Use of Jira</vt:lpstr>
      <vt:lpstr>Project Management – Use of Jira</vt:lpstr>
      <vt:lpstr>Project Management – Use of Jira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CE301 Challenge Week</dc:title>
  <dc:creator>Borovikovs, Emmanuils</dc:creator>
  <cp:lastModifiedBy>Borovikovs, Emmanuils</cp:lastModifiedBy>
  <cp:revision>3</cp:revision>
  <dcterms:created xsi:type="dcterms:W3CDTF">2020-10-16T10:41:30Z</dcterms:created>
  <dcterms:modified xsi:type="dcterms:W3CDTF">2020-10-16T11:30:53Z</dcterms:modified>
</cp:coreProperties>
</file>