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6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46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00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58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27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9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61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50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1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7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D71A-3774-4539-B7FA-804FF5A9A4C7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80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althy Breast with Ultrasound | Radiology Key">
            <a:extLst>
              <a:ext uri="{FF2B5EF4-FFF2-40B4-BE49-F238E27FC236}">
                <a16:creationId xmlns:a16="http://schemas.microsoft.com/office/drawing/2014/main" id="{83210D0F-4555-7328-150E-85569F6D0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5" t="3010" r="25405" b="9611"/>
          <a:stretch/>
        </p:blipFill>
        <p:spPr bwMode="auto">
          <a:xfrm>
            <a:off x="692785" y="4064002"/>
            <a:ext cx="1916364" cy="23280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IN-PLANE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96DF0DAF-ECEA-4E2A-93AA-58309A7CD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10" b="1229"/>
          <a:stretch/>
        </p:blipFill>
        <p:spPr>
          <a:xfrm>
            <a:off x="306985" y="1"/>
            <a:ext cx="2641665" cy="4064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FAEDD48-30F9-78DA-2C11-D33CA5BF0D1F}"/>
              </a:ext>
            </a:extLst>
          </p:cNvPr>
          <p:cNvSpPr/>
          <p:nvPr/>
        </p:nvSpPr>
        <p:spPr>
          <a:xfrm>
            <a:off x="1434870" y="5050172"/>
            <a:ext cx="385894" cy="38589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4ED072F-ED01-19BF-81CA-8023CF9745B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764251" y="2983296"/>
            <a:ext cx="2069518" cy="2123389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68CB3EF-7247-E55B-409B-42CECF001AE7}"/>
              </a:ext>
            </a:extLst>
          </p:cNvPr>
          <p:cNvSpPr txBox="1"/>
          <p:nvPr/>
        </p:nvSpPr>
        <p:spPr>
          <a:xfrm>
            <a:off x="1218374" y="5464021"/>
            <a:ext cx="149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Target </a:t>
            </a:r>
            <a:r>
              <a:rPr lang="es-ES" b="1" dirty="0" err="1">
                <a:solidFill>
                  <a:schemeClr val="bg1"/>
                </a:solidFill>
              </a:rPr>
              <a:t>point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B701CF4-4FCE-A924-2B48-08C3475E8694}"/>
              </a:ext>
            </a:extLst>
          </p:cNvPr>
          <p:cNvSpPr txBox="1"/>
          <p:nvPr/>
        </p:nvSpPr>
        <p:spPr>
          <a:xfrm rot="18842845">
            <a:off x="2426650" y="3565983"/>
            <a:ext cx="177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Target </a:t>
            </a:r>
            <a:r>
              <a:rPr lang="es-ES" b="1" dirty="0" err="1">
                <a:solidFill>
                  <a:schemeClr val="bg1"/>
                </a:solidFill>
              </a:rPr>
              <a:t>trajectory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FA941F5-79EA-67D4-61A2-B11B98A15568}"/>
              </a:ext>
            </a:extLst>
          </p:cNvPr>
          <p:cNvSpPr/>
          <p:nvPr/>
        </p:nvSpPr>
        <p:spPr>
          <a:xfrm>
            <a:off x="3123718" y="1209125"/>
            <a:ext cx="5810557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Click on “Generate new target” button to display a target point and trajectory on the ultrasound image.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CB773B0-9441-6056-AA0B-EA252CAFB4B7}"/>
              </a:ext>
            </a:extLst>
          </p:cNvPr>
          <p:cNvGrpSpPr/>
          <p:nvPr/>
        </p:nvGrpSpPr>
        <p:grpSpPr>
          <a:xfrm>
            <a:off x="4010124" y="6539021"/>
            <a:ext cx="1123751" cy="121106"/>
            <a:chOff x="4110389" y="6488687"/>
            <a:chExt cx="1123751" cy="121106"/>
          </a:xfrm>
        </p:grpSpPr>
        <p:sp>
          <p:nvSpPr>
            <p:cNvPr id="8" name="Oval 36">
              <a:extLst>
                <a:ext uri="{FF2B5EF4-FFF2-40B4-BE49-F238E27FC236}">
                  <a16:creationId xmlns:a16="http://schemas.microsoft.com/office/drawing/2014/main" id="{7B5AA626-E74E-459D-9796-11DB01B5781C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37">
              <a:extLst>
                <a:ext uri="{FF2B5EF4-FFF2-40B4-BE49-F238E27FC236}">
                  <a16:creationId xmlns:a16="http://schemas.microsoft.com/office/drawing/2014/main" id="{6BDAA0DC-1AC7-4B85-8D52-D876C8708816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38">
              <a:extLst>
                <a:ext uri="{FF2B5EF4-FFF2-40B4-BE49-F238E27FC236}">
                  <a16:creationId xmlns:a16="http://schemas.microsoft.com/office/drawing/2014/main" id="{CD0D3DBA-6AF6-4E33-9139-A0F5B1F5E87A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42">
              <a:extLst>
                <a:ext uri="{FF2B5EF4-FFF2-40B4-BE49-F238E27FC236}">
                  <a16:creationId xmlns:a16="http://schemas.microsoft.com/office/drawing/2014/main" id="{0275CE6F-B051-42DD-B741-909ABEA16B24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51">
              <a:extLst>
                <a:ext uri="{FF2B5EF4-FFF2-40B4-BE49-F238E27FC236}">
                  <a16:creationId xmlns:a16="http://schemas.microsoft.com/office/drawing/2014/main" id="{E0735E59-0E86-4DAF-8DCD-D0384AC74ECB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51">
              <a:extLst>
                <a:ext uri="{FF2B5EF4-FFF2-40B4-BE49-F238E27FC236}">
                  <a16:creationId xmlns:a16="http://schemas.microsoft.com/office/drawing/2014/main" id="{34F1A466-6639-6D2C-E4E7-7406D78406AF}"/>
                </a:ext>
              </a:extLst>
            </p:cNvPr>
            <p:cNvSpPr/>
            <p:nvPr/>
          </p:nvSpPr>
          <p:spPr>
            <a:xfrm>
              <a:off x="5113034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13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4A4D982B-852A-B16F-2CC0-1FA2152C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21" b="95461" l="9626" r="89840">
                        <a14:foregroundMark x1="82219" y1="7467" x2="82219" y2="7467"/>
                        <a14:foregroundMark x1="15775" y1="92094" x2="15775" y2="92094"/>
                        <a14:foregroundMark x1="12834" y1="95461" x2="12834" y2="95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2182">
            <a:off x="3263813" y="2321408"/>
            <a:ext cx="3100739" cy="2831290"/>
          </a:xfrm>
          <a:prstGeom prst="rect">
            <a:avLst/>
          </a:prstGeom>
        </p:spPr>
      </p:pic>
      <p:pic>
        <p:nvPicPr>
          <p:cNvPr id="1028" name="Picture 4" descr="Healthy Breast with Ultrasound | Radiology Key">
            <a:extLst>
              <a:ext uri="{FF2B5EF4-FFF2-40B4-BE49-F238E27FC236}">
                <a16:creationId xmlns:a16="http://schemas.microsoft.com/office/drawing/2014/main" id="{83210D0F-4555-7328-150E-85569F6D0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5" t="3010" r="25405" b="9611"/>
          <a:stretch/>
        </p:blipFill>
        <p:spPr bwMode="auto">
          <a:xfrm>
            <a:off x="692785" y="4064002"/>
            <a:ext cx="1916364" cy="23280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IN-PLANE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96DF0DAF-ECEA-4E2A-93AA-58309A7CD2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510" b="1229"/>
          <a:stretch/>
        </p:blipFill>
        <p:spPr>
          <a:xfrm>
            <a:off x="306985" y="1"/>
            <a:ext cx="2641665" cy="4064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FAEDD48-30F9-78DA-2C11-D33CA5BF0D1F}"/>
              </a:ext>
            </a:extLst>
          </p:cNvPr>
          <p:cNvSpPr/>
          <p:nvPr/>
        </p:nvSpPr>
        <p:spPr>
          <a:xfrm>
            <a:off x="1434870" y="5050172"/>
            <a:ext cx="385894" cy="38589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4ED072F-ED01-19BF-81CA-8023CF9745B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764251" y="2983296"/>
            <a:ext cx="2069518" cy="2123389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>
            <a:extLst>
              <a:ext uri="{FF2B5EF4-FFF2-40B4-BE49-F238E27FC236}">
                <a16:creationId xmlns:a16="http://schemas.microsoft.com/office/drawing/2014/main" id="{59A80A62-801B-E62E-96C6-4D3410C10B60}"/>
              </a:ext>
            </a:extLst>
          </p:cNvPr>
          <p:cNvSpPr/>
          <p:nvPr/>
        </p:nvSpPr>
        <p:spPr>
          <a:xfrm>
            <a:off x="3123718" y="1209125"/>
            <a:ext cx="5810557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2"/>
            </a:pPr>
            <a:r>
              <a:rPr lang="en-US" b="1" dirty="0">
                <a:solidFill>
                  <a:schemeClr val="tx1"/>
                </a:solidFill>
              </a:rPr>
              <a:t>Click on the “Start” button to start recording tracking and imaging data.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E0AD828-6EA6-049D-D1EC-42AFF39A3BDA}"/>
              </a:ext>
            </a:extLst>
          </p:cNvPr>
          <p:cNvGrpSpPr/>
          <p:nvPr/>
        </p:nvGrpSpPr>
        <p:grpSpPr>
          <a:xfrm>
            <a:off x="4010124" y="6539021"/>
            <a:ext cx="1123751" cy="121106"/>
            <a:chOff x="4110389" y="6488687"/>
            <a:chExt cx="1123751" cy="121106"/>
          </a:xfrm>
        </p:grpSpPr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99B987D6-4962-E6B9-DA19-3239E93E4B9D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F1FF2F47-E5C3-EC3A-023F-161B5D539966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E1F722C0-4E8E-5B41-98F7-EFAAAE94FA6D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42">
              <a:extLst>
                <a:ext uri="{FF2B5EF4-FFF2-40B4-BE49-F238E27FC236}">
                  <a16:creationId xmlns:a16="http://schemas.microsoft.com/office/drawing/2014/main" id="{F044835C-1D08-EEE5-67CD-1D576B3D8FF3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51">
              <a:extLst>
                <a:ext uri="{FF2B5EF4-FFF2-40B4-BE49-F238E27FC236}">
                  <a16:creationId xmlns:a16="http://schemas.microsoft.com/office/drawing/2014/main" id="{6613F6C5-00CF-EBC3-82A8-08A57E9BA62B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51">
              <a:extLst>
                <a:ext uri="{FF2B5EF4-FFF2-40B4-BE49-F238E27FC236}">
                  <a16:creationId xmlns:a16="http://schemas.microsoft.com/office/drawing/2014/main" id="{7AF2703D-ED3D-8AC8-B586-D2F9C7902A6A}"/>
                </a:ext>
              </a:extLst>
            </p:cNvPr>
            <p:cNvSpPr/>
            <p:nvPr/>
          </p:nvSpPr>
          <p:spPr>
            <a:xfrm>
              <a:off x="5113034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46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althy Breast with Ultrasound | Radiology Key">
            <a:extLst>
              <a:ext uri="{FF2B5EF4-FFF2-40B4-BE49-F238E27FC236}">
                <a16:creationId xmlns:a16="http://schemas.microsoft.com/office/drawing/2014/main" id="{83210D0F-4555-7328-150E-85569F6D0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5" t="3010" r="25405" b="9611"/>
          <a:stretch/>
        </p:blipFill>
        <p:spPr bwMode="auto">
          <a:xfrm>
            <a:off x="692785" y="4064002"/>
            <a:ext cx="1916364" cy="23280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IN-PLANE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96DF0DAF-ECEA-4E2A-93AA-58309A7CD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10" b="1229"/>
          <a:stretch/>
        </p:blipFill>
        <p:spPr>
          <a:xfrm>
            <a:off x="306985" y="1"/>
            <a:ext cx="2641665" cy="4064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FAEDD48-30F9-78DA-2C11-D33CA5BF0D1F}"/>
              </a:ext>
            </a:extLst>
          </p:cNvPr>
          <p:cNvSpPr/>
          <p:nvPr/>
        </p:nvSpPr>
        <p:spPr>
          <a:xfrm>
            <a:off x="1434870" y="5050172"/>
            <a:ext cx="385894" cy="385893"/>
          </a:xfrm>
          <a:prstGeom prst="ellipse">
            <a:avLst/>
          </a:prstGeom>
          <a:solidFill>
            <a:srgbClr val="00B050">
              <a:alpha val="79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2587366-8A4E-1F51-1258-1EFDC52DB31C}"/>
              </a:ext>
            </a:extLst>
          </p:cNvPr>
          <p:cNvCxnSpPr>
            <a:cxnSpLocks/>
          </p:cNvCxnSpPr>
          <p:nvPr/>
        </p:nvCxnSpPr>
        <p:spPr>
          <a:xfrm flipV="1">
            <a:off x="1764251" y="4064001"/>
            <a:ext cx="1029283" cy="1042684"/>
          </a:xfrm>
          <a:prstGeom prst="line">
            <a:avLst/>
          </a:prstGeom>
          <a:ln w="76200">
            <a:solidFill>
              <a:srgbClr val="00B050">
                <a:alpha val="7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4A4D982B-852A-B16F-2CC0-1FA2152C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21" b="95461" l="9626" r="89840">
                        <a14:foregroundMark x1="82219" y1="7467" x2="82219" y2="7467"/>
                        <a14:foregroundMark x1="15775" y1="92094" x2="15775" y2="92094"/>
                        <a14:foregroundMark x1="12834" y1="95461" x2="12834" y2="95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33523">
            <a:off x="2771712" y="1644989"/>
            <a:ext cx="3100739" cy="28312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59A80A62-801B-E62E-96C6-4D3410C10B60}"/>
              </a:ext>
            </a:extLst>
          </p:cNvPr>
          <p:cNvSpPr/>
          <p:nvPr/>
        </p:nvSpPr>
        <p:spPr>
          <a:xfrm>
            <a:off x="3123718" y="1209125"/>
            <a:ext cx="5810557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3"/>
            </a:pPr>
            <a:r>
              <a:rPr lang="en-US" b="1" dirty="0">
                <a:solidFill>
                  <a:schemeClr val="tx1"/>
                </a:solidFill>
              </a:rPr>
              <a:t>Insert the needle following the indicated trajectory and reach the target point displayed in the image.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55DC3A6-D599-512E-D2C3-855D50A67F17}"/>
              </a:ext>
            </a:extLst>
          </p:cNvPr>
          <p:cNvGrpSpPr/>
          <p:nvPr/>
        </p:nvGrpSpPr>
        <p:grpSpPr>
          <a:xfrm>
            <a:off x="4010124" y="6539021"/>
            <a:ext cx="1123751" cy="121106"/>
            <a:chOff x="4110389" y="6488687"/>
            <a:chExt cx="1123751" cy="121106"/>
          </a:xfrm>
        </p:grpSpPr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C2E898DD-063F-7A6F-6EA7-1423809F2092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35FBCBC9-5A5C-B4B4-D411-2A0C5826117B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3AAB8BF2-E8C1-82F7-4047-5CFEE61C16F6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42">
              <a:extLst>
                <a:ext uri="{FF2B5EF4-FFF2-40B4-BE49-F238E27FC236}">
                  <a16:creationId xmlns:a16="http://schemas.microsoft.com/office/drawing/2014/main" id="{A27C9076-6BE8-B83D-5289-EA5EAFCDC919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51">
              <a:extLst>
                <a:ext uri="{FF2B5EF4-FFF2-40B4-BE49-F238E27FC236}">
                  <a16:creationId xmlns:a16="http://schemas.microsoft.com/office/drawing/2014/main" id="{45064BEA-620F-A5B8-76E2-EB34DBF99FDB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51">
              <a:extLst>
                <a:ext uri="{FF2B5EF4-FFF2-40B4-BE49-F238E27FC236}">
                  <a16:creationId xmlns:a16="http://schemas.microsoft.com/office/drawing/2014/main" id="{37FA2750-3F76-6CE5-32AB-541155B08D90}"/>
                </a:ext>
              </a:extLst>
            </p:cNvPr>
            <p:cNvSpPr/>
            <p:nvPr/>
          </p:nvSpPr>
          <p:spPr>
            <a:xfrm>
              <a:off x="5113034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0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althy Breast with Ultrasound | Radiology Key">
            <a:extLst>
              <a:ext uri="{FF2B5EF4-FFF2-40B4-BE49-F238E27FC236}">
                <a16:creationId xmlns:a16="http://schemas.microsoft.com/office/drawing/2014/main" id="{83210D0F-4555-7328-150E-85569F6D0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5" t="3010" r="25405" b="9611"/>
          <a:stretch/>
        </p:blipFill>
        <p:spPr bwMode="auto">
          <a:xfrm>
            <a:off x="692785" y="4064002"/>
            <a:ext cx="1916364" cy="23280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IN-PLANE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96DF0DAF-ECEA-4E2A-93AA-58309A7CD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10" b="1229"/>
          <a:stretch/>
        </p:blipFill>
        <p:spPr>
          <a:xfrm>
            <a:off x="306985" y="1"/>
            <a:ext cx="2641665" cy="4064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FAEDD48-30F9-78DA-2C11-D33CA5BF0D1F}"/>
              </a:ext>
            </a:extLst>
          </p:cNvPr>
          <p:cNvSpPr/>
          <p:nvPr/>
        </p:nvSpPr>
        <p:spPr>
          <a:xfrm>
            <a:off x="1434870" y="5050172"/>
            <a:ext cx="385894" cy="385893"/>
          </a:xfrm>
          <a:prstGeom prst="ellipse">
            <a:avLst/>
          </a:prstGeom>
          <a:solidFill>
            <a:srgbClr val="00B050">
              <a:alpha val="79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2587366-8A4E-1F51-1258-1EFDC52DB31C}"/>
              </a:ext>
            </a:extLst>
          </p:cNvPr>
          <p:cNvCxnSpPr>
            <a:cxnSpLocks/>
          </p:cNvCxnSpPr>
          <p:nvPr/>
        </p:nvCxnSpPr>
        <p:spPr>
          <a:xfrm flipV="1">
            <a:off x="1764251" y="4064001"/>
            <a:ext cx="1029283" cy="1042684"/>
          </a:xfrm>
          <a:prstGeom prst="line">
            <a:avLst/>
          </a:prstGeom>
          <a:ln w="76200">
            <a:solidFill>
              <a:srgbClr val="00B050">
                <a:alpha val="7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4A4D982B-852A-B16F-2CC0-1FA2152C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21" b="95461" l="9626" r="89840">
                        <a14:foregroundMark x1="82219" y1="7467" x2="82219" y2="7467"/>
                        <a14:foregroundMark x1="15775" y1="92094" x2="15775" y2="92094"/>
                        <a14:foregroundMark x1="12834" y1="95461" x2="12834" y2="95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950">
            <a:off x="1697693" y="2176263"/>
            <a:ext cx="3100739" cy="28312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59A80A62-801B-E62E-96C6-4D3410C10B60}"/>
              </a:ext>
            </a:extLst>
          </p:cNvPr>
          <p:cNvSpPr/>
          <p:nvPr/>
        </p:nvSpPr>
        <p:spPr>
          <a:xfrm>
            <a:off x="3123718" y="1209125"/>
            <a:ext cx="5810557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3"/>
            </a:pPr>
            <a:r>
              <a:rPr lang="en-US" b="1" dirty="0">
                <a:solidFill>
                  <a:schemeClr val="tx1"/>
                </a:solidFill>
              </a:rPr>
              <a:t>Insert the needle following the indicated trajectory and reach the target point displayed in the image.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6BD42C4-3BC0-0F60-1E02-AD639DFF9AD9}"/>
              </a:ext>
            </a:extLst>
          </p:cNvPr>
          <p:cNvSpPr/>
          <p:nvPr/>
        </p:nvSpPr>
        <p:spPr>
          <a:xfrm>
            <a:off x="5311254" y="2584141"/>
            <a:ext cx="3623021" cy="8448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bg1"/>
                </a:solidFill>
              </a:rPr>
              <a:t>The needle should be maintained within the ultrasound image plane during the entire insertion.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7673A9-3CC8-D1E3-BCA2-E7F5B274249A}"/>
              </a:ext>
            </a:extLst>
          </p:cNvPr>
          <p:cNvSpPr/>
          <p:nvPr/>
        </p:nvSpPr>
        <p:spPr>
          <a:xfrm>
            <a:off x="5311254" y="3740485"/>
            <a:ext cx="3623021" cy="6301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bg1"/>
                </a:solidFill>
              </a:rPr>
              <a:t>Do not deviate the needle tip from the target trajectory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D85704B-7CFF-4E40-8B4C-C7B7E58337BE}"/>
              </a:ext>
            </a:extLst>
          </p:cNvPr>
          <p:cNvGrpSpPr/>
          <p:nvPr/>
        </p:nvGrpSpPr>
        <p:grpSpPr>
          <a:xfrm>
            <a:off x="4010124" y="6539021"/>
            <a:ext cx="1123751" cy="121106"/>
            <a:chOff x="4110389" y="6488687"/>
            <a:chExt cx="1123751" cy="121106"/>
          </a:xfrm>
        </p:grpSpPr>
        <p:sp>
          <p:nvSpPr>
            <p:cNvPr id="23" name="Oval 36">
              <a:extLst>
                <a:ext uri="{FF2B5EF4-FFF2-40B4-BE49-F238E27FC236}">
                  <a16:creationId xmlns:a16="http://schemas.microsoft.com/office/drawing/2014/main" id="{3BB47B03-EDC6-8A6E-2E3D-C730809D0D33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37">
              <a:extLst>
                <a:ext uri="{FF2B5EF4-FFF2-40B4-BE49-F238E27FC236}">
                  <a16:creationId xmlns:a16="http://schemas.microsoft.com/office/drawing/2014/main" id="{5DC4D092-6D2D-6C95-324F-4A2CAF10B102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38">
              <a:extLst>
                <a:ext uri="{FF2B5EF4-FFF2-40B4-BE49-F238E27FC236}">
                  <a16:creationId xmlns:a16="http://schemas.microsoft.com/office/drawing/2014/main" id="{28BDB679-64D5-AE6D-D38B-B9471716370E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A5ED4A39-79A3-7EED-23C2-06719B1E5739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51">
              <a:extLst>
                <a:ext uri="{FF2B5EF4-FFF2-40B4-BE49-F238E27FC236}">
                  <a16:creationId xmlns:a16="http://schemas.microsoft.com/office/drawing/2014/main" id="{7363EC3C-A262-F151-2C92-C0B4AF9E4920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E799A0CB-3826-6C5D-01FD-7570205C3FF1}"/>
                </a:ext>
              </a:extLst>
            </p:cNvPr>
            <p:cNvSpPr/>
            <p:nvPr/>
          </p:nvSpPr>
          <p:spPr>
            <a:xfrm>
              <a:off x="5113034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9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althy Breast with Ultrasound | Radiology Key">
            <a:extLst>
              <a:ext uri="{FF2B5EF4-FFF2-40B4-BE49-F238E27FC236}">
                <a16:creationId xmlns:a16="http://schemas.microsoft.com/office/drawing/2014/main" id="{83210D0F-4555-7328-150E-85569F6D0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5" t="3010" r="25405" b="9611"/>
          <a:stretch/>
        </p:blipFill>
        <p:spPr bwMode="auto">
          <a:xfrm>
            <a:off x="692785" y="4064002"/>
            <a:ext cx="1916364" cy="23280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IN-PLANE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96DF0DAF-ECEA-4E2A-93AA-58309A7CD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10" b="1229"/>
          <a:stretch/>
        </p:blipFill>
        <p:spPr>
          <a:xfrm>
            <a:off x="306985" y="1"/>
            <a:ext cx="2641665" cy="4064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FAEDD48-30F9-78DA-2C11-D33CA5BF0D1F}"/>
              </a:ext>
            </a:extLst>
          </p:cNvPr>
          <p:cNvSpPr/>
          <p:nvPr/>
        </p:nvSpPr>
        <p:spPr>
          <a:xfrm>
            <a:off x="1434870" y="5050172"/>
            <a:ext cx="385894" cy="385893"/>
          </a:xfrm>
          <a:prstGeom prst="ellipse">
            <a:avLst/>
          </a:prstGeom>
          <a:solidFill>
            <a:srgbClr val="00B050">
              <a:alpha val="79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2587366-8A4E-1F51-1258-1EFDC52DB31C}"/>
              </a:ext>
            </a:extLst>
          </p:cNvPr>
          <p:cNvCxnSpPr>
            <a:cxnSpLocks/>
          </p:cNvCxnSpPr>
          <p:nvPr/>
        </p:nvCxnSpPr>
        <p:spPr>
          <a:xfrm flipV="1">
            <a:off x="1764251" y="4064001"/>
            <a:ext cx="1029283" cy="1042684"/>
          </a:xfrm>
          <a:prstGeom prst="line">
            <a:avLst/>
          </a:prstGeom>
          <a:ln w="76200">
            <a:solidFill>
              <a:srgbClr val="00B050">
                <a:alpha val="7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4A4D982B-852A-B16F-2CC0-1FA2152C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21" b="95461" l="9626" r="89840">
                        <a14:foregroundMark x1="82219" y1="7467" x2="82219" y2="7467"/>
                        <a14:foregroundMark x1="15775" y1="92094" x2="15775" y2="92094"/>
                        <a14:foregroundMark x1="12834" y1="95461" x2="12834" y2="95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950">
            <a:off x="1298705" y="2572818"/>
            <a:ext cx="3100739" cy="28312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59A80A62-801B-E62E-96C6-4D3410C10B60}"/>
              </a:ext>
            </a:extLst>
          </p:cNvPr>
          <p:cNvSpPr/>
          <p:nvPr/>
        </p:nvSpPr>
        <p:spPr>
          <a:xfrm>
            <a:off x="3123718" y="1209125"/>
            <a:ext cx="5810557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3"/>
            </a:pPr>
            <a:r>
              <a:rPr lang="en-US" b="1" dirty="0">
                <a:solidFill>
                  <a:schemeClr val="tx1"/>
                </a:solidFill>
              </a:rPr>
              <a:t>Insert the needle following the indicated trajectory and reach the target point displayed in the image.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6BD42C4-3BC0-0F60-1E02-AD639DFF9AD9}"/>
              </a:ext>
            </a:extLst>
          </p:cNvPr>
          <p:cNvSpPr/>
          <p:nvPr/>
        </p:nvSpPr>
        <p:spPr>
          <a:xfrm>
            <a:off x="5311254" y="2584141"/>
            <a:ext cx="3623021" cy="8448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bg1"/>
                </a:solidFill>
              </a:rPr>
              <a:t>The needle should be maintained within the ultrasound image plane during the entire insertion.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7673A9-3CC8-D1E3-BCA2-E7F5B274249A}"/>
              </a:ext>
            </a:extLst>
          </p:cNvPr>
          <p:cNvSpPr/>
          <p:nvPr/>
        </p:nvSpPr>
        <p:spPr>
          <a:xfrm>
            <a:off x="5311254" y="3740485"/>
            <a:ext cx="3623021" cy="6301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bg1"/>
                </a:solidFill>
              </a:rPr>
              <a:t>Do not deviate the needle tip from the target trajectory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AF7FB71-A173-75D7-0756-2FE1917CEC5C}"/>
              </a:ext>
            </a:extLst>
          </p:cNvPr>
          <p:cNvGrpSpPr/>
          <p:nvPr/>
        </p:nvGrpSpPr>
        <p:grpSpPr>
          <a:xfrm>
            <a:off x="4010124" y="6539021"/>
            <a:ext cx="1123751" cy="121106"/>
            <a:chOff x="4110389" y="6488687"/>
            <a:chExt cx="1123751" cy="121106"/>
          </a:xfrm>
        </p:grpSpPr>
        <p:sp>
          <p:nvSpPr>
            <p:cNvPr id="28" name="Oval 36">
              <a:extLst>
                <a:ext uri="{FF2B5EF4-FFF2-40B4-BE49-F238E27FC236}">
                  <a16:creationId xmlns:a16="http://schemas.microsoft.com/office/drawing/2014/main" id="{7238D265-E12A-62E7-EA54-14CF864B9CC6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37">
              <a:extLst>
                <a:ext uri="{FF2B5EF4-FFF2-40B4-BE49-F238E27FC236}">
                  <a16:creationId xmlns:a16="http://schemas.microsoft.com/office/drawing/2014/main" id="{168B5258-DD9C-A144-6E0C-1931C0AF384E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38">
              <a:extLst>
                <a:ext uri="{FF2B5EF4-FFF2-40B4-BE49-F238E27FC236}">
                  <a16:creationId xmlns:a16="http://schemas.microsoft.com/office/drawing/2014/main" id="{63F31700-CBCA-DDD9-3FB4-5DECA38D6DC2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42">
              <a:extLst>
                <a:ext uri="{FF2B5EF4-FFF2-40B4-BE49-F238E27FC236}">
                  <a16:creationId xmlns:a16="http://schemas.microsoft.com/office/drawing/2014/main" id="{7289F6D6-C139-F70A-425B-26FC939F2DCB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FFA695FB-A841-8DF5-4D08-2865775E0EBE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E6D5B105-EF50-E079-AE5A-60FBB3AF813F}"/>
                </a:ext>
              </a:extLst>
            </p:cNvPr>
            <p:cNvSpPr/>
            <p:nvPr/>
          </p:nvSpPr>
          <p:spPr>
            <a:xfrm>
              <a:off x="5113034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860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althy Breast with Ultrasound | Radiology Key">
            <a:extLst>
              <a:ext uri="{FF2B5EF4-FFF2-40B4-BE49-F238E27FC236}">
                <a16:creationId xmlns:a16="http://schemas.microsoft.com/office/drawing/2014/main" id="{83210D0F-4555-7328-150E-85569F6D0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5" t="3010" r="25405" b="9611"/>
          <a:stretch/>
        </p:blipFill>
        <p:spPr bwMode="auto">
          <a:xfrm>
            <a:off x="692785" y="4064002"/>
            <a:ext cx="1916364" cy="23280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IN-PLANE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96DF0DAF-ECEA-4E2A-93AA-58309A7CD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10" b="1229"/>
          <a:stretch/>
        </p:blipFill>
        <p:spPr>
          <a:xfrm>
            <a:off x="306985" y="1"/>
            <a:ext cx="2641665" cy="4064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FAEDD48-30F9-78DA-2C11-D33CA5BF0D1F}"/>
              </a:ext>
            </a:extLst>
          </p:cNvPr>
          <p:cNvSpPr/>
          <p:nvPr/>
        </p:nvSpPr>
        <p:spPr>
          <a:xfrm>
            <a:off x="1434870" y="5050172"/>
            <a:ext cx="385894" cy="385893"/>
          </a:xfrm>
          <a:prstGeom prst="ellipse">
            <a:avLst/>
          </a:prstGeom>
          <a:solidFill>
            <a:srgbClr val="00B050">
              <a:alpha val="79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2587366-8A4E-1F51-1258-1EFDC52DB31C}"/>
              </a:ext>
            </a:extLst>
          </p:cNvPr>
          <p:cNvCxnSpPr>
            <a:cxnSpLocks/>
          </p:cNvCxnSpPr>
          <p:nvPr/>
        </p:nvCxnSpPr>
        <p:spPr>
          <a:xfrm flipV="1">
            <a:off x="1764251" y="4064001"/>
            <a:ext cx="1029283" cy="1042684"/>
          </a:xfrm>
          <a:prstGeom prst="line">
            <a:avLst/>
          </a:prstGeom>
          <a:ln w="76200">
            <a:solidFill>
              <a:srgbClr val="00B050">
                <a:alpha val="7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9E3C3AE2-C2B4-632B-14B9-EF8F8B4E2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21" b="95461" l="9626" r="89840">
                        <a14:foregroundMark x1="82219" y1="7467" x2="82219" y2="7467"/>
                        <a14:foregroundMark x1="15775" y1="92094" x2="15775" y2="92094"/>
                        <a14:foregroundMark x1="12834" y1="95461" x2="12834" y2="95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284">
            <a:off x="2860796" y="999935"/>
            <a:ext cx="3100739" cy="2831290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1605422F-19CE-3F82-012D-5E68B9FAAB28}"/>
              </a:ext>
            </a:extLst>
          </p:cNvPr>
          <p:cNvSpPr/>
          <p:nvPr/>
        </p:nvSpPr>
        <p:spPr>
          <a:xfrm>
            <a:off x="4711977" y="4007499"/>
            <a:ext cx="3994709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5"/>
            </a:pPr>
            <a:r>
              <a:rPr lang="en-US" b="1" dirty="0">
                <a:solidFill>
                  <a:schemeClr val="tx1"/>
                </a:solidFill>
              </a:rPr>
              <a:t>Click on the “Stop” button to stop the recording.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DD031E59-F7E9-2701-415C-90AB012FAC3C}"/>
              </a:ext>
            </a:extLst>
          </p:cNvPr>
          <p:cNvSpPr/>
          <p:nvPr/>
        </p:nvSpPr>
        <p:spPr>
          <a:xfrm>
            <a:off x="4711976" y="5050172"/>
            <a:ext cx="3994709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6"/>
            </a:pPr>
            <a:r>
              <a:rPr lang="en-US" b="1" dirty="0">
                <a:solidFill>
                  <a:schemeClr val="tx1"/>
                </a:solidFill>
              </a:rPr>
              <a:t>Click on the “Save” button to save the recording.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1D641220-E310-7F6D-7CA2-8E5137632DC3}"/>
              </a:ext>
            </a:extLst>
          </p:cNvPr>
          <p:cNvSpPr/>
          <p:nvPr/>
        </p:nvSpPr>
        <p:spPr>
          <a:xfrm>
            <a:off x="4711975" y="2964826"/>
            <a:ext cx="3994709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4"/>
            </a:pPr>
            <a:r>
              <a:rPr lang="en-US" b="1" dirty="0">
                <a:solidFill>
                  <a:schemeClr val="tx1"/>
                </a:solidFill>
              </a:rPr>
              <a:t>Extract the needle following the insertion trajectory.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7947171-1FB5-0BFE-7986-2CC8CB58544C}"/>
              </a:ext>
            </a:extLst>
          </p:cNvPr>
          <p:cNvGrpSpPr/>
          <p:nvPr/>
        </p:nvGrpSpPr>
        <p:grpSpPr>
          <a:xfrm>
            <a:off x="4010124" y="6539021"/>
            <a:ext cx="1123751" cy="121106"/>
            <a:chOff x="4110389" y="6488687"/>
            <a:chExt cx="1123751" cy="121106"/>
          </a:xfrm>
        </p:grpSpPr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9C4606B1-CEF6-BD73-6689-4382375FA472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CD5599D3-EC12-64E3-E8A1-0D60077301CA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7A33D340-BC7F-850E-400E-4501348C18E2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id="{240DD6A1-5305-C49F-93F1-11AA070E4602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51">
              <a:extLst>
                <a:ext uri="{FF2B5EF4-FFF2-40B4-BE49-F238E27FC236}">
                  <a16:creationId xmlns:a16="http://schemas.microsoft.com/office/drawing/2014/main" id="{7795016D-136B-5448-B04E-C85A83E1459B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DEA00E38-53B7-C107-C66D-39A2258818C0}"/>
                </a:ext>
              </a:extLst>
            </p:cNvPr>
            <p:cNvSpPr/>
            <p:nvPr/>
          </p:nvSpPr>
          <p:spPr>
            <a:xfrm>
              <a:off x="5113034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063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190</Words>
  <Application>Microsoft Office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García Mato</dc:creator>
  <cp:lastModifiedBy>David García Mato</cp:lastModifiedBy>
  <cp:revision>3</cp:revision>
  <dcterms:created xsi:type="dcterms:W3CDTF">2022-03-29T08:36:48Z</dcterms:created>
  <dcterms:modified xsi:type="dcterms:W3CDTF">2022-06-21T15:43:15Z</dcterms:modified>
</cp:coreProperties>
</file>