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35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6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00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5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27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95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61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50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81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7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CD71A-3774-4539-B7FA-804FF5A9A4C7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9CFE0-077A-4E62-83A9-25C4C4935510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8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5">
            <a:extLst>
              <a:ext uri="{FF2B5EF4-FFF2-40B4-BE49-F238E27FC236}">
                <a16:creationId xmlns:a16="http://schemas.microsoft.com/office/drawing/2014/main" id="{3FA941F5-79EA-67D4-61A2-B11B98A15568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Click on “Generate new target” button to display a target point on the ultrasound image.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CB773B0-9441-6056-AA0B-EA252CAFB4B7}"/>
              </a:ext>
            </a:extLst>
          </p:cNvPr>
          <p:cNvGrpSpPr/>
          <p:nvPr/>
        </p:nvGrpSpPr>
        <p:grpSpPr>
          <a:xfrm>
            <a:off x="4010124" y="6539021"/>
            <a:ext cx="923222" cy="121106"/>
            <a:chOff x="4110389" y="6488687"/>
            <a:chExt cx="923222" cy="121106"/>
          </a:xfrm>
        </p:grpSpPr>
        <p:sp>
          <p:nvSpPr>
            <p:cNvPr id="8" name="Oval 36">
              <a:extLst>
                <a:ext uri="{FF2B5EF4-FFF2-40B4-BE49-F238E27FC236}">
                  <a16:creationId xmlns:a16="http://schemas.microsoft.com/office/drawing/2014/main" id="{7B5AA626-E74E-459D-9796-11DB01B5781C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BDAA0DC-1AC7-4B85-8D52-D876C8708816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CD0D3DBA-6AF6-4E33-9139-A0F5B1F5E87A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42">
              <a:extLst>
                <a:ext uri="{FF2B5EF4-FFF2-40B4-BE49-F238E27FC236}">
                  <a16:creationId xmlns:a16="http://schemas.microsoft.com/office/drawing/2014/main" id="{0275CE6F-B051-42DD-B741-909ABEA16B24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51">
              <a:extLst>
                <a:ext uri="{FF2B5EF4-FFF2-40B4-BE49-F238E27FC236}">
                  <a16:creationId xmlns:a16="http://schemas.microsoft.com/office/drawing/2014/main" id="{E0735E59-0E86-4DAF-8DCD-D0384AC74EC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OUT-OF-PLANE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A2C115-2583-CEBF-7D4F-BDE277AC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7" y="0"/>
            <a:ext cx="2065564" cy="6858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68CB3EF-7247-E55B-409B-42CECF001AE7}"/>
              </a:ext>
            </a:extLst>
          </p:cNvPr>
          <p:cNvSpPr txBox="1"/>
          <p:nvPr/>
        </p:nvSpPr>
        <p:spPr>
          <a:xfrm>
            <a:off x="1379367" y="5082233"/>
            <a:ext cx="149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Target </a:t>
            </a:r>
            <a:r>
              <a:rPr lang="es-ES" b="1" dirty="0" err="1">
                <a:solidFill>
                  <a:schemeClr val="bg1"/>
                </a:solidFill>
              </a:rPr>
              <a:t>point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2FD80F7-B228-9405-3CAB-165813F71EB6}"/>
              </a:ext>
            </a:extLst>
          </p:cNvPr>
          <p:cNvSpPr/>
          <p:nvPr/>
        </p:nvSpPr>
        <p:spPr>
          <a:xfrm>
            <a:off x="1426162" y="5451565"/>
            <a:ext cx="288000" cy="288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1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4A4D982B-852A-B16F-2CC0-1FA2152C1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2182">
            <a:off x="3172858" y="2397500"/>
            <a:ext cx="3100739" cy="28312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2"/>
            </a:pPr>
            <a:r>
              <a:rPr lang="en-US" b="1" dirty="0">
                <a:solidFill>
                  <a:schemeClr val="tx1"/>
                </a:solidFill>
              </a:rPr>
              <a:t>Click on the “Start” button to start recording tracking and imaging data.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E0AD828-6EA6-049D-D1EC-42AFF39A3BDA}"/>
              </a:ext>
            </a:extLst>
          </p:cNvPr>
          <p:cNvGrpSpPr/>
          <p:nvPr/>
        </p:nvGrpSpPr>
        <p:grpSpPr>
          <a:xfrm>
            <a:off x="4010124" y="6539021"/>
            <a:ext cx="923222" cy="121106"/>
            <a:chOff x="4110389" y="6488687"/>
            <a:chExt cx="923222" cy="121106"/>
          </a:xfrm>
        </p:grpSpPr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99B987D6-4962-E6B9-DA19-3239E93E4B9D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F1FF2F47-E5C3-EC3A-023F-161B5D539966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E1F722C0-4E8E-5B41-98F7-EFAAAE94FA6D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2">
              <a:extLst>
                <a:ext uri="{FF2B5EF4-FFF2-40B4-BE49-F238E27FC236}">
                  <a16:creationId xmlns:a16="http://schemas.microsoft.com/office/drawing/2014/main" id="{F044835C-1D08-EEE5-67CD-1D576B3D8FF3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1">
              <a:extLst>
                <a:ext uri="{FF2B5EF4-FFF2-40B4-BE49-F238E27FC236}">
                  <a16:creationId xmlns:a16="http://schemas.microsoft.com/office/drawing/2014/main" id="{6613F6C5-00CF-EBC3-82A8-08A57E9BA62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OUT-OF-PLANE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574E27-6AA1-6383-E4CB-18436FEB8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47" y="0"/>
            <a:ext cx="2065564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2730A00-9907-E2EC-C08C-F697282CB83F}"/>
              </a:ext>
            </a:extLst>
          </p:cNvPr>
          <p:cNvSpPr/>
          <p:nvPr/>
        </p:nvSpPr>
        <p:spPr>
          <a:xfrm>
            <a:off x="1426162" y="5451565"/>
            <a:ext cx="288000" cy="288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46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59A80A62-801B-E62E-96C6-4D3410C10B60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3"/>
            </a:pPr>
            <a:r>
              <a:rPr lang="en-US" b="1" dirty="0">
                <a:solidFill>
                  <a:schemeClr val="tx1"/>
                </a:solidFill>
              </a:rPr>
              <a:t>Insert the needle and reach the target point displayed in the image.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55DC3A6-D599-512E-D2C3-855D50A67F17}"/>
              </a:ext>
            </a:extLst>
          </p:cNvPr>
          <p:cNvGrpSpPr/>
          <p:nvPr/>
        </p:nvGrpSpPr>
        <p:grpSpPr>
          <a:xfrm>
            <a:off x="4010124" y="6539021"/>
            <a:ext cx="923222" cy="121106"/>
            <a:chOff x="4110389" y="6488687"/>
            <a:chExt cx="923222" cy="121106"/>
          </a:xfrm>
        </p:grpSpPr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C2E898DD-063F-7A6F-6EA7-1423809F2092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7">
              <a:extLst>
                <a:ext uri="{FF2B5EF4-FFF2-40B4-BE49-F238E27FC236}">
                  <a16:creationId xmlns:a16="http://schemas.microsoft.com/office/drawing/2014/main" id="{35FBCBC9-5A5C-B4B4-D411-2A0C5826117B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3AAB8BF2-E8C1-82F7-4047-5CFEE61C16F6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42">
              <a:extLst>
                <a:ext uri="{FF2B5EF4-FFF2-40B4-BE49-F238E27FC236}">
                  <a16:creationId xmlns:a16="http://schemas.microsoft.com/office/drawing/2014/main" id="{A27C9076-6BE8-B83D-5289-EA5EAFCDC919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51">
              <a:extLst>
                <a:ext uri="{FF2B5EF4-FFF2-40B4-BE49-F238E27FC236}">
                  <a16:creationId xmlns:a16="http://schemas.microsoft.com/office/drawing/2014/main" id="{45064BEA-620F-A5B8-76E2-EB34DBF99FD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OUT-OF-PLANE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0E71A5-7FFD-23ED-2C4D-226A6748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7" y="0"/>
            <a:ext cx="2065564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A215D0B-17FC-278D-D717-D952A094B0A0}"/>
              </a:ext>
            </a:extLst>
          </p:cNvPr>
          <p:cNvSpPr/>
          <p:nvPr/>
        </p:nvSpPr>
        <p:spPr>
          <a:xfrm>
            <a:off x="1426162" y="5451565"/>
            <a:ext cx="288000" cy="288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1F8650-E6CA-0534-0391-1DE4483DE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2182">
            <a:off x="1507324" y="3236045"/>
            <a:ext cx="3100739" cy="2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>
            <a:extLst>
              <a:ext uri="{FF2B5EF4-FFF2-40B4-BE49-F238E27FC236}">
                <a16:creationId xmlns:a16="http://schemas.microsoft.com/office/drawing/2014/main" id="{26BD42C4-3BC0-0F60-1E02-AD639DFF9AD9}"/>
              </a:ext>
            </a:extLst>
          </p:cNvPr>
          <p:cNvSpPr/>
          <p:nvPr/>
        </p:nvSpPr>
        <p:spPr>
          <a:xfrm>
            <a:off x="5311254" y="2584141"/>
            <a:ext cx="3623021" cy="8448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chemeClr val="bg1"/>
                </a:solidFill>
              </a:rPr>
              <a:t>The needle should intersect the ultrasound plane as close as possible to the target point in the image.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D85704B-7CFF-4E40-8B4C-C7B7E58337BE}"/>
              </a:ext>
            </a:extLst>
          </p:cNvPr>
          <p:cNvGrpSpPr/>
          <p:nvPr/>
        </p:nvGrpSpPr>
        <p:grpSpPr>
          <a:xfrm>
            <a:off x="4010124" y="6539021"/>
            <a:ext cx="923222" cy="121106"/>
            <a:chOff x="4110389" y="6488687"/>
            <a:chExt cx="923222" cy="121106"/>
          </a:xfrm>
        </p:grpSpPr>
        <p:sp>
          <p:nvSpPr>
            <p:cNvPr id="23" name="Oval 36">
              <a:extLst>
                <a:ext uri="{FF2B5EF4-FFF2-40B4-BE49-F238E27FC236}">
                  <a16:creationId xmlns:a16="http://schemas.microsoft.com/office/drawing/2014/main" id="{3BB47B03-EDC6-8A6E-2E3D-C730809D0D33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37">
              <a:extLst>
                <a:ext uri="{FF2B5EF4-FFF2-40B4-BE49-F238E27FC236}">
                  <a16:creationId xmlns:a16="http://schemas.microsoft.com/office/drawing/2014/main" id="{5DC4D092-6D2D-6C95-324F-4A2CAF10B102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38">
              <a:extLst>
                <a:ext uri="{FF2B5EF4-FFF2-40B4-BE49-F238E27FC236}">
                  <a16:creationId xmlns:a16="http://schemas.microsoft.com/office/drawing/2014/main" id="{28BDB679-64D5-AE6D-D38B-B9471716370E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42">
              <a:extLst>
                <a:ext uri="{FF2B5EF4-FFF2-40B4-BE49-F238E27FC236}">
                  <a16:creationId xmlns:a16="http://schemas.microsoft.com/office/drawing/2014/main" id="{A5ED4A39-79A3-7EED-23C2-06719B1E5739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51">
              <a:extLst>
                <a:ext uri="{FF2B5EF4-FFF2-40B4-BE49-F238E27FC236}">
                  <a16:creationId xmlns:a16="http://schemas.microsoft.com/office/drawing/2014/main" id="{7363EC3C-A262-F151-2C92-C0B4AF9E4920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OUT-OF-PLANE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14FD53F-FBE8-C48A-FD8F-E39EC287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7" y="0"/>
            <a:ext cx="2065564" cy="68580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5AEFEBF-4891-045A-A2E0-EEBA703F6BB8}"/>
              </a:ext>
            </a:extLst>
          </p:cNvPr>
          <p:cNvSpPr/>
          <p:nvPr/>
        </p:nvSpPr>
        <p:spPr>
          <a:xfrm>
            <a:off x="1426162" y="5451565"/>
            <a:ext cx="288000" cy="288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DD0193-01DD-D0CA-38EC-D63D5690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2182">
            <a:off x="1507324" y="3236045"/>
            <a:ext cx="3100739" cy="2831290"/>
          </a:xfrm>
          <a:prstGeom prst="rect">
            <a:avLst/>
          </a:prstGeom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DB6AE98C-90F1-0D27-3E9A-794510D6E756}"/>
              </a:ext>
            </a:extLst>
          </p:cNvPr>
          <p:cNvSpPr/>
          <p:nvPr/>
        </p:nvSpPr>
        <p:spPr>
          <a:xfrm>
            <a:off x="3123718" y="1209125"/>
            <a:ext cx="5810557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3"/>
            </a:pPr>
            <a:r>
              <a:rPr lang="en-US" b="1" dirty="0">
                <a:solidFill>
                  <a:schemeClr val="tx1"/>
                </a:solidFill>
              </a:rPr>
              <a:t>Insert the needle and reach the target point displayed in the image.</a:t>
            </a:r>
          </a:p>
        </p:txBody>
      </p:sp>
    </p:spTree>
    <p:extLst>
      <p:ext uri="{BB962C8B-B14F-4D97-AF65-F5344CB8AC3E}">
        <p14:creationId xmlns:p14="http://schemas.microsoft.com/office/powerpoint/2010/main" val="206959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1605422F-19CE-3F82-012D-5E68B9FAAB28}"/>
              </a:ext>
            </a:extLst>
          </p:cNvPr>
          <p:cNvSpPr/>
          <p:nvPr/>
        </p:nvSpPr>
        <p:spPr>
          <a:xfrm>
            <a:off x="4711977" y="4007499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5"/>
            </a:pPr>
            <a:r>
              <a:rPr lang="en-US" b="1" dirty="0">
                <a:solidFill>
                  <a:schemeClr val="tx1"/>
                </a:solidFill>
              </a:rPr>
              <a:t>Click on the “Stop” button to stop the recording.</a:t>
            </a:r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DD031E59-F7E9-2701-415C-90AB012FAC3C}"/>
              </a:ext>
            </a:extLst>
          </p:cNvPr>
          <p:cNvSpPr/>
          <p:nvPr/>
        </p:nvSpPr>
        <p:spPr>
          <a:xfrm>
            <a:off x="4711976" y="5050172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6"/>
            </a:pPr>
            <a:r>
              <a:rPr lang="en-US" b="1" dirty="0">
                <a:solidFill>
                  <a:schemeClr val="tx1"/>
                </a:solidFill>
              </a:rPr>
              <a:t>Click on the “Save” button to save the recording.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1D641220-E310-7F6D-7CA2-8E5137632DC3}"/>
              </a:ext>
            </a:extLst>
          </p:cNvPr>
          <p:cNvSpPr/>
          <p:nvPr/>
        </p:nvSpPr>
        <p:spPr>
          <a:xfrm>
            <a:off x="4711975" y="2964826"/>
            <a:ext cx="3994709" cy="7455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arenR" startAt="4"/>
            </a:pPr>
            <a:r>
              <a:rPr lang="en-US" b="1" dirty="0">
                <a:solidFill>
                  <a:schemeClr val="tx1"/>
                </a:solidFill>
              </a:rPr>
              <a:t>Extract the needle following the insertion trajectory.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947171-1FB5-0BFE-7986-2CC8CB58544C}"/>
              </a:ext>
            </a:extLst>
          </p:cNvPr>
          <p:cNvGrpSpPr/>
          <p:nvPr/>
        </p:nvGrpSpPr>
        <p:grpSpPr>
          <a:xfrm>
            <a:off x="4010124" y="6539021"/>
            <a:ext cx="923222" cy="121106"/>
            <a:chOff x="4110389" y="6488687"/>
            <a:chExt cx="923222" cy="121106"/>
          </a:xfrm>
        </p:grpSpPr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9C4606B1-CEF6-BD73-6689-4382375FA472}"/>
                </a:ext>
              </a:extLst>
            </p:cNvPr>
            <p:cNvSpPr/>
            <p:nvPr/>
          </p:nvSpPr>
          <p:spPr>
            <a:xfrm>
              <a:off x="4110389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CD5599D3-EC12-64E3-E8A1-0D60077301CA}"/>
                </a:ext>
              </a:extLst>
            </p:cNvPr>
            <p:cNvSpPr/>
            <p:nvPr/>
          </p:nvSpPr>
          <p:spPr>
            <a:xfrm>
              <a:off x="4310918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7A33D340-BC7F-850E-400E-4501348C18E2}"/>
                </a:ext>
              </a:extLst>
            </p:cNvPr>
            <p:cNvSpPr/>
            <p:nvPr/>
          </p:nvSpPr>
          <p:spPr>
            <a:xfrm>
              <a:off x="4511447" y="6488687"/>
              <a:ext cx="121106" cy="121106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id="{240DD6A1-5305-C49F-93F1-11AA070E4602}"/>
                </a:ext>
              </a:extLst>
            </p:cNvPr>
            <p:cNvSpPr/>
            <p:nvPr/>
          </p:nvSpPr>
          <p:spPr>
            <a:xfrm>
              <a:off x="4711976" y="6488687"/>
              <a:ext cx="121106" cy="121106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51">
              <a:extLst>
                <a:ext uri="{FF2B5EF4-FFF2-40B4-BE49-F238E27FC236}">
                  <a16:creationId xmlns:a16="http://schemas.microsoft.com/office/drawing/2014/main" id="{7795016D-136B-5448-B04E-C85A83E1459B}"/>
                </a:ext>
              </a:extLst>
            </p:cNvPr>
            <p:cNvSpPr/>
            <p:nvPr/>
          </p:nvSpPr>
          <p:spPr>
            <a:xfrm>
              <a:off x="4912505" y="6488687"/>
              <a:ext cx="121106" cy="12110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4">
            <a:extLst>
              <a:ext uri="{FF2B5EF4-FFF2-40B4-BE49-F238E27FC236}">
                <a16:creationId xmlns:a16="http://schemas.microsoft.com/office/drawing/2014/main" id="{0F2BB554-BF3E-4E80-B972-B9FEC462B40E}"/>
              </a:ext>
            </a:extLst>
          </p:cNvPr>
          <p:cNvSpPr txBox="1"/>
          <p:nvPr/>
        </p:nvSpPr>
        <p:spPr>
          <a:xfrm>
            <a:off x="0" y="6354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OUT-OF-PLANE NEEDLE INSERTION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D4F91-A6AB-057F-7DB9-AFCF2011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7" y="0"/>
            <a:ext cx="2065564" cy="68580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3615879-7FC0-53AB-4CC9-E02D52EE1CA2}"/>
              </a:ext>
            </a:extLst>
          </p:cNvPr>
          <p:cNvSpPr/>
          <p:nvPr/>
        </p:nvSpPr>
        <p:spPr>
          <a:xfrm>
            <a:off x="1426162" y="5451565"/>
            <a:ext cx="288000" cy="288000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500F46-7D04-6824-8A02-B67B2399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21" b="95461" l="9626" r="89840">
                        <a14:foregroundMark x1="82219" y1="7467" x2="82219" y2="7467"/>
                        <a14:foregroundMark x1="15775" y1="92094" x2="15775" y2="92094"/>
                        <a14:foregroundMark x1="12834" y1="95461" x2="12834" y2="954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2182">
            <a:off x="1507324" y="3236045"/>
            <a:ext cx="3100739" cy="28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63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127</Words>
  <Application>Microsoft Office PowerPoint</Application>
  <PresentationFormat>Presentación en pantalla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García Mato</dc:creator>
  <cp:lastModifiedBy>David García Mato</cp:lastModifiedBy>
  <cp:revision>4</cp:revision>
  <dcterms:created xsi:type="dcterms:W3CDTF">2022-03-29T08:36:48Z</dcterms:created>
  <dcterms:modified xsi:type="dcterms:W3CDTF">2023-10-20T14:20:43Z</dcterms:modified>
</cp:coreProperties>
</file>