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Glacial Indifference" charset="1" panose="00000000000000000000"/>
      <p:regular r:id="rId8"/>
    </p:embeddedFont>
    <p:embeddedFont>
      <p:font typeface="Glacial Indifference Bold" charset="1" panose="00000800000000000000"/>
      <p:regular r:id="rId9"/>
    </p:embeddedFont>
    <p:embeddedFont>
      <p:font typeface="Glacial Indifference Italics" charset="1" panose="00000000000000000000"/>
      <p:regular r:id="rId10"/>
    </p:embeddedFont>
    <p:embeddedFont>
      <p:font typeface="Glacial Indifference Bold Italics" charset="1" panose="00000800000000000000"/>
      <p:regular r:id="rId11"/>
    </p:embeddedFont>
    <p:embeddedFont>
      <p:font typeface="Arimo" charset="1" panose="020B0604020202020204"/>
      <p:regular r:id="rId12"/>
    </p:embeddedFont>
    <p:embeddedFont>
      <p:font typeface="Arimo Bold" charset="1" panose="020B0704020202020204"/>
      <p:regular r:id="rId13"/>
    </p:embeddedFont>
    <p:embeddedFont>
      <p:font typeface="Arimo Italics" charset="1" panose="020B0604020202090204"/>
      <p:regular r:id="rId14"/>
    </p:embeddedFont>
    <p:embeddedFont>
      <p:font typeface="Arimo Bold Italics" charset="1" panose="020B0704020202090204"/>
      <p:regular r:id="rId15"/>
    </p:embeddedFont>
    <p:embeddedFont>
      <p:font typeface="DM Sans" charset="1" panose="00000000000000000000"/>
      <p:regular r:id="rId16"/>
    </p:embeddedFont>
    <p:embeddedFont>
      <p:font typeface="DM Sans Bold" charset="1" panose="00000000000000000000"/>
      <p:regular r:id="rId17"/>
    </p:embeddedFont>
    <p:embeddedFont>
      <p:font typeface="DM Sans Italics" charset="1" panose="00000000000000000000"/>
      <p:regular r:id="rId18"/>
    </p:embeddedFont>
    <p:embeddedFont>
      <p:font typeface="DM Sans Bold Italic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17.png" Type="http://schemas.openxmlformats.org/officeDocument/2006/relationships/image"/><Relationship Id="rId14" Target="../media/image18.svg" Type="http://schemas.openxmlformats.org/officeDocument/2006/relationships/image"/><Relationship Id="rId15" Target="../media/image19.png" Type="http://schemas.openxmlformats.org/officeDocument/2006/relationships/image"/><Relationship Id="rId16" Target="../media/image20.svg" Type="http://schemas.openxmlformats.org/officeDocument/2006/relationships/image"/><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11" Target="../media/image35.svg" Type="http://schemas.openxmlformats.org/officeDocument/2006/relationships/image"/><Relationship Id="rId2" Target="../media/image6.pn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png" Type="http://schemas.openxmlformats.org/officeDocument/2006/relationships/image"/><Relationship Id="rId9" Target="../media/image3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339364" y="1585749"/>
            <a:ext cx="2116338" cy="211633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842120">
            <a:off x="10160889" y="5710512"/>
            <a:ext cx="3863408" cy="386340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724007" y="4542528"/>
            <a:ext cx="13750711" cy="2165695"/>
          </a:xfrm>
          <a:prstGeom prst="rect">
            <a:avLst/>
          </a:prstGeom>
        </p:spPr>
        <p:txBody>
          <a:bodyPr anchor="t" rtlCol="false" tIns="0" lIns="0" bIns="0" rIns="0">
            <a:spAutoFit/>
          </a:bodyPr>
          <a:lstStyle/>
          <a:p>
            <a:pPr>
              <a:lnSpc>
                <a:spcPts val="17655"/>
              </a:lnSpc>
            </a:pPr>
            <a:r>
              <a:rPr lang="en-US" sz="12611">
                <a:solidFill>
                  <a:srgbClr val="FEFFFF"/>
                </a:solidFill>
                <a:latin typeface="Glacial Indifference Bold"/>
              </a:rPr>
              <a:t>des Terroristes</a:t>
            </a:r>
          </a:p>
        </p:txBody>
      </p:sp>
      <p:sp>
        <p:nvSpPr>
          <p:cNvPr name="TextBox 9" id="9"/>
          <p:cNvSpPr txBox="true"/>
          <p:nvPr/>
        </p:nvSpPr>
        <p:spPr>
          <a:xfrm rot="0">
            <a:off x="850674" y="2520574"/>
            <a:ext cx="8293326" cy="2779128"/>
          </a:xfrm>
          <a:prstGeom prst="rect">
            <a:avLst/>
          </a:prstGeom>
        </p:spPr>
        <p:txBody>
          <a:bodyPr anchor="t" rtlCol="false" tIns="0" lIns="0" bIns="0" rIns="0">
            <a:spAutoFit/>
          </a:bodyPr>
          <a:lstStyle/>
          <a:p>
            <a:pPr algn="r">
              <a:lnSpc>
                <a:spcPts val="22694"/>
              </a:lnSpc>
            </a:pPr>
            <a:r>
              <a:rPr lang="en-US" sz="16210">
                <a:solidFill>
                  <a:srgbClr val="FEFFFF"/>
                </a:solidFill>
                <a:latin typeface="Glacial Indifference"/>
              </a:rPr>
              <a:t>Attaque</a:t>
            </a:r>
          </a:p>
        </p:txBody>
      </p:sp>
      <p:grpSp>
        <p:nvGrpSpPr>
          <p:cNvPr name="Group 10" id="10"/>
          <p:cNvGrpSpPr/>
          <p:nvPr/>
        </p:nvGrpSpPr>
        <p:grpSpPr>
          <a:xfrm rot="0">
            <a:off x="2283672" y="-870895"/>
            <a:ext cx="11633137" cy="11633137"/>
            <a:chOff x="0" y="0"/>
            <a:chExt cx="15510849" cy="15510849"/>
          </a:xfrm>
        </p:grpSpPr>
        <p:sp>
          <p:nvSpPr>
            <p:cNvPr name="Freeform 11" id="11"/>
            <p:cNvSpPr/>
            <p:nvPr/>
          </p:nvSpPr>
          <p:spPr>
            <a:xfrm flipH="false" flipV="false" rot="0">
              <a:off x="1814648" y="1646236"/>
              <a:ext cx="12745915" cy="12745915"/>
            </a:xfrm>
            <a:custGeom>
              <a:avLst/>
              <a:gdLst/>
              <a:ahLst/>
              <a:cxnLst/>
              <a:rect r="r" b="b" t="t" l="l"/>
              <a:pathLst>
                <a:path h="12745915" w="12745915">
                  <a:moveTo>
                    <a:pt x="0" y="0"/>
                  </a:moveTo>
                  <a:lnTo>
                    <a:pt x="12745915" y="0"/>
                  </a:lnTo>
                  <a:lnTo>
                    <a:pt x="12745915" y="12745915"/>
                  </a:lnTo>
                  <a:lnTo>
                    <a:pt x="0" y="12745915"/>
                  </a:lnTo>
                  <a:lnTo>
                    <a:pt x="0" y="0"/>
                  </a:lnTo>
                  <a:close/>
                </a:path>
              </a:pathLst>
            </a:custGeom>
            <a:blipFill>
              <a:blip r:embed="rId2">
                <a:alphaModFix amt="18000"/>
              </a:blip>
              <a:stretch>
                <a:fillRect l="0" t="0" r="0" b="0"/>
              </a:stretch>
            </a:blipFill>
          </p:spPr>
        </p:sp>
        <p:sp>
          <p:nvSpPr>
            <p:cNvPr name="Freeform 12" id="12"/>
            <p:cNvSpPr/>
            <p:nvPr/>
          </p:nvSpPr>
          <p:spPr>
            <a:xfrm flipH="false" flipV="false" rot="0">
              <a:off x="2916288" y="2532794"/>
              <a:ext cx="11382026" cy="11382026"/>
            </a:xfrm>
            <a:custGeom>
              <a:avLst/>
              <a:gdLst/>
              <a:ahLst/>
              <a:cxnLst/>
              <a:rect r="r" b="b" t="t" l="l"/>
              <a:pathLst>
                <a:path h="11382026" w="11382026">
                  <a:moveTo>
                    <a:pt x="0" y="0"/>
                  </a:moveTo>
                  <a:lnTo>
                    <a:pt x="11382027" y="0"/>
                  </a:lnTo>
                  <a:lnTo>
                    <a:pt x="11382027" y="11382026"/>
                  </a:lnTo>
                  <a:lnTo>
                    <a:pt x="0" y="11382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9030271">
              <a:off x="2064411" y="2064411"/>
              <a:ext cx="11382026" cy="11382026"/>
            </a:xfrm>
            <a:custGeom>
              <a:avLst/>
              <a:gdLst/>
              <a:ahLst/>
              <a:cxnLst/>
              <a:rect r="r" b="b" t="t" l="l"/>
              <a:pathLst>
                <a:path h="11382026" w="11382026">
                  <a:moveTo>
                    <a:pt x="0" y="0"/>
                  </a:moveTo>
                  <a:lnTo>
                    <a:pt x="11382027" y="0"/>
                  </a:lnTo>
                  <a:lnTo>
                    <a:pt x="11382027" y="11382027"/>
                  </a:lnTo>
                  <a:lnTo>
                    <a:pt x="0" y="113820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14" id="14"/>
          <p:cNvGrpSpPr/>
          <p:nvPr/>
        </p:nvGrpSpPr>
        <p:grpSpPr>
          <a:xfrm rot="0">
            <a:off x="15980783" y="8810010"/>
            <a:ext cx="1582703" cy="896580"/>
            <a:chOff x="0" y="0"/>
            <a:chExt cx="717405" cy="406400"/>
          </a:xfrm>
        </p:grpSpPr>
        <p:sp>
          <p:nvSpPr>
            <p:cNvPr name="Freeform 15" id="15"/>
            <p:cNvSpPr/>
            <p:nvPr/>
          </p:nvSpPr>
          <p:spPr>
            <a:xfrm flipH="false" flipV="false" rot="0">
              <a:off x="0" y="0"/>
              <a:ext cx="717405" cy="406400"/>
            </a:xfrm>
            <a:custGeom>
              <a:avLst/>
              <a:gdLst/>
              <a:ahLst/>
              <a:cxnLst/>
              <a:rect r="r" b="b" t="t" l="l"/>
              <a:pathLst>
                <a:path h="406400" w="717405">
                  <a:moveTo>
                    <a:pt x="514205" y="0"/>
                  </a:moveTo>
                  <a:cubicBezTo>
                    <a:pt x="626429" y="0"/>
                    <a:pt x="717405" y="90976"/>
                    <a:pt x="717405" y="203200"/>
                  </a:cubicBezTo>
                  <a:cubicBezTo>
                    <a:pt x="717405" y="315424"/>
                    <a:pt x="626429" y="406400"/>
                    <a:pt x="514205" y="406400"/>
                  </a:cubicBezTo>
                  <a:lnTo>
                    <a:pt x="203200" y="406400"/>
                  </a:lnTo>
                  <a:cubicBezTo>
                    <a:pt x="90976" y="406400"/>
                    <a:pt x="0" y="315424"/>
                    <a:pt x="0" y="203200"/>
                  </a:cubicBezTo>
                  <a:cubicBezTo>
                    <a:pt x="0" y="90976"/>
                    <a:pt x="90976" y="0"/>
                    <a:pt x="203200" y="0"/>
                  </a:cubicBezTo>
                  <a:close/>
                </a:path>
              </a:pathLst>
            </a:custGeom>
            <a:solidFill>
              <a:srgbClr val="000000"/>
            </a:solidFill>
          </p:spPr>
        </p:sp>
        <p:sp>
          <p:nvSpPr>
            <p:cNvPr name="TextBox 16" id="16"/>
            <p:cNvSpPr txBox="true"/>
            <p:nvPr/>
          </p:nvSpPr>
          <p:spPr>
            <a:xfrm>
              <a:off x="0" y="-38100"/>
              <a:ext cx="717405" cy="444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800100" y="348271"/>
            <a:ext cx="2010131" cy="680429"/>
          </a:xfrm>
          <a:prstGeom prst="rect">
            <a:avLst/>
          </a:prstGeom>
        </p:spPr>
        <p:txBody>
          <a:bodyPr anchor="t" rtlCol="false" tIns="0" lIns="0" bIns="0" rIns="0">
            <a:spAutoFit/>
          </a:bodyPr>
          <a:lstStyle/>
          <a:p>
            <a:pPr>
              <a:lnSpc>
                <a:spcPts val="5546"/>
              </a:lnSpc>
            </a:pPr>
            <a:r>
              <a:rPr lang="en-US" sz="3961">
                <a:solidFill>
                  <a:srgbClr val="000000"/>
                </a:solidFill>
                <a:latin typeface="Glacial Indifference"/>
              </a:rPr>
              <a:t>2024</a:t>
            </a:r>
          </a:p>
        </p:txBody>
      </p:sp>
      <p:sp>
        <p:nvSpPr>
          <p:cNvPr name="TextBox 18" id="18"/>
          <p:cNvSpPr txBox="true"/>
          <p:nvPr/>
        </p:nvSpPr>
        <p:spPr>
          <a:xfrm rot="0">
            <a:off x="10381423" y="371963"/>
            <a:ext cx="7513114" cy="845530"/>
          </a:xfrm>
          <a:prstGeom prst="rect">
            <a:avLst/>
          </a:prstGeom>
        </p:spPr>
        <p:txBody>
          <a:bodyPr anchor="t" rtlCol="false" tIns="0" lIns="0" bIns="0" rIns="0">
            <a:spAutoFit/>
          </a:bodyPr>
          <a:lstStyle/>
          <a:p>
            <a:pPr>
              <a:lnSpc>
                <a:spcPts val="6946"/>
              </a:lnSpc>
            </a:pPr>
            <a:r>
              <a:rPr lang="en-US" sz="4961">
                <a:solidFill>
                  <a:srgbClr val="FFFFFF"/>
                </a:solidFill>
                <a:latin typeface="Glacial Indifference Bold"/>
              </a:rPr>
              <a:t>Projet Data Visualisation</a:t>
            </a:r>
          </a:p>
        </p:txBody>
      </p:sp>
      <p:sp>
        <p:nvSpPr>
          <p:cNvPr name="AutoShape 19" id="19"/>
          <p:cNvSpPr/>
          <p:nvPr/>
        </p:nvSpPr>
        <p:spPr>
          <a:xfrm>
            <a:off x="800100" y="1217492"/>
            <a:ext cx="0" cy="7847397"/>
          </a:xfrm>
          <a:prstGeom prst="line">
            <a:avLst/>
          </a:prstGeom>
          <a:ln cap="flat" w="38100">
            <a:solidFill>
              <a:srgbClr val="FFDE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00100" y="1217492"/>
            <a:ext cx="0" cy="7847397"/>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9581751" y="584522"/>
            <a:ext cx="10086098" cy="9258300"/>
          </a:xfrm>
          <a:custGeom>
            <a:avLst/>
            <a:gdLst/>
            <a:ahLst/>
            <a:cxnLst/>
            <a:rect r="r" b="b" t="t" l="l"/>
            <a:pathLst>
              <a:path h="9258300" w="10086098">
                <a:moveTo>
                  <a:pt x="0" y="0"/>
                </a:moveTo>
                <a:lnTo>
                  <a:pt x="10086098" y="0"/>
                </a:lnTo>
                <a:lnTo>
                  <a:pt x="10086098"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84972" b="0"/>
            </a:stretch>
          </a:blipFill>
        </p:spPr>
      </p:sp>
      <p:sp>
        <p:nvSpPr>
          <p:cNvPr name="TextBox 4" id="4"/>
          <p:cNvSpPr txBox="true"/>
          <p:nvPr/>
        </p:nvSpPr>
        <p:spPr>
          <a:xfrm rot="0">
            <a:off x="800100" y="348271"/>
            <a:ext cx="3418404" cy="680429"/>
          </a:xfrm>
          <a:prstGeom prst="rect">
            <a:avLst/>
          </a:prstGeom>
        </p:spPr>
        <p:txBody>
          <a:bodyPr anchor="t" rtlCol="false" tIns="0" lIns="0" bIns="0" rIns="0">
            <a:spAutoFit/>
          </a:bodyPr>
          <a:lstStyle/>
          <a:p>
            <a:pPr>
              <a:lnSpc>
                <a:spcPts val="5546"/>
              </a:lnSpc>
            </a:pPr>
            <a:r>
              <a:rPr lang="en-US" sz="3961">
                <a:solidFill>
                  <a:srgbClr val="000000"/>
                </a:solidFill>
                <a:latin typeface="Glacial Indifference"/>
              </a:rPr>
              <a:t>Le marché</a:t>
            </a:r>
          </a:p>
        </p:txBody>
      </p:sp>
      <p:sp>
        <p:nvSpPr>
          <p:cNvPr name="TextBox 5" id="5"/>
          <p:cNvSpPr txBox="true"/>
          <p:nvPr/>
        </p:nvSpPr>
        <p:spPr>
          <a:xfrm rot="0">
            <a:off x="800100" y="9092127"/>
            <a:ext cx="1176117" cy="680429"/>
          </a:xfrm>
          <a:prstGeom prst="rect">
            <a:avLst/>
          </a:prstGeom>
        </p:spPr>
        <p:txBody>
          <a:bodyPr anchor="t" rtlCol="false" tIns="0" lIns="0" bIns="0" rIns="0">
            <a:spAutoFit/>
          </a:bodyPr>
          <a:lstStyle/>
          <a:p>
            <a:pPr>
              <a:lnSpc>
                <a:spcPts val="5546"/>
              </a:lnSpc>
            </a:pPr>
            <a:r>
              <a:rPr lang="en-US" sz="3961">
                <a:solidFill>
                  <a:srgbClr val="000000"/>
                </a:solidFill>
                <a:latin typeface="Glacial Indifference"/>
              </a:rPr>
              <a:t>2</a:t>
            </a:r>
          </a:p>
        </p:txBody>
      </p:sp>
      <p:sp>
        <p:nvSpPr>
          <p:cNvPr name="TextBox 6" id="6"/>
          <p:cNvSpPr txBox="true"/>
          <p:nvPr/>
        </p:nvSpPr>
        <p:spPr>
          <a:xfrm rot="0">
            <a:off x="1976217" y="1797430"/>
            <a:ext cx="7435499" cy="1062530"/>
          </a:xfrm>
          <a:prstGeom prst="rect">
            <a:avLst/>
          </a:prstGeom>
        </p:spPr>
        <p:txBody>
          <a:bodyPr anchor="t" rtlCol="false" tIns="0" lIns="0" bIns="0" rIns="0">
            <a:spAutoFit/>
          </a:bodyPr>
          <a:lstStyle/>
          <a:p>
            <a:pPr>
              <a:lnSpc>
                <a:spcPts val="8643"/>
              </a:lnSpc>
            </a:pPr>
            <a:r>
              <a:rPr lang="en-US" sz="6173">
                <a:solidFill>
                  <a:srgbClr val="000000"/>
                </a:solidFill>
                <a:latin typeface="Glacial Indifference Bold"/>
              </a:rPr>
              <a:t>Introduction</a:t>
            </a:r>
          </a:p>
        </p:txBody>
      </p:sp>
      <p:sp>
        <p:nvSpPr>
          <p:cNvPr name="TextBox 7" id="7"/>
          <p:cNvSpPr txBox="true"/>
          <p:nvPr/>
        </p:nvSpPr>
        <p:spPr>
          <a:xfrm rot="0">
            <a:off x="1976217" y="3179548"/>
            <a:ext cx="9257407" cy="5239824"/>
          </a:xfrm>
          <a:prstGeom prst="rect">
            <a:avLst/>
          </a:prstGeom>
        </p:spPr>
        <p:txBody>
          <a:bodyPr anchor="t" rtlCol="false" tIns="0" lIns="0" bIns="0" rIns="0">
            <a:spAutoFit/>
          </a:bodyPr>
          <a:lstStyle/>
          <a:p>
            <a:pPr>
              <a:lnSpc>
                <a:spcPts val="4595"/>
              </a:lnSpc>
            </a:pPr>
            <a:r>
              <a:rPr lang="en-US" sz="3961">
                <a:solidFill>
                  <a:srgbClr val="000000"/>
                </a:solidFill>
                <a:latin typeface="Glacial Indifference"/>
              </a:rPr>
              <a:t>Les attaques terroristes sont des actions violentes visant à provoquer la terreur et à atteindre des objectifs politiques, religieux ou idéologiques. Ces attaques sont souvent planifiées et perpétrées de manière délibérée contre des civils, des infrastructures ou des biens, et elles ont des impacts dévastateurs sur les sociétés.</a:t>
            </a:r>
          </a:p>
          <a:p>
            <a:pPr>
              <a:lnSpc>
                <a:spcPts val="4595"/>
              </a:lnSpc>
            </a:pPr>
          </a:p>
        </p:txBody>
      </p:sp>
      <p:grpSp>
        <p:nvGrpSpPr>
          <p:cNvPr name="Group 8" id="8"/>
          <p:cNvGrpSpPr/>
          <p:nvPr/>
        </p:nvGrpSpPr>
        <p:grpSpPr>
          <a:xfrm rot="-842120">
            <a:off x="13333720" y="7163924"/>
            <a:ext cx="1678623" cy="167862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842120">
            <a:off x="11465870" y="1768015"/>
            <a:ext cx="2184139" cy="218413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842120">
            <a:off x="16597282" y="4145238"/>
            <a:ext cx="1324036" cy="1324036"/>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1672502" y="2409705"/>
            <a:ext cx="1770875" cy="805258"/>
          </a:xfrm>
          <a:prstGeom prst="rect">
            <a:avLst/>
          </a:prstGeom>
        </p:spPr>
        <p:txBody>
          <a:bodyPr anchor="t" rtlCol="false" tIns="0" lIns="0" bIns="0" rIns="0">
            <a:spAutoFit/>
          </a:bodyPr>
          <a:lstStyle/>
          <a:p>
            <a:pPr algn="ctr">
              <a:lnSpc>
                <a:spcPts val="6540"/>
              </a:lnSpc>
            </a:pPr>
            <a:r>
              <a:rPr lang="en-US" sz="4671">
                <a:solidFill>
                  <a:srgbClr val="000000"/>
                </a:solidFill>
                <a:latin typeface="Glacial Indifference"/>
              </a:rPr>
              <a:t>200M</a:t>
            </a:r>
          </a:p>
        </p:txBody>
      </p:sp>
      <p:sp>
        <p:nvSpPr>
          <p:cNvPr name="TextBox 18" id="18"/>
          <p:cNvSpPr txBox="true"/>
          <p:nvPr/>
        </p:nvSpPr>
        <p:spPr>
          <a:xfrm rot="0">
            <a:off x="13359041" y="7496558"/>
            <a:ext cx="1627982" cy="908581"/>
          </a:xfrm>
          <a:prstGeom prst="rect">
            <a:avLst/>
          </a:prstGeom>
        </p:spPr>
        <p:txBody>
          <a:bodyPr anchor="t" rtlCol="false" tIns="0" lIns="0" bIns="0" rIns="0">
            <a:spAutoFit/>
          </a:bodyPr>
          <a:lstStyle/>
          <a:p>
            <a:pPr algn="ctr">
              <a:lnSpc>
                <a:spcPts val="7404"/>
              </a:lnSpc>
            </a:pPr>
            <a:r>
              <a:rPr lang="en-US" sz="5289">
                <a:solidFill>
                  <a:srgbClr val="000000"/>
                </a:solidFill>
                <a:latin typeface="Glacial Indifference"/>
              </a:rPr>
              <a:t>10M</a:t>
            </a:r>
          </a:p>
        </p:txBody>
      </p:sp>
      <p:sp>
        <p:nvSpPr>
          <p:cNvPr name="TextBox 19" id="19"/>
          <p:cNvSpPr txBox="true"/>
          <p:nvPr/>
        </p:nvSpPr>
        <p:spPr>
          <a:xfrm rot="0">
            <a:off x="16424600" y="4282544"/>
            <a:ext cx="1627982" cy="908581"/>
          </a:xfrm>
          <a:prstGeom prst="rect">
            <a:avLst/>
          </a:prstGeom>
        </p:spPr>
        <p:txBody>
          <a:bodyPr anchor="t" rtlCol="false" tIns="0" lIns="0" bIns="0" rIns="0">
            <a:spAutoFit/>
          </a:bodyPr>
          <a:lstStyle/>
          <a:p>
            <a:pPr algn="ctr">
              <a:lnSpc>
                <a:spcPts val="7404"/>
              </a:lnSpc>
            </a:pPr>
            <a:r>
              <a:rPr lang="en-US" sz="5289">
                <a:solidFill>
                  <a:srgbClr val="FFFFFF"/>
                </a:solidFill>
                <a:latin typeface="Glacial Indifference"/>
              </a:rPr>
              <a:t>5M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0" id="10"/>
          <p:cNvGrpSpPr/>
          <p:nvPr/>
        </p:nvGrpSpPr>
        <p:grpSpPr>
          <a:xfrm rot="0">
            <a:off x="1016498" y="2801070"/>
            <a:ext cx="3931147" cy="663449"/>
            <a:chOff x="0" y="0"/>
            <a:chExt cx="1035364" cy="174736"/>
          </a:xfrm>
        </p:grpSpPr>
        <p:sp>
          <p:nvSpPr>
            <p:cNvPr name="Freeform 11" id="11"/>
            <p:cNvSpPr/>
            <p:nvPr/>
          </p:nvSpPr>
          <p:spPr>
            <a:xfrm flipH="false" flipV="false" rot="0">
              <a:off x="0" y="0"/>
              <a:ext cx="1035364" cy="174736"/>
            </a:xfrm>
            <a:custGeom>
              <a:avLst/>
              <a:gdLst/>
              <a:ahLst/>
              <a:cxnLst/>
              <a:rect r="r" b="b" t="t" l="l"/>
              <a:pathLst>
                <a:path h="174736" w="1035364">
                  <a:moveTo>
                    <a:pt x="0" y="0"/>
                  </a:moveTo>
                  <a:lnTo>
                    <a:pt x="1035364" y="0"/>
                  </a:lnTo>
                  <a:lnTo>
                    <a:pt x="1035364" y="174736"/>
                  </a:lnTo>
                  <a:lnTo>
                    <a:pt x="0" y="174736"/>
                  </a:lnTo>
                  <a:close/>
                </a:path>
              </a:pathLst>
            </a:custGeom>
            <a:solidFill>
              <a:srgbClr val="1A1A1A"/>
            </a:solidFill>
          </p:spPr>
        </p:sp>
        <p:sp>
          <p:nvSpPr>
            <p:cNvPr name="TextBox 12" id="12"/>
            <p:cNvSpPr txBox="true"/>
            <p:nvPr/>
          </p:nvSpPr>
          <p:spPr>
            <a:xfrm>
              <a:off x="0" y="-57150"/>
              <a:ext cx="1035364" cy="231886"/>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Attaques-suicides</a:t>
              </a:r>
            </a:p>
          </p:txBody>
        </p:sp>
      </p:grpSp>
      <p:sp>
        <p:nvSpPr>
          <p:cNvPr name="TextBox 13" id="13"/>
          <p:cNvSpPr txBox="true"/>
          <p:nvPr/>
        </p:nvSpPr>
        <p:spPr>
          <a:xfrm rot="0">
            <a:off x="3076980" y="447307"/>
            <a:ext cx="12134040" cy="2663632"/>
          </a:xfrm>
          <a:prstGeom prst="rect">
            <a:avLst/>
          </a:prstGeom>
        </p:spPr>
        <p:txBody>
          <a:bodyPr anchor="t" rtlCol="false" tIns="0" lIns="0" bIns="0" rIns="0">
            <a:spAutoFit/>
          </a:bodyPr>
          <a:lstStyle/>
          <a:p>
            <a:pPr algn="ctr">
              <a:lnSpc>
                <a:spcPts val="7103"/>
              </a:lnSpc>
            </a:pPr>
            <a:r>
              <a:rPr lang="en-US" sz="5147" spc="272">
                <a:solidFill>
                  <a:srgbClr val="231F20"/>
                </a:solidFill>
                <a:latin typeface="Oswald Bold"/>
              </a:rPr>
              <a:t>LES DIFFÉRENTS TYPES D'ATTAQUES TERRORISTES</a:t>
            </a:r>
          </a:p>
          <a:p>
            <a:pPr algn="ctr">
              <a:lnSpc>
                <a:spcPts val="7103"/>
              </a:lnSpc>
            </a:pPr>
          </a:p>
        </p:txBody>
      </p:sp>
      <p:sp>
        <p:nvSpPr>
          <p:cNvPr name="TextBox 14" id="14"/>
          <p:cNvSpPr txBox="true"/>
          <p:nvPr/>
        </p:nvSpPr>
        <p:spPr>
          <a:xfrm rot="0">
            <a:off x="1301619" y="3873791"/>
            <a:ext cx="3360904" cy="20495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rPr>
              <a:t>Ces attaques impliquent des individus se sacrifiant pour causer des dommages massifs.</a:t>
            </a:r>
          </a:p>
          <a:p>
            <a:pPr algn="ctr" marL="0" indent="0" lvl="0">
              <a:lnSpc>
                <a:spcPts val="2774"/>
              </a:lnSpc>
              <a:spcBef>
                <a:spcPct val="0"/>
              </a:spcBef>
            </a:pPr>
          </a:p>
        </p:txBody>
      </p:sp>
      <p:grpSp>
        <p:nvGrpSpPr>
          <p:cNvPr name="Group 15" id="15"/>
          <p:cNvGrpSpPr/>
          <p:nvPr/>
        </p:nvGrpSpPr>
        <p:grpSpPr>
          <a:xfrm rot="0">
            <a:off x="6700245" y="2801070"/>
            <a:ext cx="4887510" cy="636748"/>
            <a:chOff x="0" y="0"/>
            <a:chExt cx="1287245" cy="167703"/>
          </a:xfrm>
        </p:grpSpPr>
        <p:sp>
          <p:nvSpPr>
            <p:cNvPr name="Freeform 16" id="16"/>
            <p:cNvSpPr/>
            <p:nvPr/>
          </p:nvSpPr>
          <p:spPr>
            <a:xfrm flipH="false" flipV="false" rot="0">
              <a:off x="0" y="0"/>
              <a:ext cx="1287245" cy="167703"/>
            </a:xfrm>
            <a:custGeom>
              <a:avLst/>
              <a:gdLst/>
              <a:ahLst/>
              <a:cxnLst/>
              <a:rect r="r" b="b" t="t" l="l"/>
              <a:pathLst>
                <a:path h="167703" w="1287245">
                  <a:moveTo>
                    <a:pt x="0" y="0"/>
                  </a:moveTo>
                  <a:lnTo>
                    <a:pt x="1287245" y="0"/>
                  </a:lnTo>
                  <a:lnTo>
                    <a:pt x="1287245" y="167703"/>
                  </a:lnTo>
                  <a:lnTo>
                    <a:pt x="0" y="167703"/>
                  </a:lnTo>
                  <a:close/>
                </a:path>
              </a:pathLst>
            </a:custGeom>
            <a:solidFill>
              <a:srgbClr val="1A1A1A"/>
            </a:solidFill>
          </p:spPr>
        </p:sp>
        <p:sp>
          <p:nvSpPr>
            <p:cNvPr name="TextBox 17" id="17"/>
            <p:cNvSpPr txBox="true"/>
            <p:nvPr/>
          </p:nvSpPr>
          <p:spPr>
            <a:xfrm>
              <a:off x="0" y="-57150"/>
              <a:ext cx="1287245"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Attentats à la bombe</a:t>
              </a:r>
            </a:p>
          </p:txBody>
        </p:sp>
      </p:grpSp>
      <p:sp>
        <p:nvSpPr>
          <p:cNvPr name="TextBox 18" id="18"/>
          <p:cNvSpPr txBox="true"/>
          <p:nvPr/>
        </p:nvSpPr>
        <p:spPr>
          <a:xfrm rot="0">
            <a:off x="7218805" y="4042536"/>
            <a:ext cx="3930508" cy="13637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rPr>
              <a:t>Des explosifs sont utilisés pour engendrer le chaos et la destruction.</a:t>
            </a:r>
          </a:p>
          <a:p>
            <a:pPr algn="ctr" marL="0" indent="0" lvl="0">
              <a:lnSpc>
                <a:spcPts val="2774"/>
              </a:lnSpc>
              <a:spcBef>
                <a:spcPct val="0"/>
              </a:spcBef>
            </a:pPr>
          </a:p>
        </p:txBody>
      </p:sp>
      <p:grpSp>
        <p:nvGrpSpPr>
          <p:cNvPr name="Group 19" id="19"/>
          <p:cNvGrpSpPr/>
          <p:nvPr/>
        </p:nvGrpSpPr>
        <p:grpSpPr>
          <a:xfrm rot="0">
            <a:off x="13340758" y="2801070"/>
            <a:ext cx="3474003" cy="795541"/>
            <a:chOff x="0" y="0"/>
            <a:chExt cx="914964" cy="209525"/>
          </a:xfrm>
        </p:grpSpPr>
        <p:sp>
          <p:nvSpPr>
            <p:cNvPr name="Freeform 20" id="20"/>
            <p:cNvSpPr/>
            <p:nvPr/>
          </p:nvSpPr>
          <p:spPr>
            <a:xfrm flipH="false" flipV="false" rot="0">
              <a:off x="0" y="0"/>
              <a:ext cx="914964" cy="209525"/>
            </a:xfrm>
            <a:custGeom>
              <a:avLst/>
              <a:gdLst/>
              <a:ahLst/>
              <a:cxnLst/>
              <a:rect r="r" b="b" t="t" l="l"/>
              <a:pathLst>
                <a:path h="209525" w="914964">
                  <a:moveTo>
                    <a:pt x="0" y="0"/>
                  </a:moveTo>
                  <a:lnTo>
                    <a:pt x="914964" y="0"/>
                  </a:lnTo>
                  <a:lnTo>
                    <a:pt x="914964" y="209525"/>
                  </a:lnTo>
                  <a:lnTo>
                    <a:pt x="0" y="209525"/>
                  </a:lnTo>
                  <a:close/>
                </a:path>
              </a:pathLst>
            </a:custGeom>
            <a:solidFill>
              <a:srgbClr val="1A1A1A"/>
            </a:solidFill>
          </p:spPr>
        </p:sp>
        <p:sp>
          <p:nvSpPr>
            <p:cNvPr name="TextBox 21" id="21"/>
            <p:cNvSpPr txBox="true"/>
            <p:nvPr/>
          </p:nvSpPr>
          <p:spPr>
            <a:xfrm>
              <a:off x="0" y="-57150"/>
              <a:ext cx="914964" cy="266675"/>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Bold"/>
                </a:rPr>
                <a:t>Prises d'otages</a:t>
              </a:r>
            </a:p>
          </p:txBody>
        </p:sp>
      </p:grpSp>
      <p:sp>
        <p:nvSpPr>
          <p:cNvPr name="TextBox 22" id="22"/>
          <p:cNvSpPr txBox="true"/>
          <p:nvPr/>
        </p:nvSpPr>
        <p:spPr>
          <a:xfrm rot="0">
            <a:off x="13340758" y="4045241"/>
            <a:ext cx="3360904" cy="17066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rPr>
              <a:t>Les terroristes prennent des otages pour faire pression sur les gouvernements.</a:t>
            </a:r>
          </a:p>
          <a:p>
            <a:pPr algn="ctr" marL="0" indent="0" lvl="0">
              <a:lnSpc>
                <a:spcPts val="2774"/>
              </a:lnSpc>
              <a:spcBef>
                <a:spcPct val="0"/>
              </a:spcBef>
            </a:pPr>
          </a:p>
        </p:txBody>
      </p:sp>
      <p:sp>
        <p:nvSpPr>
          <p:cNvPr name="Freeform 23" id="23"/>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4" id="24"/>
          <p:cNvSpPr/>
          <p:nvPr/>
        </p:nvSpPr>
        <p:spPr>
          <a:xfrm flipH="false" flipV="false" rot="-4176364">
            <a:off x="-3427210" y="594117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5" id="25"/>
          <p:cNvSpPr/>
          <p:nvPr/>
        </p:nvSpPr>
        <p:spPr>
          <a:xfrm flipH="false" flipV="false" rot="-4176364">
            <a:off x="-3168883" y="57081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00100" y="1217492"/>
            <a:ext cx="0" cy="7847397"/>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317456" y="1028700"/>
            <a:ext cx="15653088" cy="9334978"/>
          </a:xfrm>
          <a:custGeom>
            <a:avLst/>
            <a:gdLst/>
            <a:ahLst/>
            <a:cxnLst/>
            <a:rect r="r" b="b" t="t" l="l"/>
            <a:pathLst>
              <a:path h="9334978" w="15653088">
                <a:moveTo>
                  <a:pt x="0" y="0"/>
                </a:moveTo>
                <a:lnTo>
                  <a:pt x="15653088" y="0"/>
                </a:lnTo>
                <a:lnTo>
                  <a:pt x="15653088" y="9334978"/>
                </a:lnTo>
                <a:lnTo>
                  <a:pt x="0" y="9334978"/>
                </a:lnTo>
                <a:lnTo>
                  <a:pt x="0" y="0"/>
                </a:lnTo>
                <a:close/>
              </a:path>
            </a:pathLst>
          </a:custGeom>
          <a:blipFill>
            <a:blip r:embed="rId2"/>
            <a:stretch>
              <a:fillRect l="0" t="0" r="0" b="0"/>
            </a:stretch>
          </a:blipFill>
        </p:spPr>
      </p:sp>
      <p:grpSp>
        <p:nvGrpSpPr>
          <p:cNvPr name="Group 4" id="4"/>
          <p:cNvGrpSpPr/>
          <p:nvPr/>
        </p:nvGrpSpPr>
        <p:grpSpPr>
          <a:xfrm rot="-842120">
            <a:off x="11912412" y="-581699"/>
            <a:ext cx="2031391" cy="203139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800100" y="348271"/>
            <a:ext cx="3418404" cy="680429"/>
          </a:xfrm>
          <a:prstGeom prst="rect">
            <a:avLst/>
          </a:prstGeom>
        </p:spPr>
        <p:txBody>
          <a:bodyPr anchor="t" rtlCol="false" tIns="0" lIns="0" bIns="0" rIns="0">
            <a:spAutoFit/>
          </a:bodyPr>
          <a:lstStyle/>
          <a:p>
            <a:pPr>
              <a:lnSpc>
                <a:spcPts val="5546"/>
              </a:lnSpc>
            </a:pPr>
            <a:r>
              <a:rPr lang="en-US" sz="3961">
                <a:solidFill>
                  <a:srgbClr val="000000"/>
                </a:solidFill>
                <a:latin typeface="Glacial Indifference"/>
              </a:rPr>
              <a:t>Objectifs Clés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00100" y="1217492"/>
            <a:ext cx="0" cy="7847397"/>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457175" y="1028700"/>
            <a:ext cx="15373651" cy="9258300"/>
          </a:xfrm>
          <a:custGeom>
            <a:avLst/>
            <a:gdLst/>
            <a:ahLst/>
            <a:cxnLst/>
            <a:rect r="r" b="b" t="t" l="l"/>
            <a:pathLst>
              <a:path h="9258300" w="15373651">
                <a:moveTo>
                  <a:pt x="0" y="0"/>
                </a:moveTo>
                <a:lnTo>
                  <a:pt x="15373650" y="0"/>
                </a:lnTo>
                <a:lnTo>
                  <a:pt x="15373650" y="9258300"/>
                </a:lnTo>
                <a:lnTo>
                  <a:pt x="0" y="9258300"/>
                </a:lnTo>
                <a:lnTo>
                  <a:pt x="0" y="0"/>
                </a:lnTo>
                <a:close/>
              </a:path>
            </a:pathLst>
          </a:custGeom>
          <a:blipFill>
            <a:blip r:embed="rId2"/>
            <a:stretch>
              <a:fillRect l="0" t="0" r="0" b="0"/>
            </a:stretch>
          </a:blipFill>
        </p:spPr>
      </p:sp>
      <p:grpSp>
        <p:nvGrpSpPr>
          <p:cNvPr name="Group 4" id="4"/>
          <p:cNvGrpSpPr/>
          <p:nvPr/>
        </p:nvGrpSpPr>
        <p:grpSpPr>
          <a:xfrm rot="-842120">
            <a:off x="11912412" y="-581699"/>
            <a:ext cx="2031391" cy="203139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800100" y="348271"/>
            <a:ext cx="3418404" cy="680429"/>
          </a:xfrm>
          <a:prstGeom prst="rect">
            <a:avLst/>
          </a:prstGeom>
        </p:spPr>
        <p:txBody>
          <a:bodyPr anchor="t" rtlCol="false" tIns="0" lIns="0" bIns="0" rIns="0">
            <a:spAutoFit/>
          </a:bodyPr>
          <a:lstStyle/>
          <a:p>
            <a:pPr>
              <a:lnSpc>
                <a:spcPts val="5546"/>
              </a:lnSpc>
            </a:pPr>
            <a:r>
              <a:rPr lang="en-US" sz="3961">
                <a:solidFill>
                  <a:srgbClr val="000000"/>
                </a:solidFill>
                <a:latin typeface="Glacial Indifference"/>
              </a:rPr>
              <a:t>Objectifs Clés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800100" y="1217492"/>
            <a:ext cx="0" cy="7847397"/>
          </a:xfrm>
          <a:prstGeom prst="line">
            <a:avLst/>
          </a:prstGeom>
          <a:ln cap="flat" w="38100">
            <a:solidFill>
              <a:srgbClr val="000000"/>
            </a:solidFill>
            <a:prstDash val="solid"/>
            <a:headEnd type="none" len="sm" w="sm"/>
            <a:tailEnd type="none" len="sm" w="sm"/>
          </a:ln>
        </p:spPr>
      </p:sp>
      <p:sp>
        <p:nvSpPr>
          <p:cNvPr name="Freeform 3" id="3"/>
          <p:cNvSpPr/>
          <p:nvPr/>
        </p:nvSpPr>
        <p:spPr>
          <a:xfrm flipH="false" flipV="false" rot="0">
            <a:off x="1550872" y="0"/>
            <a:ext cx="15186256" cy="10287000"/>
          </a:xfrm>
          <a:custGeom>
            <a:avLst/>
            <a:gdLst/>
            <a:ahLst/>
            <a:cxnLst/>
            <a:rect r="r" b="b" t="t" l="l"/>
            <a:pathLst>
              <a:path h="10287000" w="15186256">
                <a:moveTo>
                  <a:pt x="0" y="0"/>
                </a:moveTo>
                <a:lnTo>
                  <a:pt x="15186256" y="0"/>
                </a:lnTo>
                <a:lnTo>
                  <a:pt x="15186256" y="10287000"/>
                </a:lnTo>
                <a:lnTo>
                  <a:pt x="0" y="1028700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759436"/>
            <a:ext cx="18288000" cy="5953857"/>
            <a:chOff x="0" y="0"/>
            <a:chExt cx="4816593" cy="1568094"/>
          </a:xfrm>
        </p:grpSpPr>
        <p:sp>
          <p:nvSpPr>
            <p:cNvPr name="Freeform 3" id="3"/>
            <p:cNvSpPr/>
            <p:nvPr/>
          </p:nvSpPr>
          <p:spPr>
            <a:xfrm flipH="false" flipV="false" rot="0">
              <a:off x="0" y="0"/>
              <a:ext cx="4816592" cy="1568094"/>
            </a:xfrm>
            <a:custGeom>
              <a:avLst/>
              <a:gdLst/>
              <a:ahLst/>
              <a:cxnLst/>
              <a:rect r="r" b="b" t="t" l="l"/>
              <a:pathLst>
                <a:path h="1568094" w="4816592">
                  <a:moveTo>
                    <a:pt x="21590" y="0"/>
                  </a:moveTo>
                  <a:lnTo>
                    <a:pt x="4795002" y="0"/>
                  </a:lnTo>
                  <a:cubicBezTo>
                    <a:pt x="4800728" y="0"/>
                    <a:pt x="4806220" y="2275"/>
                    <a:pt x="4810269" y="6324"/>
                  </a:cubicBezTo>
                  <a:cubicBezTo>
                    <a:pt x="4814318" y="10372"/>
                    <a:pt x="4816592" y="15864"/>
                    <a:pt x="4816592" y="21590"/>
                  </a:cubicBezTo>
                  <a:lnTo>
                    <a:pt x="4816592" y="1546504"/>
                  </a:lnTo>
                  <a:cubicBezTo>
                    <a:pt x="4816592" y="1558428"/>
                    <a:pt x="4806926" y="1568094"/>
                    <a:pt x="4795002" y="1568094"/>
                  </a:cubicBezTo>
                  <a:lnTo>
                    <a:pt x="21590" y="1568094"/>
                  </a:lnTo>
                  <a:cubicBezTo>
                    <a:pt x="15864" y="1568094"/>
                    <a:pt x="10372" y="1565819"/>
                    <a:pt x="6324" y="1561771"/>
                  </a:cubicBezTo>
                  <a:cubicBezTo>
                    <a:pt x="2275" y="1557722"/>
                    <a:pt x="0" y="1552230"/>
                    <a:pt x="0" y="1546504"/>
                  </a:cubicBezTo>
                  <a:lnTo>
                    <a:pt x="0" y="21590"/>
                  </a:lnTo>
                  <a:cubicBezTo>
                    <a:pt x="0" y="9666"/>
                    <a:pt x="9666" y="0"/>
                    <a:pt x="21590" y="0"/>
                  </a:cubicBezTo>
                  <a:close/>
                </a:path>
              </a:pathLst>
            </a:custGeom>
            <a:solidFill>
              <a:srgbClr val="FFDE00"/>
            </a:solidFill>
          </p:spPr>
        </p:sp>
        <p:sp>
          <p:nvSpPr>
            <p:cNvPr name="TextBox 4" id="4"/>
            <p:cNvSpPr txBox="true"/>
            <p:nvPr/>
          </p:nvSpPr>
          <p:spPr>
            <a:xfrm>
              <a:off x="0" y="-38100"/>
              <a:ext cx="4816593" cy="1606194"/>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800100" y="1217492"/>
            <a:ext cx="0" cy="7847397"/>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2097836" y="2563448"/>
            <a:ext cx="4315139" cy="5953857"/>
            <a:chOff x="0" y="0"/>
            <a:chExt cx="1136497" cy="1568094"/>
          </a:xfrm>
        </p:grpSpPr>
        <p:sp>
          <p:nvSpPr>
            <p:cNvPr name="Freeform 7" id="7"/>
            <p:cNvSpPr/>
            <p:nvPr/>
          </p:nvSpPr>
          <p:spPr>
            <a:xfrm flipH="false" flipV="false" rot="0">
              <a:off x="0" y="0"/>
              <a:ext cx="1136497" cy="1568094"/>
            </a:xfrm>
            <a:custGeom>
              <a:avLst/>
              <a:gdLst/>
              <a:ahLst/>
              <a:cxnLst/>
              <a:rect r="r" b="b" t="t" l="l"/>
              <a:pathLst>
                <a:path h="1568094" w="1136497">
                  <a:moveTo>
                    <a:pt x="91501" y="0"/>
                  </a:moveTo>
                  <a:lnTo>
                    <a:pt x="1044997" y="0"/>
                  </a:lnTo>
                  <a:cubicBezTo>
                    <a:pt x="1095531" y="0"/>
                    <a:pt x="1136497" y="40966"/>
                    <a:pt x="1136497" y="91501"/>
                  </a:cubicBezTo>
                  <a:lnTo>
                    <a:pt x="1136497" y="1476593"/>
                  </a:lnTo>
                  <a:cubicBezTo>
                    <a:pt x="1136497" y="1527128"/>
                    <a:pt x="1095531" y="1568094"/>
                    <a:pt x="1044997" y="1568094"/>
                  </a:cubicBezTo>
                  <a:lnTo>
                    <a:pt x="91501" y="1568094"/>
                  </a:lnTo>
                  <a:cubicBezTo>
                    <a:pt x="40966" y="1568094"/>
                    <a:pt x="0" y="1527128"/>
                    <a:pt x="0" y="1476593"/>
                  </a:cubicBezTo>
                  <a:lnTo>
                    <a:pt x="0" y="91501"/>
                  </a:lnTo>
                  <a:cubicBezTo>
                    <a:pt x="0" y="40966"/>
                    <a:pt x="40966" y="0"/>
                    <a:pt x="91501" y="0"/>
                  </a:cubicBezTo>
                  <a:close/>
                </a:path>
              </a:pathLst>
            </a:custGeom>
            <a:solidFill>
              <a:srgbClr val="FFDE00"/>
            </a:solidFill>
          </p:spPr>
        </p:sp>
        <p:sp>
          <p:nvSpPr>
            <p:cNvPr name="TextBox 8" id="8"/>
            <p:cNvSpPr txBox="true"/>
            <p:nvPr/>
          </p:nvSpPr>
          <p:spPr>
            <a:xfrm>
              <a:off x="0" y="-38100"/>
              <a:ext cx="1136497" cy="1606194"/>
            </a:xfrm>
            <a:prstGeom prst="rect">
              <a:avLst/>
            </a:prstGeom>
          </p:spPr>
          <p:txBody>
            <a:bodyPr anchor="ctr" rtlCol="false" tIns="50800" lIns="50800" bIns="50800" rIns="50800"/>
            <a:lstStyle/>
            <a:p>
              <a:pPr algn="ctr">
                <a:lnSpc>
                  <a:spcPts val="2659"/>
                </a:lnSpc>
              </a:pPr>
            </a:p>
          </p:txBody>
        </p:sp>
      </p:grpSp>
      <p:grpSp>
        <p:nvGrpSpPr>
          <p:cNvPr name="Group 9" id="9"/>
          <p:cNvGrpSpPr>
            <a:grpSpLocks noChangeAspect="true"/>
          </p:cNvGrpSpPr>
          <p:nvPr/>
        </p:nvGrpSpPr>
        <p:grpSpPr>
          <a:xfrm rot="0">
            <a:off x="2088311" y="1769694"/>
            <a:ext cx="4324664" cy="4469415"/>
            <a:chOff x="0" y="0"/>
            <a:chExt cx="6362700" cy="6575666"/>
          </a:xfrm>
        </p:grpSpPr>
        <p:sp>
          <p:nvSpPr>
            <p:cNvPr name="Freeform 10" id="10"/>
            <p:cNvSpPr/>
            <p:nvPr/>
          </p:nvSpPr>
          <p:spPr>
            <a:xfrm flipH="false" flipV="false" rot="0">
              <a:off x="6350" y="6350"/>
              <a:ext cx="6350012" cy="6562979"/>
            </a:xfrm>
            <a:custGeom>
              <a:avLst/>
              <a:gdLst/>
              <a:ahLst/>
              <a:cxnLst/>
              <a:rect r="r" b="b" t="t" l="l"/>
              <a:pathLst>
                <a:path h="6562979" w="6350012">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2" y="484594"/>
                    <a:pt x="6350012" y="1082383"/>
                  </a:cubicBezTo>
                  <a:lnTo>
                    <a:pt x="6350012" y="5480583"/>
                  </a:lnTo>
                  <a:close/>
                </a:path>
              </a:pathLst>
            </a:custGeom>
            <a:blipFill>
              <a:blip r:embed="rId2"/>
              <a:stretch>
                <a:fillRect l="-33511" t="-109833" r="0" b="0"/>
              </a:stretch>
            </a:blipFill>
          </p:spPr>
        </p:sp>
      </p:grpSp>
      <p:grpSp>
        <p:nvGrpSpPr>
          <p:cNvPr name="Group 11" id="11"/>
          <p:cNvGrpSpPr/>
          <p:nvPr/>
        </p:nvGrpSpPr>
        <p:grpSpPr>
          <a:xfrm rot="0">
            <a:off x="2097836" y="5737703"/>
            <a:ext cx="4315139" cy="1676705"/>
            <a:chOff x="0" y="0"/>
            <a:chExt cx="1136497" cy="441601"/>
          </a:xfrm>
        </p:grpSpPr>
        <p:sp>
          <p:nvSpPr>
            <p:cNvPr name="Freeform 12" id="12"/>
            <p:cNvSpPr/>
            <p:nvPr/>
          </p:nvSpPr>
          <p:spPr>
            <a:xfrm flipH="false" flipV="false" rot="0">
              <a:off x="0" y="0"/>
              <a:ext cx="1136497" cy="441601"/>
            </a:xfrm>
            <a:custGeom>
              <a:avLst/>
              <a:gdLst/>
              <a:ahLst/>
              <a:cxnLst/>
              <a:rect r="r" b="b" t="t" l="l"/>
              <a:pathLst>
                <a:path h="441601" w="1136497">
                  <a:moveTo>
                    <a:pt x="0" y="0"/>
                  </a:moveTo>
                  <a:lnTo>
                    <a:pt x="1136497" y="0"/>
                  </a:lnTo>
                  <a:lnTo>
                    <a:pt x="1136497" y="441601"/>
                  </a:lnTo>
                  <a:lnTo>
                    <a:pt x="0" y="441601"/>
                  </a:lnTo>
                  <a:close/>
                </a:path>
              </a:pathLst>
            </a:custGeom>
            <a:solidFill>
              <a:srgbClr val="FFDE00"/>
            </a:solidFill>
          </p:spPr>
        </p:sp>
        <p:sp>
          <p:nvSpPr>
            <p:cNvPr name="TextBox 13" id="13"/>
            <p:cNvSpPr txBox="true"/>
            <p:nvPr/>
          </p:nvSpPr>
          <p:spPr>
            <a:xfrm>
              <a:off x="0" y="-38100"/>
              <a:ext cx="1136497" cy="47970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898232" y="5385292"/>
            <a:ext cx="704822" cy="70482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4090935" y="5613712"/>
            <a:ext cx="319416" cy="247983"/>
          </a:xfrm>
          <a:custGeom>
            <a:avLst/>
            <a:gdLst/>
            <a:ahLst/>
            <a:cxnLst/>
            <a:rect r="r" b="b" t="t" l="l"/>
            <a:pathLst>
              <a:path h="247983" w="319416">
                <a:moveTo>
                  <a:pt x="0" y="0"/>
                </a:moveTo>
                <a:lnTo>
                  <a:pt x="319416" y="0"/>
                </a:lnTo>
                <a:lnTo>
                  <a:pt x="319416" y="247983"/>
                </a:lnTo>
                <a:lnTo>
                  <a:pt x="0" y="2479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8" id="18"/>
          <p:cNvSpPr txBox="true"/>
          <p:nvPr/>
        </p:nvSpPr>
        <p:spPr>
          <a:xfrm rot="0">
            <a:off x="800100" y="348271"/>
            <a:ext cx="3418404" cy="680429"/>
          </a:xfrm>
          <a:prstGeom prst="rect">
            <a:avLst/>
          </a:prstGeom>
        </p:spPr>
        <p:txBody>
          <a:bodyPr anchor="t" rtlCol="false" tIns="0" lIns="0" bIns="0" rIns="0">
            <a:spAutoFit/>
          </a:bodyPr>
          <a:lstStyle/>
          <a:p>
            <a:pPr>
              <a:lnSpc>
                <a:spcPts val="5546"/>
              </a:lnSpc>
            </a:pPr>
            <a:r>
              <a:rPr lang="en-US" sz="3961">
                <a:solidFill>
                  <a:srgbClr val="000000"/>
                </a:solidFill>
                <a:latin typeface="Glacial Indifference"/>
              </a:rPr>
              <a:t>Perso</a:t>
            </a:r>
          </a:p>
        </p:txBody>
      </p:sp>
      <p:sp>
        <p:nvSpPr>
          <p:cNvPr name="TextBox 19" id="19"/>
          <p:cNvSpPr txBox="true"/>
          <p:nvPr/>
        </p:nvSpPr>
        <p:spPr>
          <a:xfrm rot="0">
            <a:off x="800100" y="9092127"/>
            <a:ext cx="1176117" cy="680429"/>
          </a:xfrm>
          <a:prstGeom prst="rect">
            <a:avLst/>
          </a:prstGeom>
        </p:spPr>
        <p:txBody>
          <a:bodyPr anchor="t" rtlCol="false" tIns="0" lIns="0" bIns="0" rIns="0">
            <a:spAutoFit/>
          </a:bodyPr>
          <a:lstStyle/>
          <a:p>
            <a:pPr>
              <a:lnSpc>
                <a:spcPts val="5546"/>
              </a:lnSpc>
            </a:pPr>
            <a:r>
              <a:rPr lang="en-US" sz="3961">
                <a:solidFill>
                  <a:srgbClr val="000000"/>
                </a:solidFill>
                <a:latin typeface="Glacial Indifference"/>
              </a:rPr>
              <a:t>3</a:t>
            </a:r>
          </a:p>
        </p:txBody>
      </p:sp>
      <p:sp>
        <p:nvSpPr>
          <p:cNvPr name="TextBox 20" id="20"/>
          <p:cNvSpPr txBox="true"/>
          <p:nvPr/>
        </p:nvSpPr>
        <p:spPr>
          <a:xfrm rot="0">
            <a:off x="2382341" y="6248634"/>
            <a:ext cx="3746129" cy="1753674"/>
          </a:xfrm>
          <a:prstGeom prst="rect">
            <a:avLst/>
          </a:prstGeom>
        </p:spPr>
        <p:txBody>
          <a:bodyPr anchor="t" rtlCol="false" tIns="0" lIns="0" bIns="0" rIns="0">
            <a:spAutoFit/>
          </a:bodyPr>
          <a:lstStyle/>
          <a:p>
            <a:pPr algn="ctr">
              <a:lnSpc>
                <a:spcPts val="4595"/>
              </a:lnSpc>
            </a:pPr>
            <a:r>
              <a:rPr lang="en-US" sz="3961">
                <a:solidFill>
                  <a:srgbClr val="000000"/>
                </a:solidFill>
                <a:latin typeface="Glacial Indifference"/>
              </a:rPr>
              <a:t>“Je donne mon analyse sur cette affaire”</a:t>
            </a:r>
          </a:p>
        </p:txBody>
      </p:sp>
      <p:sp>
        <p:nvSpPr>
          <p:cNvPr name="TextBox 21" id="21"/>
          <p:cNvSpPr txBox="true"/>
          <p:nvPr/>
        </p:nvSpPr>
        <p:spPr>
          <a:xfrm rot="0">
            <a:off x="7179640" y="1645869"/>
            <a:ext cx="7435499" cy="1062530"/>
          </a:xfrm>
          <a:prstGeom prst="rect">
            <a:avLst/>
          </a:prstGeom>
        </p:spPr>
        <p:txBody>
          <a:bodyPr anchor="t" rtlCol="false" tIns="0" lIns="0" bIns="0" rIns="0">
            <a:spAutoFit/>
          </a:bodyPr>
          <a:lstStyle/>
          <a:p>
            <a:pPr>
              <a:lnSpc>
                <a:spcPts val="8643"/>
              </a:lnSpc>
            </a:pPr>
            <a:r>
              <a:rPr lang="en-US" sz="6173">
                <a:solidFill>
                  <a:srgbClr val="000000"/>
                </a:solidFill>
                <a:latin typeface="Glacial Indifference Bold"/>
              </a:rPr>
              <a:t>Michael LEKANA</a:t>
            </a:r>
          </a:p>
        </p:txBody>
      </p:sp>
      <p:sp>
        <p:nvSpPr>
          <p:cNvPr name="TextBox 22" id="22"/>
          <p:cNvSpPr txBox="true"/>
          <p:nvPr/>
        </p:nvSpPr>
        <p:spPr>
          <a:xfrm rot="0">
            <a:off x="7179640" y="2689349"/>
            <a:ext cx="7435499" cy="591624"/>
          </a:xfrm>
          <a:prstGeom prst="rect">
            <a:avLst/>
          </a:prstGeom>
        </p:spPr>
        <p:txBody>
          <a:bodyPr anchor="t" rtlCol="false" tIns="0" lIns="0" bIns="0" rIns="0">
            <a:spAutoFit/>
          </a:bodyPr>
          <a:lstStyle/>
          <a:p>
            <a:pPr>
              <a:lnSpc>
                <a:spcPts val="4595"/>
              </a:lnSpc>
            </a:pPr>
            <a:r>
              <a:rPr lang="en-US" sz="3961">
                <a:solidFill>
                  <a:srgbClr val="000000"/>
                </a:solidFill>
                <a:latin typeface="Glacial Indifference"/>
              </a:rPr>
              <a:t>Data Analyste</a:t>
            </a:r>
          </a:p>
        </p:txBody>
      </p:sp>
      <p:sp>
        <p:nvSpPr>
          <p:cNvPr name="TextBox 23" id="23"/>
          <p:cNvSpPr txBox="true"/>
          <p:nvPr/>
        </p:nvSpPr>
        <p:spPr>
          <a:xfrm rot="0">
            <a:off x="7179640" y="3371521"/>
            <a:ext cx="7435499" cy="591624"/>
          </a:xfrm>
          <a:prstGeom prst="rect">
            <a:avLst/>
          </a:prstGeom>
        </p:spPr>
        <p:txBody>
          <a:bodyPr anchor="t" rtlCol="false" tIns="0" lIns="0" bIns="0" rIns="0">
            <a:spAutoFit/>
          </a:bodyPr>
          <a:lstStyle/>
          <a:p>
            <a:pPr>
              <a:lnSpc>
                <a:spcPts val="4595"/>
              </a:lnSpc>
            </a:pPr>
            <a:r>
              <a:rPr lang="en-US" sz="3961">
                <a:solidFill>
                  <a:srgbClr val="000000"/>
                </a:solidFill>
                <a:latin typeface="Glacial Indifference Bold"/>
              </a:rPr>
              <a:t>32 ans</a:t>
            </a:r>
          </a:p>
        </p:txBody>
      </p:sp>
      <p:sp>
        <p:nvSpPr>
          <p:cNvPr name="TextBox 24" id="24"/>
          <p:cNvSpPr txBox="true"/>
          <p:nvPr/>
        </p:nvSpPr>
        <p:spPr>
          <a:xfrm rot="0">
            <a:off x="7179640" y="5011032"/>
            <a:ext cx="10384530" cy="5155496"/>
          </a:xfrm>
          <a:prstGeom prst="rect">
            <a:avLst/>
          </a:prstGeom>
        </p:spPr>
        <p:txBody>
          <a:bodyPr anchor="t" rtlCol="false" tIns="0" lIns="0" bIns="0" rIns="0">
            <a:spAutoFit/>
          </a:bodyPr>
          <a:lstStyle/>
          <a:p>
            <a:pPr>
              <a:lnSpc>
                <a:spcPts val="2739"/>
              </a:lnSpc>
            </a:pPr>
            <a:r>
              <a:rPr lang="en-US" sz="2361">
                <a:solidFill>
                  <a:srgbClr val="000000"/>
                </a:solidFill>
                <a:latin typeface="Glacial Indifference"/>
              </a:rPr>
              <a:t>Pour effectuer une analyse des données sur les attaques terroristes par année, nous allons examiner le nombre d'attaques terroristes sur chaque année et identifier les tendances ou les variations au fil du temps. Ensuite, nous allons discuter des répercussions de ces attaques sur la société et la culture.</a:t>
            </a:r>
          </a:p>
          <a:p>
            <a:pPr>
              <a:lnSpc>
                <a:spcPts val="2739"/>
              </a:lnSpc>
            </a:pPr>
            <a:r>
              <a:rPr lang="en-US" sz="2361">
                <a:solidFill>
                  <a:srgbClr val="000000"/>
                </a:solidFill>
                <a:latin typeface="Glacial Indifference"/>
              </a:rPr>
              <a:t>Voici une analyse basée sur les données fournies :</a:t>
            </a:r>
          </a:p>
          <a:p>
            <a:pPr marL="509847" indent="-254923" lvl="1">
              <a:lnSpc>
                <a:spcPts val="2739"/>
              </a:lnSpc>
              <a:buFont typeface="Arial"/>
              <a:buChar char="•"/>
            </a:pPr>
            <a:r>
              <a:rPr lang="en-US" sz="2361">
                <a:solidFill>
                  <a:srgbClr val="000000"/>
                </a:solidFill>
                <a:latin typeface="Glacial Indifference"/>
              </a:rPr>
              <a:t>Nombre d'attaques terroristes par année : En examinant le nombre d'attaques terroristes par année, nous pouvons observer des fluctuations dans les niveaux d'activité terroriste au fil du temps. Nous pourrions constater des années avec un nombre relativement faible d'attaques, suivies par des années avec une augmentation significative du nombre d'incidents plus précisément entre 2004 et 2024. </a:t>
            </a:r>
            <a:r>
              <a:rPr lang="en-US" sz="2361">
                <a:solidFill>
                  <a:srgbClr val="000000"/>
                </a:solidFill>
                <a:latin typeface="Glacial Indifference"/>
              </a:rPr>
              <a:t>Cette variation peut être due à une multitude de facteurs, y compris les conflits géopolitiques, les tensions ethniques ou religieuses, les mouvements idéologiques, et d'autres facteurs socio-économiques et politiques.</a:t>
            </a:r>
          </a:p>
          <a:p>
            <a:pPr>
              <a:lnSpc>
                <a:spcPts val="273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85510"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5" id="5"/>
          <p:cNvGrpSpPr/>
          <p:nvPr/>
        </p:nvGrpSpPr>
        <p:grpSpPr>
          <a:xfrm rot="0">
            <a:off x="11900353" y="4678112"/>
            <a:ext cx="4113179" cy="4087473"/>
            <a:chOff x="0" y="0"/>
            <a:chExt cx="1279723" cy="1271725"/>
          </a:xfrm>
        </p:grpSpPr>
        <p:sp>
          <p:nvSpPr>
            <p:cNvPr name="Freeform 6" id="6"/>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7" id="7"/>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8" id="8"/>
          <p:cNvSpPr/>
          <p:nvPr/>
        </p:nvSpPr>
        <p:spPr>
          <a:xfrm flipH="false" flipV="false" rot="0">
            <a:off x="7080191" y="8765585"/>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9" id="9"/>
          <p:cNvGrpSpPr/>
          <p:nvPr/>
        </p:nvGrpSpPr>
        <p:grpSpPr>
          <a:xfrm rot="0">
            <a:off x="7095033" y="4678112"/>
            <a:ext cx="4113179" cy="4087473"/>
            <a:chOff x="0" y="0"/>
            <a:chExt cx="1279723" cy="1271725"/>
          </a:xfrm>
        </p:grpSpPr>
        <p:sp>
          <p:nvSpPr>
            <p:cNvPr name="Freeform 10" id="10"/>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1" id="11"/>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2" id="12"/>
          <p:cNvSpPr/>
          <p:nvPr/>
        </p:nvSpPr>
        <p:spPr>
          <a:xfrm flipH="false" flipV="false" rot="0">
            <a:off x="2274468" y="87655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grpSp>
        <p:nvGrpSpPr>
          <p:cNvPr name="Group 13" id="13"/>
          <p:cNvGrpSpPr/>
          <p:nvPr/>
        </p:nvGrpSpPr>
        <p:grpSpPr>
          <a:xfrm rot="0">
            <a:off x="2289311" y="4678112"/>
            <a:ext cx="4113179" cy="4087473"/>
            <a:chOff x="0" y="0"/>
            <a:chExt cx="1279723" cy="1271725"/>
          </a:xfrm>
        </p:grpSpPr>
        <p:sp>
          <p:nvSpPr>
            <p:cNvPr name="Freeform 14" id="14"/>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15" id="15"/>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6" id="16"/>
          <p:cNvGrpSpPr/>
          <p:nvPr/>
        </p:nvGrpSpPr>
        <p:grpSpPr>
          <a:xfrm rot="0">
            <a:off x="3321316" y="3653528"/>
            <a:ext cx="2049168" cy="20491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18" id="18"/>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9" id="19"/>
          <p:cNvGrpSpPr/>
          <p:nvPr/>
        </p:nvGrpSpPr>
        <p:grpSpPr>
          <a:xfrm rot="0">
            <a:off x="8119617" y="3653528"/>
            <a:ext cx="2049168" cy="204916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22" id="22"/>
          <p:cNvGrpSpPr/>
          <p:nvPr/>
        </p:nvGrpSpPr>
        <p:grpSpPr>
          <a:xfrm rot="0">
            <a:off x="12933709" y="3653528"/>
            <a:ext cx="2049168" cy="204916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5" id="25"/>
          <p:cNvSpPr/>
          <p:nvPr/>
        </p:nvSpPr>
        <p:spPr>
          <a:xfrm flipH="false" flipV="false" rot="0">
            <a:off x="3711631" y="3950297"/>
            <a:ext cx="1211702" cy="1322294"/>
          </a:xfrm>
          <a:custGeom>
            <a:avLst/>
            <a:gdLst/>
            <a:ahLst/>
            <a:cxnLst/>
            <a:rect r="r" b="b" t="t" l="l"/>
            <a:pathLst>
              <a:path h="1322294" w="1211702">
                <a:moveTo>
                  <a:pt x="0" y="0"/>
                </a:moveTo>
                <a:lnTo>
                  <a:pt x="1211702" y="0"/>
                </a:lnTo>
                <a:lnTo>
                  <a:pt x="1211702" y="1322294"/>
                </a:lnTo>
                <a:lnTo>
                  <a:pt x="0" y="13222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8563658" y="3981195"/>
            <a:ext cx="1160684" cy="1393835"/>
          </a:xfrm>
          <a:custGeom>
            <a:avLst/>
            <a:gdLst/>
            <a:ahLst/>
            <a:cxnLst/>
            <a:rect r="r" b="b" t="t" l="l"/>
            <a:pathLst>
              <a:path h="1393835" w="1160684">
                <a:moveTo>
                  <a:pt x="0" y="0"/>
                </a:moveTo>
                <a:lnTo>
                  <a:pt x="1160684" y="0"/>
                </a:lnTo>
                <a:lnTo>
                  <a:pt x="1160684" y="1393834"/>
                </a:lnTo>
                <a:lnTo>
                  <a:pt x="0" y="13938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3529365" y="4155174"/>
            <a:ext cx="866238" cy="1117417"/>
          </a:xfrm>
          <a:custGeom>
            <a:avLst/>
            <a:gdLst/>
            <a:ahLst/>
            <a:cxnLst/>
            <a:rect r="r" b="b" t="t" l="l"/>
            <a:pathLst>
              <a:path h="1117417" w="866238">
                <a:moveTo>
                  <a:pt x="0" y="0"/>
                </a:moveTo>
                <a:lnTo>
                  <a:pt x="866238" y="0"/>
                </a:lnTo>
                <a:lnTo>
                  <a:pt x="866238" y="1117417"/>
                </a:lnTo>
                <a:lnTo>
                  <a:pt x="0" y="11174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8" id="28"/>
          <p:cNvSpPr txBox="true"/>
          <p:nvPr/>
        </p:nvSpPr>
        <p:spPr>
          <a:xfrm rot="0">
            <a:off x="2343797" y="1241139"/>
            <a:ext cx="13617940" cy="756911"/>
          </a:xfrm>
          <a:prstGeom prst="rect">
            <a:avLst/>
          </a:prstGeom>
        </p:spPr>
        <p:txBody>
          <a:bodyPr anchor="t" rtlCol="false" tIns="0" lIns="0" bIns="0" rIns="0">
            <a:spAutoFit/>
          </a:bodyPr>
          <a:lstStyle/>
          <a:p>
            <a:pPr algn="ctr">
              <a:lnSpc>
                <a:spcPts val="5426"/>
              </a:lnSpc>
            </a:pPr>
            <a:r>
              <a:rPr lang="en-US" sz="3932" spc="385">
                <a:solidFill>
                  <a:srgbClr val="231F20"/>
                </a:solidFill>
                <a:latin typeface="Oswald Bold"/>
              </a:rPr>
              <a:t>LES RÉPERCUSSIONS SUR LA SOCIÉTÉ ET LA CULTURE</a:t>
            </a:r>
          </a:p>
          <a:p>
            <a:pPr algn="ctr" marL="0" indent="0" lvl="0">
              <a:lnSpc>
                <a:spcPts val="320"/>
              </a:lnSpc>
              <a:spcBef>
                <a:spcPct val="0"/>
              </a:spcBef>
            </a:pPr>
          </a:p>
        </p:txBody>
      </p:sp>
      <p:sp>
        <p:nvSpPr>
          <p:cNvPr name="TextBox 29" id="29"/>
          <p:cNvSpPr txBox="true"/>
          <p:nvPr/>
        </p:nvSpPr>
        <p:spPr>
          <a:xfrm rot="0">
            <a:off x="2580860" y="5919979"/>
            <a:ext cx="3542623" cy="116076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Profonde influence sur la vie quotidienne et les mentalités.</a:t>
            </a:r>
          </a:p>
          <a:p>
            <a:pPr algn="ctr">
              <a:lnSpc>
                <a:spcPts val="2377"/>
              </a:lnSpc>
            </a:pPr>
          </a:p>
        </p:txBody>
      </p:sp>
      <p:sp>
        <p:nvSpPr>
          <p:cNvPr name="TextBox 30" id="30"/>
          <p:cNvSpPr txBox="true"/>
          <p:nvPr/>
        </p:nvSpPr>
        <p:spPr>
          <a:xfrm rot="0">
            <a:off x="7372688" y="6067617"/>
            <a:ext cx="3542623" cy="865492"/>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Un sentiment de crainte et d'insécurité dans la société.</a:t>
            </a:r>
          </a:p>
          <a:p>
            <a:pPr algn="ctr">
              <a:lnSpc>
                <a:spcPts val="2377"/>
              </a:lnSpc>
            </a:pPr>
          </a:p>
        </p:txBody>
      </p:sp>
      <p:sp>
        <p:nvSpPr>
          <p:cNvPr name="TextBox 31" id="31"/>
          <p:cNvSpPr txBox="true"/>
          <p:nvPr/>
        </p:nvSpPr>
        <p:spPr>
          <a:xfrm rot="0">
            <a:off x="12191172" y="5919979"/>
            <a:ext cx="3542623" cy="1160767"/>
          </a:xfrm>
          <a:prstGeom prst="rect">
            <a:avLst/>
          </a:prstGeom>
        </p:spPr>
        <p:txBody>
          <a:bodyPr anchor="t" rtlCol="false" tIns="0" lIns="0" bIns="0" rIns="0">
            <a:spAutoFit/>
          </a:bodyPr>
          <a:lstStyle/>
          <a:p>
            <a:pPr algn="ctr">
              <a:lnSpc>
                <a:spcPts val="2377"/>
              </a:lnSpc>
            </a:pPr>
            <a:r>
              <a:rPr lang="en-US" sz="1722" spc="168">
                <a:solidFill>
                  <a:srgbClr val="FFFBFB"/>
                </a:solidFill>
                <a:latin typeface="DM Sans"/>
              </a:rPr>
              <a:t>Renforcement des liens et cohésion pour faire face aux défis.</a:t>
            </a:r>
          </a:p>
          <a:p>
            <a:pPr algn="ctr">
              <a:lnSpc>
                <a:spcPts val="2377"/>
              </a:lnSpc>
            </a:pPr>
          </a:p>
        </p:txBody>
      </p:sp>
      <p:sp>
        <p:nvSpPr>
          <p:cNvPr name="TextBox 32" id="32"/>
          <p:cNvSpPr txBox="true"/>
          <p:nvPr/>
        </p:nvSpPr>
        <p:spPr>
          <a:xfrm rot="0">
            <a:off x="2858454" y="778181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rPr>
              <a:t> N°1</a:t>
            </a:r>
          </a:p>
        </p:txBody>
      </p:sp>
      <p:sp>
        <p:nvSpPr>
          <p:cNvPr name="TextBox 33" id="33"/>
          <p:cNvSpPr txBox="true"/>
          <p:nvPr/>
        </p:nvSpPr>
        <p:spPr>
          <a:xfrm rot="0">
            <a:off x="7665320" y="778181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rPr>
              <a:t>N°2</a:t>
            </a:r>
          </a:p>
        </p:txBody>
      </p:sp>
      <p:sp>
        <p:nvSpPr>
          <p:cNvPr name="TextBox 34" id="34"/>
          <p:cNvSpPr txBox="true"/>
          <p:nvPr/>
        </p:nvSpPr>
        <p:spPr>
          <a:xfrm rot="0">
            <a:off x="12475037" y="7781814"/>
            <a:ext cx="2974893" cy="520828"/>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rPr>
              <a:t>N°3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39364" y="1585749"/>
            <a:ext cx="2116338" cy="211633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842120">
            <a:off x="10049315" y="5200987"/>
            <a:ext cx="3863408" cy="386340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7702712" y="4353563"/>
            <a:ext cx="10395344" cy="2779128"/>
          </a:xfrm>
          <a:prstGeom prst="rect">
            <a:avLst/>
          </a:prstGeom>
        </p:spPr>
        <p:txBody>
          <a:bodyPr anchor="t" rtlCol="false" tIns="0" lIns="0" bIns="0" rIns="0">
            <a:spAutoFit/>
          </a:bodyPr>
          <a:lstStyle/>
          <a:p>
            <a:pPr>
              <a:lnSpc>
                <a:spcPts val="22694"/>
              </a:lnSpc>
            </a:pPr>
            <a:r>
              <a:rPr lang="en-US" sz="16210">
                <a:solidFill>
                  <a:srgbClr val="000000"/>
                </a:solidFill>
                <a:latin typeface="Glacial Indifference Bold"/>
              </a:rPr>
              <a:t>Attention</a:t>
            </a:r>
          </a:p>
        </p:txBody>
      </p:sp>
      <p:sp>
        <p:nvSpPr>
          <p:cNvPr name="TextBox 9" id="9"/>
          <p:cNvSpPr txBox="true"/>
          <p:nvPr/>
        </p:nvSpPr>
        <p:spPr>
          <a:xfrm rot="0">
            <a:off x="800100" y="2810839"/>
            <a:ext cx="15642692" cy="2779128"/>
          </a:xfrm>
          <a:prstGeom prst="rect">
            <a:avLst/>
          </a:prstGeom>
        </p:spPr>
        <p:txBody>
          <a:bodyPr anchor="t" rtlCol="false" tIns="0" lIns="0" bIns="0" rIns="0">
            <a:spAutoFit/>
          </a:bodyPr>
          <a:lstStyle/>
          <a:p>
            <a:pPr algn="r">
              <a:lnSpc>
                <a:spcPts val="22694"/>
              </a:lnSpc>
            </a:pPr>
            <a:r>
              <a:rPr lang="en-US" sz="16210">
                <a:solidFill>
                  <a:srgbClr val="000000"/>
                </a:solidFill>
                <a:latin typeface="Glacial Indifference"/>
              </a:rPr>
              <a:t>Merci pour votre</a:t>
            </a:r>
          </a:p>
        </p:txBody>
      </p:sp>
      <p:grpSp>
        <p:nvGrpSpPr>
          <p:cNvPr name="Group 10" id="10"/>
          <p:cNvGrpSpPr/>
          <p:nvPr/>
        </p:nvGrpSpPr>
        <p:grpSpPr>
          <a:xfrm rot="0">
            <a:off x="2283672" y="-870895"/>
            <a:ext cx="11633137" cy="11633137"/>
            <a:chOff x="0" y="0"/>
            <a:chExt cx="15510849" cy="15510849"/>
          </a:xfrm>
        </p:grpSpPr>
        <p:sp>
          <p:nvSpPr>
            <p:cNvPr name="Freeform 11" id="11"/>
            <p:cNvSpPr/>
            <p:nvPr/>
          </p:nvSpPr>
          <p:spPr>
            <a:xfrm flipH="false" flipV="false" rot="0">
              <a:off x="1814648" y="1646236"/>
              <a:ext cx="12745915" cy="12745915"/>
            </a:xfrm>
            <a:custGeom>
              <a:avLst/>
              <a:gdLst/>
              <a:ahLst/>
              <a:cxnLst/>
              <a:rect r="r" b="b" t="t" l="l"/>
              <a:pathLst>
                <a:path h="12745915" w="12745915">
                  <a:moveTo>
                    <a:pt x="0" y="0"/>
                  </a:moveTo>
                  <a:lnTo>
                    <a:pt x="12745915" y="0"/>
                  </a:lnTo>
                  <a:lnTo>
                    <a:pt x="12745915" y="12745915"/>
                  </a:lnTo>
                  <a:lnTo>
                    <a:pt x="0" y="12745915"/>
                  </a:lnTo>
                  <a:lnTo>
                    <a:pt x="0" y="0"/>
                  </a:lnTo>
                  <a:close/>
                </a:path>
              </a:pathLst>
            </a:custGeom>
            <a:blipFill>
              <a:blip r:embed="rId2">
                <a:alphaModFix amt="18000"/>
              </a:blip>
              <a:stretch>
                <a:fillRect l="0" t="0" r="0" b="0"/>
              </a:stretch>
            </a:blipFill>
          </p:spPr>
        </p:sp>
        <p:sp>
          <p:nvSpPr>
            <p:cNvPr name="Freeform 12" id="12"/>
            <p:cNvSpPr/>
            <p:nvPr/>
          </p:nvSpPr>
          <p:spPr>
            <a:xfrm flipH="false" flipV="false" rot="0">
              <a:off x="2916288" y="2532794"/>
              <a:ext cx="11382026" cy="11382026"/>
            </a:xfrm>
            <a:custGeom>
              <a:avLst/>
              <a:gdLst/>
              <a:ahLst/>
              <a:cxnLst/>
              <a:rect r="r" b="b" t="t" l="l"/>
              <a:pathLst>
                <a:path h="11382026" w="11382026">
                  <a:moveTo>
                    <a:pt x="0" y="0"/>
                  </a:moveTo>
                  <a:lnTo>
                    <a:pt x="11382027" y="0"/>
                  </a:lnTo>
                  <a:lnTo>
                    <a:pt x="11382027" y="11382026"/>
                  </a:lnTo>
                  <a:lnTo>
                    <a:pt x="0" y="11382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9030271">
              <a:off x="2064411" y="2064411"/>
              <a:ext cx="11382026" cy="11382026"/>
            </a:xfrm>
            <a:custGeom>
              <a:avLst/>
              <a:gdLst/>
              <a:ahLst/>
              <a:cxnLst/>
              <a:rect r="r" b="b" t="t" l="l"/>
              <a:pathLst>
                <a:path h="11382026" w="11382026">
                  <a:moveTo>
                    <a:pt x="0" y="0"/>
                  </a:moveTo>
                  <a:lnTo>
                    <a:pt x="11382027" y="0"/>
                  </a:lnTo>
                  <a:lnTo>
                    <a:pt x="11382027" y="11382027"/>
                  </a:lnTo>
                  <a:lnTo>
                    <a:pt x="0" y="113820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TextBox 14" id="14"/>
          <p:cNvSpPr txBox="true"/>
          <p:nvPr/>
        </p:nvSpPr>
        <p:spPr>
          <a:xfrm rot="0">
            <a:off x="800100" y="348271"/>
            <a:ext cx="2010131" cy="680429"/>
          </a:xfrm>
          <a:prstGeom prst="rect">
            <a:avLst/>
          </a:prstGeom>
        </p:spPr>
        <p:txBody>
          <a:bodyPr anchor="t" rtlCol="false" tIns="0" lIns="0" bIns="0" rIns="0">
            <a:spAutoFit/>
          </a:bodyPr>
          <a:lstStyle/>
          <a:p>
            <a:pPr>
              <a:lnSpc>
                <a:spcPts val="5546"/>
              </a:lnSpc>
            </a:pPr>
            <a:r>
              <a:rPr lang="en-US" sz="3961">
                <a:solidFill>
                  <a:srgbClr val="000000"/>
                </a:solidFill>
                <a:latin typeface="Glacial Indifference"/>
              </a:rPr>
              <a:t>2030</a:t>
            </a:r>
          </a:p>
        </p:txBody>
      </p:sp>
      <p:sp>
        <p:nvSpPr>
          <p:cNvPr name="TextBox 15" id="15"/>
          <p:cNvSpPr txBox="true"/>
          <p:nvPr/>
        </p:nvSpPr>
        <p:spPr>
          <a:xfrm rot="0">
            <a:off x="800100" y="9092127"/>
            <a:ext cx="3608589" cy="680429"/>
          </a:xfrm>
          <a:prstGeom prst="rect">
            <a:avLst/>
          </a:prstGeom>
        </p:spPr>
        <p:txBody>
          <a:bodyPr anchor="t" rtlCol="false" tIns="0" lIns="0" bIns="0" rIns="0">
            <a:spAutoFit/>
          </a:bodyPr>
          <a:lstStyle/>
          <a:p>
            <a:pPr>
              <a:lnSpc>
                <a:spcPts val="5546"/>
              </a:lnSpc>
            </a:pPr>
            <a:r>
              <a:rPr lang="en-US" sz="3961">
                <a:solidFill>
                  <a:srgbClr val="000000"/>
                </a:solidFill>
                <a:latin typeface="Glacial Indifference"/>
              </a:rPr>
              <a:t>Concordia</a:t>
            </a:r>
          </a:p>
        </p:txBody>
      </p:sp>
      <p:sp>
        <p:nvSpPr>
          <p:cNvPr name="AutoShape 16" id="16"/>
          <p:cNvSpPr/>
          <p:nvPr/>
        </p:nvSpPr>
        <p:spPr>
          <a:xfrm>
            <a:off x="800100" y="1217492"/>
            <a:ext cx="0" cy="7847397"/>
          </a:xfrm>
          <a:prstGeom prst="line">
            <a:avLst/>
          </a:prstGeom>
          <a:ln cap="flat" w="38100">
            <a:solidFill>
              <a:srgbClr val="000000"/>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DAF_l-_yNE4</dc:identifier>
  <dcterms:modified xsi:type="dcterms:W3CDTF">2011-08-01T06:04:30Z</dcterms:modified>
  <cp:revision>1</cp:revision>
  <dc:title>Présentation projet marketing professionnel moderne jaune</dc:title>
</cp:coreProperties>
</file>