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DF1"/>
            </a:gs>
            <a:gs pos="74000">
              <a:srgbClr val="CEEA96"/>
            </a:gs>
            <a:gs pos="83000">
              <a:srgbClr val="CEEA96"/>
            </a:gs>
            <a:gs pos="100000">
              <a:srgbClr val="DFF1B8"/>
            </a:gs>
          </a:gsLst>
          <a:lin ang="540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571500" y="2404534"/>
            <a:ext cx="914399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</a:pPr>
            <a:r>
              <a:rPr b="1" lang="en-GB" sz="6600"/>
              <a:t>SOL Christian Academy</a:t>
            </a:r>
            <a:endParaRPr b="1" sz="6600"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GB" sz="6000">
                <a:solidFill>
                  <a:schemeClr val="dk1"/>
                </a:solidFill>
              </a:rPr>
              <a:t>OFSTED  RESULTS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                 </a:t>
            </a:r>
            <a:br>
              <a:rPr lang="en-GB"/>
            </a:br>
            <a:r>
              <a:rPr lang="en-GB"/>
              <a:t>                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 sz="3200"/>
              <a:t>   </a:t>
            </a:r>
            <a:r>
              <a:rPr b="1" lang="en-GB" sz="3200"/>
              <a:t>Leaders have strengthened teaching, employing highly effective English and mathematics teachers. Staff have successfully developed pupils’ fluency in writing</a:t>
            </a:r>
            <a:endParaRPr b="1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664634" y="966789"/>
            <a:ext cx="8596668" cy="5065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►"/>
            </a:pPr>
            <a:r>
              <a:rPr b="1" lang="en-GB" sz="4000"/>
              <a:t>most pupils have strong reading skills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4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40"/>
              <a:buChar char="►"/>
            </a:pPr>
            <a:r>
              <a:rPr b="1" lang="en-GB" sz="3800"/>
              <a:t>Leaders have revised the curriculum, allowing more time for pupils to engage in activities which enable them to work in partnership.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40"/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513567" y="864297"/>
            <a:ext cx="8760435" cy="5177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80"/>
              <a:buChar char="►"/>
            </a:pPr>
            <a:r>
              <a:rPr b="1" lang="en-GB" sz="3600"/>
              <a:t>Quality of teaching, learning and assessment       </a:t>
            </a:r>
            <a:r>
              <a:rPr b="1" lang="en-GB" sz="5400">
                <a:solidFill>
                  <a:srgbClr val="FF0000"/>
                </a:solidFill>
              </a:rPr>
              <a:t>GOOD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n-GB" sz="3600"/>
              <a:t>                             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36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n-GB" sz="3600"/>
              <a:t>Mathematics teaching is strong</a:t>
            </a:r>
            <a:endParaRPr sz="36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36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n-GB" sz="3600">
                <a:solidFill>
                  <a:srgbClr val="FF0000"/>
                </a:solidFill>
              </a:rPr>
              <a:t>                                                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rebuchet MS"/>
              <a:buNone/>
            </a:pPr>
            <a:r>
              <a:rPr b="1" lang="en-GB" sz="3959">
                <a:solidFill>
                  <a:schemeClr val="dk1"/>
                </a:solidFill>
              </a:rPr>
              <a:t>Personal development, behaviour and welfare                </a:t>
            </a:r>
            <a:r>
              <a:rPr b="1" lang="en-GB" sz="4860">
                <a:solidFill>
                  <a:srgbClr val="FF0000"/>
                </a:solidFill>
              </a:rPr>
              <a:t>GOOD</a:t>
            </a:r>
            <a:endParaRPr b="1" sz="4860">
              <a:solidFill>
                <a:srgbClr val="FF0000"/>
              </a:solidFill>
            </a:endParaRPr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677334" y="2029217"/>
            <a:ext cx="8679608" cy="4012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36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0"/>
              <a:buChar char="►"/>
            </a:pPr>
            <a:r>
              <a:rPr lang="en-GB" sz="3600">
                <a:solidFill>
                  <a:srgbClr val="FF0000"/>
                </a:solidFill>
              </a:rPr>
              <a:t>The behaviour of pupils is outstanding.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n-GB" sz="3600"/>
              <a:t>  Pupils are self-disciplined. Such self-discipline prepares pupils well for their next stage of learning after leaving the school, as well as for adult life.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</a:pPr>
            <a:r>
              <a:rPr b="1" lang="en-GB" sz="6000">
                <a:solidFill>
                  <a:schemeClr val="dk1"/>
                </a:solidFill>
              </a:rPr>
              <a:t>Outcomes for pupils 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342900" rtl="0" algn="l">
              <a:spcBef>
                <a:spcPts val="0"/>
              </a:spcBef>
              <a:spcAft>
                <a:spcPts val="0"/>
              </a:spcAft>
              <a:buSzPts val="5760"/>
              <a:buChar char="►"/>
            </a:pPr>
            <a:r>
              <a:rPr lang="en-GB" sz="7200">
                <a:solidFill>
                  <a:srgbClr val="FF0000"/>
                </a:solidFill>
              </a:rPr>
              <a:t>GOOD </a:t>
            </a:r>
            <a:endParaRPr/>
          </a:p>
          <a:p>
            <a:pPr indent="-1397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40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GB" sz="4000"/>
              <a:t>Pupils’ progress in history and philosophy are strong. </a:t>
            </a:r>
            <a:endParaRPr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</a:pPr>
            <a:r>
              <a:rPr lang="en-GB" sz="6000">
                <a:solidFill>
                  <a:schemeClr val="dk1"/>
                </a:solidFill>
              </a:rPr>
              <a:t>Early years provision 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342900" rtl="0" algn="l">
              <a:spcBef>
                <a:spcPts val="0"/>
              </a:spcBef>
              <a:spcAft>
                <a:spcPts val="0"/>
              </a:spcAft>
              <a:buSzPts val="5760"/>
              <a:buChar char="►"/>
            </a:pPr>
            <a:r>
              <a:rPr lang="en-GB" sz="7200">
                <a:solidFill>
                  <a:srgbClr val="FF0000"/>
                </a:solidFill>
              </a:rPr>
              <a:t>GOOD</a:t>
            </a:r>
            <a:endParaRPr/>
          </a:p>
          <a:p>
            <a:pPr indent="-160020" lvl="0" marL="34290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36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n-GB" sz="3600"/>
              <a:t>Most children correctly calculate the following: 12+5, 7+9 and 3+7,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rebuchet MS"/>
              <a:buNone/>
            </a:pPr>
            <a:r>
              <a:rPr lang="en-GB" sz="3959">
                <a:solidFill>
                  <a:schemeClr val="dk1"/>
                </a:solidFill>
              </a:rPr>
              <a:t>Early  Years                            </a:t>
            </a:r>
            <a:r>
              <a:rPr lang="en-GB" sz="4320">
                <a:solidFill>
                  <a:srgbClr val="FF0000"/>
                </a:solidFill>
              </a:rPr>
              <a:t>GOOD</a:t>
            </a:r>
            <a:endParaRPr sz="4320">
              <a:solidFill>
                <a:srgbClr val="FF0000"/>
              </a:solidFill>
            </a:endParaRPr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lang="en-GB" sz="3200"/>
              <a:t>Some children, including those under four years old, </a:t>
            </a:r>
            <a:r>
              <a:rPr lang="en-GB" sz="3200">
                <a:solidFill>
                  <a:srgbClr val="FF0000"/>
                </a:solidFill>
              </a:rPr>
              <a:t>sustain their engagement and concentration for extended periods</a:t>
            </a:r>
            <a:r>
              <a:rPr lang="en-GB" sz="3200"/>
              <a:t>. This is evident during reading, as the most able children read clearly and accurately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677334" y="2160589"/>
            <a:ext cx="8541822" cy="442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80"/>
              <a:buChar char="►"/>
            </a:pPr>
            <a:r>
              <a:rPr lang="en-GB" sz="3600"/>
              <a:t>They are well-mannered and have good dining etiquette. </a:t>
            </a:r>
            <a:r>
              <a:rPr lang="en-GB" sz="3600">
                <a:solidFill>
                  <a:srgbClr val="FF0000"/>
                </a:solidFill>
              </a:rPr>
              <a:t>Many have an excellent command of the English language and communicate their views clearly </a:t>
            </a:r>
            <a:r>
              <a:rPr lang="en-GB" sz="3600"/>
              <a:t>and listen to their peers respectfully. 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GB">
                <a:solidFill>
                  <a:schemeClr val="dk1"/>
                </a:solidFill>
              </a:rPr>
              <a:t>EARLY YEARS                                 </a:t>
            </a:r>
            <a:r>
              <a:rPr lang="en-GB">
                <a:solidFill>
                  <a:srgbClr val="FF0000"/>
                </a:solidFill>
              </a:rPr>
              <a:t>GOOD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777542" y="219816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 </a:t>
            </a:r>
            <a:r>
              <a:rPr lang="en-GB" sz="3200"/>
              <a:t>Children are </a:t>
            </a:r>
            <a:r>
              <a:rPr lang="en-GB" sz="3200">
                <a:solidFill>
                  <a:srgbClr val="FF0000"/>
                </a:solidFill>
              </a:rPr>
              <a:t>confident</a:t>
            </a:r>
            <a:r>
              <a:rPr lang="en-GB" sz="3200"/>
              <a:t>, </a:t>
            </a:r>
            <a:r>
              <a:rPr lang="en-GB" sz="3200">
                <a:solidFill>
                  <a:srgbClr val="FF0000"/>
                </a:solidFill>
              </a:rPr>
              <a:t>curious</a:t>
            </a:r>
            <a:r>
              <a:rPr lang="en-GB" sz="3200"/>
              <a:t> and </a:t>
            </a:r>
            <a:r>
              <a:rPr lang="en-GB" sz="3200">
                <a:solidFill>
                  <a:srgbClr val="FF0000"/>
                </a:solidFill>
              </a:rPr>
              <a:t>cooperative learners</a:t>
            </a:r>
            <a:r>
              <a:rPr lang="en-GB" sz="3200"/>
              <a:t>. They enjoy finding out new Children are confident, curious and cooperative learners. This was evident as children mixed various colours to paint tyres in the outdoor learning and playing area.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GB">
                <a:solidFill>
                  <a:schemeClr val="dk1"/>
                </a:solidFill>
              </a:rPr>
              <a:t>OVERALL   findings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1750">
                <a:solidFill>
                  <a:schemeClr val="dk2"/>
                </a:solidFill>
              </a:rPr>
              <a:t>LEADERSHIP  AND MANAGEMENT</a:t>
            </a:r>
            <a:r>
              <a:rPr lang="en-GB" sz="1750">
                <a:solidFill>
                  <a:schemeClr val="dk2"/>
                </a:solidFill>
              </a:rPr>
              <a:t>                                                      </a:t>
            </a:r>
            <a:r>
              <a:rPr lang="en-GB" sz="1750">
                <a:solidFill>
                  <a:srgbClr val="FF0000"/>
                </a:solidFill>
              </a:rPr>
              <a:t> </a:t>
            </a:r>
            <a:r>
              <a:rPr lang="en-GB" sz="2100">
                <a:solidFill>
                  <a:srgbClr val="FF0000"/>
                </a:solidFill>
              </a:rPr>
              <a:t>GOOD</a:t>
            </a:r>
            <a:endParaRPr/>
          </a:p>
          <a:p>
            <a:pPr indent="-30226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40"/>
              <a:buNone/>
            </a:pPr>
            <a:r>
              <a:t/>
            </a:r>
            <a:endParaRPr sz="8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GB" sz="1800">
                <a:solidFill>
                  <a:schemeClr val="dk1"/>
                </a:solidFill>
              </a:rPr>
              <a:t>Quality  of teaching  learning and assessment  </a:t>
            </a:r>
            <a:r>
              <a:rPr lang="en-GB" sz="1750">
                <a:solidFill>
                  <a:schemeClr val="dk1"/>
                </a:solidFill>
              </a:rPr>
              <a:t>                                        </a:t>
            </a:r>
            <a:r>
              <a:rPr lang="en-GB" sz="2325">
                <a:solidFill>
                  <a:srgbClr val="FF0000"/>
                </a:solidFill>
              </a:rPr>
              <a:t>GOOD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2325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GB" sz="2400">
                <a:solidFill>
                  <a:schemeClr val="dk1"/>
                </a:solidFill>
              </a:rPr>
              <a:t>Personal development, behaviour and welfare           </a:t>
            </a:r>
            <a:r>
              <a:rPr b="1" lang="en-GB" sz="2000">
                <a:solidFill>
                  <a:srgbClr val="FF0000"/>
                </a:solidFill>
              </a:rPr>
              <a:t>GOOD</a:t>
            </a:r>
            <a:endParaRPr sz="20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r>
              <a:t/>
            </a:r>
            <a:endParaRPr sz="45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20"/>
              <a:buNone/>
            </a:pPr>
            <a:r>
              <a:rPr b="1" lang="en-GB" sz="2150"/>
              <a:t>OUTCOMES  OF  PUPILS     </a:t>
            </a:r>
            <a:r>
              <a:rPr b="1" lang="en-GB" sz="1000"/>
              <a:t>                             </a:t>
            </a:r>
            <a:r>
              <a:rPr lang="en-GB" sz="3200">
                <a:solidFill>
                  <a:srgbClr val="FF0000"/>
                </a:solidFill>
              </a:rPr>
              <a:t>GOOD</a:t>
            </a:r>
            <a:r>
              <a:rPr lang="en-GB" sz="1675"/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00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20"/>
              <a:buNone/>
            </a:pPr>
            <a:r>
              <a:rPr b="1" lang="en-GB" sz="2150"/>
              <a:t>EARLY  YEARS                                 </a:t>
            </a:r>
            <a:r>
              <a:rPr lang="en-GB" sz="3200">
                <a:solidFill>
                  <a:srgbClr val="FF0000"/>
                </a:solidFill>
              </a:rPr>
              <a:t>GOOD</a:t>
            </a:r>
            <a:r>
              <a:rPr lang="en-GB" sz="3200"/>
              <a:t> </a:t>
            </a:r>
            <a:r>
              <a:rPr lang="en-GB" sz="1000"/>
              <a:t>            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448734" y="901700"/>
            <a:ext cx="9572088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Trebuchet MS"/>
              <a:buNone/>
            </a:pPr>
            <a:r>
              <a:rPr lang="en-GB" sz="4800">
                <a:solidFill>
                  <a:srgbClr val="FF0000"/>
                </a:solidFill>
              </a:rPr>
              <a:t> </a:t>
            </a:r>
            <a:r>
              <a:rPr lang="en-GB" sz="4800">
                <a:solidFill>
                  <a:srgbClr val="00B050"/>
                </a:solidFill>
              </a:rPr>
              <a:t>Sol Christian Academy was   inspected under section 109(1) and (2) of the Education and Skills Act 2008. This independent school standard inspection took place </a:t>
            </a:r>
            <a:r>
              <a:rPr lang="en-GB" sz="4800">
                <a:solidFill>
                  <a:srgbClr val="3F7818"/>
                </a:solidFill>
              </a:rPr>
              <a:t>on</a:t>
            </a:r>
            <a:r>
              <a:rPr lang="en-GB" sz="4800">
                <a:solidFill>
                  <a:srgbClr val="FF0000"/>
                </a:solidFill>
              </a:rPr>
              <a:t> 12 June 2019 to 14 June 2019.</a:t>
            </a:r>
            <a:endParaRPr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DF1"/>
            </a:gs>
            <a:gs pos="74000">
              <a:srgbClr val="CEEA96"/>
            </a:gs>
            <a:gs pos="83000">
              <a:srgbClr val="CEEA96"/>
            </a:gs>
            <a:gs pos="100000">
              <a:srgbClr val="DFF1B8"/>
            </a:gs>
          </a:gsLst>
          <a:lin ang="5400000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1678139" y="175364"/>
            <a:ext cx="6852086" cy="1703540"/>
          </a:xfrm>
          <a:prstGeom prst="roundRect">
            <a:avLst>
              <a:gd fmla="val 16667" name="adj"/>
            </a:avLst>
          </a:prstGeom>
          <a:solidFill>
            <a:srgbClr val="486112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2129425" y="313151"/>
            <a:ext cx="6150279" cy="136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rebuchet MS"/>
              <a:buNone/>
            </a:pPr>
            <a:br>
              <a:rPr b="1" lang="en-GB">
                <a:solidFill>
                  <a:srgbClr val="FFFF00"/>
                </a:solidFill>
              </a:rPr>
            </a:br>
            <a:r>
              <a:rPr b="1" lang="en-GB">
                <a:solidFill>
                  <a:srgbClr val="FFFF00"/>
                </a:solidFill>
              </a:rPr>
              <a:t>Summary of key findings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Char char="►"/>
            </a:pPr>
            <a:r>
              <a:rPr lang="en-GB" sz="1125"/>
              <a:t>T</a:t>
            </a:r>
            <a:endParaRPr/>
          </a:p>
          <a:p>
            <a:pPr indent="-28575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12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Char char="►"/>
            </a:pPr>
            <a:r>
              <a:rPr b="1" lang="en-GB" sz="1125">
                <a:solidFill>
                  <a:schemeClr val="accent2"/>
                </a:solidFill>
              </a:rPr>
              <a:t> </a:t>
            </a:r>
            <a:r>
              <a:rPr b="1" lang="en-GB" sz="5000">
                <a:solidFill>
                  <a:schemeClr val="dk1"/>
                </a:solidFill>
              </a:rPr>
              <a:t>All aspects of provision, including teaching and learning, and pupils’ achievement, are now good. </a:t>
            </a:r>
            <a:endParaRPr b="1"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753534" y="611189"/>
            <a:ext cx="8923866" cy="5840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b="1" lang="en-GB" sz="4400"/>
              <a:t>Pupils attain highly, some make </a:t>
            </a:r>
            <a:r>
              <a:rPr b="1" lang="en-GB" sz="4400">
                <a:solidFill>
                  <a:srgbClr val="FF0000"/>
                </a:solidFill>
              </a:rPr>
              <a:t>outstanding</a:t>
            </a:r>
            <a:r>
              <a:rPr b="1" lang="en-GB" sz="4400"/>
              <a:t> progress in their Packets of Accelerated Christian Learning (PACEs) in subjects including English, mathematics, science, bible studies and social studies</a:t>
            </a:r>
            <a:endParaRPr b="1" sz="4400">
              <a:solidFill>
                <a:srgbClr val="2A501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676405" y="939452"/>
            <a:ext cx="831728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Pupils’ behaviour is usually exemplary, particularly when they are completing their PACEs. </a:t>
            </a:r>
            <a:r>
              <a:rPr b="1" i="0" lang="en-GB" sz="4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Pupils are highly disciplined and determined to succeed</a:t>
            </a:r>
            <a:r>
              <a:rPr b="1" i="0" lang="en-GB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b="1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80"/>
              <a:buChar char="►"/>
            </a:pPr>
            <a:r>
              <a:rPr b="1" lang="en-GB" sz="3600"/>
              <a:t>All children make at least good progress in the early years. Almost all attained a good level of development at the end of the Reception.</a:t>
            </a:r>
            <a:endParaRPr b="1" sz="3600"/>
          </a:p>
        </p:txBody>
      </p:sp>
      <p:sp>
        <p:nvSpPr>
          <p:cNvPr id="172" name="Google Shape;172;p23"/>
          <p:cNvSpPr/>
          <p:nvPr>
            <p:ph type="title"/>
          </p:nvPr>
        </p:nvSpPr>
        <p:spPr>
          <a:xfrm>
            <a:off x="677334" y="609600"/>
            <a:ext cx="8596668" cy="1320800"/>
          </a:xfrm>
          <a:prstGeom prst="roundRect">
            <a:avLst>
              <a:gd fmla="val 16667" name="adj"/>
            </a:avLst>
          </a:prstGeom>
          <a:solidFill>
            <a:srgbClr val="486112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GB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Summary  of  key  findings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b="1" lang="en-GB" sz="3600"/>
              <a:t>                      Grades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b="1" lang="en-GB" sz="3600"/>
              <a:t>Inadequate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b="1" lang="en-GB" sz="3600"/>
              <a:t>Needs improvement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b="1" lang="en-GB" sz="3600"/>
              <a:t>Good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b="1" lang="en-GB" sz="3600"/>
              <a:t>Outstanding </a:t>
            </a:r>
            <a:endParaRPr b="1" sz="3600"/>
          </a:p>
        </p:txBody>
      </p:sp>
      <p:sp>
        <p:nvSpPr>
          <p:cNvPr id="178" name="Google Shape;178;p24"/>
          <p:cNvSpPr/>
          <p:nvPr>
            <p:ph type="title"/>
          </p:nvPr>
        </p:nvSpPr>
        <p:spPr>
          <a:xfrm>
            <a:off x="677334" y="609600"/>
            <a:ext cx="8596668" cy="1320800"/>
          </a:xfrm>
          <a:prstGeom prst="roundRect">
            <a:avLst>
              <a:gd fmla="val 16667" name="adj"/>
            </a:avLst>
          </a:prstGeom>
          <a:solidFill>
            <a:srgbClr val="486112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GB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Inspection Judgements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b="1" sz="90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GB" sz="2400">
                <a:solidFill>
                  <a:schemeClr val="dk1"/>
                </a:solidFill>
              </a:rPr>
              <a:t>LEADERSHIP  AND MANAGEMENT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GB" sz="2400">
                <a:solidFill>
                  <a:schemeClr val="dk1"/>
                </a:solidFill>
              </a:rPr>
              <a:t>QUALITY OF TEACHING, LEARNING AND ASSESSMENT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GB" sz="2400">
                <a:solidFill>
                  <a:schemeClr val="dk1"/>
                </a:solidFill>
              </a:rPr>
              <a:t>PERSONAL DEVELOPMENT BEHAVIOUR AND WELFARE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GB" sz="2400">
                <a:solidFill>
                  <a:schemeClr val="dk1"/>
                </a:solidFill>
              </a:rPr>
              <a:t>OUTCOMES OF PUPILS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GB" sz="2400">
                <a:solidFill>
                  <a:schemeClr val="dk1"/>
                </a:solidFill>
              </a:rPr>
              <a:t>EARLY YEARS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b="1" sz="90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b="1" sz="900"/>
          </a:p>
        </p:txBody>
      </p:sp>
      <p:sp>
        <p:nvSpPr>
          <p:cNvPr id="184" name="Google Shape;184;p25"/>
          <p:cNvSpPr/>
          <p:nvPr>
            <p:ph type="title"/>
          </p:nvPr>
        </p:nvSpPr>
        <p:spPr>
          <a:xfrm>
            <a:off x="677334" y="609600"/>
            <a:ext cx="8596668" cy="1320800"/>
          </a:xfrm>
          <a:prstGeom prst="roundRect">
            <a:avLst>
              <a:gd fmla="val 16667" name="adj"/>
            </a:avLst>
          </a:prstGeom>
          <a:solidFill>
            <a:srgbClr val="486112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GB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Inspection Judgements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400833" y="1246189"/>
            <a:ext cx="9606767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4000">
              <a:solidFill>
                <a:srgbClr val="FFC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b="1" lang="en-GB" sz="4000"/>
              <a:t>Effectiveness of leadership and management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GB" sz="4000">
                <a:solidFill>
                  <a:srgbClr val="FF0000"/>
                </a:solidFill>
              </a:rPr>
              <a:t>                                         </a:t>
            </a:r>
            <a:r>
              <a:rPr lang="en-GB" sz="5400">
                <a:solidFill>
                  <a:srgbClr val="FF0000"/>
                </a:solidFill>
              </a:rPr>
              <a:t>GOOD</a:t>
            </a:r>
            <a:endParaRPr sz="5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40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