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4" r:id="rId10"/>
    <p:sldId id="265" r:id="rId11"/>
    <p:sldId id="270" r:id="rId12"/>
    <p:sldId id="271" r:id="rId13"/>
    <p:sldId id="272" r:id="rId14"/>
    <p:sldId id="266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Sheet3!$A$1:$A$21</c:f>
              <c:numCache>
                <c:formatCode>_("$"* #,##0.00_);_("$"* \(#,##0.00\);_("$"* "-"??_);_(@_)</c:formatCode>
                <c:ptCount val="21"/>
                <c:pt idx="0">
                  <c:v>1</c:v>
                </c:pt>
                <c:pt idx="1">
                  <c:v>3.34</c:v>
                </c:pt>
                <c:pt idx="2">
                  <c:v>5.58</c:v>
                </c:pt>
                <c:pt idx="3">
                  <c:v>9.32</c:v>
                </c:pt>
                <c:pt idx="4">
                  <c:v>15.56</c:v>
                </c:pt>
                <c:pt idx="5">
                  <c:v>25.99</c:v>
                </c:pt>
                <c:pt idx="6">
                  <c:v>43.4</c:v>
                </c:pt>
                <c:pt idx="7">
                  <c:v>72.48</c:v>
                </c:pt>
                <c:pt idx="8">
                  <c:v>121.04</c:v>
                </c:pt>
                <c:pt idx="9">
                  <c:v>202.14</c:v>
                </c:pt>
                <c:pt idx="10">
                  <c:v>337.57</c:v>
                </c:pt>
                <c:pt idx="11">
                  <c:v>563.74</c:v>
                </c:pt>
                <c:pt idx="12">
                  <c:v>941.45</c:v>
                </c:pt>
                <c:pt idx="13">
                  <c:v>1572.22</c:v>
                </c:pt>
                <c:pt idx="14">
                  <c:v>2625.61</c:v>
                </c:pt>
                <c:pt idx="15">
                  <c:v>4384.7700000000004</c:v>
                </c:pt>
                <c:pt idx="16">
                  <c:v>7322.57</c:v>
                </c:pt>
                <c:pt idx="17">
                  <c:v>12228.69</c:v>
                </c:pt>
                <c:pt idx="18">
                  <c:v>20421.91</c:v>
                </c:pt>
                <c:pt idx="19">
                  <c:v>34104.589999999997</c:v>
                </c:pt>
                <c:pt idx="20">
                  <c:v>56954.67</c:v>
                </c:pt>
              </c:numCache>
            </c:numRef>
          </c:val>
          <c:smooth val="0"/>
        </c:ser>
        <c:ser>
          <c:idx val="1"/>
          <c:order val="1"/>
          <c:marker>
            <c:symbol val="none"/>
          </c:marker>
          <c:val>
            <c:numRef>
              <c:f>Sheet3!$B$1:$B$21</c:f>
              <c:numCache>
                <c:formatCode>_("$"* #,##0.00_);_("$"* \(#,##0.00\);_("$"* "-"??_);_(@_)</c:formatCode>
                <c:ptCount val="21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  <c:pt idx="10">
                  <c:v>2048</c:v>
                </c:pt>
                <c:pt idx="11">
                  <c:v>4096</c:v>
                </c:pt>
                <c:pt idx="12">
                  <c:v>8192</c:v>
                </c:pt>
                <c:pt idx="13">
                  <c:v>16384</c:v>
                </c:pt>
                <c:pt idx="14">
                  <c:v>32768</c:v>
                </c:pt>
                <c:pt idx="15">
                  <c:v>65536</c:v>
                </c:pt>
                <c:pt idx="16">
                  <c:v>131072</c:v>
                </c:pt>
                <c:pt idx="17">
                  <c:v>262144</c:v>
                </c:pt>
                <c:pt idx="18">
                  <c:v>524288</c:v>
                </c:pt>
                <c:pt idx="19">
                  <c:v>1048576</c:v>
                </c:pt>
                <c:pt idx="20">
                  <c:v>2097152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917760"/>
        <c:axId val="92919296"/>
      </c:lineChart>
      <c:catAx>
        <c:axId val="92917760"/>
        <c:scaling>
          <c:orientation val="minMax"/>
        </c:scaling>
        <c:delete val="0"/>
        <c:axPos val="b"/>
        <c:majorTickMark val="out"/>
        <c:minorTickMark val="none"/>
        <c:tickLblPos val="nextTo"/>
        <c:crossAx val="92919296"/>
        <c:crosses val="autoZero"/>
        <c:auto val="1"/>
        <c:lblAlgn val="ctr"/>
        <c:lblOffset val="100"/>
        <c:noMultiLvlLbl val="0"/>
      </c:catAx>
      <c:valAx>
        <c:axId val="92919296"/>
        <c:scaling>
          <c:orientation val="minMax"/>
        </c:scaling>
        <c:delete val="0"/>
        <c:axPos val="l"/>
        <c:majorGridlines/>
        <c:numFmt formatCode="_(&quot;$&quot;* #,##0.00_);_(&quot;$&quot;* \(#,##0.00\);_(&quot;$&quot;* &quot;-&quot;??_);_(@_)" sourceLinked="1"/>
        <c:majorTickMark val="out"/>
        <c:minorTickMark val="none"/>
        <c:tickLblPos val="nextTo"/>
        <c:crossAx val="929177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F8289-A1A9-4CFA-A408-7AEB18D610EE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D837B-11C5-4433-A6CB-6939DF55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71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D837B-11C5-4433-A6CB-6939DF5572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33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6213-906E-4CE5-BE85-866EA155C98A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F8E7-D485-422A-AE0F-0052322660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6213-906E-4CE5-BE85-866EA155C98A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F8E7-D485-422A-AE0F-0052322660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6213-906E-4CE5-BE85-866EA155C98A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F8E7-D485-422A-AE0F-0052322660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6213-906E-4CE5-BE85-866EA155C98A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F8E7-D485-422A-AE0F-0052322660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6213-906E-4CE5-BE85-866EA155C98A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287F8E7-D485-422A-AE0F-0052322660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6213-906E-4CE5-BE85-866EA155C98A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F8E7-D485-422A-AE0F-0052322660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6213-906E-4CE5-BE85-866EA155C98A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F8E7-D485-422A-AE0F-0052322660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6213-906E-4CE5-BE85-866EA155C98A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F8E7-D485-422A-AE0F-0052322660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6213-906E-4CE5-BE85-866EA155C98A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F8E7-D485-422A-AE0F-0052322660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6213-906E-4CE5-BE85-866EA155C98A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F8E7-D485-422A-AE0F-0052322660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6213-906E-4CE5-BE85-866EA155C98A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F8E7-D485-422A-AE0F-0052322660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5346213-906E-4CE5-BE85-866EA155C98A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287F8E7-D485-422A-AE0F-00523226608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Think BIG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Boulder Insurance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99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56"/>
    </mc:Choice>
    <mc:Fallback xmlns="">
      <p:transition spd="slow" advTm="1505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Didn’t Anyone Tell </a:t>
            </a:r>
            <a:r>
              <a:rPr lang="en-US" dirty="0"/>
              <a:t>M</a:t>
            </a:r>
            <a:r>
              <a:rPr lang="en-US" dirty="0" smtClean="0"/>
              <a:t>e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of all, the policy has to be structured properly in order to build cash value.</a:t>
            </a:r>
          </a:p>
          <a:p>
            <a:r>
              <a:rPr lang="en-US" dirty="0" smtClean="0"/>
              <a:t>Secondly, these cash growth policies pay ½ to 2/3 less for the advising agent.</a:t>
            </a:r>
          </a:p>
          <a:p>
            <a:r>
              <a:rPr lang="en-US" dirty="0" smtClean="0"/>
              <a:t>Third, traditional investment advisors have not been introduced to these concepts, nor do they understand them.</a:t>
            </a:r>
          </a:p>
          <a:p>
            <a:r>
              <a:rPr lang="en-US" dirty="0" smtClean="0"/>
              <a:t>Fourth, </a:t>
            </a:r>
            <a:r>
              <a:rPr lang="en-US" dirty="0"/>
              <a:t>t</a:t>
            </a:r>
            <a:r>
              <a:rPr lang="en-US" dirty="0" smtClean="0"/>
              <a:t>he vast majority of insurance agents do not even understand this </a:t>
            </a:r>
            <a:r>
              <a:rPr lang="en-US" dirty="0" smtClean="0"/>
              <a:t>application of their product.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4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789"/>
    </mc:Choice>
    <mc:Fallback xmlns="">
      <p:transition spd="slow" advTm="6378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Life Insurance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Term Insurance lasts for a limited period of time.  If you do not die during the term, nothing is paid out. It has no residual value.</a:t>
            </a:r>
          </a:p>
          <a:p>
            <a:r>
              <a:rPr lang="en-US" dirty="0" smtClean="0"/>
              <a:t>Whole Life Insurance lasts for your entire lifetime, and builds cash value that can be borrowed against, or withdrawn  (surrendered).  This can be done tax free.</a:t>
            </a:r>
          </a:p>
          <a:p>
            <a:r>
              <a:rPr lang="en-US" dirty="0" smtClean="0"/>
              <a:t>Universal Life Insurance is a hybrid that can act as term insurance if underfunded, or as whole life insurance if  properly funded.  The premiums can be varied.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058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Insurance Companies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Stock Insurance Companies pay dividends to shareholders first. A few companies pay small dividends to policy owners.</a:t>
            </a:r>
          </a:p>
          <a:p>
            <a:endParaRPr lang="en-US" dirty="0"/>
          </a:p>
          <a:p>
            <a:r>
              <a:rPr lang="en-US" dirty="0" smtClean="0"/>
              <a:t>Mutual Insurance Companies do not have stockholders.  They pay Dividends directly to the policyholders.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16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Insurance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Captive agents work for a specific insurance company, and can only sell products endorsed by that company.  This may give limited access to specific kinds of policies.</a:t>
            </a:r>
          </a:p>
          <a:p>
            <a:endParaRPr lang="en-US" dirty="0"/>
          </a:p>
          <a:p>
            <a:r>
              <a:rPr lang="en-US" dirty="0" smtClean="0"/>
              <a:t>Independent Insurance Brokers represent a wide range of companies, and can pick the product that will fit an individual’s specific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51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I Am Not Healthy Enough to Qualify?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</a:t>
            </a:r>
            <a:r>
              <a:rPr lang="en-US" dirty="0" smtClean="0"/>
              <a:t>may be</a:t>
            </a:r>
            <a:r>
              <a:rPr lang="en-US" dirty="0" smtClean="0"/>
              <a:t> </a:t>
            </a:r>
            <a:r>
              <a:rPr lang="en-US" dirty="0" smtClean="0"/>
              <a:t>people you have an insurable interest in that can be insured.</a:t>
            </a:r>
          </a:p>
          <a:p>
            <a:endParaRPr lang="en-US" dirty="0" smtClean="0"/>
          </a:p>
          <a:p>
            <a:r>
              <a:rPr lang="en-US" dirty="0" smtClean="0"/>
              <a:t>You have an insurable interest in your s</a:t>
            </a:r>
            <a:r>
              <a:rPr lang="en-US" dirty="0" smtClean="0"/>
              <a:t>pouse, your children</a:t>
            </a:r>
            <a:r>
              <a:rPr lang="en-US" dirty="0" smtClean="0"/>
              <a:t>, and </a:t>
            </a:r>
            <a:r>
              <a:rPr lang="en-US" dirty="0" smtClean="0"/>
              <a:t>your grandchildren.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OWNER of the policy controls the cash value, not the INSURED.</a:t>
            </a:r>
          </a:p>
          <a:p>
            <a:endParaRPr lang="en-US" dirty="0" smtClean="0"/>
          </a:p>
          <a:p>
            <a:r>
              <a:rPr lang="en-US" dirty="0" smtClean="0"/>
              <a:t>Many people are not even aware that the owner and the insured can be different people!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905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6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59"/>
    </mc:Choice>
    <mc:Fallback xmlns="">
      <p:transition spd="slow" advTm="32659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Becoming Your Own Banker  - R. Nelson Nash</a:t>
            </a:r>
          </a:p>
          <a:p>
            <a:endParaRPr lang="en-US" dirty="0"/>
          </a:p>
          <a:p>
            <a:r>
              <a:rPr lang="en-US" dirty="0" smtClean="0"/>
              <a:t>Tax Free Retirement   - Patrick Kelly</a:t>
            </a:r>
          </a:p>
          <a:p>
            <a:endParaRPr lang="en-US" dirty="0"/>
          </a:p>
          <a:p>
            <a:r>
              <a:rPr lang="en-US" dirty="0" smtClean="0"/>
              <a:t>The Last Chance Millionaire  -  </a:t>
            </a:r>
            <a:r>
              <a:rPr lang="en-US" smtClean="0"/>
              <a:t>Douglas Andrews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98"/>
    </mc:Choice>
    <mc:Fallback xmlns="">
      <p:transition spd="slow" advTm="1689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vs. Compound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 know, you thought this was about Life Insurance.</a:t>
            </a:r>
          </a:p>
          <a:p>
            <a:endParaRPr lang="en-US" dirty="0"/>
          </a:p>
          <a:p>
            <a:r>
              <a:rPr lang="en-US" dirty="0" smtClean="0"/>
              <a:t>Before we can really talk about Life Insurance, we need to understand about money, and how it works.</a:t>
            </a:r>
          </a:p>
          <a:p>
            <a:endParaRPr lang="en-US" dirty="0"/>
          </a:p>
          <a:p>
            <a:r>
              <a:rPr lang="en-US" dirty="0" smtClean="0"/>
              <a:t>Simple interest builds year to year, but is always calculated on the starting amount. 10% interest on $100 is always $10, no matter if it is year one, or year ten.  In year 10 the account value is $200.</a:t>
            </a:r>
          </a:p>
          <a:p>
            <a:endParaRPr lang="en-US" dirty="0"/>
          </a:p>
          <a:p>
            <a:r>
              <a:rPr lang="en-US" dirty="0" smtClean="0"/>
              <a:t>Compound interest builds on the gains of the previous period.  10% interest on $100 is only $10 for the first year.  The second year it will be $11, and in year three will be $12.10.  Compound interest builds a lot faster.  By year ten there will be $23.58 in interest.  The account will have grown to $</a:t>
            </a:r>
            <a:r>
              <a:rPr lang="en-US" dirty="0" smtClean="0"/>
              <a:t>259.37.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5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053"/>
    </mc:Choice>
    <mc:Fallback xmlns="">
      <p:transition spd="slow" advTm="6305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Tax Deferred Growth   vs. Interest Income Tax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take a dollar and you double it, you have two dollars. Do this twenty times, and you will have just over a million.  Take a 30% tax, and you have About $702,000 left to spend. This is </a:t>
            </a:r>
            <a:r>
              <a:rPr lang="en-US" i="1" dirty="0" smtClean="0"/>
              <a:t>Tax Deferred Growth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If you take a dollar, double it, then pay 30% tax, and double what’s left, after twenty times you will have just over $28,000 to spend. This is </a:t>
            </a:r>
            <a:r>
              <a:rPr lang="en-US" i="1" dirty="0" smtClean="0"/>
              <a:t>Interest Income Taxation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1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01"/>
    </mc:Choice>
    <mc:Fallback xmlns="">
      <p:transition spd="slow" advTm="3890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Tax Deferred Growth   </a:t>
            </a:r>
            <a:r>
              <a:rPr lang="en-US" dirty="0" smtClean="0"/>
              <a:t>vs.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Interest Income Tax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Picture Placeholder 4"/>
          <p:cNvGraphicFramePr>
            <a:graphicFrameLocks noGrp="1"/>
          </p:cNvGraphicFramePr>
          <p:nvPr>
            <p:ph type="pic" idx="1"/>
          </p:nvPr>
        </p:nvGraphicFramePr>
        <p:xfrm>
          <a:off x="1828800" y="1831975"/>
          <a:ext cx="54864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783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81"/>
    </mc:Choice>
    <mc:Fallback xmlns="">
      <p:transition spd="slow" advTm="4718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UNBELIEVABLE 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That’s what I said too. So I did the math on a calculator. Still the same.  I dusted off my old high school math and did it by hand.  Still the same.</a:t>
            </a:r>
          </a:p>
          <a:p>
            <a:endParaRPr lang="en-US" dirty="0"/>
          </a:p>
          <a:p>
            <a:r>
              <a:rPr lang="en-US" dirty="0" smtClean="0"/>
              <a:t>Compound interest and tax deferred growth </a:t>
            </a:r>
            <a:r>
              <a:rPr lang="en-US" dirty="0" smtClean="0"/>
              <a:t> </a:t>
            </a:r>
            <a:r>
              <a:rPr lang="en-US" dirty="0" smtClean="0"/>
              <a:t>are two of the three biggest things you need to know about money.  The third one is tax deferral.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4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555"/>
    </mc:Choice>
    <mc:Fallback xmlns="">
      <p:transition spd="slow" advTm="2855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Four Types of Savings Vehicles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way to save money is to pay income tax as you earn it, then let the interest grow with tax on the interest only. (</a:t>
            </a:r>
            <a:r>
              <a:rPr lang="en-US" dirty="0"/>
              <a:t>S</a:t>
            </a:r>
            <a:r>
              <a:rPr lang="en-US" dirty="0" smtClean="0"/>
              <a:t>avings Account)</a:t>
            </a:r>
          </a:p>
          <a:p>
            <a:r>
              <a:rPr lang="en-US" dirty="0" smtClean="0"/>
              <a:t>Another is to pay the income tax up front, and grow tax deferred.  (Annuity)</a:t>
            </a:r>
          </a:p>
          <a:p>
            <a:r>
              <a:rPr lang="en-US" dirty="0" smtClean="0"/>
              <a:t>Another is to pay the tax up front, and let the money grow tax free. (Roth IRA)</a:t>
            </a:r>
          </a:p>
          <a:p>
            <a:r>
              <a:rPr lang="en-US" dirty="0" smtClean="0"/>
              <a:t>Still another is to delay taxation, and let it grow. When you harvest it, you pay tax on the principle and interest. (401K or Traditional IRA)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5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091"/>
    </mc:Choice>
    <mc:Fallback xmlns="">
      <p:transition spd="slow" advTm="5409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</a:t>
            </a:r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T</a:t>
            </a:r>
            <a:r>
              <a:rPr lang="en-US" dirty="0" smtClean="0"/>
              <a:t>he Best </a:t>
            </a:r>
            <a:r>
              <a:rPr lang="en-US" dirty="0"/>
              <a:t>W</a:t>
            </a:r>
            <a:r>
              <a:rPr lang="en-US" dirty="0" smtClean="0"/>
              <a:t>ay To Save?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Interest Type = COMPOUNDED.</a:t>
            </a:r>
          </a:p>
          <a:p>
            <a:endParaRPr lang="en-US" dirty="0"/>
          </a:p>
          <a:p>
            <a:r>
              <a:rPr lang="en-US" dirty="0" smtClean="0"/>
              <a:t>Interest Income Tax = DEFERRED</a:t>
            </a:r>
          </a:p>
          <a:p>
            <a:endParaRPr lang="en-US" dirty="0"/>
          </a:p>
          <a:p>
            <a:r>
              <a:rPr lang="en-US" dirty="0" smtClean="0"/>
              <a:t>Tax Deferral Type = pay income tax first, tax deferred growth, tax free harvest.</a:t>
            </a:r>
          </a:p>
          <a:p>
            <a:endParaRPr lang="en-US" dirty="0"/>
          </a:p>
          <a:p>
            <a:r>
              <a:rPr lang="en-US" dirty="0" smtClean="0"/>
              <a:t>What savings vehicle has all three?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8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41"/>
    </mc:Choice>
    <mc:Fallback xmlns="">
      <p:transition spd="slow" advTm="2664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Roth IRA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Roth IRA  - Maximum contribution $5,000 per year if you make less than $120,000</a:t>
            </a:r>
          </a:p>
          <a:p>
            <a:endParaRPr lang="en-US" dirty="0"/>
          </a:p>
          <a:p>
            <a:r>
              <a:rPr lang="en-US" dirty="0" smtClean="0"/>
              <a:t>If you make more than $120,000, you are not eligible to contribute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Penalties for withdrawal before age 59 ½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75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90"/>
    </mc:Choice>
    <mc:Fallback xmlns="">
      <p:transition spd="slow" advTm="2649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Insurance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Compounded interest.</a:t>
            </a:r>
          </a:p>
          <a:p>
            <a:r>
              <a:rPr lang="en-US" dirty="0" smtClean="0"/>
              <a:t>Tax deferred growth.</a:t>
            </a:r>
          </a:p>
          <a:p>
            <a:r>
              <a:rPr lang="en-US" dirty="0" smtClean="0"/>
              <a:t>Tax free distributions through surrenders and loans.</a:t>
            </a:r>
          </a:p>
          <a:p>
            <a:r>
              <a:rPr lang="en-US" dirty="0" smtClean="0"/>
              <a:t>No limits on the maximum  contribution each year.</a:t>
            </a:r>
          </a:p>
          <a:p>
            <a:r>
              <a:rPr lang="en-US" dirty="0" smtClean="0"/>
              <a:t>You control the money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Liquidity.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1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02"/>
    </mc:Choice>
    <mc:Fallback xmlns="">
      <p:transition spd="slow" advTm="44502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4138</TotalTime>
  <Words>922</Words>
  <Application>Microsoft Office PowerPoint</Application>
  <PresentationFormat>On-screen Show (4:3)</PresentationFormat>
  <Paragraphs>77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Apex</vt:lpstr>
      <vt:lpstr>Think BIG</vt:lpstr>
      <vt:lpstr>Simple vs. Compound Interest</vt:lpstr>
      <vt:lpstr>Tax Deferred Growth   vs. Interest Income Tax</vt:lpstr>
      <vt:lpstr>Tax Deferred Growth   vs.</vt:lpstr>
      <vt:lpstr>UNBELIEVABLE !</vt:lpstr>
      <vt:lpstr>Four Types of Savings Vehicles</vt:lpstr>
      <vt:lpstr>What Is The Best Way To Save? </vt:lpstr>
      <vt:lpstr>Roth IRA</vt:lpstr>
      <vt:lpstr>Life Insurance</vt:lpstr>
      <vt:lpstr>Why Didn’t Anyone Tell Me This?</vt:lpstr>
      <vt:lpstr>Types of Life Insurance</vt:lpstr>
      <vt:lpstr>Types of Insurance Companies</vt:lpstr>
      <vt:lpstr>Kinds of Insurance Agents</vt:lpstr>
      <vt:lpstr>What If I Am Not Healthy Enough to Qualify?</vt:lpstr>
      <vt:lpstr>Reading List</vt:lpstr>
    </vt:vector>
  </TitlesOfParts>
  <Company>MassMutual Life Insurance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 BIG</dc:title>
  <dc:creator>aa536601</dc:creator>
  <cp:lastModifiedBy>aa536601</cp:lastModifiedBy>
  <cp:revision>24</cp:revision>
  <dcterms:created xsi:type="dcterms:W3CDTF">2011-03-07T00:20:12Z</dcterms:created>
  <dcterms:modified xsi:type="dcterms:W3CDTF">2011-03-16T16:09:09Z</dcterms:modified>
</cp:coreProperties>
</file>