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3" r:id="rId10"/>
    <p:sldId id="26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ユーザー" initials="MOユ" lastIdx="1" clrIdx="0">
    <p:extLst>
      <p:ext uri="{19B8F6BF-5375-455C-9EA6-DF929625EA0E}">
        <p15:presenceInfo xmlns:p15="http://schemas.microsoft.com/office/powerpoint/2012/main" userId="Microsoft Office ユーザ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2"/>
    <p:restoredTop sz="94705"/>
  </p:normalViewPr>
  <p:slideViewPr>
    <p:cSldViewPr snapToGrid="0" snapToObjects="1">
      <p:cViewPr varScale="1">
        <p:scale>
          <a:sx n="138" d="100"/>
          <a:sy n="138" d="100"/>
        </p:scale>
        <p:origin x="1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B29D8-3311-F744-B83B-85A14BFB633A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BEC66-D85F-4749-9E67-89BD8DD79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1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BEC66-D85F-4749-9E67-89BD8DD7904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54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BEC66-D85F-4749-9E67-89BD8DD7904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13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BEC66-D85F-4749-9E67-89BD8DD7904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87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3FE95C-9188-7B4A-B7A3-38D7CA93A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863ADB-C74B-E948-81DA-ED2EE7C01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6767B7-CCE2-074A-9520-91034058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A551-F39C-0A48-B120-8715AC075C92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05E203-3613-BD41-A923-A8FFC74C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30303B-FCFD-D64E-9421-DDE95089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DE9F-835C-1946-8800-1F5EA3EEB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70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7D71AA-16E3-384A-9218-0A7769EA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7E6C78-5D98-1347-8C85-1F363AE8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675773-309F-1641-8C08-8F21B877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A551-F39C-0A48-B120-8715AC075C92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968C71-D4B1-D64B-9AA5-87191C33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EC934C-E92D-8744-988C-22DCB06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DE9F-835C-1946-8800-1F5EA3EEB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80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DD8B30-9FF5-C947-92B2-620C5AF37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5889FB-12F1-1E42-986D-B8FE37014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52BCBF-6D36-8445-ABBF-37D49DBC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A551-F39C-0A48-B120-8715AC075C92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97B654-2F59-CD41-AC55-64FF77E6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16116A-3CA9-9C46-B697-E4D97E7E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DE9F-835C-1946-8800-1F5EA3EEB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95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9E6DA-66EB-164D-A42F-53CCB2A5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80C1D-F3DB-2245-BCD6-CBBBB107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ADA9EC-5F98-E644-9D1D-FFC67C5F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A551-F39C-0A48-B120-8715AC075C92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307F02-B9C3-284E-B85A-9212B254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6EA620-E08E-6F49-8894-7854C5B9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DE9F-835C-1946-8800-1F5EA3EEB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35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D7B83-53D0-3349-8D97-40AD7AA0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05719A-CB6E-1E4B-980A-A550DF65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A3C5FE-6CC3-7640-9BB4-6A3C908A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A551-F39C-0A48-B120-8715AC075C92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BCDCB6-81B4-304A-880D-7460EDA2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3E857A-121C-5B40-B078-EECE4516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DE9F-835C-1946-8800-1F5EA3EEB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07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5DBF3-1A56-C145-A6A8-E9E29432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B840F6-A8ED-004D-9FBA-9081E5269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31589A-9E6E-F849-A674-7CD58C2B9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6B32F5-FB71-BA40-9738-D30B88D1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A551-F39C-0A48-B120-8715AC075C92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6588B7-C64F-A140-B64D-11299843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1F3306-AB94-034E-8C5F-A24E2FFB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DE9F-835C-1946-8800-1F5EA3EEB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69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7B3646-9F57-BB49-A2DD-98754907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914A72-7FC1-BB4C-981A-C40F745E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9B6E8D-8E49-344F-9186-E7D2467C6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C44912-89FE-6149-8E05-A20F3E9B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FE70A57-801C-D44E-B4C1-00E8B7225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12C5DE-181C-BE4E-9156-CA22026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A551-F39C-0A48-B120-8715AC075C92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79D21B-BEF9-2A45-9AFE-DC072FAA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1B4CB4-C88F-9048-9648-C1852CC3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DE9F-835C-1946-8800-1F5EA3EEB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63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274A2-5043-5D46-84C7-E227690B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24F411-E26E-EF49-83FD-BFF59ED7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A551-F39C-0A48-B120-8715AC075C92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770B97-CCCE-C54D-806A-2CB37C06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128FB-60A9-3643-8F22-C18FF45A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DE9F-835C-1946-8800-1F5EA3EEB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07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3B214C-0DCA-1E4F-AF1E-D8160A6F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A551-F39C-0A48-B120-8715AC075C92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A36091-C597-E042-8EEC-A9423162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C6CC25-B985-004C-B68F-0653259B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DE9F-835C-1946-8800-1F5EA3EEB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25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AB4CC-B2E4-6A4B-8318-4DCB2E3F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87488A-482D-A244-AEC2-43A58CA9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79F63D-EBB9-3641-954F-BDA049A11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92BB68-472F-904E-A1A9-453C985E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A551-F39C-0A48-B120-8715AC075C92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63A581-6EE8-894E-BAA7-706DD76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EF8730-51CA-6744-A942-2290FAF8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DE9F-835C-1946-8800-1F5EA3EEB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91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68369-9685-B142-BA51-8FEEAD20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9E14B9A-6767-F54F-864F-4CA511E42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DF9374-9818-A04C-81DE-4E28D6DBB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349E77-7D21-6343-BE9A-1259E05D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A551-F39C-0A48-B120-8715AC075C92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0B18EB-0A1C-4049-A897-98B57C93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52A067-66A7-6A4C-AD2B-CA5D77AD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DE9F-835C-1946-8800-1F5EA3EEB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50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90D758-61C4-754A-B9F6-FF1B5FE1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3CCA53-DE01-A846-9F66-903BE55A5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4620D2-1CCA-0B47-85E6-A4B6562CE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2A551-F39C-0A48-B120-8715AC075C92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59B47F-4646-E34A-B02E-67C3BCAA4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0E054E-E099-324F-A96C-47DFD5071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9DE9F-835C-1946-8800-1F5EA3EEB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31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sy.isc.chubu.ac.jp/~oshiolab/teaching_folder/datakaiseki_folder/08_folder/da08_02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kogolab.chillout.jp/elearn/icecream/chap8/sec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reading.com/statistics/markov-chain.html" TargetMode="External"/><Relationship Id="rId2" Type="http://schemas.openxmlformats.org/officeDocument/2006/relationships/hyperlink" Target="http://www.housecat442.com/?p=8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ideshare.net/hiroyukiokagawa/tokyo-webmining37" TargetMode="External"/><Relationship Id="rId4" Type="http://schemas.openxmlformats.org/officeDocument/2006/relationships/hyperlink" Target="https://dev.classmethod.jp/machine-learning/markov-cha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1C73B7-3885-6B48-99CB-C25949B0F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マルコフ過程とは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0468C2-57A5-9741-8A79-1659FAD0D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92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B4F8C-0C51-E24B-8E34-6D8E2D14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因子分析とは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03F8193-3185-544F-8C68-5932E415E55A}"/>
              </a:ext>
            </a:extLst>
          </p:cNvPr>
          <p:cNvSpPr txBox="1"/>
          <p:nvPr/>
        </p:nvSpPr>
        <p:spPr>
          <a:xfrm>
            <a:off x="386993" y="6077746"/>
            <a:ext cx="11805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hlinkClick r:id="rId3"/>
              </a:rPr>
              <a:t>http://psy.isc.chubu.ac.jp/~oshiolab/teaching_folder/datakaiseki_folder/08_folder/da08_02.html</a:t>
            </a:r>
            <a:endParaRPr lang="en" altLang="ja-JP" sz="2000" dirty="0"/>
          </a:p>
          <a:p>
            <a:r>
              <a:rPr lang="en" altLang="ja-JP" sz="2000" dirty="0">
                <a:hlinkClick r:id="rId4"/>
              </a:rPr>
              <a:t>http://kogolab.chillout.jp/elearn/icecream/chap8/sec1.html</a:t>
            </a:r>
            <a:endParaRPr lang="en" altLang="ja-JP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D851365-31D6-1B45-8112-1CA25F20C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690688"/>
            <a:ext cx="10744200" cy="39624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AC9E50-D0DC-FC4E-8366-27594EB8EDDE}"/>
              </a:ext>
            </a:extLst>
          </p:cNvPr>
          <p:cNvSpPr/>
          <p:nvPr/>
        </p:nvSpPr>
        <p:spPr>
          <a:xfrm>
            <a:off x="8065213" y="1941815"/>
            <a:ext cx="1746608" cy="472612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2DF1331-620D-AB4C-AB5D-43485DC859E4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V="1">
            <a:off x="8938517" y="1397238"/>
            <a:ext cx="0" cy="54457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4BA0C0-4572-FB4A-9DFE-B6FE32ECE275}"/>
              </a:ext>
            </a:extLst>
          </p:cNvPr>
          <p:cNvSpPr txBox="1"/>
          <p:nvPr/>
        </p:nvSpPr>
        <p:spPr>
          <a:xfrm>
            <a:off x="5952614" y="1027906"/>
            <a:ext cx="597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/>
              <a:t>仮の因子（共通因子）を見つけてあげる分析が因子分析</a:t>
            </a:r>
          </a:p>
        </p:txBody>
      </p:sp>
    </p:spTree>
    <p:extLst>
      <p:ext uri="{BB962C8B-B14F-4D97-AF65-F5344CB8AC3E}">
        <p14:creationId xmlns:p14="http://schemas.microsoft.com/office/powerpoint/2010/main" val="308314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B4F8C-0C51-E24B-8E34-6D8E2D14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そもそもマルコフ過程って何？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E655C4-8C0A-BB47-ACE4-E514102E1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4456"/>
          </a:xfrm>
        </p:spPr>
        <p:txBody>
          <a:bodyPr/>
          <a:lstStyle/>
          <a:p>
            <a:r>
              <a:rPr lang="ja-JP" altLang="en-US" sz="3200"/>
              <a:t>未来の状態（の確率）が</a:t>
            </a:r>
            <a:r>
              <a:rPr lang="ja-JP" altLang="en-US" sz="3200">
                <a:solidFill>
                  <a:srgbClr val="FF0000"/>
                </a:solidFill>
              </a:rPr>
              <a:t>過去の状態によらず現在の状態のみで決まる確率</a:t>
            </a:r>
            <a:r>
              <a:rPr lang="ja-JP" altLang="en-US" sz="3200"/>
              <a:t>のこと</a:t>
            </a:r>
            <a:r>
              <a:rPr lang="ja-JP" altLang="en-US"/>
              <a:t>　　　</a:t>
            </a:r>
            <a:endParaRPr lang="en-US" altLang="ja-JP" dirty="0"/>
          </a:p>
          <a:p>
            <a:r>
              <a:rPr lang="ja-JP" altLang="en-US"/>
              <a:t> </a:t>
            </a:r>
            <a:r>
              <a:rPr lang="ja-JP" altLang="en-US" sz="3200"/>
              <a:t>ひとつ前の過去から次に起こる出来事の確率</a:t>
            </a:r>
            <a:endParaRPr lang="en-US" altLang="ja-JP" sz="3200" dirty="0"/>
          </a:p>
          <a:p>
            <a:r>
              <a:rPr lang="ja-JP" altLang="en-US" sz="3200"/>
              <a:t>１つ前の状態のみが現在の状態に影響を与えると仮定したもの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64133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B4F8C-0C51-E24B-8E34-6D8E2D14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そもそもマルコフ過程って何？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E655C4-8C0A-BB47-ACE4-E514102E1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4456"/>
          </a:xfrm>
        </p:spPr>
        <p:txBody>
          <a:bodyPr/>
          <a:lstStyle/>
          <a:p>
            <a:r>
              <a:rPr lang="ja-JP" altLang="en-US" sz="3200"/>
              <a:t>未来の状態（の確率）が</a:t>
            </a:r>
            <a:r>
              <a:rPr lang="ja-JP" altLang="en-US" sz="3200">
                <a:solidFill>
                  <a:srgbClr val="FF0000"/>
                </a:solidFill>
              </a:rPr>
              <a:t>過去の状態によらず現在の状態のみで決まる確率</a:t>
            </a:r>
            <a:r>
              <a:rPr lang="ja-JP" altLang="en-US" sz="3200"/>
              <a:t>のこと</a:t>
            </a:r>
            <a:r>
              <a:rPr lang="ja-JP" altLang="en-US"/>
              <a:t>　　　</a:t>
            </a:r>
            <a:endParaRPr lang="en-US" altLang="ja-JP" dirty="0"/>
          </a:p>
          <a:p>
            <a:r>
              <a:rPr lang="ja-JP" altLang="en-US"/>
              <a:t> </a:t>
            </a:r>
            <a:r>
              <a:rPr lang="ja-JP" altLang="en-US" sz="3200"/>
              <a:t>ひとつ前の過去から次に起こる出来事の確率</a:t>
            </a:r>
            <a:endParaRPr lang="en-US" altLang="ja-JP" sz="3200" dirty="0"/>
          </a:p>
          <a:p>
            <a:r>
              <a:rPr lang="ja-JP" altLang="en-US" sz="3200"/>
              <a:t>１つ前の状態のみが現在の状態に影響を与えると仮定したもの</a:t>
            </a:r>
            <a:endParaRPr kumimoji="1" lang="ja-JP" altLang="en-US" sz="36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804CBE2-980E-2946-97F9-7F6ABEC60919}"/>
              </a:ext>
            </a:extLst>
          </p:cNvPr>
          <p:cNvSpPr txBox="1">
            <a:spLocks/>
          </p:cNvSpPr>
          <p:nvPr/>
        </p:nvSpPr>
        <p:spPr>
          <a:xfrm>
            <a:off x="5363110" y="4762322"/>
            <a:ext cx="6586591" cy="6946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400"/>
              <a:t>？？？？？？？？</a:t>
            </a:r>
          </a:p>
        </p:txBody>
      </p:sp>
    </p:spTree>
    <p:extLst>
      <p:ext uri="{BB962C8B-B14F-4D97-AF65-F5344CB8AC3E}">
        <p14:creationId xmlns:p14="http://schemas.microsoft.com/office/powerpoint/2010/main" val="79406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B4F8C-0C51-E24B-8E34-6D8E2D14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マルコフ過程のイメージ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71AE4B-C67C-FE4E-9964-9D812AD1D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56" y="1866722"/>
            <a:ext cx="1081954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/>
              <a:t>一般的な時系列データのイメージ．．．．</a:t>
            </a:r>
            <a:r>
              <a:rPr lang="en-US" altLang="ja-JP" dirty="0"/>
              <a:t>】</a:t>
            </a:r>
            <a:endParaRPr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B487FCB6-3EEF-E344-9A14-6CA3E76DD9CD}"/>
              </a:ext>
            </a:extLst>
          </p:cNvPr>
          <p:cNvSpPr/>
          <p:nvPr/>
        </p:nvSpPr>
        <p:spPr>
          <a:xfrm>
            <a:off x="2361772" y="2457737"/>
            <a:ext cx="852755" cy="7294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i="1" dirty="0"/>
              <a:t>N-2</a:t>
            </a:r>
            <a:endParaRPr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3C257EA3-064A-AD44-86DD-1CF63CC00BB6}"/>
              </a:ext>
            </a:extLst>
          </p:cNvPr>
          <p:cNvSpPr/>
          <p:nvPr/>
        </p:nvSpPr>
        <p:spPr>
          <a:xfrm>
            <a:off x="3890909" y="2457738"/>
            <a:ext cx="852755" cy="7294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i="1" dirty="0"/>
              <a:t>N-1</a:t>
            </a:r>
            <a:endParaRPr lang="ja-JP" altLang="en-US" sz="1400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AE3EDCB4-9214-6B4A-9F2F-41C98C07646C}"/>
              </a:ext>
            </a:extLst>
          </p:cNvPr>
          <p:cNvSpPr/>
          <p:nvPr/>
        </p:nvSpPr>
        <p:spPr>
          <a:xfrm>
            <a:off x="5420046" y="2457739"/>
            <a:ext cx="852755" cy="7294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i="1" dirty="0"/>
              <a:t>N</a:t>
            </a:r>
            <a:endParaRPr kumimoji="1" lang="ja-JP" altLang="en-US" sz="1200" i="1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A481E4A8-6C6F-574A-BDA4-E801E6334BBC}"/>
              </a:ext>
            </a:extLst>
          </p:cNvPr>
          <p:cNvSpPr/>
          <p:nvPr/>
        </p:nvSpPr>
        <p:spPr>
          <a:xfrm>
            <a:off x="6949183" y="2457739"/>
            <a:ext cx="852755" cy="7294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i="1" dirty="0"/>
              <a:t>N</a:t>
            </a:r>
            <a:r>
              <a:rPr lang="ja-JP" altLang="en-US" sz="1400"/>
              <a:t>＋</a:t>
            </a:r>
            <a:r>
              <a:rPr lang="en-US" altLang="ja-JP" sz="1400" dirty="0"/>
              <a:t>1</a:t>
            </a:r>
            <a:endParaRPr kumimoji="1" lang="ja-JP" altLang="en-US" sz="1400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8B6C2EE7-DAD4-794C-B8AD-024FF3535710}"/>
              </a:ext>
            </a:extLst>
          </p:cNvPr>
          <p:cNvSpPr/>
          <p:nvPr/>
        </p:nvSpPr>
        <p:spPr>
          <a:xfrm>
            <a:off x="8478320" y="2457740"/>
            <a:ext cx="852755" cy="7294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i="1" dirty="0"/>
              <a:t>N</a:t>
            </a:r>
            <a:r>
              <a:rPr lang="ja-JP" altLang="en-US" sz="1400"/>
              <a:t>＋</a:t>
            </a:r>
            <a:r>
              <a:rPr lang="en-US" altLang="ja-JP" sz="1400" dirty="0"/>
              <a:t>2</a:t>
            </a:r>
            <a:endParaRPr lang="ja-JP" altLang="en-US" sz="1400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DD138E19-8F4C-B84E-881D-84B5474535DE}"/>
              </a:ext>
            </a:extLst>
          </p:cNvPr>
          <p:cNvSpPr/>
          <p:nvPr/>
        </p:nvSpPr>
        <p:spPr>
          <a:xfrm>
            <a:off x="10007457" y="2458355"/>
            <a:ext cx="852755" cy="7294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i="1" dirty="0"/>
              <a:t>N</a:t>
            </a:r>
            <a:r>
              <a:rPr lang="ja-JP" altLang="en-US" sz="1400"/>
              <a:t>＋</a:t>
            </a:r>
            <a:r>
              <a:rPr lang="en-US" altLang="ja-JP" sz="1400" dirty="0"/>
              <a:t>3</a:t>
            </a:r>
            <a:endParaRPr lang="ja-JP" altLang="en-US" sz="1400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BF820783-DB09-8048-B4DF-A9C38422FEA3}"/>
              </a:ext>
            </a:extLst>
          </p:cNvPr>
          <p:cNvSpPr/>
          <p:nvPr/>
        </p:nvSpPr>
        <p:spPr>
          <a:xfrm>
            <a:off x="838200" y="2457736"/>
            <a:ext cx="852755" cy="7294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i="1" dirty="0"/>
              <a:t>N-3</a:t>
            </a:r>
            <a:endParaRPr lang="ja-JP" altLang="en-US" sz="14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20765EE-39B0-EC42-899E-5B12CC7FD1E3}"/>
              </a:ext>
            </a:extLst>
          </p:cNvPr>
          <p:cNvSpPr txBox="1"/>
          <p:nvPr/>
        </p:nvSpPr>
        <p:spPr>
          <a:xfrm>
            <a:off x="5463924" y="3287730"/>
            <a:ext cx="76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現在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15725D7-0444-DF4E-B288-3B7969578A35}"/>
              </a:ext>
            </a:extLst>
          </p:cNvPr>
          <p:cNvSpPr txBox="1"/>
          <p:nvPr/>
        </p:nvSpPr>
        <p:spPr>
          <a:xfrm>
            <a:off x="10051335" y="3287730"/>
            <a:ext cx="76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未来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C39FA4A-FAA5-B149-943E-B98576032EF5}"/>
              </a:ext>
            </a:extLst>
          </p:cNvPr>
          <p:cNvSpPr txBox="1"/>
          <p:nvPr/>
        </p:nvSpPr>
        <p:spPr>
          <a:xfrm>
            <a:off x="882078" y="3287730"/>
            <a:ext cx="76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過去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58325B0-C0BC-7840-B5A5-67EE0445E4C9}"/>
              </a:ext>
            </a:extLst>
          </p:cNvPr>
          <p:cNvSpPr txBox="1"/>
          <p:nvPr/>
        </p:nvSpPr>
        <p:spPr>
          <a:xfrm>
            <a:off x="794320" y="4279208"/>
            <a:ext cx="1002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/>
              <a:t>過去から現在すべてを見て、未来を予測する</a:t>
            </a:r>
            <a:endParaRPr kumimoji="1" lang="ja-JP" altLang="en-US" sz="240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156377A-E181-D04F-9061-3E1B5694B7A4}"/>
              </a:ext>
            </a:extLst>
          </p:cNvPr>
          <p:cNvCxnSpPr/>
          <p:nvPr/>
        </p:nvCxnSpPr>
        <p:spPr>
          <a:xfrm>
            <a:off x="838200" y="4042391"/>
            <a:ext cx="10022012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1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B4F8C-0C51-E24B-8E34-6D8E2D14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マルコフ過程のイメージ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71AE4B-C67C-FE4E-9964-9D812AD1D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56" y="1866722"/>
            <a:ext cx="1081954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b="1">
                <a:solidFill>
                  <a:srgbClr val="0070C0"/>
                </a:solidFill>
              </a:rPr>
              <a:t>マルコフ過程</a:t>
            </a:r>
            <a:r>
              <a:rPr lang="ja-JP" altLang="en-US"/>
              <a:t>のイメージ．．．．</a:t>
            </a:r>
            <a:r>
              <a:rPr lang="en-US" altLang="ja-JP" dirty="0"/>
              <a:t>】</a:t>
            </a:r>
            <a:endParaRPr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B487FCB6-3EEF-E344-9A14-6CA3E76DD9CD}"/>
              </a:ext>
            </a:extLst>
          </p:cNvPr>
          <p:cNvSpPr/>
          <p:nvPr/>
        </p:nvSpPr>
        <p:spPr>
          <a:xfrm>
            <a:off x="2361772" y="2457737"/>
            <a:ext cx="852755" cy="7294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i="1" dirty="0"/>
              <a:t>N-2</a:t>
            </a:r>
            <a:endParaRPr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3C257EA3-064A-AD44-86DD-1CF63CC00BB6}"/>
              </a:ext>
            </a:extLst>
          </p:cNvPr>
          <p:cNvSpPr/>
          <p:nvPr/>
        </p:nvSpPr>
        <p:spPr>
          <a:xfrm>
            <a:off x="3890909" y="2457738"/>
            <a:ext cx="852755" cy="7294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i="1" dirty="0"/>
              <a:t>N-1</a:t>
            </a:r>
            <a:endParaRPr lang="ja-JP" altLang="en-US" sz="1400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AE3EDCB4-9214-6B4A-9F2F-41C98C07646C}"/>
              </a:ext>
            </a:extLst>
          </p:cNvPr>
          <p:cNvSpPr/>
          <p:nvPr/>
        </p:nvSpPr>
        <p:spPr>
          <a:xfrm>
            <a:off x="5420046" y="2457739"/>
            <a:ext cx="852755" cy="7294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i="1" dirty="0"/>
              <a:t>N</a:t>
            </a:r>
            <a:endParaRPr kumimoji="1" lang="ja-JP" altLang="en-US" sz="1200" i="1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A481E4A8-6C6F-574A-BDA4-E801E6334BBC}"/>
              </a:ext>
            </a:extLst>
          </p:cNvPr>
          <p:cNvSpPr/>
          <p:nvPr/>
        </p:nvSpPr>
        <p:spPr>
          <a:xfrm>
            <a:off x="6949183" y="2457739"/>
            <a:ext cx="852755" cy="7294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i="1" dirty="0"/>
              <a:t>N</a:t>
            </a:r>
            <a:r>
              <a:rPr lang="ja-JP" altLang="en-US" sz="1400"/>
              <a:t>＋</a:t>
            </a:r>
            <a:r>
              <a:rPr lang="en-US" altLang="ja-JP" sz="1400" dirty="0"/>
              <a:t>1</a:t>
            </a:r>
            <a:endParaRPr kumimoji="1" lang="ja-JP" altLang="en-US" sz="1400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8B6C2EE7-DAD4-794C-B8AD-024FF3535710}"/>
              </a:ext>
            </a:extLst>
          </p:cNvPr>
          <p:cNvSpPr/>
          <p:nvPr/>
        </p:nvSpPr>
        <p:spPr>
          <a:xfrm>
            <a:off x="8478320" y="2457740"/>
            <a:ext cx="852755" cy="7294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i="1" dirty="0"/>
              <a:t>N</a:t>
            </a:r>
            <a:r>
              <a:rPr lang="ja-JP" altLang="en-US" sz="1400"/>
              <a:t>＋</a:t>
            </a:r>
            <a:r>
              <a:rPr lang="en-US" altLang="ja-JP" sz="1400" dirty="0"/>
              <a:t>2</a:t>
            </a:r>
            <a:endParaRPr lang="ja-JP" altLang="en-US" sz="1400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DD138E19-8F4C-B84E-881D-84B5474535DE}"/>
              </a:ext>
            </a:extLst>
          </p:cNvPr>
          <p:cNvSpPr/>
          <p:nvPr/>
        </p:nvSpPr>
        <p:spPr>
          <a:xfrm>
            <a:off x="10007457" y="2458355"/>
            <a:ext cx="852755" cy="7294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i="1" dirty="0"/>
              <a:t>N</a:t>
            </a:r>
            <a:r>
              <a:rPr lang="ja-JP" altLang="en-US" sz="1400"/>
              <a:t>＋</a:t>
            </a:r>
            <a:r>
              <a:rPr lang="en-US" altLang="ja-JP" sz="1400" dirty="0"/>
              <a:t>3</a:t>
            </a:r>
            <a:endParaRPr lang="ja-JP" altLang="en-US" sz="1400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BF820783-DB09-8048-B4DF-A9C38422FEA3}"/>
              </a:ext>
            </a:extLst>
          </p:cNvPr>
          <p:cNvSpPr/>
          <p:nvPr/>
        </p:nvSpPr>
        <p:spPr>
          <a:xfrm>
            <a:off x="838200" y="2457736"/>
            <a:ext cx="852755" cy="7294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i="1" dirty="0"/>
              <a:t>N-3</a:t>
            </a:r>
            <a:endParaRPr lang="ja-JP" altLang="en-US" sz="14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20765EE-39B0-EC42-899E-5B12CC7FD1E3}"/>
              </a:ext>
            </a:extLst>
          </p:cNvPr>
          <p:cNvSpPr txBox="1"/>
          <p:nvPr/>
        </p:nvSpPr>
        <p:spPr>
          <a:xfrm>
            <a:off x="5463924" y="3287730"/>
            <a:ext cx="76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現在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15725D7-0444-DF4E-B288-3B7969578A35}"/>
              </a:ext>
            </a:extLst>
          </p:cNvPr>
          <p:cNvSpPr txBox="1"/>
          <p:nvPr/>
        </p:nvSpPr>
        <p:spPr>
          <a:xfrm>
            <a:off x="10051335" y="3287730"/>
            <a:ext cx="76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未来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C39FA4A-FAA5-B149-943E-B98576032EF5}"/>
              </a:ext>
            </a:extLst>
          </p:cNvPr>
          <p:cNvSpPr txBox="1"/>
          <p:nvPr/>
        </p:nvSpPr>
        <p:spPr>
          <a:xfrm>
            <a:off x="882078" y="3287730"/>
            <a:ext cx="76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過去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58325B0-C0BC-7840-B5A5-67EE0445E4C9}"/>
              </a:ext>
            </a:extLst>
          </p:cNvPr>
          <p:cNvSpPr txBox="1"/>
          <p:nvPr/>
        </p:nvSpPr>
        <p:spPr>
          <a:xfrm>
            <a:off x="794320" y="4279208"/>
            <a:ext cx="1002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/>
              <a:t>過去の状態によらず</a:t>
            </a:r>
            <a:r>
              <a:rPr lang="ja-JP" altLang="en-US" sz="2400">
                <a:solidFill>
                  <a:srgbClr val="FF0000"/>
                </a:solidFill>
              </a:rPr>
              <a:t>現在の状態のみで</a:t>
            </a:r>
            <a:r>
              <a:rPr lang="ja-JP" altLang="en-US" sz="2400"/>
              <a:t>未来の確率が決まる</a:t>
            </a:r>
            <a:endParaRPr kumimoji="1" lang="ja-JP" altLang="en-US" sz="240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156377A-E181-D04F-9061-3E1B5694B7A4}"/>
              </a:ext>
            </a:extLst>
          </p:cNvPr>
          <p:cNvCxnSpPr>
            <a:cxnSpLocks/>
          </p:cNvCxnSpPr>
          <p:nvPr/>
        </p:nvCxnSpPr>
        <p:spPr>
          <a:xfrm>
            <a:off x="5753528" y="4042391"/>
            <a:ext cx="510668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8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B4F8C-0C51-E24B-8E34-6D8E2D14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具体例を考えてみよう（その１）</a:t>
            </a:r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BF7DF728-B8D4-A14A-98E6-A836F1DDD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017" y="1618768"/>
            <a:ext cx="5465851" cy="4155308"/>
          </a:xfrm>
          <a:ln>
            <a:solidFill>
              <a:schemeClr val="tx1"/>
            </a:solidFill>
            <a:prstDash val="dash"/>
          </a:ln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03F8193-3185-544F-8C68-5932E415E55A}"/>
              </a:ext>
            </a:extLst>
          </p:cNvPr>
          <p:cNvSpPr txBox="1"/>
          <p:nvPr/>
        </p:nvSpPr>
        <p:spPr>
          <a:xfrm>
            <a:off x="838200" y="1618769"/>
            <a:ext cx="54833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矢印の上にはその移動が起きる確率が書いてある。</a:t>
            </a:r>
            <a:br>
              <a:rPr lang="ja-JP" altLang="en-US" sz="2800"/>
            </a:br>
            <a:r>
              <a:rPr lang="ja-JP" altLang="en-US" sz="2000"/>
              <a:t>つまり、</a:t>
            </a:r>
            <a:r>
              <a:rPr lang="en" altLang="ja-JP" sz="2000" dirty="0"/>
              <a:t>A</a:t>
            </a:r>
            <a:r>
              <a:rPr lang="ja-JP" altLang="en-US" sz="2000"/>
              <a:t>に注目すると、</a:t>
            </a:r>
            <a:br>
              <a:rPr lang="ja-JP" altLang="en-US" sz="2800"/>
            </a:br>
            <a:r>
              <a:rPr lang="ja-JP" altLang="en-US" sz="2000"/>
              <a:t>①</a:t>
            </a:r>
            <a:r>
              <a:rPr lang="en" altLang="ja-JP" sz="2000" dirty="0"/>
              <a:t>A</a:t>
            </a:r>
            <a:r>
              <a:rPr lang="ja-JP" altLang="en-US" sz="2000"/>
              <a:t>から</a:t>
            </a:r>
            <a:r>
              <a:rPr lang="en" altLang="ja-JP" sz="2000" dirty="0"/>
              <a:t>B</a:t>
            </a:r>
            <a:r>
              <a:rPr lang="ja-JP" altLang="en" sz="2000"/>
              <a:t>：</a:t>
            </a:r>
            <a:r>
              <a:rPr lang="en" altLang="ja-JP" sz="2000" dirty="0"/>
              <a:t>1/3</a:t>
            </a:r>
            <a:br>
              <a:rPr lang="en" altLang="ja-JP" sz="2800" dirty="0"/>
            </a:br>
            <a:r>
              <a:rPr lang="ja-JP" altLang="en-US" sz="2000"/>
              <a:t>②</a:t>
            </a:r>
            <a:r>
              <a:rPr lang="en" altLang="ja-JP" sz="2000" dirty="0"/>
              <a:t>A</a:t>
            </a:r>
            <a:r>
              <a:rPr lang="ja-JP" altLang="en-US" sz="2000"/>
              <a:t>から</a:t>
            </a:r>
            <a:r>
              <a:rPr lang="en" altLang="ja-JP" sz="2000" dirty="0"/>
              <a:t>C</a:t>
            </a:r>
            <a:r>
              <a:rPr lang="ja-JP" altLang="en" sz="2000"/>
              <a:t>：</a:t>
            </a:r>
            <a:r>
              <a:rPr lang="en" altLang="ja-JP" sz="2000" dirty="0"/>
              <a:t>1/3</a:t>
            </a:r>
            <a:br>
              <a:rPr lang="en" altLang="ja-JP" sz="2800" dirty="0"/>
            </a:br>
            <a:r>
              <a:rPr lang="ja-JP" altLang="en-US" sz="2000"/>
              <a:t>③</a:t>
            </a:r>
            <a:r>
              <a:rPr lang="en" altLang="ja-JP" sz="2000" dirty="0"/>
              <a:t>A</a:t>
            </a:r>
            <a:r>
              <a:rPr lang="ja-JP" altLang="en-US" sz="2000"/>
              <a:t>から</a:t>
            </a:r>
            <a:r>
              <a:rPr lang="en" altLang="ja-JP" sz="2000" dirty="0"/>
              <a:t>A</a:t>
            </a:r>
            <a:r>
              <a:rPr lang="ja-JP" altLang="en" sz="2000"/>
              <a:t>：</a:t>
            </a:r>
            <a:r>
              <a:rPr lang="en" altLang="ja-JP" sz="2000" dirty="0"/>
              <a:t>1/3</a:t>
            </a:r>
            <a:br>
              <a:rPr lang="en" altLang="ja-JP" sz="2800" dirty="0"/>
            </a:br>
            <a:r>
              <a:rPr lang="ja-JP" altLang="en-US" sz="2000"/>
              <a:t>という確率で移動する。</a:t>
            </a:r>
            <a:endParaRPr lang="en-US" altLang="ja-JP" sz="28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6EFFDF7-4D86-3249-A5B4-838E0CA98A61}"/>
              </a:ext>
            </a:extLst>
          </p:cNvPr>
          <p:cNvSpPr txBox="1"/>
          <p:nvPr/>
        </p:nvSpPr>
        <p:spPr>
          <a:xfrm>
            <a:off x="838200" y="3965020"/>
            <a:ext cx="5213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【</a:t>
            </a:r>
            <a:r>
              <a:rPr lang="ja-JP" altLang="en-US" sz="2000"/>
              <a:t>ウェブ広告の例</a:t>
            </a:r>
            <a:r>
              <a:rPr lang="en-US" altLang="ja-JP" sz="2000" dirty="0"/>
              <a:t>】</a:t>
            </a:r>
          </a:p>
          <a:p>
            <a:r>
              <a:rPr lang="ja-JP" altLang="en-US" sz="2000"/>
              <a:t>・広告</a:t>
            </a:r>
            <a:r>
              <a:rPr lang="en" altLang="ja-JP" sz="2000" dirty="0"/>
              <a:t>A,B</a:t>
            </a:r>
            <a:r>
              <a:rPr lang="ja-JP" altLang="en-US" sz="2000"/>
              <a:t>と順番に見て、</a:t>
            </a:r>
            <a:r>
              <a:rPr lang="en" altLang="ja-JP" sz="2000" dirty="0"/>
              <a:t>C</a:t>
            </a:r>
            <a:r>
              <a:rPr lang="ja-JP" altLang="en-US" sz="2000"/>
              <a:t>でクリックして</a:t>
            </a:r>
            <a:endParaRPr lang="en-US" altLang="ja-JP" sz="2000" dirty="0"/>
          </a:p>
          <a:p>
            <a:r>
              <a:rPr lang="ja-JP" altLang="en-US" sz="2000"/>
              <a:t>　購入ページまで移動した。</a:t>
            </a:r>
            <a:endParaRPr lang="en-US" altLang="ja-JP" sz="2000" dirty="0"/>
          </a:p>
          <a:p>
            <a:r>
              <a:rPr lang="ja-JP" altLang="en-US" sz="2000"/>
              <a:t>・つまりいくつかのページ（右で言う</a:t>
            </a:r>
            <a:r>
              <a:rPr lang="en-US" altLang="ja-JP" sz="2000" dirty="0"/>
              <a:t>A,B,C</a:t>
            </a:r>
          </a:p>
          <a:p>
            <a:r>
              <a:rPr lang="ja-JP" altLang="en-US" sz="2000"/>
              <a:t>　</a:t>
            </a:r>
            <a:r>
              <a:rPr lang="en" altLang="ja-JP" sz="2000" dirty="0"/>
              <a:t> </a:t>
            </a:r>
            <a:r>
              <a:rPr lang="ja-JP" altLang="en" sz="2000"/>
              <a:t>）</a:t>
            </a:r>
            <a:r>
              <a:rPr lang="ja-JP" altLang="en-US" sz="2000"/>
              <a:t>があって、現在あるページ（</a:t>
            </a:r>
            <a:r>
              <a:rPr lang="en" altLang="ja-JP" sz="2000" dirty="0"/>
              <a:t>A</a:t>
            </a:r>
            <a:r>
              <a:rPr lang="ja-JP" altLang="en" sz="2000"/>
              <a:t>）</a:t>
            </a:r>
            <a:r>
              <a:rPr lang="ja-JP" altLang="en-US" sz="2000"/>
              <a:t>にい</a:t>
            </a:r>
            <a:endParaRPr lang="en-US" altLang="ja-JP" sz="2000" dirty="0"/>
          </a:p>
          <a:p>
            <a:r>
              <a:rPr lang="en-US" altLang="ja-JP" sz="2000" dirty="0"/>
              <a:t>    </a:t>
            </a:r>
            <a:r>
              <a:rPr lang="ja-JP" altLang="en-US" sz="2000"/>
              <a:t>る人が購入ページ（</a:t>
            </a:r>
            <a:r>
              <a:rPr lang="en" altLang="ja-JP" sz="2000" dirty="0"/>
              <a:t>C</a:t>
            </a:r>
            <a:r>
              <a:rPr lang="ja-JP" altLang="en" sz="2000"/>
              <a:t>）</a:t>
            </a:r>
            <a:r>
              <a:rPr lang="ja-JP" altLang="en-US" sz="2000"/>
              <a:t>まで行く確率は</a:t>
            </a:r>
            <a:endParaRPr lang="en-US" altLang="ja-JP" sz="2000" dirty="0"/>
          </a:p>
          <a:p>
            <a:r>
              <a:rPr lang="ja-JP" altLang="en-US" sz="2000"/>
              <a:t>　どれくらいかを計算することが出来る。</a:t>
            </a:r>
            <a:br>
              <a:rPr lang="ja-JP" altLang="en-US" sz="2000"/>
            </a:br>
            <a:r>
              <a:rPr lang="ja-JP" altLang="en-US" sz="2000"/>
              <a:t>→</a:t>
            </a:r>
            <a:r>
              <a:rPr lang="ja-JP" altLang="en-US" sz="2000">
                <a:solidFill>
                  <a:srgbClr val="FF0000"/>
                </a:solidFill>
              </a:rPr>
              <a:t>確率から広告</a:t>
            </a:r>
            <a:r>
              <a:rPr lang="en" altLang="ja-JP" sz="2000" dirty="0">
                <a:solidFill>
                  <a:srgbClr val="FF0000"/>
                </a:solidFill>
              </a:rPr>
              <a:t>A</a:t>
            </a:r>
            <a:r>
              <a:rPr lang="ja-JP" altLang="en-US" sz="2000">
                <a:solidFill>
                  <a:srgbClr val="FF0000"/>
                </a:solidFill>
              </a:rPr>
              <a:t>の価値を計算できる。</a:t>
            </a:r>
            <a:endParaRPr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A66A8C2-C549-CE41-A1A1-D1A909FF22E8}"/>
              </a:ext>
            </a:extLst>
          </p:cNvPr>
          <p:cNvSpPr txBox="1"/>
          <p:nvPr/>
        </p:nvSpPr>
        <p:spPr>
          <a:xfrm>
            <a:off x="8254106" y="5774076"/>
            <a:ext cx="149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状態遷移図</a:t>
            </a:r>
          </a:p>
        </p:txBody>
      </p:sp>
    </p:spTree>
    <p:extLst>
      <p:ext uri="{BB962C8B-B14F-4D97-AF65-F5344CB8AC3E}">
        <p14:creationId xmlns:p14="http://schemas.microsoft.com/office/powerpoint/2010/main" val="98979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B4F8C-0C51-E24B-8E34-6D8E2D14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具体例を考えてみよう（その２＿１）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03F8193-3185-544F-8C68-5932E415E55A}"/>
              </a:ext>
            </a:extLst>
          </p:cNvPr>
          <p:cNvSpPr txBox="1"/>
          <p:nvPr/>
        </p:nvSpPr>
        <p:spPr>
          <a:xfrm>
            <a:off x="838200" y="1690688"/>
            <a:ext cx="60339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【</a:t>
            </a:r>
            <a:r>
              <a:rPr lang="ja-JP" altLang="en-US" sz="2000"/>
              <a:t>昨日以前の天気は翌日の天気に影響しない。</a:t>
            </a:r>
            <a:r>
              <a:rPr lang="en-US" altLang="ja-JP" sz="2000" dirty="0"/>
              <a:t>】</a:t>
            </a:r>
            <a:endParaRPr lang="ja-JP" altLang="en-US" sz="2000"/>
          </a:p>
          <a:p>
            <a:r>
              <a:rPr lang="ja-JP" altLang="en-US" sz="2000"/>
              <a:t>①今日晴れ→翌日晴れる確率は</a:t>
            </a:r>
            <a:r>
              <a:rPr lang="en-US" altLang="ja-JP" sz="2000" b="1" dirty="0"/>
              <a:t>0.7</a:t>
            </a:r>
          </a:p>
          <a:p>
            <a:r>
              <a:rPr lang="ja-JP" altLang="en-US" sz="2000"/>
              <a:t>　曇の確率は</a:t>
            </a:r>
            <a:r>
              <a:rPr lang="en-US" altLang="ja-JP" sz="2000" b="1" dirty="0"/>
              <a:t>0.3</a:t>
            </a:r>
          </a:p>
          <a:p>
            <a:r>
              <a:rPr lang="ja-JP" altLang="en-US" sz="2000"/>
              <a:t>　雨の確率は</a:t>
            </a:r>
            <a:r>
              <a:rPr lang="en-US" altLang="ja-JP" sz="2000" b="1" dirty="0"/>
              <a:t>0</a:t>
            </a:r>
            <a:endParaRPr lang="ja-JP" altLang="en-US" sz="2000" b="1"/>
          </a:p>
          <a:p>
            <a:r>
              <a:rPr lang="ja-JP" altLang="en-US" sz="2000"/>
              <a:t>②今日曇→翌日晴れる確率は</a:t>
            </a:r>
            <a:r>
              <a:rPr lang="en-US" altLang="ja-JP" sz="2000" b="1" dirty="0"/>
              <a:t>0.4</a:t>
            </a:r>
          </a:p>
          <a:p>
            <a:r>
              <a:rPr lang="ja-JP" altLang="en-US" sz="2000"/>
              <a:t>　曇の確率は</a:t>
            </a:r>
            <a:r>
              <a:rPr lang="en-US" altLang="ja-JP" sz="2000" b="1" dirty="0"/>
              <a:t>0.4</a:t>
            </a:r>
          </a:p>
          <a:p>
            <a:r>
              <a:rPr lang="ja-JP" altLang="en-US" sz="2000"/>
              <a:t>　雨の確率は</a:t>
            </a:r>
            <a:r>
              <a:rPr lang="en-US" altLang="ja-JP" sz="2000" b="1" dirty="0"/>
              <a:t>0.2</a:t>
            </a:r>
            <a:endParaRPr lang="ja-JP" altLang="en-US" sz="2000" b="1"/>
          </a:p>
          <a:p>
            <a:r>
              <a:rPr lang="ja-JP" altLang="en-US" sz="2000"/>
              <a:t>③今日雨→翌日晴れる確率は</a:t>
            </a:r>
            <a:r>
              <a:rPr lang="en-US" altLang="ja-JP" sz="2000" b="1" dirty="0"/>
              <a:t>0.3</a:t>
            </a:r>
          </a:p>
          <a:p>
            <a:r>
              <a:rPr lang="ja-JP" altLang="en-US" sz="2000"/>
              <a:t>　曇の確率は </a:t>
            </a:r>
            <a:r>
              <a:rPr lang="en-US" altLang="ja-JP" sz="2000" b="1" dirty="0"/>
              <a:t>0.3</a:t>
            </a:r>
          </a:p>
          <a:p>
            <a:r>
              <a:rPr lang="ja-JP" altLang="en-US" sz="2000"/>
              <a:t>　雨の確率は</a:t>
            </a:r>
            <a:r>
              <a:rPr lang="ja-JP" altLang="en-US" sz="2000" b="1"/>
              <a:t> </a:t>
            </a:r>
            <a:r>
              <a:rPr lang="en-US" altLang="ja-JP" sz="2000" b="1" dirty="0"/>
              <a:t>0.4</a:t>
            </a:r>
            <a:endParaRPr lang="ja-JP" altLang="en-US" sz="2000" b="1"/>
          </a:p>
          <a:p>
            <a:br>
              <a:rPr lang="ja-JP" altLang="en-US" sz="2400"/>
            </a:br>
            <a:endParaRPr lang="en-US" altLang="ja-JP" sz="32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9CFDA16-B8AA-FA4C-A9BD-B3399EA0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477" y="1690689"/>
            <a:ext cx="5247068" cy="392927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04C197-FDF8-BC4C-A142-CD5BBF9F16BC}"/>
              </a:ext>
            </a:extLst>
          </p:cNvPr>
          <p:cNvSpPr txBox="1"/>
          <p:nvPr/>
        </p:nvSpPr>
        <p:spPr>
          <a:xfrm>
            <a:off x="8618175" y="5619965"/>
            <a:ext cx="149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状態遷移図</a:t>
            </a:r>
          </a:p>
        </p:txBody>
      </p:sp>
    </p:spTree>
    <p:extLst>
      <p:ext uri="{BB962C8B-B14F-4D97-AF65-F5344CB8AC3E}">
        <p14:creationId xmlns:p14="http://schemas.microsoft.com/office/powerpoint/2010/main" val="85555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B4F8C-0C51-E24B-8E34-6D8E2D14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具体例を考えてみよう（その２＿２）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03F8193-3185-544F-8C68-5932E415E55A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6033906" cy="2284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/>
                  <a:t>・状態空間は </a:t>
                </a:r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晴れ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曇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雨</m:t>
                            </m:r>
                          </m:e>
                        </m:d>
                      </m:e>
                    </m:d>
                  </m:oMath>
                </a14:m>
                <a:endParaRPr lang="en-US" altLang="ja-JP" sz="2000" dirty="0"/>
              </a:p>
              <a:p>
                <a:r>
                  <a:rPr lang="ja-JP" altLang="en-US" sz="2000"/>
                  <a:t>　または、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ja-JP" altLang="en-US" sz="2000"/>
                  <a:t>と書ける</a:t>
                </a:r>
              </a:p>
              <a:p>
                <a:r>
                  <a:rPr lang="ja-JP" altLang="en-US" sz="2000"/>
                  <a:t>・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000"/>
                  <a:t>日目の天気を表す確率変数を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ja-JP" altLang="en-US" sz="2000"/>
                  <a:t>とする</a:t>
                </a:r>
                <a:endParaRPr lang="en-US" altLang="ja-JP" sz="2000" dirty="0"/>
              </a:p>
              <a:p>
                <a:r>
                  <a:rPr lang="ja-JP" altLang="en-US" sz="2000"/>
                  <a:t>　→翌日は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ja-JP" altLang="en-US" sz="2000"/>
                  <a:t>と書ける</a:t>
                </a:r>
                <a:endParaRPr lang="en-US" altLang="ja-JP" sz="2000" dirty="0"/>
              </a:p>
              <a:p>
                <a:r>
                  <a:rPr lang="ja-JP" altLang="en-US" sz="2000"/>
                  <a:t>・例えば，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000"/>
                  <a:t>日目に晴れたもとで </a:t>
                </a:r>
                <a:r>
                  <a:rPr lang="en-US" altLang="ja-JP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ja-JP" altLang="en-US" sz="2000"/>
                  <a:t>日目も晴れ</a:t>
                </a:r>
                <a:endParaRPr lang="en-US" altLang="ja-JP" sz="2000" dirty="0"/>
              </a:p>
              <a:p>
                <a:r>
                  <a:rPr lang="ja-JP" altLang="en-US" sz="2000"/>
                  <a:t>　る確率は</a:t>
                </a:r>
                <a:r>
                  <a:rPr lang="en-US" altLang="ja-JP" sz="2000" dirty="0"/>
                  <a:t>0.7</a:t>
                </a:r>
                <a:r>
                  <a:rPr lang="ja-JP" altLang="en-US" sz="2000"/>
                  <a:t>なので，</a:t>
                </a:r>
                <a:endParaRPr lang="en-US" altLang="ja-JP" sz="2000" dirty="0"/>
              </a:p>
              <a:p>
                <a:r>
                  <a:rPr lang="ja-JP" altLang="en-US" sz="2000"/>
                  <a:t>　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ja-JP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ja-JP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e>
                        <m:sSub>
                          <m:sSubPr>
                            <m:ctrlPr>
                              <a:rPr lang="en-US" altLang="ja-JP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ja-JP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" altLang="ja-JP" sz="2000" b="1" dirty="0"/>
                  <a:t>=0.7</a:t>
                </a:r>
                <a:r>
                  <a:rPr lang="ja-JP" altLang="en-US" sz="2000"/>
                  <a:t>と書ける</a:t>
                </a:r>
                <a:endParaRPr lang="en-US" altLang="ja-JP" sz="36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03F8193-3185-544F-8C68-5932E415E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6033906" cy="2284921"/>
              </a:xfrm>
              <a:prstGeom prst="rect">
                <a:avLst/>
              </a:prstGeom>
              <a:blipFill>
                <a:blip r:embed="rId3"/>
                <a:stretch>
                  <a:fillRect l="-1050" b="-38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59CFDA16-B8AA-FA4C-A9BD-B3399EA00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477" y="1690689"/>
            <a:ext cx="5247068" cy="392927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04C197-FDF8-BC4C-A142-CD5BBF9F16BC}"/>
              </a:ext>
            </a:extLst>
          </p:cNvPr>
          <p:cNvSpPr txBox="1"/>
          <p:nvPr/>
        </p:nvSpPr>
        <p:spPr>
          <a:xfrm>
            <a:off x="8618175" y="5619965"/>
            <a:ext cx="149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状態遷移図</a:t>
            </a:r>
          </a:p>
        </p:txBody>
      </p:sp>
    </p:spTree>
    <p:extLst>
      <p:ext uri="{BB962C8B-B14F-4D97-AF65-F5344CB8AC3E}">
        <p14:creationId xmlns:p14="http://schemas.microsoft.com/office/powerpoint/2010/main" val="50759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B4F8C-0C51-E24B-8E34-6D8E2D14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（マルコフについて）参考文献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E655C4-8C0A-BB47-ACE4-E514102E1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6546"/>
          </a:xfrm>
        </p:spPr>
        <p:txBody>
          <a:bodyPr>
            <a:normAutofit/>
          </a:bodyPr>
          <a:lstStyle/>
          <a:p>
            <a:r>
              <a:rPr lang="en" altLang="ja-JP" sz="2400" dirty="0">
                <a:hlinkClick r:id="rId2"/>
              </a:rPr>
              <a:t>http://www.housecat442.com/?p=83</a:t>
            </a:r>
            <a:endParaRPr lang="en" altLang="ja-JP" sz="2400" dirty="0"/>
          </a:p>
          <a:p>
            <a:r>
              <a:rPr lang="en" altLang="ja-JP" sz="2400" dirty="0">
                <a:hlinkClick r:id="rId3"/>
              </a:rPr>
              <a:t>https://www.codereading.com/statistics/markov-chain.html</a:t>
            </a:r>
            <a:endParaRPr lang="en" altLang="ja-JP" sz="2400" dirty="0"/>
          </a:p>
          <a:p>
            <a:r>
              <a:rPr lang="en" altLang="ja-JP" sz="2400" dirty="0">
                <a:hlinkClick r:id="rId4"/>
              </a:rPr>
              <a:t>https://dev.classmethod.jp/machine-learning/markov-chain/</a:t>
            </a:r>
            <a:endParaRPr lang="en" altLang="ja-JP" sz="2400" dirty="0"/>
          </a:p>
          <a:p>
            <a:r>
              <a:rPr lang="en" altLang="ja-JP" sz="2400" dirty="0">
                <a:hlinkClick r:id="rId5"/>
              </a:rPr>
              <a:t>https://www.slideshare.net/hiroyukiokagawa/tokyo-webmining37</a:t>
            </a:r>
            <a:endParaRPr lang="en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43156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368</Words>
  <Application>Microsoft Macintosh PowerPoint</Application>
  <PresentationFormat>ワイド画面</PresentationFormat>
  <Paragraphs>80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Cambria Math</vt:lpstr>
      <vt:lpstr>Office テーマ</vt:lpstr>
      <vt:lpstr>マルコフ過程とは</vt:lpstr>
      <vt:lpstr>そもそもマルコフ過程って何？</vt:lpstr>
      <vt:lpstr>そもそもマルコフ過程って何？</vt:lpstr>
      <vt:lpstr>マルコフ過程のイメージ</vt:lpstr>
      <vt:lpstr>マルコフ過程のイメージ</vt:lpstr>
      <vt:lpstr>具体例を考えてみよう（その１）</vt:lpstr>
      <vt:lpstr>具体例を考えてみよう（その２＿１）</vt:lpstr>
      <vt:lpstr>具体例を考えてみよう（その２＿２）</vt:lpstr>
      <vt:lpstr>（マルコフについて）参考文献</vt:lpstr>
      <vt:lpstr>因子分析とは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マルコフ解析とは</dc:title>
  <dc:creator>Microsoft Office ユーザー</dc:creator>
  <cp:lastModifiedBy>Microsoft Office ユーザー</cp:lastModifiedBy>
  <cp:revision>30</cp:revision>
  <dcterms:created xsi:type="dcterms:W3CDTF">2018-06-01T07:32:18Z</dcterms:created>
  <dcterms:modified xsi:type="dcterms:W3CDTF">2018-06-02T06:29:33Z</dcterms:modified>
</cp:coreProperties>
</file>