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8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1142-D5E2-4A9C-82A1-665686E7DF8B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C8891-75E4-4FCC-8C13-2FB4A258D0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768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cfbec62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55cfbec62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1 column text">
  <p:cSld name="Title, subtitle &amp; 1 column tex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1800"/>
              <a:buNone/>
              <a:defRPr sz="1800" b="0">
                <a:solidFill>
                  <a:srgbClr val="575757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- Deloitte black">
  <p:cSld name="Divider - Deloitte black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>
            <a:spLocks noGrp="1"/>
          </p:cNvSpPr>
          <p:nvPr>
            <p:ph type="title"/>
          </p:nvPr>
        </p:nvSpPr>
        <p:spPr>
          <a:xfrm>
            <a:off x="469900" y="1705668"/>
            <a:ext cx="10418233" cy="159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50"/>
              <a:buFont typeface="Verdana"/>
              <a:buNone/>
              <a:defRPr sz="38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body" idx="1"/>
          </p:nvPr>
        </p:nvSpPr>
        <p:spPr>
          <a:xfrm>
            <a:off x="469900" y="3429000"/>
            <a:ext cx="10418233" cy="156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50"/>
              <a:buNone/>
              <a:defRPr sz="385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 sz="2667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333"/>
              </a:spcBef>
              <a:spcAft>
                <a:spcPts val="1333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1"/>
          <p:cNvSpPr txBox="1"/>
          <p:nvPr/>
        </p:nvSpPr>
        <p:spPr>
          <a:xfrm>
            <a:off x="11506995" y="6477004"/>
            <a:ext cx="307975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fld id="{00000000-1234-1234-1234-123412341234}" type="slidenum"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6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1"/>
          <p:cNvSpPr txBox="1"/>
          <p:nvPr/>
        </p:nvSpPr>
        <p:spPr>
          <a:xfrm>
            <a:off x="6517565" y="6476999"/>
            <a:ext cx="4896560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r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Study on up-take of emerging technologies in public procurement | Kick-Off Meeting</a:t>
            </a:r>
            <a:endParaRPr/>
          </a:p>
        </p:txBody>
      </p:sp>
      <p:sp>
        <p:nvSpPr>
          <p:cNvPr id="106" name="Google Shape;106;p11"/>
          <p:cNvSpPr txBox="1"/>
          <p:nvPr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r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© 2019 Deloitte Belgium</a:t>
            </a:r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eloitte white">
  <p:cSld name="Divider - Deloitte white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title"/>
          </p:nvPr>
        </p:nvSpPr>
        <p:spPr>
          <a:xfrm>
            <a:off x="469901" y="1705668"/>
            <a:ext cx="10418233" cy="159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50"/>
              <a:buFont typeface="Verdana"/>
              <a:buNone/>
              <a:defRPr sz="38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1"/>
          </p:nvPr>
        </p:nvSpPr>
        <p:spPr>
          <a:xfrm>
            <a:off x="469900" y="3429000"/>
            <a:ext cx="10541000" cy="156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50"/>
              <a:buNone/>
              <a:defRPr sz="38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 sz="2667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333"/>
              </a:spcBef>
              <a:spcAft>
                <a:spcPts val="1333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2"/>
          <p:cNvSpPr txBox="1"/>
          <p:nvPr/>
        </p:nvSpPr>
        <p:spPr>
          <a:xfrm>
            <a:off x="6517565" y="6476999"/>
            <a:ext cx="4896560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Arial"/>
              <a:buNone/>
            </a:pPr>
            <a:r>
              <a:rPr lang="fr-BE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Study on up-take of emerging technologies in public procurement </a:t>
            </a:r>
            <a:endParaRPr/>
          </a:p>
        </p:txBody>
      </p:sp>
      <p:sp>
        <p:nvSpPr>
          <p:cNvPr id="111" name="Google Shape;111;p12"/>
          <p:cNvSpPr txBox="1"/>
          <p:nvPr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Arial"/>
              <a:buNone/>
            </a:pPr>
            <a:r>
              <a:rPr lang="fr-BE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© 2019 Deloitte Belgium</a:t>
            </a:r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statement dark green">
  <p:cSld name="Key statement dark green">
    <p:bg>
      <p:bgPr>
        <a:solidFill>
          <a:schemeClr val="accen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>
            <a:spLocks noGrp="1"/>
          </p:cNvSpPr>
          <p:nvPr>
            <p:ph type="body" idx="1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marL="1371600" lvl="2" indent="-482600" algn="l"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4000"/>
              <a:buChar char="•"/>
              <a:defRPr sz="4000">
                <a:solidFill>
                  <a:schemeClr val="lt2"/>
                </a:solidFill>
              </a:defRPr>
            </a:lvl3pPr>
            <a:lvl4pPr marL="1828800" lvl="3" indent="-482600" algn="l"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4000"/>
              <a:buChar char="−"/>
              <a:defRPr sz="4000">
                <a:solidFill>
                  <a:schemeClr val="lt2"/>
                </a:solidFill>
              </a:defRPr>
            </a:lvl4pPr>
            <a:lvl5pPr marL="2286000" lvl="4" indent="-482600" algn="l"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4000"/>
              <a:buChar char="−"/>
              <a:defRPr sz="4000">
                <a:solidFill>
                  <a:schemeClr val="lt2"/>
                </a:solidFill>
              </a:defRPr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fld id="{00000000-1234-1234-1234-123412341234}" type="slidenum"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6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6517565" y="6476999"/>
            <a:ext cx="4896560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r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Study on up-take of emerging technologies in public procurement | Kick-Off Meeting</a:t>
            </a:r>
            <a:endParaRPr/>
          </a:p>
        </p:txBody>
      </p:sp>
      <p:sp>
        <p:nvSpPr>
          <p:cNvPr id="116" name="Google Shape;116;p13"/>
          <p:cNvSpPr txBox="1"/>
          <p:nvPr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r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© 2019 Deloitte Belgium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statement dark blue">
  <p:cSld name="Key statement dark blue">
    <p:bg>
      <p:bgPr>
        <a:solidFill>
          <a:schemeClr val="accent4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marL="1371600" lvl="2" indent="-482600" algn="l"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4000"/>
              <a:buChar char="•"/>
              <a:defRPr sz="4000">
                <a:solidFill>
                  <a:schemeClr val="lt2"/>
                </a:solidFill>
              </a:defRPr>
            </a:lvl3pPr>
            <a:lvl4pPr marL="1828800" lvl="3" indent="-482600" algn="l"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4000"/>
              <a:buChar char="−"/>
              <a:defRPr sz="4000">
                <a:solidFill>
                  <a:schemeClr val="lt2"/>
                </a:solidFill>
              </a:defRPr>
            </a:lvl4pPr>
            <a:lvl5pPr marL="2286000" lvl="4" indent="-482600" algn="l"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4000"/>
              <a:buChar char="−"/>
              <a:defRPr sz="4000">
                <a:solidFill>
                  <a:schemeClr val="lt2"/>
                </a:solidFill>
              </a:defRPr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fld id="{00000000-1234-1234-1234-123412341234}" type="slidenum"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6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6517565" y="6476999"/>
            <a:ext cx="4896560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r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Study on up-take of emerging technologies in public procurement | Kick-Off Meeting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r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© 2019 Deloitte Belgium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statement teal">
  <p:cSld name="Key statement teal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body" idx="1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marL="1371600" lvl="2" indent="-482600" algn="l"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4000"/>
              <a:buChar char="•"/>
              <a:defRPr sz="4000">
                <a:solidFill>
                  <a:schemeClr val="lt2"/>
                </a:solidFill>
              </a:defRPr>
            </a:lvl3pPr>
            <a:lvl4pPr marL="1828800" lvl="3" indent="-482600" algn="l"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4000"/>
              <a:buChar char="−"/>
              <a:defRPr sz="4000">
                <a:solidFill>
                  <a:schemeClr val="lt2"/>
                </a:solidFill>
              </a:defRPr>
            </a:lvl4pPr>
            <a:lvl5pPr marL="2286000" lvl="4" indent="-482600" algn="l"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4000"/>
              <a:buChar char="−"/>
              <a:defRPr sz="4000">
                <a:solidFill>
                  <a:schemeClr val="lt2"/>
                </a:solidFill>
              </a:defRPr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fld id="{00000000-1234-1234-1234-123412341234}" type="slidenum"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6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6517565" y="6476999"/>
            <a:ext cx="4896560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r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Study on up-take of emerging technologies in public procurement | Kick-Off Meeting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r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© 2019 Deloitte Belgium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statement black">
  <p:cSld name="Key statement black"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marL="1371600" lvl="2" indent="-482600" algn="l"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4000"/>
              <a:buChar char="•"/>
              <a:defRPr sz="4000">
                <a:solidFill>
                  <a:schemeClr val="lt2"/>
                </a:solidFill>
              </a:defRPr>
            </a:lvl3pPr>
            <a:lvl4pPr marL="1828800" lvl="3" indent="-482600" algn="l"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4000"/>
              <a:buChar char="−"/>
              <a:defRPr sz="4000">
                <a:solidFill>
                  <a:schemeClr val="lt2"/>
                </a:solidFill>
              </a:defRPr>
            </a:lvl4pPr>
            <a:lvl5pPr marL="2286000" lvl="4" indent="-482600" algn="l"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4000"/>
              <a:buChar char="−"/>
              <a:defRPr sz="4000">
                <a:solidFill>
                  <a:schemeClr val="lt2"/>
                </a:solidFill>
              </a:defRPr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6517565" y="6476999"/>
            <a:ext cx="4896560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r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Study on up-take of emerging technologies in public procurement 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r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© 2019 Deloitte Belgium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fld id="{00000000-1234-1234-1234-123412341234}" type="slidenum"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6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white">
  <p:cSld name="Key statement white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marL="1371600" lvl="2" indent="-482600" algn="l"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4000"/>
              <a:buChar char="•"/>
              <a:defRPr sz="4000">
                <a:solidFill>
                  <a:schemeClr val="lt2"/>
                </a:solidFill>
              </a:defRPr>
            </a:lvl3pPr>
            <a:lvl4pPr marL="1828800" lvl="3" indent="-482600" algn="l"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4000"/>
              <a:buChar char="−"/>
              <a:defRPr sz="4000">
                <a:solidFill>
                  <a:schemeClr val="lt2"/>
                </a:solidFill>
              </a:defRPr>
            </a:lvl4pPr>
            <a:lvl5pPr marL="2286000" lvl="4" indent="-482600" algn="l"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4000"/>
              <a:buChar char="−"/>
              <a:defRPr sz="4000">
                <a:solidFill>
                  <a:schemeClr val="lt2"/>
                </a:solidFill>
              </a:defRPr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2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with image">
  <p:cSld name="Contents with imag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>
            <a:spLocks noGrp="1"/>
          </p:cNvSpPr>
          <p:nvPr>
            <p:ph type="pic" idx="2"/>
          </p:nvPr>
        </p:nvSpPr>
        <p:spPr>
          <a:xfrm>
            <a:off x="5604867" y="1700213"/>
            <a:ext cx="6117233" cy="459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3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1 column text">
  <p:cSld name="Title &amp; 1 column 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2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- Black">
  <p:cSld name="Title Slide -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75200" y="5845180"/>
            <a:ext cx="5592011" cy="50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2pPr>
            <a:lvl3pPr lvl="2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4pPr>
            <a:lvl5pPr lvl="4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5pPr>
            <a:lvl6pPr lvl="5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6pPr>
            <a:lvl7pPr lvl="6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7pPr>
            <a:lvl8pPr lvl="7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8pPr>
            <a:lvl9pPr lvl="8" algn="ctr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2133"/>
              <a:buNone/>
              <a:defRPr sz="2133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2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marL="1371600" lvl="2" indent="-3048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</p:grpSpPr>
        <p:sp>
          <p:nvSpPr>
            <p:cNvPr id="17" name="Google Shape;17;p3"/>
            <p:cNvSpPr/>
            <p:nvPr/>
          </p:nvSpPr>
          <p:spPr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398463" y="406401"/>
              <a:ext cx="247650" cy="301625"/>
            </a:xfrm>
            <a:custGeom>
              <a:avLst/>
              <a:gdLst/>
              <a:ahLst/>
              <a:cxnLst/>
              <a:rect l="l" t="t" r="r" b="b"/>
              <a:pathLst>
                <a:path w="287" h="347" extrusionOk="0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011238" y="479426"/>
              <a:ext cx="215900" cy="231775"/>
            </a:xfrm>
            <a:custGeom>
              <a:avLst/>
              <a:gdLst/>
              <a:ahLst/>
              <a:cxnLst/>
              <a:rect l="l" t="t" r="r" b="b"/>
              <a:pathLst>
                <a:path w="252" h="267" extrusionOk="0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362075" y="411163"/>
              <a:ext cx="158750" cy="300038"/>
            </a:xfrm>
            <a:custGeom>
              <a:avLst/>
              <a:gdLst/>
              <a:ahLst/>
              <a:cxnLst/>
              <a:rect l="l" t="t" r="r" b="b"/>
              <a:pathLst>
                <a:path w="184" h="344" extrusionOk="0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535113" y="411163"/>
              <a:ext cx="158750" cy="300038"/>
            </a:xfrm>
            <a:custGeom>
              <a:avLst/>
              <a:gdLst/>
              <a:ahLst/>
              <a:cxnLst/>
              <a:rect l="l" t="t" r="r" b="b"/>
              <a:pathLst>
                <a:path w="184" h="344" extrusionOk="0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709738" y="479426"/>
              <a:ext cx="211137" cy="2317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68338" y="479426"/>
              <a:ext cx="209550" cy="231775"/>
            </a:xfrm>
            <a:custGeom>
              <a:avLst/>
              <a:gdLst/>
              <a:ahLst/>
              <a:cxnLst/>
              <a:rect l="l" t="t" r="r" b="b"/>
              <a:pathLst>
                <a:path w="243" h="267" extrusionOk="0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7" name="Google Shape;27;p3"/>
          <p:cNvSpPr>
            <a:spLocks noGrp="1"/>
          </p:cNvSpPr>
          <p:nvPr>
            <p:ph type="pic" idx="3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1 column - large">
  <p:cSld name="Title, subtitle &amp; 1 column - lar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 sz="1600"/>
            </a:lvl4pPr>
            <a:lvl5pPr marL="2286000" lvl="4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 sz="1600"/>
            </a:lvl5pPr>
            <a:lvl6pPr marL="2743200" lvl="5" indent="-364045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Char char="−"/>
              <a:defRPr sz="2133"/>
            </a:lvl6pPr>
            <a:lvl7pPr marL="3200400" lvl="6" indent="-364045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Char char="−"/>
              <a:defRPr sz="2133"/>
            </a:lvl7pPr>
            <a:lvl8pPr marL="3657600" lvl="7" indent="-364045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Char char="−"/>
              <a:defRPr sz="2133"/>
            </a:lvl8pPr>
            <a:lvl9pPr marL="4114800" lvl="8" indent="-364045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2133"/>
              <a:buChar char="−"/>
              <a:defRPr sz="2133"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2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chart">
  <p:cSld name="Title, subtitle &amp; char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>
            <a:spLocks noGrp="1"/>
          </p:cNvSpPr>
          <p:nvPr>
            <p:ph type="chart" idx="2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468000" y="1659816"/>
            <a:ext cx="112522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3"/>
          </p:nvPr>
        </p:nvSpPr>
        <p:spPr>
          <a:xfrm>
            <a:off x="468000" y="5982790"/>
            <a:ext cx="11252201" cy="31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4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hart">
  <p:cSld name="3 char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>
            <a:spLocks noGrp="1"/>
          </p:cNvSpPr>
          <p:nvPr>
            <p:ph type="chart" idx="2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468000" y="1665289"/>
            <a:ext cx="3600000" cy="39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60" name="Google Shape;160;p23"/>
          <p:cNvSpPr>
            <a:spLocks noGrp="1"/>
          </p:cNvSpPr>
          <p:nvPr>
            <p:ph type="chart" idx="3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4"/>
          </p:nvPr>
        </p:nvSpPr>
        <p:spPr>
          <a:xfrm>
            <a:off x="4296003" y="1665288"/>
            <a:ext cx="3600000" cy="39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62" name="Google Shape;162;p23"/>
          <p:cNvSpPr>
            <a:spLocks noGrp="1"/>
          </p:cNvSpPr>
          <p:nvPr>
            <p:ph type="chart" idx="5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6"/>
          </p:nvPr>
        </p:nvSpPr>
        <p:spPr>
          <a:xfrm>
            <a:off x="8086959" y="1659145"/>
            <a:ext cx="3600000" cy="39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7"/>
          </p:nvPr>
        </p:nvSpPr>
        <p:spPr>
          <a:xfrm>
            <a:off x="468000" y="5982790"/>
            <a:ext cx="11252201" cy="31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8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 of text">
  <p:cSld name="2 columns of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2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3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 - large">
  <p:cSld name="2 columns - larg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 sz="1600"/>
            </a:lvl4pPr>
            <a:lvl5pPr marL="2286000" lvl="4" indent="-2921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000"/>
              <a:buChar char="−"/>
              <a:defRPr sz="1000"/>
            </a:lvl5pPr>
            <a:lvl6pPr marL="2743200" lvl="5" indent="-364045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Char char="−"/>
              <a:defRPr sz="2133"/>
            </a:lvl6pPr>
            <a:lvl7pPr marL="3200400" lvl="6" indent="-364045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Char char="−"/>
              <a:defRPr sz="2133"/>
            </a:lvl7pPr>
            <a:lvl8pPr marL="3657600" lvl="7" indent="-364045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Char char="−"/>
              <a:defRPr sz="2133"/>
            </a:lvl8pPr>
            <a:lvl9pPr marL="4114800" lvl="8" indent="-364045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2133"/>
              <a:buChar char="−"/>
              <a:defRPr sz="2133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2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 sz="1600"/>
            </a:lvl4pPr>
            <a:lvl5pPr marL="2286000" lvl="4" indent="-2921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000"/>
              <a:buChar char="−"/>
              <a:defRPr sz="1000"/>
            </a:lvl5pPr>
            <a:lvl6pPr marL="2743200" lvl="5" indent="-364045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Char char="−"/>
              <a:defRPr sz="2133"/>
            </a:lvl6pPr>
            <a:lvl7pPr marL="3200400" lvl="6" indent="-364045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Char char="−"/>
              <a:defRPr sz="2133"/>
            </a:lvl7pPr>
            <a:lvl8pPr marL="3657600" lvl="7" indent="-364045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Char char="−"/>
              <a:defRPr sz="2133"/>
            </a:lvl8pPr>
            <a:lvl9pPr marL="4114800" lvl="8" indent="-364045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2133"/>
              <a:buChar char="−"/>
              <a:defRPr sz="2133"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3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chart">
  <p:cSld name="Text and char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79" name="Google Shape;179;p26"/>
          <p:cNvSpPr>
            <a:spLocks noGrp="1"/>
          </p:cNvSpPr>
          <p:nvPr>
            <p:ph type="chart" idx="2"/>
          </p:nvPr>
        </p:nvSpPr>
        <p:spPr>
          <a:xfrm>
            <a:off x="6239584" y="2125013"/>
            <a:ext cx="5482516" cy="385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3"/>
          </p:nvPr>
        </p:nvSpPr>
        <p:spPr>
          <a:xfrm>
            <a:off x="6239584" y="1655763"/>
            <a:ext cx="5482516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4"/>
          </p:nvPr>
        </p:nvSpPr>
        <p:spPr>
          <a:xfrm>
            <a:off x="468000" y="5982790"/>
            <a:ext cx="11252201" cy="31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5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hart">
  <p:cSld name="2 char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>
            <a:spLocks noGrp="1"/>
          </p:cNvSpPr>
          <p:nvPr>
            <p:ph type="chart" idx="2"/>
          </p:nvPr>
        </p:nvSpPr>
        <p:spPr>
          <a:xfrm>
            <a:off x="6239584" y="2125013"/>
            <a:ext cx="5482516" cy="385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>
            <a:off x="6239585" y="1654028"/>
            <a:ext cx="5482516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>
            <a:spLocks noGrp="1"/>
          </p:cNvSpPr>
          <p:nvPr>
            <p:ph type="chart" idx="3"/>
          </p:nvPr>
        </p:nvSpPr>
        <p:spPr>
          <a:xfrm>
            <a:off x="469900" y="2125013"/>
            <a:ext cx="5482517" cy="385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4"/>
          </p:nvPr>
        </p:nvSpPr>
        <p:spPr>
          <a:xfrm>
            <a:off x="469898" y="1665288"/>
            <a:ext cx="5482517" cy="40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5"/>
          </p:nvPr>
        </p:nvSpPr>
        <p:spPr>
          <a:xfrm>
            <a:off x="468000" y="5982790"/>
            <a:ext cx="11252201" cy="31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6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content">
  <p:cSld name="2 column conten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2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3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 with quote ">
  <p:cSld name="2 content with quote 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profile">
  <p:cSld name="Team profile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>
            <a:spLocks noGrp="1"/>
          </p:cNvSpPr>
          <p:nvPr>
            <p:ph type="pic" idx="2"/>
          </p:nvPr>
        </p:nvSpPr>
        <p:spPr>
          <a:xfrm>
            <a:off x="488742" y="1700213"/>
            <a:ext cx="2664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4" name="Google Shape;204;p30"/>
          <p:cNvSpPr>
            <a:spLocks noGrp="1"/>
          </p:cNvSpPr>
          <p:nvPr>
            <p:ph type="pic" idx="3"/>
          </p:nvPr>
        </p:nvSpPr>
        <p:spPr>
          <a:xfrm>
            <a:off x="3341040" y="1700212"/>
            <a:ext cx="2664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5" name="Google Shape;205;p30"/>
          <p:cNvSpPr>
            <a:spLocks noGrp="1"/>
          </p:cNvSpPr>
          <p:nvPr>
            <p:ph type="pic" idx="4"/>
          </p:nvPr>
        </p:nvSpPr>
        <p:spPr>
          <a:xfrm>
            <a:off x="6193338" y="1700212"/>
            <a:ext cx="2664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6" name="Google Shape;206;p30"/>
          <p:cNvSpPr>
            <a:spLocks noGrp="1"/>
          </p:cNvSpPr>
          <p:nvPr>
            <p:ph type="pic" idx="5"/>
          </p:nvPr>
        </p:nvSpPr>
        <p:spPr>
          <a:xfrm>
            <a:off x="9045636" y="1700212"/>
            <a:ext cx="2664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482363" y="3076573"/>
            <a:ext cx="2640000" cy="322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6"/>
          </p:nvPr>
        </p:nvSpPr>
        <p:spPr>
          <a:xfrm>
            <a:off x="6207211" y="3079742"/>
            <a:ext cx="2640000" cy="322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body" idx="7"/>
          </p:nvPr>
        </p:nvSpPr>
        <p:spPr>
          <a:xfrm>
            <a:off x="3344787" y="3076573"/>
            <a:ext cx="2640000" cy="322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body" idx="8"/>
          </p:nvPr>
        </p:nvSpPr>
        <p:spPr>
          <a:xfrm>
            <a:off x="9069636" y="3079742"/>
            <a:ext cx="2640000" cy="322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body" idx="9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- White">
  <p:cSld name="Title Slide - White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475327" y="5845180"/>
            <a:ext cx="5594348" cy="50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/>
            </a:lvl2pPr>
            <a:lvl3pPr lvl="2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4pPr>
            <a:lvl5pPr lvl="4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5pPr>
            <a:lvl6pPr lvl="5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6pPr>
            <a:lvl7pPr lvl="6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7pPr>
            <a:lvl8pPr lvl="7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8pPr>
            <a:lvl9pPr lvl="8" algn="ctr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2133"/>
              <a:buNone/>
              <a:defRPr sz="2133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marL="1371600" lvl="2" indent="-3048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</p:grpSpPr>
        <p:sp>
          <p:nvSpPr>
            <p:cNvPr id="32" name="Google Shape;32;p4"/>
            <p:cNvSpPr/>
            <p:nvPr/>
          </p:nvSpPr>
          <p:spPr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398463" y="406401"/>
              <a:ext cx="247650" cy="301625"/>
            </a:xfrm>
            <a:custGeom>
              <a:avLst/>
              <a:gdLst/>
              <a:ahLst/>
              <a:cxnLst/>
              <a:rect l="l" t="t" r="r" b="b"/>
              <a:pathLst>
                <a:path w="287" h="347" extrusionOk="0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011238" y="479426"/>
              <a:ext cx="215900" cy="231775"/>
            </a:xfrm>
            <a:custGeom>
              <a:avLst/>
              <a:gdLst/>
              <a:ahLst/>
              <a:cxnLst/>
              <a:rect l="l" t="t" r="r" b="b"/>
              <a:pathLst>
                <a:path w="252" h="267" extrusionOk="0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1362075" y="411163"/>
              <a:ext cx="158750" cy="300038"/>
            </a:xfrm>
            <a:custGeom>
              <a:avLst/>
              <a:gdLst/>
              <a:ahLst/>
              <a:cxnLst/>
              <a:rect l="l" t="t" r="r" b="b"/>
              <a:pathLst>
                <a:path w="184" h="344" extrusionOk="0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1535113" y="411163"/>
              <a:ext cx="158750" cy="300038"/>
            </a:xfrm>
            <a:custGeom>
              <a:avLst/>
              <a:gdLst/>
              <a:ahLst/>
              <a:cxnLst/>
              <a:rect l="l" t="t" r="r" b="b"/>
              <a:pathLst>
                <a:path w="184" h="344" extrusionOk="0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709738" y="479426"/>
              <a:ext cx="211137" cy="2317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8338" y="479426"/>
              <a:ext cx="209550" cy="231775"/>
            </a:xfrm>
            <a:custGeom>
              <a:avLst/>
              <a:gdLst/>
              <a:ahLst/>
              <a:cxnLst/>
              <a:rect l="l" t="t" r="r" b="b"/>
              <a:pathLst>
                <a:path w="243" h="267" extrusionOk="0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2" name="Google Shape;42;p4"/>
          <p:cNvSpPr>
            <a:spLocks noGrp="1"/>
          </p:cNvSpPr>
          <p:nvPr>
            <p:ph type="pic" idx="3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profile 2">
  <p:cSld name="Team profile 2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/>
          <p:nvPr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8" name="Google Shape;218;p31"/>
          <p:cNvSpPr>
            <a:spLocks noGrp="1"/>
          </p:cNvSpPr>
          <p:nvPr>
            <p:ph type="pic" idx="2"/>
          </p:nvPr>
        </p:nvSpPr>
        <p:spPr>
          <a:xfrm>
            <a:off x="476780" y="1880213"/>
            <a:ext cx="2116800" cy="15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9" name="Google Shape;219;p31"/>
          <p:cNvSpPr>
            <a:spLocks noGrp="1"/>
          </p:cNvSpPr>
          <p:nvPr>
            <p:ph type="pic" idx="3"/>
          </p:nvPr>
        </p:nvSpPr>
        <p:spPr>
          <a:xfrm>
            <a:off x="6204097" y="1880212"/>
            <a:ext cx="2116800" cy="15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20" name="Google Shape;220;p31"/>
          <p:cNvSpPr>
            <a:spLocks noGrp="1"/>
          </p:cNvSpPr>
          <p:nvPr>
            <p:ph type="pic" idx="4"/>
          </p:nvPr>
        </p:nvSpPr>
        <p:spPr>
          <a:xfrm>
            <a:off x="481779" y="4256211"/>
            <a:ext cx="2116800" cy="15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21" name="Google Shape;221;p31"/>
          <p:cNvSpPr>
            <a:spLocks noGrp="1"/>
          </p:cNvSpPr>
          <p:nvPr>
            <p:ph type="pic" idx="5"/>
          </p:nvPr>
        </p:nvSpPr>
        <p:spPr>
          <a:xfrm>
            <a:off x="6204097" y="4256211"/>
            <a:ext cx="2116800" cy="15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2840780" y="1880213"/>
            <a:ext cx="3172800" cy="19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6"/>
          </p:nvPr>
        </p:nvSpPr>
        <p:spPr>
          <a:xfrm>
            <a:off x="8550676" y="1880213"/>
            <a:ext cx="3171024" cy="19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body" idx="7"/>
          </p:nvPr>
        </p:nvSpPr>
        <p:spPr>
          <a:xfrm>
            <a:off x="2802551" y="4256213"/>
            <a:ext cx="3172800" cy="19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body" idx="8"/>
          </p:nvPr>
        </p:nvSpPr>
        <p:spPr>
          <a:xfrm>
            <a:off x="8548900" y="4256212"/>
            <a:ext cx="3172800" cy="19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9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and text">
  <p:cSld name="3 picture and 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>
            <a:spLocks noGrp="1"/>
          </p:cNvSpPr>
          <p:nvPr>
            <p:ph type="pic" idx="2"/>
          </p:nvPr>
        </p:nvSpPr>
        <p:spPr>
          <a:xfrm>
            <a:off x="469900" y="1700213"/>
            <a:ext cx="3627438" cy="2052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30" name="Google Shape;230;p32"/>
          <p:cNvSpPr>
            <a:spLocks noGrp="1"/>
          </p:cNvSpPr>
          <p:nvPr>
            <p:ph type="pic" idx="3"/>
          </p:nvPr>
        </p:nvSpPr>
        <p:spPr>
          <a:xfrm>
            <a:off x="8082784" y="1700213"/>
            <a:ext cx="3639316" cy="20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31" name="Google Shape;231;p32"/>
          <p:cNvSpPr>
            <a:spLocks noGrp="1"/>
          </p:cNvSpPr>
          <p:nvPr>
            <p:ph type="pic" idx="4"/>
          </p:nvPr>
        </p:nvSpPr>
        <p:spPr>
          <a:xfrm>
            <a:off x="4284188" y="1700212"/>
            <a:ext cx="3636962" cy="2057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body" idx="1"/>
          </p:nvPr>
        </p:nvSpPr>
        <p:spPr>
          <a:xfrm>
            <a:off x="469900" y="3832225"/>
            <a:ext cx="3627438" cy="218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body" idx="5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body" idx="6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body" idx="7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body" idx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alifications 2 x 1">
  <p:cSld name="Qualifications 2 x 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body" idx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4"/>
          <p:cNvSpPr txBox="1">
            <a:spLocks noGrp="1"/>
          </p:cNvSpPr>
          <p:nvPr>
            <p:ph type="body" idx="2"/>
          </p:nvPr>
        </p:nvSpPr>
        <p:spPr>
          <a:xfrm>
            <a:off x="469899" y="1857892"/>
            <a:ext cx="5544000" cy="169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endParaRPr/>
          </a:p>
        </p:txBody>
      </p:sp>
      <p:sp>
        <p:nvSpPr>
          <p:cNvPr id="244" name="Google Shape;244;p34"/>
          <p:cNvSpPr txBox="1">
            <a:spLocks noGrp="1"/>
          </p:cNvSpPr>
          <p:nvPr>
            <p:ph type="body" idx="3"/>
          </p:nvPr>
        </p:nvSpPr>
        <p:spPr>
          <a:xfrm>
            <a:off x="6177462" y="1857892"/>
            <a:ext cx="5544000" cy="169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6" name="Google Shape;246;p34"/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7" name="Google Shape;247;p34"/>
          <p:cNvSpPr>
            <a:spLocks noGrp="1"/>
          </p:cNvSpPr>
          <p:nvPr>
            <p:ph type="pic" idx="4"/>
          </p:nvPr>
        </p:nvSpPr>
        <p:spPr>
          <a:xfrm>
            <a:off x="10467635" y="1857892"/>
            <a:ext cx="1244161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48" name="Google Shape;248;p34"/>
          <p:cNvSpPr>
            <a:spLocks noGrp="1"/>
          </p:cNvSpPr>
          <p:nvPr>
            <p:ph type="pic" idx="5"/>
          </p:nvPr>
        </p:nvSpPr>
        <p:spPr>
          <a:xfrm>
            <a:off x="4734795" y="1863917"/>
            <a:ext cx="1244906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alifications 2 x 2">
  <p:cSld name="Qualifications 2 x 2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body" idx="1"/>
          </p:nvPr>
        </p:nvSpPr>
        <p:spPr>
          <a:xfrm>
            <a:off x="469899" y="1857892"/>
            <a:ext cx="5544000" cy="169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endParaRPr/>
          </a:p>
        </p:txBody>
      </p:sp>
      <p:sp>
        <p:nvSpPr>
          <p:cNvPr id="251" name="Google Shape;251;p35"/>
          <p:cNvSpPr txBox="1">
            <a:spLocks noGrp="1"/>
          </p:cNvSpPr>
          <p:nvPr>
            <p:ph type="body" idx="2"/>
          </p:nvPr>
        </p:nvSpPr>
        <p:spPr>
          <a:xfrm>
            <a:off x="6177462" y="1857892"/>
            <a:ext cx="5544000" cy="169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4" name="Google Shape;254;p35"/>
          <p:cNvSpPr>
            <a:spLocks noGrp="1"/>
          </p:cNvSpPr>
          <p:nvPr>
            <p:ph type="pic" idx="3"/>
          </p:nvPr>
        </p:nvSpPr>
        <p:spPr>
          <a:xfrm>
            <a:off x="10467635" y="1857892"/>
            <a:ext cx="1244161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body" idx="4"/>
          </p:nvPr>
        </p:nvSpPr>
        <p:spPr>
          <a:xfrm>
            <a:off x="469899" y="4249681"/>
            <a:ext cx="5544000" cy="169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body" idx="5"/>
          </p:nvPr>
        </p:nvSpPr>
        <p:spPr>
          <a:xfrm>
            <a:off x="6177460" y="4249681"/>
            <a:ext cx="5544000" cy="169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35"/>
          <p:cNvSpPr/>
          <p:nvPr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35"/>
          <p:cNvSpPr>
            <a:spLocks noGrp="1"/>
          </p:cNvSpPr>
          <p:nvPr>
            <p:ph type="pic" idx="6"/>
          </p:nvPr>
        </p:nvSpPr>
        <p:spPr>
          <a:xfrm>
            <a:off x="4700436" y="4249683"/>
            <a:ext cx="1274916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60" name="Google Shape;260;p35"/>
          <p:cNvSpPr>
            <a:spLocks noGrp="1"/>
          </p:cNvSpPr>
          <p:nvPr>
            <p:ph type="pic" idx="7"/>
          </p:nvPr>
        </p:nvSpPr>
        <p:spPr>
          <a:xfrm>
            <a:off x="10459036" y="4248209"/>
            <a:ext cx="124416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61" name="Google Shape;261;p35"/>
          <p:cNvSpPr>
            <a:spLocks noGrp="1"/>
          </p:cNvSpPr>
          <p:nvPr>
            <p:ph type="pic" idx="8"/>
          </p:nvPr>
        </p:nvSpPr>
        <p:spPr>
          <a:xfrm>
            <a:off x="4734795" y="1863917"/>
            <a:ext cx="1244906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body" idx="9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green line">
  <p:cSld name="3 column green line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/>
          <p:nvPr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6" name="Google Shape;266;p36"/>
          <p:cNvSpPr/>
          <p:nvPr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1"/>
          </p:nvPr>
        </p:nvSpPr>
        <p:spPr>
          <a:xfrm>
            <a:off x="4278313" y="1851441"/>
            <a:ext cx="3636962" cy="384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body" idx="2"/>
          </p:nvPr>
        </p:nvSpPr>
        <p:spPr>
          <a:xfrm>
            <a:off x="469900" y="1851441"/>
            <a:ext cx="3627438" cy="384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3"/>
          </p:nvPr>
        </p:nvSpPr>
        <p:spPr>
          <a:xfrm>
            <a:off x="8093075" y="1851441"/>
            <a:ext cx="3629025" cy="384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body" idx="4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 icon">
  <p:cSld name="4 column icon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>
            <a:spLocks noGrp="1"/>
          </p:cNvSpPr>
          <p:nvPr>
            <p:ph type="body" idx="1"/>
          </p:nvPr>
        </p:nvSpPr>
        <p:spPr>
          <a:xfrm>
            <a:off x="469900" y="2556000"/>
            <a:ext cx="25920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body" idx="2"/>
          </p:nvPr>
        </p:nvSpPr>
        <p:spPr>
          <a:xfrm>
            <a:off x="9130100" y="2556000"/>
            <a:ext cx="25920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body" idx="3"/>
          </p:nvPr>
        </p:nvSpPr>
        <p:spPr>
          <a:xfrm>
            <a:off x="3356633" y="2556000"/>
            <a:ext cx="25920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body" idx="4"/>
          </p:nvPr>
        </p:nvSpPr>
        <p:spPr>
          <a:xfrm>
            <a:off x="6243366" y="2556000"/>
            <a:ext cx="25920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endParaRPr/>
          </a:p>
        </p:txBody>
      </p:sp>
      <p:sp>
        <p:nvSpPr>
          <p:cNvPr id="278" name="Google Shape;278;p37"/>
          <p:cNvSpPr txBox="1">
            <a:spLocks noGrp="1"/>
          </p:cNvSpPr>
          <p:nvPr>
            <p:ph type="body" idx="5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279" name="Google Shape;279;p37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 column icon green">
  <p:cSld name="4 column icon green">
    <p:bg>
      <p:bgPr>
        <a:solidFill>
          <a:schemeClr val="accent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>
            <a:spLocks noGrp="1"/>
          </p:cNvSpPr>
          <p:nvPr>
            <p:ph type="body" idx="1"/>
          </p:nvPr>
        </p:nvSpPr>
        <p:spPr>
          <a:xfrm>
            <a:off x="469903" y="2556000"/>
            <a:ext cx="25920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−"/>
              <a:defRPr>
                <a:solidFill>
                  <a:schemeClr val="lt1"/>
                </a:solidFill>
              </a:defRPr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body" idx="2"/>
          </p:nvPr>
        </p:nvSpPr>
        <p:spPr>
          <a:xfrm>
            <a:off x="9130100" y="2556000"/>
            <a:ext cx="25920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−"/>
              <a:defRPr>
                <a:solidFill>
                  <a:schemeClr val="lt1"/>
                </a:solidFill>
              </a:defRPr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body" idx="3"/>
          </p:nvPr>
        </p:nvSpPr>
        <p:spPr>
          <a:xfrm>
            <a:off x="3356635" y="2556000"/>
            <a:ext cx="25920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−"/>
              <a:defRPr>
                <a:solidFill>
                  <a:schemeClr val="lt1"/>
                </a:solidFill>
              </a:defRPr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body" idx="4"/>
          </p:nvPr>
        </p:nvSpPr>
        <p:spPr>
          <a:xfrm>
            <a:off x="6243367" y="2556000"/>
            <a:ext cx="25920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−"/>
              <a:defRPr>
                <a:solidFill>
                  <a:schemeClr val="lt1"/>
                </a:solidFill>
              </a:defRPr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38"/>
          <p:cNvSpPr txBox="1"/>
          <p:nvPr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r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Presentation title</a:t>
            </a:r>
            <a:br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[To edit, click View &gt; Slide Master &gt; Slide Master]</a:t>
            </a:r>
            <a:endParaRPr/>
          </a:p>
        </p:txBody>
      </p:sp>
      <p:sp>
        <p:nvSpPr>
          <p:cNvPr id="286" name="Google Shape;286;p38"/>
          <p:cNvSpPr txBox="1"/>
          <p:nvPr/>
        </p:nvSpPr>
        <p:spPr>
          <a:xfrm>
            <a:off x="501653" y="6477000"/>
            <a:ext cx="5355167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r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© 2016 Deloitte Belgium</a:t>
            </a:r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fld id="{00000000-1234-1234-1234-123412341234}" type="slidenum"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6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8" name="Google Shape;288;p38"/>
          <p:cNvSpPr txBox="1">
            <a:spLocks noGrp="1"/>
          </p:cNvSpPr>
          <p:nvPr>
            <p:ph type="body" idx="5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charts">
  <p:cSld name="Title, subtitle, 1 column text with chart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>
            <a:spLocks noGrp="1"/>
          </p:cNvSpPr>
          <p:nvPr>
            <p:ph type="body"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292" name="Google Shape;292;p39"/>
          <p:cNvSpPr txBox="1">
            <a:spLocks noGrp="1"/>
          </p:cNvSpPr>
          <p:nvPr>
            <p:ph type="body" idx="2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- Circle Black">
  <p:cSld name="Title Slide - Circle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>
            <a:spLocks noGrp="1"/>
          </p:cNvSpPr>
          <p:nvPr>
            <p:ph type="ctrTitle"/>
          </p:nvPr>
        </p:nvSpPr>
        <p:spPr>
          <a:xfrm>
            <a:off x="4210150" y="1530450"/>
            <a:ext cx="3780000" cy="37800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108000" anchor="ctr" anchorCtr="0"/>
          <a:lstStyle>
            <a:lvl1pPr lv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  <a:defRPr sz="32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475200" y="5845180"/>
            <a:ext cx="5592011" cy="50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2pPr>
            <a:lvl3pPr lvl="2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4pPr>
            <a:lvl5pPr lvl="4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5pPr>
            <a:lvl6pPr lvl="5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6pPr>
            <a:lvl7pPr lvl="6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7pPr>
            <a:lvl8pPr lvl="7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8pPr>
            <a:lvl9pPr lvl="8" algn="ctr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2133"/>
              <a:buNone/>
              <a:defRPr sz="2133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marL="1371600" lvl="2" indent="-3048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</p:grpSpPr>
        <p:sp>
          <p:nvSpPr>
            <p:cNvPr id="48" name="Google Shape;48;p5"/>
            <p:cNvSpPr/>
            <p:nvPr/>
          </p:nvSpPr>
          <p:spPr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398463" y="406401"/>
              <a:ext cx="247650" cy="301625"/>
            </a:xfrm>
            <a:custGeom>
              <a:avLst/>
              <a:gdLst/>
              <a:ahLst/>
              <a:cxnLst/>
              <a:rect l="l" t="t" r="r" b="b"/>
              <a:pathLst>
                <a:path w="287" h="347" extrusionOk="0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011238" y="479426"/>
              <a:ext cx="215900" cy="231775"/>
            </a:xfrm>
            <a:custGeom>
              <a:avLst/>
              <a:gdLst/>
              <a:ahLst/>
              <a:cxnLst/>
              <a:rect l="l" t="t" r="r" b="b"/>
              <a:pathLst>
                <a:path w="252" h="267" extrusionOk="0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362075" y="411163"/>
              <a:ext cx="158750" cy="300038"/>
            </a:xfrm>
            <a:custGeom>
              <a:avLst/>
              <a:gdLst/>
              <a:ahLst/>
              <a:cxnLst/>
              <a:rect l="l" t="t" r="r" b="b"/>
              <a:pathLst>
                <a:path w="184" h="344" extrusionOk="0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535113" y="411163"/>
              <a:ext cx="158750" cy="300038"/>
            </a:xfrm>
            <a:custGeom>
              <a:avLst/>
              <a:gdLst/>
              <a:ahLst/>
              <a:cxnLst/>
              <a:rect l="l" t="t" r="r" b="b"/>
              <a:pathLst>
                <a:path w="184" h="344" extrusionOk="0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709738" y="479426"/>
              <a:ext cx="211137" cy="2317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668338" y="479426"/>
              <a:ext cx="209550" cy="231775"/>
            </a:xfrm>
            <a:custGeom>
              <a:avLst/>
              <a:gdLst/>
              <a:ahLst/>
              <a:cxnLst/>
              <a:rect l="l" t="t" r="r" b="b"/>
              <a:pathLst>
                <a:path w="243" h="267" extrusionOk="0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- Circle White">
  <p:cSld name="Title Slide - Circle White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>
            <a:spLocks noGrp="1"/>
          </p:cNvSpPr>
          <p:nvPr>
            <p:ph type="ctrTitle"/>
          </p:nvPr>
        </p:nvSpPr>
        <p:spPr>
          <a:xfrm>
            <a:off x="4212000" y="1530000"/>
            <a:ext cx="3780000" cy="37800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108000" anchor="ctr" anchorCtr="0"/>
          <a:lstStyle>
            <a:lvl1pPr lv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ubTitle" idx="1"/>
          </p:nvPr>
        </p:nvSpPr>
        <p:spPr>
          <a:xfrm>
            <a:off x="475327" y="5845180"/>
            <a:ext cx="5594348" cy="50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2pPr>
            <a:lvl3pPr lvl="2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4pPr>
            <a:lvl5pPr lvl="4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5pPr>
            <a:lvl6pPr lvl="5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6pPr>
            <a:lvl7pPr lvl="6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7pPr>
            <a:lvl8pPr lvl="7" algn="ctr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8pPr>
            <a:lvl9pPr lvl="8" algn="ctr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2133"/>
              <a:buNone/>
              <a:defRPr sz="2133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marL="1371600" lvl="2" indent="-3048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endParaRPr/>
          </a:p>
        </p:txBody>
      </p:sp>
      <p:grpSp>
        <p:nvGrpSpPr>
          <p:cNvPr id="62" name="Google Shape;62;p6"/>
          <p:cNvGrpSpPr/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</p:grpSpPr>
        <p:sp>
          <p:nvSpPr>
            <p:cNvPr id="63" name="Google Shape;63;p6"/>
            <p:cNvSpPr/>
            <p:nvPr/>
          </p:nvSpPr>
          <p:spPr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98463" y="406401"/>
              <a:ext cx="247650" cy="301625"/>
            </a:xfrm>
            <a:custGeom>
              <a:avLst/>
              <a:gdLst/>
              <a:ahLst/>
              <a:cxnLst/>
              <a:rect l="l" t="t" r="r" b="b"/>
              <a:pathLst>
                <a:path w="287" h="347" extrusionOk="0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1011238" y="479426"/>
              <a:ext cx="215900" cy="231775"/>
            </a:xfrm>
            <a:custGeom>
              <a:avLst/>
              <a:gdLst/>
              <a:ahLst/>
              <a:cxnLst/>
              <a:rect l="l" t="t" r="r" b="b"/>
              <a:pathLst>
                <a:path w="252" h="267" extrusionOk="0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1362075" y="411163"/>
              <a:ext cx="158750" cy="300038"/>
            </a:xfrm>
            <a:custGeom>
              <a:avLst/>
              <a:gdLst/>
              <a:ahLst/>
              <a:cxnLst/>
              <a:rect l="l" t="t" r="r" b="b"/>
              <a:pathLst>
                <a:path w="184" h="344" extrusionOk="0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1535113" y="411163"/>
              <a:ext cx="158750" cy="300038"/>
            </a:xfrm>
            <a:custGeom>
              <a:avLst/>
              <a:gdLst/>
              <a:ahLst/>
              <a:cxnLst/>
              <a:rect l="l" t="t" r="r" b="b"/>
              <a:pathLst>
                <a:path w="184" h="344" extrusionOk="0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1709738" y="479426"/>
              <a:ext cx="211137" cy="2317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68338" y="479426"/>
              <a:ext cx="209550" cy="231775"/>
            </a:xfrm>
            <a:custGeom>
              <a:avLst/>
              <a:gdLst/>
              <a:ahLst/>
              <a:cxnLst/>
              <a:rect l="l" t="t" r="r" b="b"/>
              <a:pathLst>
                <a:path w="243" h="267" extrusionOk="0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73" name="Google Shape;7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37128" y="5818829"/>
            <a:ext cx="1226681" cy="842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6" descr="C:\Users\ldoumbouya\Downloads\58f03df9a9c128000cd723a9_BW_l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8712" y="1001713"/>
            <a:ext cx="4854575" cy="48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325" y="1001713"/>
            <a:ext cx="942340" cy="404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50934" y="118900"/>
            <a:ext cx="1412875" cy="1045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- Deloitte green">
  <p:cSld name="Divider - Deloitte green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469900" y="1700213"/>
            <a:ext cx="10418233" cy="159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50"/>
              <a:buFont typeface="Verdana"/>
              <a:buNone/>
              <a:defRPr sz="38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469899" y="3423545"/>
            <a:ext cx="10418235" cy="156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50"/>
              <a:buNone/>
              <a:defRPr sz="385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 sz="2667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333"/>
              </a:spcBef>
              <a:spcAft>
                <a:spcPts val="1333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7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fld id="{00000000-1234-1234-1234-123412341234}" type="slidenum"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6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6517565" y="6476999"/>
            <a:ext cx="4896560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r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Study on up-take of emerging technologies in public procurement </a:t>
            </a:r>
            <a:endParaRPr/>
          </a:p>
        </p:txBody>
      </p:sp>
      <p:sp>
        <p:nvSpPr>
          <p:cNvPr id="82" name="Google Shape;82;p7"/>
          <p:cNvSpPr txBox="1"/>
          <p:nvPr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r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© 2019 Deloitte Belgium</a:t>
            </a:r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- Deloitte dark green">
  <p:cSld name="Divider - Deloitte dark green">
    <p:bg>
      <p:bgPr>
        <a:solidFill>
          <a:schemeClr val="accen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469900" y="1705668"/>
            <a:ext cx="10418233" cy="159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50"/>
              <a:buFont typeface="Verdana"/>
              <a:buNone/>
              <a:defRPr sz="38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1"/>
          </p:nvPr>
        </p:nvSpPr>
        <p:spPr>
          <a:xfrm>
            <a:off x="469900" y="3429000"/>
            <a:ext cx="10418233" cy="156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50"/>
              <a:buNone/>
              <a:defRPr sz="385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 sz="2667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333"/>
              </a:spcBef>
              <a:spcAft>
                <a:spcPts val="1333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8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fld id="{00000000-1234-1234-1234-123412341234}" type="slidenum"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6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8"/>
          <p:cNvSpPr txBox="1"/>
          <p:nvPr/>
        </p:nvSpPr>
        <p:spPr>
          <a:xfrm>
            <a:off x="6517565" y="6476999"/>
            <a:ext cx="4896560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r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Study on up-take of emerging technologies in public procurement </a:t>
            </a:r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r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© 2019 Deloitte Belgium</a:t>
            </a:r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- Deloitte blue">
  <p:cSld name="Divider - Deloitte blue">
    <p:bg>
      <p:bgPr>
        <a:solidFill>
          <a:schemeClr val="accent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469900" y="1705668"/>
            <a:ext cx="10418233" cy="159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50"/>
              <a:buFont typeface="Verdana"/>
              <a:buNone/>
              <a:defRPr sz="38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469900" y="3429000"/>
            <a:ext cx="10418233" cy="156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50"/>
              <a:buNone/>
              <a:defRPr sz="385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 sz="2667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333"/>
              </a:spcBef>
              <a:spcAft>
                <a:spcPts val="1333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9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fld id="{00000000-1234-1234-1234-123412341234}" type="slidenum"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6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6517565" y="6476999"/>
            <a:ext cx="4896560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r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Study on up-take of emerging technologies in public procurement</a:t>
            </a:r>
            <a:endParaRPr sz="6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9"/>
          <p:cNvSpPr txBox="1"/>
          <p:nvPr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r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© 2019 Deloitte Belgium</a:t>
            </a:r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- Deloitte dark blue">
  <p:cSld name="Divider - Deloitte dark blue">
    <p:bg>
      <p:bgPr>
        <a:solidFill>
          <a:schemeClr val="accent4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469900" y="1705668"/>
            <a:ext cx="10418233" cy="159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50"/>
              <a:buFont typeface="Verdana"/>
              <a:buNone/>
              <a:defRPr sz="38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body" idx="1"/>
          </p:nvPr>
        </p:nvSpPr>
        <p:spPr>
          <a:xfrm>
            <a:off x="469900" y="3429000"/>
            <a:ext cx="10418233" cy="156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50"/>
              <a:buNone/>
              <a:defRPr sz="385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 sz="2667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333"/>
              </a:spcBef>
              <a:spcAft>
                <a:spcPts val="1333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0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fld id="{00000000-1234-1234-1234-123412341234}" type="slidenum"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6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10"/>
          <p:cNvSpPr txBox="1"/>
          <p:nvPr/>
        </p:nvSpPr>
        <p:spPr>
          <a:xfrm>
            <a:off x="6517565" y="6476999"/>
            <a:ext cx="4896560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r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Study on up-take of emerging technologies in public procurement </a:t>
            </a:r>
            <a:endParaRPr/>
          </a:p>
        </p:txBody>
      </p:sp>
      <p:sp>
        <p:nvSpPr>
          <p:cNvPr id="100" name="Google Shape;100;p10"/>
          <p:cNvSpPr txBox="1"/>
          <p:nvPr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r>
              <a:rPr lang="fr-BE" sz="6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© 2019 Deloitte Belgium</a:t>
            </a:r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69900" y="402586"/>
            <a:ext cx="11252200" cy="692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04800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04800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4800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30200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30200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30200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Arial"/>
              <a:buNone/>
            </a:pPr>
            <a:fld id="{00000000-1234-1234-1234-123412341234}" type="slidenum">
              <a:rPr lang="fr-BE" sz="6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6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9" pos="4986">
          <p15:clr>
            <a:srgbClr val="F26B43"/>
          </p15:clr>
        </p15:guide>
        <p15:guide id="10" pos="1382">
          <p15:clr>
            <a:srgbClr val="F26B43"/>
          </p15:clr>
        </p15:guide>
        <p15:guide id="11" pos="1496">
          <p15:clr>
            <a:srgbClr val="F26B43"/>
          </p15:clr>
        </p15:guide>
        <p15:guide id="12" pos="2581">
          <p15:clr>
            <a:srgbClr val="F26B43"/>
          </p15:clr>
        </p15:guide>
        <p15:guide id="13" pos="2695">
          <p15:clr>
            <a:srgbClr val="F26B43"/>
          </p15:clr>
        </p15:guide>
        <p15:guide id="14" pos="6185">
          <p15:clr>
            <a:srgbClr val="F26B43"/>
          </p15:clr>
        </p15:guide>
        <p15:guide id="15" pos="3783">
          <p15:clr>
            <a:srgbClr val="F26B43"/>
          </p15:clr>
        </p15:guide>
        <p15:guide id="16" pos="3896">
          <p15:clr>
            <a:srgbClr val="F26B43"/>
          </p15:clr>
        </p15:guide>
        <p15:guide id="17" pos="3840">
          <p15:clr>
            <a:srgbClr val="F26B43"/>
          </p15:clr>
        </p15:guide>
        <p15:guide id="18" pos="6299">
          <p15:clr>
            <a:srgbClr val="F26B43"/>
          </p15:clr>
        </p15:guide>
        <p15:guide id="19" orient="horz" pos="1049">
          <p15:clr>
            <a:srgbClr val="F26B43"/>
          </p15:clr>
        </p15:guide>
        <p15:guide id="20" orient="horz" pos="641">
          <p15:clr>
            <a:srgbClr val="F26B43"/>
          </p15:clr>
        </p15:guide>
        <p15:guide id="21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BRD-GPA-TC-Facility/Kazakhstan-OCDS-Transformation-and-Analytics/wik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/>
          <p:nvPr/>
        </p:nvSpPr>
        <p:spPr>
          <a:xfrm>
            <a:off x="596200" y="2018199"/>
            <a:ext cx="7850400" cy="106348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2" name="Google Shape;302;p42"/>
          <p:cNvSpPr/>
          <p:nvPr/>
        </p:nvSpPr>
        <p:spPr>
          <a:xfrm>
            <a:off x="596325" y="1119410"/>
            <a:ext cx="7850275" cy="80301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3" name="Google Shape;303;p42"/>
          <p:cNvSpPr/>
          <p:nvPr/>
        </p:nvSpPr>
        <p:spPr>
          <a:xfrm>
            <a:off x="8721474" y="-459"/>
            <a:ext cx="347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1"/>
          </p:nvPr>
        </p:nvSpPr>
        <p:spPr>
          <a:xfrm>
            <a:off x="449496" y="843491"/>
            <a:ext cx="8197354" cy="33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GB" sz="1400" dirty="0" smtClean="0"/>
              <a:t>Kazakhstan: </a:t>
            </a:r>
            <a:r>
              <a:rPr lang="en-GB" sz="1400" dirty="0" smtClean="0"/>
              <a:t>Public </a:t>
            </a:r>
            <a:r>
              <a:rPr lang="en-GB" sz="1400" dirty="0"/>
              <a:t>Procurement Reporting Module for the National </a:t>
            </a:r>
            <a:r>
              <a:rPr lang="en-GB" sz="1400" dirty="0" smtClean="0"/>
              <a:t>eProcurement System</a:t>
            </a:r>
            <a:endParaRPr sz="1400" dirty="0"/>
          </a:p>
        </p:txBody>
      </p:sp>
      <p:sp>
        <p:nvSpPr>
          <p:cNvPr id="305" name="Google Shape;305;p42"/>
          <p:cNvSpPr txBox="1"/>
          <p:nvPr/>
        </p:nvSpPr>
        <p:spPr>
          <a:xfrm>
            <a:off x="9793500" y="780020"/>
            <a:ext cx="21690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400" b="1" i="0" u="none" strike="noStrike" cap="none" dirty="0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Location</a:t>
            </a:r>
            <a:endParaRPr sz="1400" b="1" i="0" u="none" strike="noStrike" cap="none" dirty="0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600"/>
              </a:spcBef>
            </a:pPr>
            <a:r>
              <a:rPr lang="en-US" sz="1000" dirty="0" smtClean="0">
                <a:solidFill>
                  <a:srgbClr val="F2F2F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Kazakhstan</a:t>
            </a:r>
            <a:r>
              <a:rPr lang="fr-BE" sz="1000" dirty="0">
                <a:solidFill>
                  <a:srgbClr val="F2F2F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fr-BE" sz="1000" dirty="0">
                <a:solidFill>
                  <a:srgbClr val="F2F2F2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BE" sz="1000" dirty="0" smtClean="0">
                <a:solidFill>
                  <a:srgbClr val="F2F2F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GB" sz="1000" dirty="0">
                <a:solidFill>
                  <a:srgbClr val="F2F2F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Ministry of </a:t>
            </a:r>
            <a:r>
              <a:rPr lang="en-GB" sz="1000" dirty="0" smtClean="0">
                <a:solidFill>
                  <a:srgbClr val="F2F2F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Finance</a:t>
            </a:r>
            <a:r>
              <a:rPr lang="fr-BE" sz="1000" dirty="0" smtClean="0">
                <a:solidFill>
                  <a:srgbClr val="F2F2F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sz="1000" i="0" u="none" strike="noStrike" cap="none" dirty="0">
              <a:solidFill>
                <a:srgbClr val="F2F2F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6" name="Google Shape;306;p42"/>
          <p:cNvSpPr txBox="1"/>
          <p:nvPr/>
        </p:nvSpPr>
        <p:spPr>
          <a:xfrm>
            <a:off x="9793500" y="1753460"/>
            <a:ext cx="224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b="1" dirty="0" smtClean="0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Pilot 1</a:t>
            </a:r>
            <a:endParaRPr sz="1400" b="1" i="0" u="none" strike="noStrike" cap="none" dirty="0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BE" sz="1000" dirty="0">
                <a:solidFill>
                  <a:srgbClr val="F2F2F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 </a:t>
            </a:r>
            <a:r>
              <a:rPr lang="fr-BE" sz="1000" dirty="0" smtClean="0">
                <a:solidFill>
                  <a:srgbClr val="F2F2F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July </a:t>
            </a:r>
            <a:r>
              <a:rPr lang="fr-BE" sz="1000" dirty="0" smtClean="0">
                <a:solidFill>
                  <a:srgbClr val="F2F2F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2019</a:t>
            </a:r>
            <a:endParaRPr sz="1000" i="0" u="none" strike="noStrike" cap="none" dirty="0">
              <a:solidFill>
                <a:srgbClr val="F2F2F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7" name="Google Shape;307;p42"/>
          <p:cNvSpPr txBox="1"/>
          <p:nvPr/>
        </p:nvSpPr>
        <p:spPr>
          <a:xfrm>
            <a:off x="9757028" y="2551771"/>
            <a:ext cx="2169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400" b="1" i="0" u="none" strike="noStrike" cap="none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Use-case</a:t>
            </a:r>
            <a:endParaRPr sz="1400" b="1" i="0" u="none" strike="noStrike" cap="none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8" name="Google Shape;308;p42"/>
          <p:cNvSpPr/>
          <p:nvPr/>
        </p:nvSpPr>
        <p:spPr>
          <a:xfrm>
            <a:off x="9076713" y="6115446"/>
            <a:ext cx="2775900" cy="545700"/>
          </a:xfrm>
          <a:prstGeom prst="roundRect">
            <a:avLst>
              <a:gd name="adj" fmla="val 16667"/>
            </a:avLst>
          </a:prstGeom>
          <a:solidFill>
            <a:srgbClr val="F2F2F2">
              <a:alpha val="56860"/>
            </a:srgbClr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9" name="Google Shape;309;p42"/>
          <p:cNvSpPr txBox="1"/>
          <p:nvPr/>
        </p:nvSpPr>
        <p:spPr>
          <a:xfrm>
            <a:off x="9711132" y="3588958"/>
            <a:ext cx="2169000" cy="20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400" b="1" i="0" u="none" strike="noStrike" cap="none" dirty="0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Key questions</a:t>
            </a:r>
            <a:endParaRPr dirty="0"/>
          </a:p>
          <a:p>
            <a:pPr marL="171450" marR="0" lvl="0" indent="-171450" algn="l" rtl="0"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Char char="•"/>
            </a:pPr>
            <a:r>
              <a:rPr lang="fr-BE" sz="1000" b="0" i="0" u="none" strike="noStrike" cap="none" dirty="0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Key areas of </a:t>
            </a:r>
            <a:r>
              <a:rPr lang="fr-BE" sz="1000" b="0" i="0" u="none" strike="noStrike" cap="none" dirty="0" smtClean="0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interest/unknowns </a:t>
            </a:r>
          </a:p>
          <a:p>
            <a:pPr marL="171450" marR="0" lvl="0" indent="-171450" algn="l" rtl="0"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Char char="•"/>
            </a:pPr>
            <a:r>
              <a:rPr lang="fr-BE" sz="1000" b="0" i="0" u="none" strike="noStrike" cap="none" dirty="0" smtClean="0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Key </a:t>
            </a:r>
            <a:r>
              <a:rPr lang="fr-BE" sz="1000" b="0" i="0" u="none" strike="noStrike" cap="none" dirty="0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areas of interest/unknowns</a:t>
            </a:r>
            <a:endParaRPr sz="1000" b="0" i="0" u="none" strike="noStrike" cap="none" dirty="0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1450" marR="0" lvl="0" indent="-171450" algn="l" rtl="0"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Char char="•"/>
            </a:pPr>
            <a:r>
              <a:rPr lang="fr-BE" sz="1000" b="0" i="0" u="none" strike="noStrike" cap="none" dirty="0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Key areas of interest/unknowns</a:t>
            </a:r>
            <a:endParaRPr sz="1000" b="0" i="0" u="none" strike="noStrike" cap="none" dirty="0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1450" marR="0" lvl="0" indent="-171450" algn="l" rtl="0"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Char char="•"/>
            </a:pPr>
            <a:r>
              <a:rPr lang="fr-BE" sz="1000" b="0" i="0" u="none" strike="noStrike" cap="none" dirty="0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Key areas of interest/unknowns</a:t>
            </a:r>
            <a:endParaRPr sz="1000" b="0" i="0" u="none" strike="noStrike" cap="none" dirty="0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0" name="Google Shape;310;p42"/>
          <p:cNvSpPr/>
          <p:nvPr/>
        </p:nvSpPr>
        <p:spPr>
          <a:xfrm>
            <a:off x="9294993" y="6172917"/>
            <a:ext cx="2390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100" b="0" i="0" u="none" strike="noStrike" cap="none" dirty="0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For more information: </a:t>
            </a:r>
            <a:endParaRPr lang="fr-BE" sz="1100" b="0" i="0" u="none" strike="noStrike" cap="none" dirty="0" smtClean="0"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100" b="0" i="0" u="none" strike="noStrike" cap="none" dirty="0" smtClean="0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GitHub</a:t>
            </a:r>
            <a:endParaRPr dirty="0"/>
          </a:p>
        </p:txBody>
      </p:sp>
      <p:sp>
        <p:nvSpPr>
          <p:cNvPr id="311" name="Google Shape;311;p42"/>
          <p:cNvSpPr/>
          <p:nvPr/>
        </p:nvSpPr>
        <p:spPr>
          <a:xfrm>
            <a:off x="592674" y="5364509"/>
            <a:ext cx="7846675" cy="11208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2" name="Google Shape;312;p42"/>
          <p:cNvSpPr txBox="1"/>
          <p:nvPr/>
        </p:nvSpPr>
        <p:spPr>
          <a:xfrm>
            <a:off x="744445" y="5123611"/>
            <a:ext cx="7614905" cy="124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400" b="1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Rationale for </a:t>
            </a:r>
            <a:r>
              <a:rPr lang="fr-BE" sz="1400" b="1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selection</a:t>
            </a:r>
            <a:endParaRPr lang="ru-RU" sz="1400" b="1" dirty="0" smtClean="0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GB" sz="1000" dirty="0">
                <a:solidFill>
                  <a:srgbClr val="323232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Digitalisation and substantial automation of the public procurement </a:t>
            </a:r>
            <a:r>
              <a:rPr lang="en-GB" sz="1000" dirty="0" smtClean="0">
                <a:solidFill>
                  <a:srgbClr val="323232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processes. </a:t>
            </a:r>
            <a:r>
              <a:rPr lang="en-GB" sz="1000" dirty="0">
                <a:solidFill>
                  <a:srgbClr val="323232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In terms of the goals set for the project, the OCDS-based analytical system</a:t>
            </a:r>
            <a:r>
              <a:rPr lang="en-GB" sz="1000" dirty="0" smtClean="0">
                <a:solidFill>
                  <a:srgbClr val="323232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ru-RU" sz="1000" dirty="0" smtClean="0">
              <a:solidFill>
                <a:srgbClr val="323232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323232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Enables </a:t>
            </a:r>
            <a:r>
              <a:rPr lang="en-GB" sz="1000" dirty="0">
                <a:solidFill>
                  <a:srgbClr val="323232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the automated generation of public procurement reports – through the “Explorer” analytical </a:t>
            </a:r>
            <a:r>
              <a:rPr lang="en-GB" sz="1000" dirty="0" smtClean="0">
                <a:solidFill>
                  <a:srgbClr val="323232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tool; </a:t>
            </a:r>
            <a:endParaRPr lang="ru-RU" sz="1000" dirty="0">
              <a:solidFill>
                <a:srgbClr val="323232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323232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Provides </a:t>
            </a:r>
            <a:r>
              <a:rPr lang="en-GB" sz="1000" dirty="0">
                <a:solidFill>
                  <a:srgbClr val="323232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support for public administration regarding public procurement decisions – Government employees are able to use the “Explorer” tool to analyse public procurement data and guide their procurement decisions. </a:t>
            </a:r>
            <a:endParaRPr lang="ru-RU" sz="1000" dirty="0">
              <a:solidFill>
                <a:srgbClr val="323232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4000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3" name="Google Shape;313;p42"/>
          <p:cNvSpPr/>
          <p:nvPr/>
        </p:nvSpPr>
        <p:spPr>
          <a:xfrm>
            <a:off x="838219" y="1203397"/>
            <a:ext cx="7561200" cy="67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lvl="0"/>
            <a:r>
              <a:rPr lang="fr-BE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Background</a:t>
            </a:r>
            <a:r>
              <a:rPr lang="fr-BE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:</a:t>
            </a:r>
            <a:r>
              <a:rPr lang="fr-BE" sz="1000" dirty="0" smtClean="0">
                <a:solidFill>
                  <a:srgbClr val="323232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Kazakhstan has an eProcurement system; however, information generated through it and stored was not structured using standards, making analysis challenging and hindering data-driven decision making. The complexity of architecture, the </a:t>
            </a:r>
            <a:r>
              <a:rPr lang="en-GB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organization </a:t>
            </a:r>
            <a:r>
              <a:rPr lang="en-GB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 the eProcurement system led to issues with data processing and querying. Also</a:t>
            </a:r>
            <a:r>
              <a:rPr lang="en-GB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approach to public procurement reporting was not automated, and was neither efficient nor </a:t>
            </a:r>
            <a:r>
              <a:rPr lang="en-GB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reliable</a:t>
            </a:r>
            <a:r>
              <a:rPr lang="en-GB" sz="1000" dirty="0" smtClean="0">
                <a:solidFill>
                  <a:srgbClr val="323232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sz="1000" dirty="0">
              <a:solidFill>
                <a:srgbClr val="323232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314" name="Google Shape;314;p42"/>
          <p:cNvSpPr/>
          <p:nvPr/>
        </p:nvSpPr>
        <p:spPr>
          <a:xfrm>
            <a:off x="652057" y="2117825"/>
            <a:ext cx="7707293" cy="9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361950"/>
            <a:r>
              <a:rPr lang="fr-BE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Aim:</a:t>
            </a:r>
            <a:r>
              <a:rPr lang="fr-BE" sz="1000" b="1" dirty="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BE" sz="1000" b="1" dirty="0" smtClean="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Working with the EBRD GPA Technical Cooperation Facility, the government decided to modernise its public procurement system and to aimed to:</a:t>
            </a:r>
            <a:endParaRPr lang="fr-BE" sz="1000" dirty="0">
              <a:solidFill>
                <a:srgbClr val="434343"/>
              </a:solidFill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  <a:p>
            <a:pPr marL="704850" indent="-342900">
              <a:buFont typeface="Arial"/>
              <a:buChar char="•"/>
            </a:pPr>
            <a:r>
              <a:rPr lang="en-GB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sym typeface="Source Sans Pro"/>
              </a:rPr>
              <a:t>Provide </a:t>
            </a:r>
            <a:r>
              <a:rPr lang="en-GB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sym typeface="Source Sans Pro"/>
              </a:rPr>
              <a:t>improved public procurement statistics to guide decision making;</a:t>
            </a:r>
            <a:endParaRPr lang="ru-RU" sz="1000" dirty="0">
              <a:solidFill>
                <a:srgbClr val="434343"/>
              </a:solidFill>
              <a:latin typeface="Verdana" panose="020B0604030504040204" pitchFamily="34" charset="0"/>
              <a:ea typeface="Verdana" panose="020B0604030504040204" pitchFamily="34" charset="0"/>
              <a:sym typeface="Source Sans Pro"/>
            </a:endParaRPr>
          </a:p>
          <a:p>
            <a:pPr marL="704850" indent="-342900">
              <a:buFont typeface="Arial"/>
              <a:buChar char="•"/>
            </a:pPr>
            <a:r>
              <a:rPr lang="en-GB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sym typeface="Source Sans Pro"/>
              </a:rPr>
              <a:t>Generate automated public procurement reports;</a:t>
            </a:r>
            <a:endParaRPr lang="ru-RU" sz="1000" dirty="0">
              <a:solidFill>
                <a:srgbClr val="434343"/>
              </a:solidFill>
              <a:latin typeface="Verdana" panose="020B0604030504040204" pitchFamily="34" charset="0"/>
              <a:ea typeface="Verdana" panose="020B0604030504040204" pitchFamily="34" charset="0"/>
              <a:sym typeface="Source Sans Pro"/>
            </a:endParaRPr>
          </a:p>
          <a:p>
            <a:pPr marL="704850" indent="-342900">
              <a:buFont typeface="Arial"/>
              <a:buChar char="•"/>
            </a:pPr>
            <a:r>
              <a:rPr lang="en-US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Introduce </a:t>
            </a:r>
            <a:r>
              <a:rPr lang="en-US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Contracting Data Standard-based online reporting </a:t>
            </a:r>
            <a:r>
              <a:rPr lang="en-US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 </a:t>
            </a:r>
            <a:r>
              <a:rPr lang="en-US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the public procurement </a:t>
            </a:r>
            <a:r>
              <a:rPr lang="en-US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</a:t>
            </a:r>
            <a:r>
              <a:rPr lang="en-US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Government of </a:t>
            </a:r>
            <a:r>
              <a:rPr lang="en-US" sz="10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Kazakhstan.</a:t>
            </a:r>
            <a:endParaRPr sz="1000" dirty="0">
              <a:solidFill>
                <a:srgbClr val="43434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5" name="Google Shape;315;p42"/>
          <p:cNvSpPr/>
          <p:nvPr/>
        </p:nvSpPr>
        <p:spPr>
          <a:xfrm>
            <a:off x="592675" y="3208780"/>
            <a:ext cx="7850400" cy="94988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850949" y="3163105"/>
            <a:ext cx="7561200" cy="94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lvl="0"/>
            <a:r>
              <a:rPr lang="fr-BE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Technology</a:t>
            </a:r>
            <a:r>
              <a:rPr lang="fr-BE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:</a:t>
            </a:r>
            <a:r>
              <a:rPr lang="fr-BE" sz="1000" dirty="0"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 </a:t>
            </a:r>
            <a:r>
              <a:rPr lang="en-US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is extracted from the existing electronic public procurement system, which continues to operate, and transformed into the Open Contracting Data Standard (OCDS) and published. </a:t>
            </a:r>
            <a:r>
              <a:rPr lang="en-US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business intelligence module is run on top of </a:t>
            </a:r>
            <a:r>
              <a:rPr lang="en-US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it, </a:t>
            </a:r>
            <a:r>
              <a:rPr lang="en-US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accessing the data via an Application Programme Interface (API). This analytical module provides government procurement policymakers with a tool to </a:t>
            </a:r>
            <a:r>
              <a:rPr lang="en-US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analyse </a:t>
            </a:r>
            <a:r>
              <a:rPr lang="en-US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visualise procurement </a:t>
            </a:r>
            <a:r>
              <a:rPr lang="en-US" sz="10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trends.</a:t>
            </a:r>
            <a:endParaRPr sz="1000" dirty="0">
              <a:solidFill>
                <a:srgbClr val="43434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7" name="Google Shape;317;p42"/>
          <p:cNvSpPr/>
          <p:nvPr/>
        </p:nvSpPr>
        <p:spPr>
          <a:xfrm>
            <a:off x="589048" y="4283681"/>
            <a:ext cx="7850400" cy="801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8" name="Google Shape;318;p42"/>
          <p:cNvSpPr/>
          <p:nvPr/>
        </p:nvSpPr>
        <p:spPr>
          <a:xfrm>
            <a:off x="850949" y="4322646"/>
            <a:ext cx="7561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lvl="0" algn="just"/>
            <a:r>
              <a:rPr lang="fr-BE" sz="10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Results</a:t>
            </a:r>
            <a:r>
              <a:rPr lang="fr-BE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As a result of the </a:t>
            </a:r>
            <a:r>
              <a:rPr lang="en-GB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project</a:t>
            </a:r>
            <a:r>
              <a:rPr lang="en-GB" sz="10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Kazakhstan </a:t>
            </a:r>
            <a:r>
              <a:rPr lang="en-GB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has a national-level public procurement data analytical infrastructure. This system enables a previously impossible level of vision over procurement spending within the country, and enables various types of big data </a:t>
            </a:r>
            <a:r>
              <a:rPr lang="en-GB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analysis.</a:t>
            </a:r>
            <a:endParaRPr sz="1000" dirty="0">
              <a:solidFill>
                <a:srgbClr val="43434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319" name="Google Shape;319;p42"/>
          <p:cNvGrpSpPr/>
          <p:nvPr/>
        </p:nvGrpSpPr>
        <p:grpSpPr>
          <a:xfrm>
            <a:off x="347924" y="2045708"/>
            <a:ext cx="457845" cy="457845"/>
            <a:chOff x="126874" y="2098372"/>
            <a:chExt cx="457845" cy="457845"/>
          </a:xfrm>
        </p:grpSpPr>
        <p:sp>
          <p:nvSpPr>
            <p:cNvPr id="320" name="Google Shape;320;p42"/>
            <p:cNvSpPr/>
            <p:nvPr/>
          </p:nvSpPr>
          <p:spPr>
            <a:xfrm>
              <a:off x="176897" y="2184370"/>
              <a:ext cx="375000" cy="29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88900" tIns="88900" rIns="88900" bIns="88900" anchor="ctr" anchorCtr="0">
              <a:noAutofit/>
            </a:bodyPr>
            <a:lstStyle/>
            <a:p>
              <a:pPr marL="0" marR="0" lvl="0" indent="0" algn="ctr" rtl="0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endParaRPr sz="1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321" name="Google Shape;321;p42"/>
            <p:cNvGrpSpPr/>
            <p:nvPr/>
          </p:nvGrpSpPr>
          <p:grpSpPr>
            <a:xfrm>
              <a:off x="126874" y="2098372"/>
              <a:ext cx="457845" cy="457845"/>
              <a:chOff x="3130" y="1561"/>
              <a:chExt cx="340" cy="340"/>
            </a:xfrm>
          </p:grpSpPr>
          <p:sp>
            <p:nvSpPr>
              <p:cNvPr id="322" name="Google Shape;322;p42"/>
              <p:cNvSpPr/>
              <p:nvPr/>
            </p:nvSpPr>
            <p:spPr>
              <a:xfrm>
                <a:off x="3307" y="1696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42" h="42" extrusionOk="0">
                    <a:moveTo>
                      <a:pt x="0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38" y="21"/>
                      <a:pt x="21" y="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3" name="Google Shape;323;p42"/>
              <p:cNvSpPr/>
              <p:nvPr/>
            </p:nvSpPr>
            <p:spPr>
              <a:xfrm>
                <a:off x="3265" y="1696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42" h="42" extrusionOk="0">
                    <a:moveTo>
                      <a:pt x="0" y="42"/>
                    </a:moveTo>
                    <a:cubicBezTo>
                      <a:pt x="42" y="42"/>
                      <a:pt x="42" y="42"/>
                      <a:pt x="42" y="42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1" y="5"/>
                      <a:pt x="5" y="21"/>
                      <a:pt x="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4" name="Google Shape;324;p42"/>
              <p:cNvSpPr/>
              <p:nvPr/>
            </p:nvSpPr>
            <p:spPr>
              <a:xfrm>
                <a:off x="3230" y="1661"/>
                <a:ext cx="63" cy="63"/>
              </a:xfrm>
              <a:custGeom>
                <a:avLst/>
                <a:gdLst/>
                <a:ahLst/>
                <a:cxnLst/>
                <a:rect l="l" t="t" r="r" b="b"/>
                <a:pathLst>
                  <a:path w="95" h="95" extrusionOk="0">
                    <a:moveTo>
                      <a:pt x="0" y="95"/>
                    </a:moveTo>
                    <a:cubicBezTo>
                      <a:pt x="32" y="95"/>
                      <a:pt x="32" y="95"/>
                      <a:pt x="32" y="95"/>
                    </a:cubicBezTo>
                    <a:cubicBezTo>
                      <a:pt x="37" y="62"/>
                      <a:pt x="62" y="37"/>
                      <a:pt x="95" y="32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45" y="5"/>
                      <a:pt x="5" y="45"/>
                      <a:pt x="0" y="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5" name="Google Shape;325;p42"/>
              <p:cNvSpPr/>
              <p:nvPr/>
            </p:nvSpPr>
            <p:spPr>
              <a:xfrm>
                <a:off x="3265" y="1738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42" h="42" extrusionOk="0">
                    <a:moveTo>
                      <a:pt x="42" y="42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21"/>
                      <a:pt x="21" y="38"/>
                      <a:pt x="42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6" name="Google Shape;326;p42"/>
              <p:cNvSpPr/>
              <p:nvPr/>
            </p:nvSpPr>
            <p:spPr>
              <a:xfrm>
                <a:off x="3230" y="1738"/>
                <a:ext cx="63" cy="63"/>
              </a:xfrm>
              <a:custGeom>
                <a:avLst/>
                <a:gdLst/>
                <a:ahLst/>
                <a:cxnLst/>
                <a:rect l="l" t="t" r="r" b="b"/>
                <a:pathLst>
                  <a:path w="95" h="96" extrusionOk="0">
                    <a:moveTo>
                      <a:pt x="3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51"/>
                      <a:pt x="45" y="91"/>
                      <a:pt x="95" y="96"/>
                    </a:cubicBezTo>
                    <a:cubicBezTo>
                      <a:pt x="95" y="63"/>
                      <a:pt x="95" y="63"/>
                      <a:pt x="95" y="63"/>
                    </a:cubicBezTo>
                    <a:cubicBezTo>
                      <a:pt x="62" y="59"/>
                      <a:pt x="37" y="33"/>
                      <a:pt x="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7" name="Google Shape;327;p42"/>
              <p:cNvSpPr/>
              <p:nvPr/>
            </p:nvSpPr>
            <p:spPr>
              <a:xfrm>
                <a:off x="3307" y="1738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42" h="42" extrusionOk="0">
                    <a:moveTo>
                      <a:pt x="4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1" y="38"/>
                      <a:pt x="38" y="21"/>
                      <a:pt x="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8" name="Google Shape;328;p42"/>
              <p:cNvSpPr/>
              <p:nvPr/>
            </p:nvSpPr>
            <p:spPr>
              <a:xfrm>
                <a:off x="3130" y="1561"/>
                <a:ext cx="340" cy="340"/>
              </a:xfrm>
              <a:custGeom>
                <a:avLst/>
                <a:gdLst/>
                <a:ahLst/>
                <a:cxnLst/>
                <a:rect l="l" t="t" r="r" b="b"/>
                <a:pathLst>
                  <a:path w="512" h="512" extrusionOk="0"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405" y="266"/>
                    </a:moveTo>
                    <a:cubicBezTo>
                      <a:pt x="383" y="266"/>
                      <a:pt x="383" y="266"/>
                      <a:pt x="383" y="266"/>
                    </a:cubicBezTo>
                    <a:cubicBezTo>
                      <a:pt x="378" y="328"/>
                      <a:pt x="328" y="378"/>
                      <a:pt x="266" y="383"/>
                    </a:cubicBezTo>
                    <a:cubicBezTo>
                      <a:pt x="266" y="405"/>
                      <a:pt x="266" y="405"/>
                      <a:pt x="266" y="405"/>
                    </a:cubicBezTo>
                    <a:cubicBezTo>
                      <a:pt x="266" y="411"/>
                      <a:pt x="262" y="416"/>
                      <a:pt x="256" y="416"/>
                    </a:cubicBezTo>
                    <a:cubicBezTo>
                      <a:pt x="250" y="416"/>
                      <a:pt x="245" y="411"/>
                      <a:pt x="245" y="405"/>
                    </a:cubicBezTo>
                    <a:cubicBezTo>
                      <a:pt x="245" y="383"/>
                      <a:pt x="245" y="383"/>
                      <a:pt x="245" y="383"/>
                    </a:cubicBezTo>
                    <a:cubicBezTo>
                      <a:pt x="183" y="378"/>
                      <a:pt x="133" y="328"/>
                      <a:pt x="128" y="266"/>
                    </a:cubicBezTo>
                    <a:cubicBezTo>
                      <a:pt x="106" y="266"/>
                      <a:pt x="106" y="266"/>
                      <a:pt x="106" y="266"/>
                    </a:cubicBezTo>
                    <a:cubicBezTo>
                      <a:pt x="100" y="266"/>
                      <a:pt x="96" y="262"/>
                      <a:pt x="96" y="256"/>
                    </a:cubicBezTo>
                    <a:cubicBezTo>
                      <a:pt x="96" y="250"/>
                      <a:pt x="100" y="245"/>
                      <a:pt x="106" y="245"/>
                    </a:cubicBezTo>
                    <a:cubicBezTo>
                      <a:pt x="128" y="245"/>
                      <a:pt x="128" y="245"/>
                      <a:pt x="128" y="245"/>
                    </a:cubicBezTo>
                    <a:cubicBezTo>
                      <a:pt x="133" y="183"/>
                      <a:pt x="183" y="133"/>
                      <a:pt x="245" y="128"/>
                    </a:cubicBezTo>
                    <a:cubicBezTo>
                      <a:pt x="245" y="106"/>
                      <a:pt x="245" y="106"/>
                      <a:pt x="245" y="106"/>
                    </a:cubicBezTo>
                    <a:cubicBezTo>
                      <a:pt x="245" y="100"/>
                      <a:pt x="250" y="96"/>
                      <a:pt x="256" y="96"/>
                    </a:cubicBezTo>
                    <a:cubicBezTo>
                      <a:pt x="262" y="96"/>
                      <a:pt x="266" y="100"/>
                      <a:pt x="266" y="106"/>
                    </a:cubicBezTo>
                    <a:cubicBezTo>
                      <a:pt x="266" y="128"/>
                      <a:pt x="266" y="128"/>
                      <a:pt x="266" y="128"/>
                    </a:cubicBezTo>
                    <a:cubicBezTo>
                      <a:pt x="328" y="133"/>
                      <a:pt x="378" y="183"/>
                      <a:pt x="383" y="245"/>
                    </a:cubicBezTo>
                    <a:cubicBezTo>
                      <a:pt x="405" y="245"/>
                      <a:pt x="405" y="245"/>
                      <a:pt x="405" y="245"/>
                    </a:cubicBezTo>
                    <a:cubicBezTo>
                      <a:pt x="411" y="245"/>
                      <a:pt x="416" y="250"/>
                      <a:pt x="416" y="256"/>
                    </a:cubicBezTo>
                    <a:cubicBezTo>
                      <a:pt x="416" y="262"/>
                      <a:pt x="411" y="266"/>
                      <a:pt x="405" y="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9" name="Google Shape;329;p42"/>
              <p:cNvSpPr/>
              <p:nvPr/>
            </p:nvSpPr>
            <p:spPr>
              <a:xfrm>
                <a:off x="3307" y="1661"/>
                <a:ext cx="63" cy="63"/>
              </a:xfrm>
              <a:custGeom>
                <a:avLst/>
                <a:gdLst/>
                <a:ahLst/>
                <a:cxnLst/>
                <a:rect l="l" t="t" r="r" b="b"/>
                <a:pathLst>
                  <a:path w="96" h="95" extrusionOk="0">
                    <a:moveTo>
                      <a:pt x="0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33" y="37"/>
                      <a:pt x="59" y="62"/>
                      <a:pt x="63" y="95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1" y="45"/>
                      <a:pt x="51" y="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30" name="Google Shape;330;p42"/>
              <p:cNvSpPr/>
              <p:nvPr/>
            </p:nvSpPr>
            <p:spPr>
              <a:xfrm>
                <a:off x="3307" y="1738"/>
                <a:ext cx="63" cy="63"/>
              </a:xfrm>
              <a:custGeom>
                <a:avLst/>
                <a:gdLst/>
                <a:ahLst/>
                <a:cxnLst/>
                <a:rect l="l" t="t" r="r" b="b"/>
                <a:pathLst>
                  <a:path w="96" h="96" extrusionOk="0">
                    <a:moveTo>
                      <a:pt x="0" y="63"/>
                    </a:moveTo>
                    <a:cubicBezTo>
                      <a:pt x="0" y="96"/>
                      <a:pt x="0" y="96"/>
                      <a:pt x="0" y="96"/>
                    </a:cubicBezTo>
                    <a:cubicBezTo>
                      <a:pt x="51" y="91"/>
                      <a:pt x="91" y="51"/>
                      <a:pt x="96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59" y="33"/>
                      <a:pt x="33" y="59"/>
                      <a:pt x="0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</p:grpSp>
      <p:grpSp>
        <p:nvGrpSpPr>
          <p:cNvPr id="331" name="Google Shape;331;p42"/>
          <p:cNvGrpSpPr/>
          <p:nvPr/>
        </p:nvGrpSpPr>
        <p:grpSpPr>
          <a:xfrm>
            <a:off x="347924" y="3248838"/>
            <a:ext cx="457201" cy="457201"/>
            <a:chOff x="117461" y="3104418"/>
            <a:chExt cx="457201" cy="457201"/>
          </a:xfrm>
        </p:grpSpPr>
        <p:sp>
          <p:nvSpPr>
            <p:cNvPr id="332" name="Google Shape;332;p42"/>
            <p:cNvSpPr/>
            <p:nvPr/>
          </p:nvSpPr>
          <p:spPr>
            <a:xfrm>
              <a:off x="155819" y="3186108"/>
              <a:ext cx="375000" cy="29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88900" tIns="88900" rIns="88900" bIns="88900" anchor="ctr" anchorCtr="0">
              <a:noAutofit/>
            </a:bodyPr>
            <a:lstStyle/>
            <a:p>
              <a:pPr marL="0" marR="0" lvl="0" indent="0" algn="ctr" rtl="0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endParaRPr sz="1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3" name="Google Shape;333;p42"/>
            <p:cNvSpPr/>
            <p:nvPr/>
          </p:nvSpPr>
          <p:spPr>
            <a:xfrm>
              <a:off x="117461" y="3104418"/>
              <a:ext cx="457201" cy="457201"/>
            </a:xfrm>
            <a:custGeom>
              <a:avLst/>
              <a:gdLst/>
              <a:ahLst/>
              <a:cxnLst/>
              <a:rect l="l" t="t" r="r" b="b"/>
              <a:pathLst>
                <a:path w="512" h="512" extrusionOk="0">
                  <a:moveTo>
                    <a:pt x="224" y="288"/>
                  </a:moveTo>
                  <a:cubicBezTo>
                    <a:pt x="181" y="288"/>
                    <a:pt x="181" y="288"/>
                    <a:pt x="181" y="288"/>
                  </a:cubicBezTo>
                  <a:cubicBezTo>
                    <a:pt x="181" y="330"/>
                    <a:pt x="181" y="330"/>
                    <a:pt x="181" y="330"/>
                  </a:cubicBezTo>
                  <a:cubicBezTo>
                    <a:pt x="224" y="330"/>
                    <a:pt x="224" y="330"/>
                    <a:pt x="224" y="330"/>
                  </a:cubicBezTo>
                  <a:lnTo>
                    <a:pt x="224" y="288"/>
                  </a:lnTo>
                  <a:close/>
                  <a:moveTo>
                    <a:pt x="202" y="320"/>
                  </a:moveTo>
                  <a:cubicBezTo>
                    <a:pt x="196" y="320"/>
                    <a:pt x="192" y="315"/>
                    <a:pt x="192" y="309"/>
                  </a:cubicBezTo>
                  <a:cubicBezTo>
                    <a:pt x="192" y="303"/>
                    <a:pt x="196" y="298"/>
                    <a:pt x="202" y="298"/>
                  </a:cubicBezTo>
                  <a:cubicBezTo>
                    <a:pt x="208" y="298"/>
                    <a:pt x="213" y="303"/>
                    <a:pt x="213" y="309"/>
                  </a:cubicBezTo>
                  <a:cubicBezTo>
                    <a:pt x="213" y="315"/>
                    <a:pt x="208" y="320"/>
                    <a:pt x="202" y="320"/>
                  </a:cubicBezTo>
                  <a:close/>
                  <a:moveTo>
                    <a:pt x="330" y="181"/>
                  </a:moveTo>
                  <a:cubicBezTo>
                    <a:pt x="288" y="181"/>
                    <a:pt x="288" y="181"/>
                    <a:pt x="288" y="181"/>
                  </a:cubicBezTo>
                  <a:cubicBezTo>
                    <a:pt x="288" y="224"/>
                    <a:pt x="288" y="224"/>
                    <a:pt x="288" y="224"/>
                  </a:cubicBezTo>
                  <a:cubicBezTo>
                    <a:pt x="330" y="224"/>
                    <a:pt x="330" y="224"/>
                    <a:pt x="330" y="224"/>
                  </a:cubicBezTo>
                  <a:lnTo>
                    <a:pt x="330" y="181"/>
                  </a:lnTo>
                  <a:close/>
                  <a:moveTo>
                    <a:pt x="309" y="213"/>
                  </a:moveTo>
                  <a:cubicBezTo>
                    <a:pt x="303" y="213"/>
                    <a:pt x="298" y="208"/>
                    <a:pt x="298" y="202"/>
                  </a:cubicBezTo>
                  <a:cubicBezTo>
                    <a:pt x="298" y="196"/>
                    <a:pt x="303" y="192"/>
                    <a:pt x="309" y="192"/>
                  </a:cubicBezTo>
                  <a:cubicBezTo>
                    <a:pt x="315" y="192"/>
                    <a:pt x="320" y="196"/>
                    <a:pt x="320" y="202"/>
                  </a:cubicBezTo>
                  <a:cubicBezTo>
                    <a:pt x="320" y="208"/>
                    <a:pt x="315" y="213"/>
                    <a:pt x="309" y="213"/>
                  </a:cubicBezTo>
                  <a:close/>
                  <a:moveTo>
                    <a:pt x="224" y="181"/>
                  </a:moveTo>
                  <a:cubicBezTo>
                    <a:pt x="181" y="181"/>
                    <a:pt x="181" y="181"/>
                    <a:pt x="181" y="181"/>
                  </a:cubicBezTo>
                  <a:cubicBezTo>
                    <a:pt x="181" y="224"/>
                    <a:pt x="181" y="224"/>
                    <a:pt x="181" y="224"/>
                  </a:cubicBezTo>
                  <a:cubicBezTo>
                    <a:pt x="224" y="224"/>
                    <a:pt x="224" y="224"/>
                    <a:pt x="224" y="224"/>
                  </a:cubicBezTo>
                  <a:lnTo>
                    <a:pt x="224" y="181"/>
                  </a:lnTo>
                  <a:close/>
                  <a:moveTo>
                    <a:pt x="202" y="213"/>
                  </a:moveTo>
                  <a:cubicBezTo>
                    <a:pt x="196" y="213"/>
                    <a:pt x="192" y="208"/>
                    <a:pt x="192" y="202"/>
                  </a:cubicBezTo>
                  <a:cubicBezTo>
                    <a:pt x="192" y="196"/>
                    <a:pt x="196" y="192"/>
                    <a:pt x="202" y="192"/>
                  </a:cubicBezTo>
                  <a:cubicBezTo>
                    <a:pt x="208" y="192"/>
                    <a:pt x="213" y="196"/>
                    <a:pt x="213" y="202"/>
                  </a:cubicBezTo>
                  <a:cubicBezTo>
                    <a:pt x="213" y="208"/>
                    <a:pt x="208" y="213"/>
                    <a:pt x="202" y="213"/>
                  </a:cubicBezTo>
                  <a:close/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93" y="384"/>
                  </a:moveTo>
                  <a:cubicBezTo>
                    <a:pt x="393" y="390"/>
                    <a:pt x="388" y="395"/>
                    <a:pt x="382" y="395"/>
                  </a:cubicBezTo>
                  <a:cubicBezTo>
                    <a:pt x="128" y="395"/>
                    <a:pt x="128" y="395"/>
                    <a:pt x="128" y="395"/>
                  </a:cubicBezTo>
                  <a:cubicBezTo>
                    <a:pt x="122" y="395"/>
                    <a:pt x="118" y="390"/>
                    <a:pt x="118" y="384"/>
                  </a:cubicBezTo>
                  <a:cubicBezTo>
                    <a:pt x="118" y="128"/>
                    <a:pt x="118" y="128"/>
                    <a:pt x="118" y="128"/>
                  </a:cubicBezTo>
                  <a:cubicBezTo>
                    <a:pt x="118" y="122"/>
                    <a:pt x="122" y="117"/>
                    <a:pt x="128" y="117"/>
                  </a:cubicBezTo>
                  <a:cubicBezTo>
                    <a:pt x="382" y="117"/>
                    <a:pt x="382" y="117"/>
                    <a:pt x="382" y="117"/>
                  </a:cubicBezTo>
                  <a:cubicBezTo>
                    <a:pt x="388" y="117"/>
                    <a:pt x="393" y="122"/>
                    <a:pt x="393" y="128"/>
                  </a:cubicBezTo>
                  <a:lnTo>
                    <a:pt x="393" y="384"/>
                  </a:lnTo>
                  <a:close/>
                  <a:moveTo>
                    <a:pt x="139" y="373"/>
                  </a:moveTo>
                  <a:cubicBezTo>
                    <a:pt x="372" y="373"/>
                    <a:pt x="372" y="373"/>
                    <a:pt x="372" y="373"/>
                  </a:cubicBezTo>
                  <a:cubicBezTo>
                    <a:pt x="372" y="138"/>
                    <a:pt x="372" y="138"/>
                    <a:pt x="372" y="138"/>
                  </a:cubicBezTo>
                  <a:cubicBezTo>
                    <a:pt x="139" y="138"/>
                    <a:pt x="139" y="138"/>
                    <a:pt x="139" y="138"/>
                  </a:cubicBezTo>
                  <a:lnTo>
                    <a:pt x="139" y="373"/>
                  </a:lnTo>
                  <a:close/>
                  <a:moveTo>
                    <a:pt x="352" y="341"/>
                  </a:moveTo>
                  <a:cubicBezTo>
                    <a:pt x="352" y="347"/>
                    <a:pt x="347" y="352"/>
                    <a:pt x="341" y="352"/>
                  </a:cubicBezTo>
                  <a:cubicBezTo>
                    <a:pt x="309" y="352"/>
                    <a:pt x="309" y="352"/>
                    <a:pt x="309" y="352"/>
                  </a:cubicBezTo>
                  <a:cubicBezTo>
                    <a:pt x="303" y="352"/>
                    <a:pt x="298" y="347"/>
                    <a:pt x="298" y="341"/>
                  </a:cubicBezTo>
                  <a:cubicBezTo>
                    <a:pt x="298" y="335"/>
                    <a:pt x="303" y="330"/>
                    <a:pt x="309" y="330"/>
                  </a:cubicBezTo>
                  <a:cubicBezTo>
                    <a:pt x="330" y="330"/>
                    <a:pt x="330" y="330"/>
                    <a:pt x="330" y="330"/>
                  </a:cubicBezTo>
                  <a:cubicBezTo>
                    <a:pt x="330" y="309"/>
                    <a:pt x="330" y="309"/>
                    <a:pt x="330" y="309"/>
                  </a:cubicBezTo>
                  <a:cubicBezTo>
                    <a:pt x="330" y="303"/>
                    <a:pt x="335" y="298"/>
                    <a:pt x="341" y="298"/>
                  </a:cubicBezTo>
                  <a:cubicBezTo>
                    <a:pt x="347" y="298"/>
                    <a:pt x="352" y="303"/>
                    <a:pt x="352" y="309"/>
                  </a:cubicBezTo>
                  <a:lnTo>
                    <a:pt x="352" y="341"/>
                  </a:lnTo>
                  <a:close/>
                  <a:moveTo>
                    <a:pt x="266" y="170"/>
                  </a:moveTo>
                  <a:cubicBezTo>
                    <a:pt x="266" y="164"/>
                    <a:pt x="271" y="160"/>
                    <a:pt x="277" y="160"/>
                  </a:cubicBezTo>
                  <a:cubicBezTo>
                    <a:pt x="341" y="160"/>
                    <a:pt x="341" y="160"/>
                    <a:pt x="341" y="160"/>
                  </a:cubicBezTo>
                  <a:cubicBezTo>
                    <a:pt x="347" y="160"/>
                    <a:pt x="352" y="164"/>
                    <a:pt x="352" y="170"/>
                  </a:cubicBezTo>
                  <a:cubicBezTo>
                    <a:pt x="352" y="234"/>
                    <a:pt x="352" y="234"/>
                    <a:pt x="352" y="234"/>
                  </a:cubicBezTo>
                  <a:cubicBezTo>
                    <a:pt x="352" y="240"/>
                    <a:pt x="347" y="245"/>
                    <a:pt x="341" y="245"/>
                  </a:cubicBezTo>
                  <a:cubicBezTo>
                    <a:pt x="277" y="245"/>
                    <a:pt x="277" y="245"/>
                    <a:pt x="277" y="245"/>
                  </a:cubicBezTo>
                  <a:cubicBezTo>
                    <a:pt x="271" y="245"/>
                    <a:pt x="266" y="240"/>
                    <a:pt x="266" y="234"/>
                  </a:cubicBezTo>
                  <a:lnTo>
                    <a:pt x="266" y="170"/>
                  </a:lnTo>
                  <a:close/>
                  <a:moveTo>
                    <a:pt x="266" y="277"/>
                  </a:moveTo>
                  <a:cubicBezTo>
                    <a:pt x="266" y="271"/>
                    <a:pt x="271" y="266"/>
                    <a:pt x="277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7" y="266"/>
                    <a:pt x="352" y="271"/>
                    <a:pt x="352" y="277"/>
                  </a:cubicBezTo>
                  <a:cubicBezTo>
                    <a:pt x="352" y="283"/>
                    <a:pt x="347" y="288"/>
                    <a:pt x="341" y="288"/>
                  </a:cubicBezTo>
                  <a:cubicBezTo>
                    <a:pt x="288" y="288"/>
                    <a:pt x="288" y="288"/>
                    <a:pt x="288" y="288"/>
                  </a:cubicBezTo>
                  <a:cubicBezTo>
                    <a:pt x="288" y="341"/>
                    <a:pt x="288" y="341"/>
                    <a:pt x="288" y="341"/>
                  </a:cubicBezTo>
                  <a:cubicBezTo>
                    <a:pt x="288" y="347"/>
                    <a:pt x="283" y="352"/>
                    <a:pt x="277" y="352"/>
                  </a:cubicBezTo>
                  <a:cubicBezTo>
                    <a:pt x="271" y="352"/>
                    <a:pt x="266" y="347"/>
                    <a:pt x="266" y="341"/>
                  </a:cubicBezTo>
                  <a:lnTo>
                    <a:pt x="266" y="277"/>
                  </a:lnTo>
                  <a:close/>
                  <a:moveTo>
                    <a:pt x="160" y="170"/>
                  </a:moveTo>
                  <a:cubicBezTo>
                    <a:pt x="160" y="164"/>
                    <a:pt x="164" y="160"/>
                    <a:pt x="170" y="160"/>
                  </a:cubicBezTo>
                  <a:cubicBezTo>
                    <a:pt x="234" y="160"/>
                    <a:pt x="234" y="160"/>
                    <a:pt x="234" y="160"/>
                  </a:cubicBezTo>
                  <a:cubicBezTo>
                    <a:pt x="240" y="160"/>
                    <a:pt x="245" y="164"/>
                    <a:pt x="245" y="170"/>
                  </a:cubicBezTo>
                  <a:cubicBezTo>
                    <a:pt x="245" y="234"/>
                    <a:pt x="245" y="234"/>
                    <a:pt x="245" y="234"/>
                  </a:cubicBezTo>
                  <a:cubicBezTo>
                    <a:pt x="245" y="240"/>
                    <a:pt x="240" y="245"/>
                    <a:pt x="234" y="245"/>
                  </a:cubicBezTo>
                  <a:cubicBezTo>
                    <a:pt x="170" y="245"/>
                    <a:pt x="170" y="245"/>
                    <a:pt x="170" y="245"/>
                  </a:cubicBezTo>
                  <a:cubicBezTo>
                    <a:pt x="164" y="245"/>
                    <a:pt x="160" y="240"/>
                    <a:pt x="160" y="234"/>
                  </a:cubicBezTo>
                  <a:lnTo>
                    <a:pt x="160" y="170"/>
                  </a:lnTo>
                  <a:close/>
                  <a:moveTo>
                    <a:pt x="160" y="277"/>
                  </a:moveTo>
                  <a:cubicBezTo>
                    <a:pt x="160" y="271"/>
                    <a:pt x="164" y="266"/>
                    <a:pt x="170" y="266"/>
                  </a:cubicBezTo>
                  <a:cubicBezTo>
                    <a:pt x="234" y="266"/>
                    <a:pt x="234" y="266"/>
                    <a:pt x="234" y="266"/>
                  </a:cubicBezTo>
                  <a:cubicBezTo>
                    <a:pt x="240" y="266"/>
                    <a:pt x="245" y="271"/>
                    <a:pt x="245" y="277"/>
                  </a:cubicBezTo>
                  <a:cubicBezTo>
                    <a:pt x="245" y="341"/>
                    <a:pt x="245" y="341"/>
                    <a:pt x="245" y="341"/>
                  </a:cubicBezTo>
                  <a:cubicBezTo>
                    <a:pt x="245" y="347"/>
                    <a:pt x="240" y="352"/>
                    <a:pt x="234" y="352"/>
                  </a:cubicBezTo>
                  <a:cubicBezTo>
                    <a:pt x="170" y="352"/>
                    <a:pt x="170" y="352"/>
                    <a:pt x="170" y="352"/>
                  </a:cubicBezTo>
                  <a:cubicBezTo>
                    <a:pt x="164" y="352"/>
                    <a:pt x="160" y="347"/>
                    <a:pt x="160" y="341"/>
                  </a:cubicBezTo>
                  <a:lnTo>
                    <a:pt x="160" y="2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334" name="Google Shape;334;p42"/>
          <p:cNvGrpSpPr/>
          <p:nvPr/>
        </p:nvGrpSpPr>
        <p:grpSpPr>
          <a:xfrm>
            <a:off x="323343" y="4309799"/>
            <a:ext cx="457201" cy="457201"/>
            <a:chOff x="125463" y="4124397"/>
            <a:chExt cx="457201" cy="457201"/>
          </a:xfrm>
        </p:grpSpPr>
        <p:sp>
          <p:nvSpPr>
            <p:cNvPr id="335" name="Google Shape;335;p42"/>
            <p:cNvSpPr/>
            <p:nvPr/>
          </p:nvSpPr>
          <p:spPr>
            <a:xfrm>
              <a:off x="171565" y="4212927"/>
              <a:ext cx="375000" cy="29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88900" tIns="88900" rIns="88900" bIns="88900" anchor="ctr" anchorCtr="0">
              <a:noAutofit/>
            </a:bodyPr>
            <a:lstStyle/>
            <a:p>
              <a:pPr marL="0" marR="0" lvl="0" indent="0" algn="ctr" rtl="0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endParaRPr sz="1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6" name="Google Shape;336;p42"/>
            <p:cNvSpPr/>
            <p:nvPr/>
          </p:nvSpPr>
          <p:spPr>
            <a:xfrm>
              <a:off x="125463" y="4124397"/>
              <a:ext cx="457201" cy="457201"/>
            </a:xfrm>
            <a:custGeom>
              <a:avLst/>
              <a:gdLst/>
              <a:ahLst/>
              <a:cxnLst/>
              <a:rect l="l" t="t" r="r" b="b"/>
              <a:pathLst>
                <a:path w="512" h="512" extrusionOk="0">
                  <a:moveTo>
                    <a:pt x="227" y="228"/>
                  </a:moveTo>
                  <a:cubicBezTo>
                    <a:pt x="228" y="230"/>
                    <a:pt x="228" y="231"/>
                    <a:pt x="229" y="232"/>
                  </a:cubicBezTo>
                  <a:cubicBezTo>
                    <a:pt x="228" y="233"/>
                    <a:pt x="228" y="234"/>
                    <a:pt x="227" y="235"/>
                  </a:cubicBezTo>
                  <a:cubicBezTo>
                    <a:pt x="224" y="252"/>
                    <a:pt x="217" y="254"/>
                    <a:pt x="214" y="254"/>
                  </a:cubicBezTo>
                  <a:cubicBezTo>
                    <a:pt x="195" y="260"/>
                    <a:pt x="156" y="233"/>
                    <a:pt x="128" y="208"/>
                  </a:cubicBezTo>
                  <a:cubicBezTo>
                    <a:pt x="187" y="196"/>
                    <a:pt x="211" y="204"/>
                    <a:pt x="219" y="211"/>
                  </a:cubicBezTo>
                  <a:cubicBezTo>
                    <a:pt x="222" y="213"/>
                    <a:pt x="224" y="216"/>
                    <a:pt x="226" y="218"/>
                  </a:cubicBezTo>
                  <a:cubicBezTo>
                    <a:pt x="226" y="223"/>
                    <a:pt x="227" y="227"/>
                    <a:pt x="227" y="228"/>
                  </a:cubicBezTo>
                  <a:close/>
                  <a:moveTo>
                    <a:pt x="257" y="183"/>
                  </a:moveTo>
                  <a:cubicBezTo>
                    <a:pt x="242" y="199"/>
                    <a:pt x="248" y="222"/>
                    <a:pt x="248" y="223"/>
                  </a:cubicBezTo>
                  <a:cubicBezTo>
                    <a:pt x="248" y="223"/>
                    <a:pt x="248" y="223"/>
                    <a:pt x="248" y="223"/>
                  </a:cubicBezTo>
                  <a:cubicBezTo>
                    <a:pt x="253" y="245"/>
                    <a:pt x="263" y="248"/>
                    <a:pt x="266" y="248"/>
                  </a:cubicBezTo>
                  <a:cubicBezTo>
                    <a:pt x="293" y="255"/>
                    <a:pt x="348" y="210"/>
                    <a:pt x="385" y="172"/>
                  </a:cubicBezTo>
                  <a:cubicBezTo>
                    <a:pt x="358" y="167"/>
                    <a:pt x="336" y="165"/>
                    <a:pt x="319" y="165"/>
                  </a:cubicBezTo>
                  <a:cubicBezTo>
                    <a:pt x="284" y="165"/>
                    <a:pt x="266" y="174"/>
                    <a:pt x="257" y="183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415" y="163"/>
                  </a:moveTo>
                  <a:cubicBezTo>
                    <a:pt x="414" y="159"/>
                    <a:pt x="411" y="156"/>
                    <a:pt x="407" y="155"/>
                  </a:cubicBezTo>
                  <a:cubicBezTo>
                    <a:pt x="324" y="136"/>
                    <a:pt x="268" y="140"/>
                    <a:pt x="242" y="168"/>
                  </a:cubicBezTo>
                  <a:cubicBezTo>
                    <a:pt x="235" y="176"/>
                    <a:pt x="231" y="184"/>
                    <a:pt x="228" y="192"/>
                  </a:cubicBezTo>
                  <a:cubicBezTo>
                    <a:pt x="205" y="177"/>
                    <a:pt x="163" y="177"/>
                    <a:pt x="104" y="191"/>
                  </a:cubicBezTo>
                  <a:cubicBezTo>
                    <a:pt x="100" y="192"/>
                    <a:pt x="97" y="195"/>
                    <a:pt x="96" y="199"/>
                  </a:cubicBezTo>
                  <a:cubicBezTo>
                    <a:pt x="95" y="202"/>
                    <a:pt x="96" y="206"/>
                    <a:pt x="99" y="209"/>
                  </a:cubicBezTo>
                  <a:cubicBezTo>
                    <a:pt x="106" y="217"/>
                    <a:pt x="166" y="276"/>
                    <a:pt x="209" y="276"/>
                  </a:cubicBezTo>
                  <a:cubicBezTo>
                    <a:pt x="213" y="276"/>
                    <a:pt x="217" y="276"/>
                    <a:pt x="220" y="275"/>
                  </a:cubicBezTo>
                  <a:cubicBezTo>
                    <a:pt x="221" y="275"/>
                    <a:pt x="222" y="274"/>
                    <a:pt x="224" y="274"/>
                  </a:cubicBezTo>
                  <a:cubicBezTo>
                    <a:pt x="224" y="405"/>
                    <a:pt x="224" y="405"/>
                    <a:pt x="224" y="405"/>
                  </a:cubicBezTo>
                  <a:cubicBezTo>
                    <a:pt x="224" y="411"/>
                    <a:pt x="228" y="416"/>
                    <a:pt x="234" y="416"/>
                  </a:cubicBezTo>
                  <a:cubicBezTo>
                    <a:pt x="240" y="416"/>
                    <a:pt x="245" y="411"/>
                    <a:pt x="245" y="405"/>
                  </a:cubicBezTo>
                  <a:cubicBezTo>
                    <a:pt x="245" y="261"/>
                    <a:pt x="245" y="261"/>
                    <a:pt x="245" y="261"/>
                  </a:cubicBezTo>
                  <a:cubicBezTo>
                    <a:pt x="249" y="265"/>
                    <a:pt x="255" y="268"/>
                    <a:pt x="260" y="269"/>
                  </a:cubicBezTo>
                  <a:cubicBezTo>
                    <a:pt x="264" y="270"/>
                    <a:pt x="268" y="270"/>
                    <a:pt x="271" y="270"/>
                  </a:cubicBezTo>
                  <a:cubicBezTo>
                    <a:pt x="325" y="270"/>
                    <a:pt x="404" y="183"/>
                    <a:pt x="413" y="173"/>
                  </a:cubicBezTo>
                  <a:cubicBezTo>
                    <a:pt x="415" y="170"/>
                    <a:pt x="416" y="166"/>
                    <a:pt x="415" y="1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337" name="Google Shape;337;p42"/>
          <p:cNvGrpSpPr/>
          <p:nvPr/>
        </p:nvGrpSpPr>
        <p:grpSpPr>
          <a:xfrm>
            <a:off x="340443" y="1147392"/>
            <a:ext cx="457845" cy="457845"/>
            <a:chOff x="126874" y="1216667"/>
            <a:chExt cx="457845" cy="457845"/>
          </a:xfrm>
        </p:grpSpPr>
        <p:sp>
          <p:nvSpPr>
            <p:cNvPr id="338" name="Google Shape;338;p42"/>
            <p:cNvSpPr/>
            <p:nvPr/>
          </p:nvSpPr>
          <p:spPr>
            <a:xfrm>
              <a:off x="177435" y="1274208"/>
              <a:ext cx="375000" cy="29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88900" tIns="88900" rIns="88900" bIns="88900" anchor="ctr" anchorCtr="0">
              <a:noAutofit/>
            </a:bodyPr>
            <a:lstStyle/>
            <a:p>
              <a:pPr marL="0" marR="0" lvl="0" indent="0" algn="ctr" rtl="0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endParaRPr sz="1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339" name="Google Shape;339;p42"/>
            <p:cNvGrpSpPr/>
            <p:nvPr/>
          </p:nvGrpSpPr>
          <p:grpSpPr>
            <a:xfrm>
              <a:off x="126874" y="1216667"/>
              <a:ext cx="457845" cy="457845"/>
              <a:chOff x="3891" y="3455"/>
              <a:chExt cx="340" cy="340"/>
            </a:xfrm>
          </p:grpSpPr>
          <p:sp>
            <p:nvSpPr>
              <p:cNvPr id="340" name="Google Shape;340;p42"/>
              <p:cNvSpPr/>
              <p:nvPr/>
            </p:nvSpPr>
            <p:spPr>
              <a:xfrm>
                <a:off x="3891" y="3455"/>
                <a:ext cx="340" cy="340"/>
              </a:xfrm>
              <a:custGeom>
                <a:avLst/>
                <a:gdLst/>
                <a:ahLst/>
                <a:cxnLst/>
                <a:rect l="l" t="t" r="r" b="b"/>
                <a:pathLst>
                  <a:path w="512" h="512" extrusionOk="0"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381" y="381"/>
                    </a:moveTo>
                    <a:cubicBezTo>
                      <a:pt x="378" y="383"/>
                      <a:pt x="376" y="384"/>
                      <a:pt x="373" y="384"/>
                    </a:cubicBezTo>
                    <a:cubicBezTo>
                      <a:pt x="370" y="384"/>
                      <a:pt x="368" y="383"/>
                      <a:pt x="365" y="381"/>
                    </a:cubicBezTo>
                    <a:cubicBezTo>
                      <a:pt x="270" y="285"/>
                      <a:pt x="270" y="285"/>
                      <a:pt x="270" y="285"/>
                    </a:cubicBezTo>
                    <a:cubicBezTo>
                      <a:pt x="251" y="300"/>
                      <a:pt x="228" y="309"/>
                      <a:pt x="202" y="309"/>
                    </a:cubicBezTo>
                    <a:cubicBezTo>
                      <a:pt x="144" y="309"/>
                      <a:pt x="96" y="261"/>
                      <a:pt x="96" y="202"/>
                    </a:cubicBezTo>
                    <a:cubicBezTo>
                      <a:pt x="96" y="144"/>
                      <a:pt x="144" y="96"/>
                      <a:pt x="202" y="96"/>
                    </a:cubicBezTo>
                    <a:cubicBezTo>
                      <a:pt x="261" y="96"/>
                      <a:pt x="309" y="144"/>
                      <a:pt x="309" y="202"/>
                    </a:cubicBezTo>
                    <a:cubicBezTo>
                      <a:pt x="309" y="228"/>
                      <a:pt x="300" y="251"/>
                      <a:pt x="285" y="270"/>
                    </a:cubicBezTo>
                    <a:cubicBezTo>
                      <a:pt x="381" y="365"/>
                      <a:pt x="381" y="365"/>
                      <a:pt x="381" y="365"/>
                    </a:cubicBezTo>
                    <a:cubicBezTo>
                      <a:pt x="385" y="370"/>
                      <a:pt x="385" y="376"/>
                      <a:pt x="381" y="3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41" name="Google Shape;341;p42"/>
              <p:cNvSpPr/>
              <p:nvPr/>
            </p:nvSpPr>
            <p:spPr>
              <a:xfrm>
                <a:off x="3969" y="3533"/>
                <a:ext cx="0" cy="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</p:grpSp>
      <p:sp>
        <p:nvSpPr>
          <p:cNvPr id="342" name="Google Shape;342;p42"/>
          <p:cNvSpPr/>
          <p:nvPr/>
        </p:nvSpPr>
        <p:spPr>
          <a:xfrm>
            <a:off x="9089236" y="639936"/>
            <a:ext cx="502520" cy="504000"/>
          </a:xfrm>
          <a:custGeom>
            <a:avLst/>
            <a:gdLst/>
            <a:ahLst/>
            <a:cxnLst/>
            <a:rect l="l" t="t" r="r" b="b"/>
            <a:pathLst>
              <a:path w="512" h="512" extrusionOk="0">
                <a:moveTo>
                  <a:pt x="256" y="138"/>
                </a:moveTo>
                <a:cubicBezTo>
                  <a:pt x="229" y="138"/>
                  <a:pt x="208" y="160"/>
                  <a:pt x="208" y="186"/>
                </a:cubicBezTo>
                <a:cubicBezTo>
                  <a:pt x="208" y="213"/>
                  <a:pt x="229" y="234"/>
                  <a:pt x="256" y="234"/>
                </a:cubicBezTo>
                <a:cubicBezTo>
                  <a:pt x="282" y="234"/>
                  <a:pt x="304" y="213"/>
                  <a:pt x="304" y="186"/>
                </a:cubicBezTo>
                <a:cubicBezTo>
                  <a:pt x="304" y="160"/>
                  <a:pt x="282" y="138"/>
                  <a:pt x="256" y="138"/>
                </a:cubicBezTo>
                <a:close/>
                <a:moveTo>
                  <a:pt x="256" y="176"/>
                </a:moveTo>
                <a:cubicBezTo>
                  <a:pt x="250" y="176"/>
                  <a:pt x="245" y="180"/>
                  <a:pt x="245" y="186"/>
                </a:cubicBezTo>
                <a:cubicBezTo>
                  <a:pt x="245" y="192"/>
                  <a:pt x="240" y="197"/>
                  <a:pt x="234" y="197"/>
                </a:cubicBezTo>
                <a:cubicBezTo>
                  <a:pt x="228" y="197"/>
                  <a:pt x="224" y="192"/>
                  <a:pt x="224" y="186"/>
                </a:cubicBezTo>
                <a:cubicBezTo>
                  <a:pt x="224" y="169"/>
                  <a:pt x="238" y="154"/>
                  <a:pt x="256" y="154"/>
                </a:cubicBezTo>
                <a:cubicBezTo>
                  <a:pt x="262" y="154"/>
                  <a:pt x="266" y="159"/>
                  <a:pt x="266" y="165"/>
                </a:cubicBezTo>
                <a:cubicBezTo>
                  <a:pt x="266" y="171"/>
                  <a:pt x="262" y="176"/>
                  <a:pt x="256" y="176"/>
                </a:cubicBezTo>
                <a:close/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66" y="255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90"/>
                  <a:pt x="262" y="394"/>
                  <a:pt x="256" y="394"/>
                </a:cubicBezTo>
                <a:cubicBezTo>
                  <a:pt x="250" y="394"/>
                  <a:pt x="245" y="390"/>
                  <a:pt x="245" y="384"/>
                </a:cubicBezTo>
                <a:cubicBezTo>
                  <a:pt x="245" y="255"/>
                  <a:pt x="245" y="255"/>
                  <a:pt x="245" y="255"/>
                </a:cubicBezTo>
                <a:cubicBezTo>
                  <a:pt x="212" y="250"/>
                  <a:pt x="186" y="221"/>
                  <a:pt x="186" y="186"/>
                </a:cubicBezTo>
                <a:cubicBezTo>
                  <a:pt x="186" y="148"/>
                  <a:pt x="217" y="117"/>
                  <a:pt x="256" y="117"/>
                </a:cubicBezTo>
                <a:cubicBezTo>
                  <a:pt x="294" y="117"/>
                  <a:pt x="325" y="148"/>
                  <a:pt x="325" y="186"/>
                </a:cubicBezTo>
                <a:cubicBezTo>
                  <a:pt x="325" y="221"/>
                  <a:pt x="300" y="250"/>
                  <a:pt x="266" y="255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3" name="Google Shape;343;p42"/>
          <p:cNvSpPr/>
          <p:nvPr/>
        </p:nvSpPr>
        <p:spPr>
          <a:xfrm>
            <a:off x="9089237" y="1739623"/>
            <a:ext cx="502522" cy="504000"/>
          </a:xfrm>
          <a:custGeom>
            <a:avLst/>
            <a:gdLst/>
            <a:ahLst/>
            <a:cxnLst/>
            <a:rect l="l" t="t" r="r" b="b"/>
            <a:pathLst>
              <a:path w="512" h="512" extrusionOk="0">
                <a:moveTo>
                  <a:pt x="266" y="256"/>
                </a:moveTo>
                <a:cubicBezTo>
                  <a:pt x="266" y="262"/>
                  <a:pt x="262" y="266"/>
                  <a:pt x="256" y="266"/>
                </a:cubicBezTo>
                <a:cubicBezTo>
                  <a:pt x="250" y="266"/>
                  <a:pt x="245" y="262"/>
                  <a:pt x="245" y="256"/>
                </a:cubicBezTo>
                <a:cubicBezTo>
                  <a:pt x="245" y="250"/>
                  <a:pt x="250" y="245"/>
                  <a:pt x="256" y="245"/>
                </a:cubicBezTo>
                <a:cubicBezTo>
                  <a:pt x="262" y="245"/>
                  <a:pt x="266" y="250"/>
                  <a:pt x="266" y="256"/>
                </a:cubicBezTo>
                <a:close/>
                <a:moveTo>
                  <a:pt x="256" y="160"/>
                </a:moveTo>
                <a:cubicBezTo>
                  <a:pt x="250" y="160"/>
                  <a:pt x="245" y="164"/>
                  <a:pt x="245" y="170"/>
                </a:cubicBezTo>
                <a:cubicBezTo>
                  <a:pt x="245" y="176"/>
                  <a:pt x="250" y="181"/>
                  <a:pt x="256" y="181"/>
                </a:cubicBezTo>
                <a:cubicBezTo>
                  <a:pt x="262" y="181"/>
                  <a:pt x="266" y="176"/>
                  <a:pt x="266" y="170"/>
                </a:cubicBezTo>
                <a:cubicBezTo>
                  <a:pt x="266" y="164"/>
                  <a:pt x="262" y="160"/>
                  <a:pt x="256" y="160"/>
                </a:cubicBezTo>
                <a:close/>
                <a:moveTo>
                  <a:pt x="256" y="330"/>
                </a:moveTo>
                <a:cubicBezTo>
                  <a:pt x="250" y="330"/>
                  <a:pt x="245" y="335"/>
                  <a:pt x="245" y="341"/>
                </a:cubicBezTo>
                <a:cubicBezTo>
                  <a:pt x="245" y="347"/>
                  <a:pt x="250" y="352"/>
                  <a:pt x="256" y="352"/>
                </a:cubicBezTo>
                <a:cubicBezTo>
                  <a:pt x="262" y="352"/>
                  <a:pt x="266" y="347"/>
                  <a:pt x="266" y="341"/>
                </a:cubicBezTo>
                <a:cubicBezTo>
                  <a:pt x="266" y="335"/>
                  <a:pt x="262" y="330"/>
                  <a:pt x="256" y="330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330" y="138"/>
                </a:moveTo>
                <a:cubicBezTo>
                  <a:pt x="330" y="115"/>
                  <a:pt x="311" y="96"/>
                  <a:pt x="288" y="96"/>
                </a:cubicBezTo>
                <a:cubicBezTo>
                  <a:pt x="224" y="96"/>
                  <a:pt x="224" y="96"/>
                  <a:pt x="224" y="96"/>
                </a:cubicBezTo>
                <a:cubicBezTo>
                  <a:pt x="200" y="96"/>
                  <a:pt x="181" y="115"/>
                  <a:pt x="181" y="138"/>
                </a:cubicBezTo>
                <a:cubicBezTo>
                  <a:pt x="181" y="373"/>
                  <a:pt x="181" y="373"/>
                  <a:pt x="181" y="373"/>
                </a:cubicBezTo>
                <a:cubicBezTo>
                  <a:pt x="181" y="397"/>
                  <a:pt x="200" y="416"/>
                  <a:pt x="224" y="416"/>
                </a:cubicBezTo>
                <a:cubicBezTo>
                  <a:pt x="288" y="416"/>
                  <a:pt x="288" y="416"/>
                  <a:pt x="288" y="416"/>
                </a:cubicBezTo>
                <a:cubicBezTo>
                  <a:pt x="311" y="416"/>
                  <a:pt x="330" y="397"/>
                  <a:pt x="330" y="373"/>
                </a:cubicBezTo>
                <a:lnTo>
                  <a:pt x="330" y="138"/>
                </a:lnTo>
                <a:close/>
                <a:moveTo>
                  <a:pt x="309" y="138"/>
                </a:moveTo>
                <a:cubicBezTo>
                  <a:pt x="309" y="373"/>
                  <a:pt x="309" y="373"/>
                  <a:pt x="309" y="373"/>
                </a:cubicBezTo>
                <a:cubicBezTo>
                  <a:pt x="309" y="385"/>
                  <a:pt x="299" y="394"/>
                  <a:pt x="288" y="394"/>
                </a:cubicBezTo>
                <a:cubicBezTo>
                  <a:pt x="224" y="394"/>
                  <a:pt x="224" y="394"/>
                  <a:pt x="224" y="394"/>
                </a:cubicBezTo>
                <a:cubicBezTo>
                  <a:pt x="212" y="394"/>
                  <a:pt x="202" y="385"/>
                  <a:pt x="202" y="373"/>
                </a:cubicBezTo>
                <a:cubicBezTo>
                  <a:pt x="202" y="138"/>
                  <a:pt x="202" y="138"/>
                  <a:pt x="202" y="138"/>
                </a:cubicBezTo>
                <a:cubicBezTo>
                  <a:pt x="202" y="127"/>
                  <a:pt x="212" y="117"/>
                  <a:pt x="224" y="117"/>
                </a:cubicBezTo>
                <a:cubicBezTo>
                  <a:pt x="288" y="117"/>
                  <a:pt x="288" y="117"/>
                  <a:pt x="288" y="117"/>
                </a:cubicBezTo>
                <a:cubicBezTo>
                  <a:pt x="299" y="117"/>
                  <a:pt x="309" y="127"/>
                  <a:pt x="309" y="138"/>
                </a:cubicBezTo>
                <a:close/>
                <a:moveTo>
                  <a:pt x="288" y="341"/>
                </a:moveTo>
                <a:cubicBezTo>
                  <a:pt x="288" y="323"/>
                  <a:pt x="273" y="309"/>
                  <a:pt x="256" y="309"/>
                </a:cubicBezTo>
                <a:cubicBezTo>
                  <a:pt x="238" y="309"/>
                  <a:pt x="224" y="323"/>
                  <a:pt x="224" y="341"/>
                </a:cubicBezTo>
                <a:cubicBezTo>
                  <a:pt x="224" y="359"/>
                  <a:pt x="238" y="373"/>
                  <a:pt x="256" y="373"/>
                </a:cubicBezTo>
                <a:cubicBezTo>
                  <a:pt x="273" y="373"/>
                  <a:pt x="288" y="359"/>
                  <a:pt x="288" y="341"/>
                </a:cubicBezTo>
                <a:close/>
                <a:moveTo>
                  <a:pt x="288" y="256"/>
                </a:moveTo>
                <a:cubicBezTo>
                  <a:pt x="288" y="238"/>
                  <a:pt x="273" y="224"/>
                  <a:pt x="256" y="224"/>
                </a:cubicBezTo>
                <a:cubicBezTo>
                  <a:pt x="238" y="224"/>
                  <a:pt x="224" y="238"/>
                  <a:pt x="224" y="256"/>
                </a:cubicBezTo>
                <a:cubicBezTo>
                  <a:pt x="224" y="273"/>
                  <a:pt x="238" y="288"/>
                  <a:pt x="256" y="288"/>
                </a:cubicBezTo>
                <a:cubicBezTo>
                  <a:pt x="273" y="288"/>
                  <a:pt x="288" y="273"/>
                  <a:pt x="288" y="256"/>
                </a:cubicBezTo>
                <a:close/>
                <a:moveTo>
                  <a:pt x="288" y="170"/>
                </a:moveTo>
                <a:cubicBezTo>
                  <a:pt x="288" y="153"/>
                  <a:pt x="273" y="138"/>
                  <a:pt x="256" y="138"/>
                </a:cubicBezTo>
                <a:cubicBezTo>
                  <a:pt x="238" y="138"/>
                  <a:pt x="224" y="153"/>
                  <a:pt x="224" y="170"/>
                </a:cubicBezTo>
                <a:cubicBezTo>
                  <a:pt x="224" y="188"/>
                  <a:pt x="238" y="202"/>
                  <a:pt x="256" y="202"/>
                </a:cubicBezTo>
                <a:cubicBezTo>
                  <a:pt x="273" y="202"/>
                  <a:pt x="288" y="188"/>
                  <a:pt x="288" y="17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4" name="Google Shape;344;p42"/>
          <p:cNvSpPr/>
          <p:nvPr/>
        </p:nvSpPr>
        <p:spPr>
          <a:xfrm>
            <a:off x="9052765" y="2561995"/>
            <a:ext cx="504000" cy="504000"/>
          </a:xfrm>
          <a:custGeom>
            <a:avLst/>
            <a:gdLst/>
            <a:ahLst/>
            <a:cxnLst/>
            <a:rect l="l" t="t" r="r" b="b"/>
            <a:pathLst>
              <a:path w="512" h="512" extrusionOk="0">
                <a:moveTo>
                  <a:pt x="138" y="160"/>
                </a:moveTo>
                <a:cubicBezTo>
                  <a:pt x="341" y="160"/>
                  <a:pt x="341" y="160"/>
                  <a:pt x="341" y="160"/>
                </a:cubicBezTo>
                <a:cubicBezTo>
                  <a:pt x="341" y="212"/>
                  <a:pt x="341" y="212"/>
                  <a:pt x="341" y="212"/>
                </a:cubicBezTo>
                <a:cubicBezTo>
                  <a:pt x="236" y="304"/>
                  <a:pt x="236" y="304"/>
                  <a:pt x="236" y="304"/>
                </a:cubicBezTo>
                <a:cubicBezTo>
                  <a:pt x="189" y="249"/>
                  <a:pt x="189" y="249"/>
                  <a:pt x="189" y="249"/>
                </a:cubicBezTo>
                <a:cubicBezTo>
                  <a:pt x="185" y="244"/>
                  <a:pt x="179" y="244"/>
                  <a:pt x="174" y="247"/>
                </a:cubicBezTo>
                <a:cubicBezTo>
                  <a:pt x="170" y="251"/>
                  <a:pt x="169" y="258"/>
                  <a:pt x="173" y="263"/>
                </a:cubicBezTo>
                <a:cubicBezTo>
                  <a:pt x="226" y="327"/>
                  <a:pt x="226" y="327"/>
                  <a:pt x="226" y="327"/>
                </a:cubicBezTo>
                <a:cubicBezTo>
                  <a:pt x="226" y="327"/>
                  <a:pt x="226" y="327"/>
                  <a:pt x="226" y="327"/>
                </a:cubicBezTo>
                <a:cubicBezTo>
                  <a:pt x="228" y="329"/>
                  <a:pt x="231" y="330"/>
                  <a:pt x="234" y="330"/>
                </a:cubicBezTo>
                <a:cubicBezTo>
                  <a:pt x="237" y="330"/>
                  <a:pt x="239" y="329"/>
                  <a:pt x="241" y="328"/>
                </a:cubicBezTo>
                <a:cubicBezTo>
                  <a:pt x="341" y="241"/>
                  <a:pt x="341" y="241"/>
                  <a:pt x="341" y="241"/>
                </a:cubicBezTo>
                <a:cubicBezTo>
                  <a:pt x="341" y="362"/>
                  <a:pt x="341" y="362"/>
                  <a:pt x="341" y="362"/>
                </a:cubicBezTo>
                <a:cubicBezTo>
                  <a:pt x="138" y="362"/>
                  <a:pt x="138" y="362"/>
                  <a:pt x="138" y="362"/>
                </a:cubicBezTo>
                <a:lnTo>
                  <a:pt x="138" y="160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3" y="163"/>
                </a:moveTo>
                <a:cubicBezTo>
                  <a:pt x="409" y="159"/>
                  <a:pt x="402" y="158"/>
                  <a:pt x="398" y="162"/>
                </a:cubicBezTo>
                <a:cubicBezTo>
                  <a:pt x="362" y="193"/>
                  <a:pt x="362" y="193"/>
                  <a:pt x="362" y="193"/>
                </a:cubicBezTo>
                <a:cubicBezTo>
                  <a:pt x="362" y="149"/>
                  <a:pt x="362" y="149"/>
                  <a:pt x="362" y="149"/>
                </a:cubicBezTo>
                <a:cubicBezTo>
                  <a:pt x="362" y="143"/>
                  <a:pt x="358" y="138"/>
                  <a:pt x="352" y="138"/>
                </a:cubicBezTo>
                <a:cubicBezTo>
                  <a:pt x="128" y="138"/>
                  <a:pt x="128" y="138"/>
                  <a:pt x="128" y="138"/>
                </a:cubicBezTo>
                <a:cubicBezTo>
                  <a:pt x="122" y="138"/>
                  <a:pt x="117" y="143"/>
                  <a:pt x="117" y="149"/>
                </a:cubicBezTo>
                <a:cubicBezTo>
                  <a:pt x="117" y="373"/>
                  <a:pt x="117" y="373"/>
                  <a:pt x="117" y="373"/>
                </a:cubicBezTo>
                <a:cubicBezTo>
                  <a:pt x="117" y="379"/>
                  <a:pt x="122" y="384"/>
                  <a:pt x="128" y="384"/>
                </a:cubicBezTo>
                <a:cubicBezTo>
                  <a:pt x="352" y="384"/>
                  <a:pt x="352" y="384"/>
                  <a:pt x="352" y="384"/>
                </a:cubicBezTo>
                <a:cubicBezTo>
                  <a:pt x="358" y="384"/>
                  <a:pt x="362" y="379"/>
                  <a:pt x="362" y="373"/>
                </a:cubicBezTo>
                <a:cubicBezTo>
                  <a:pt x="362" y="222"/>
                  <a:pt x="362" y="222"/>
                  <a:pt x="362" y="222"/>
                </a:cubicBezTo>
                <a:cubicBezTo>
                  <a:pt x="412" y="178"/>
                  <a:pt x="412" y="178"/>
                  <a:pt x="412" y="178"/>
                </a:cubicBezTo>
                <a:cubicBezTo>
                  <a:pt x="416" y="174"/>
                  <a:pt x="417" y="168"/>
                  <a:pt x="413" y="1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45" name="Google Shape;345;p42"/>
          <p:cNvGrpSpPr/>
          <p:nvPr/>
        </p:nvGrpSpPr>
        <p:grpSpPr>
          <a:xfrm>
            <a:off x="9076713" y="3555996"/>
            <a:ext cx="504712" cy="504712"/>
            <a:chOff x="6194" y="1960"/>
            <a:chExt cx="340" cy="340"/>
          </a:xfrm>
        </p:grpSpPr>
        <p:sp>
          <p:nvSpPr>
            <p:cNvPr id="346" name="Google Shape;346;p42"/>
            <p:cNvSpPr/>
            <p:nvPr/>
          </p:nvSpPr>
          <p:spPr>
            <a:xfrm>
              <a:off x="6316" y="2038"/>
              <a:ext cx="97" cy="127"/>
            </a:xfrm>
            <a:custGeom>
              <a:avLst/>
              <a:gdLst/>
              <a:ahLst/>
              <a:cxnLst/>
              <a:rect l="l" t="t" r="r" b="b"/>
              <a:pathLst>
                <a:path w="146" h="192" extrusionOk="0">
                  <a:moveTo>
                    <a:pt x="72" y="0"/>
                  </a:moveTo>
                  <a:cubicBezTo>
                    <a:pt x="38" y="0"/>
                    <a:pt x="9" y="22"/>
                    <a:pt x="0" y="54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9" y="35"/>
                    <a:pt x="49" y="21"/>
                    <a:pt x="72" y="21"/>
                  </a:cubicBezTo>
                  <a:cubicBezTo>
                    <a:pt x="101" y="21"/>
                    <a:pt x="125" y="45"/>
                    <a:pt x="125" y="75"/>
                  </a:cubicBezTo>
                  <a:cubicBezTo>
                    <a:pt x="125" y="104"/>
                    <a:pt x="101" y="128"/>
                    <a:pt x="72" y="128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82" y="192"/>
                    <a:pt x="82" y="192"/>
                    <a:pt x="82" y="192"/>
                  </a:cubicBezTo>
                  <a:cubicBezTo>
                    <a:pt x="82" y="157"/>
                    <a:pt x="82" y="157"/>
                    <a:pt x="82" y="157"/>
                  </a:cubicBezTo>
                  <a:cubicBezTo>
                    <a:pt x="82" y="152"/>
                    <a:pt x="86" y="148"/>
                    <a:pt x="90" y="147"/>
                  </a:cubicBezTo>
                  <a:cubicBezTo>
                    <a:pt x="123" y="138"/>
                    <a:pt x="146" y="109"/>
                    <a:pt x="146" y="75"/>
                  </a:cubicBezTo>
                  <a:cubicBezTo>
                    <a:pt x="146" y="33"/>
                    <a:pt x="113" y="0"/>
                    <a:pt x="7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6194" y="1960"/>
              <a:ext cx="340" cy="340"/>
            </a:xfrm>
            <a:custGeom>
              <a:avLst/>
              <a:gdLst/>
              <a:ahLst/>
              <a:cxnLst/>
              <a:rect l="l" t="t" r="r" b="b"/>
              <a:pathLst>
                <a:path w="512" h="512" extrusionOk="0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416"/>
                  </a:moveTo>
                  <a:cubicBezTo>
                    <a:pt x="238" y="416"/>
                    <a:pt x="224" y="401"/>
                    <a:pt x="224" y="384"/>
                  </a:cubicBezTo>
                  <a:cubicBezTo>
                    <a:pt x="224" y="366"/>
                    <a:pt x="238" y="352"/>
                    <a:pt x="256" y="352"/>
                  </a:cubicBezTo>
                  <a:cubicBezTo>
                    <a:pt x="273" y="352"/>
                    <a:pt x="288" y="366"/>
                    <a:pt x="288" y="384"/>
                  </a:cubicBezTo>
                  <a:cubicBezTo>
                    <a:pt x="288" y="401"/>
                    <a:pt x="273" y="416"/>
                    <a:pt x="256" y="416"/>
                  </a:cubicBezTo>
                  <a:close/>
                  <a:moveTo>
                    <a:pt x="288" y="282"/>
                  </a:moveTo>
                  <a:cubicBezTo>
                    <a:pt x="288" y="320"/>
                    <a:pt x="288" y="320"/>
                    <a:pt x="288" y="320"/>
                  </a:cubicBezTo>
                  <a:cubicBezTo>
                    <a:pt x="288" y="326"/>
                    <a:pt x="283" y="330"/>
                    <a:pt x="277" y="330"/>
                  </a:cubicBezTo>
                  <a:cubicBezTo>
                    <a:pt x="234" y="330"/>
                    <a:pt x="234" y="330"/>
                    <a:pt x="234" y="330"/>
                  </a:cubicBezTo>
                  <a:cubicBezTo>
                    <a:pt x="228" y="330"/>
                    <a:pt x="224" y="326"/>
                    <a:pt x="224" y="320"/>
                  </a:cubicBezTo>
                  <a:cubicBezTo>
                    <a:pt x="224" y="234"/>
                    <a:pt x="224" y="234"/>
                    <a:pt x="224" y="234"/>
                  </a:cubicBezTo>
                  <a:cubicBezTo>
                    <a:pt x="224" y="232"/>
                    <a:pt x="225" y="229"/>
                    <a:pt x="227" y="227"/>
                  </a:cubicBezTo>
                  <a:cubicBezTo>
                    <a:pt x="229" y="225"/>
                    <a:pt x="231" y="224"/>
                    <a:pt x="234" y="224"/>
                  </a:cubicBezTo>
                  <a:cubicBezTo>
                    <a:pt x="256" y="224"/>
                    <a:pt x="256" y="224"/>
                    <a:pt x="256" y="224"/>
                  </a:cubicBezTo>
                  <a:cubicBezTo>
                    <a:pt x="272" y="224"/>
                    <a:pt x="288" y="208"/>
                    <a:pt x="288" y="192"/>
                  </a:cubicBezTo>
                  <a:cubicBezTo>
                    <a:pt x="288" y="174"/>
                    <a:pt x="273" y="160"/>
                    <a:pt x="256" y="160"/>
                  </a:cubicBezTo>
                  <a:cubicBezTo>
                    <a:pt x="240" y="160"/>
                    <a:pt x="227" y="171"/>
                    <a:pt x="224" y="186"/>
                  </a:cubicBezTo>
                  <a:cubicBezTo>
                    <a:pt x="223" y="191"/>
                    <a:pt x="219" y="195"/>
                    <a:pt x="214" y="195"/>
                  </a:cubicBezTo>
                  <a:cubicBezTo>
                    <a:pt x="171" y="192"/>
                    <a:pt x="171" y="192"/>
                    <a:pt x="171" y="192"/>
                  </a:cubicBezTo>
                  <a:cubicBezTo>
                    <a:pt x="165" y="191"/>
                    <a:pt x="161" y="187"/>
                    <a:pt x="161" y="181"/>
                  </a:cubicBezTo>
                  <a:cubicBezTo>
                    <a:pt x="161" y="181"/>
                    <a:pt x="161" y="178"/>
                    <a:pt x="161" y="176"/>
                  </a:cubicBezTo>
                  <a:cubicBezTo>
                    <a:pt x="169" y="129"/>
                    <a:pt x="208" y="96"/>
                    <a:pt x="256" y="96"/>
                  </a:cubicBezTo>
                  <a:cubicBezTo>
                    <a:pt x="309" y="96"/>
                    <a:pt x="352" y="139"/>
                    <a:pt x="352" y="192"/>
                  </a:cubicBezTo>
                  <a:cubicBezTo>
                    <a:pt x="352" y="233"/>
                    <a:pt x="326" y="269"/>
                    <a:pt x="288" y="28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6357" y="2208"/>
              <a:ext cx="0" cy="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49" name="Google Shape;349;p42"/>
          <p:cNvSpPr/>
          <p:nvPr/>
        </p:nvSpPr>
        <p:spPr>
          <a:xfrm>
            <a:off x="360000" y="152290"/>
            <a:ext cx="1550100" cy="59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lang="fr-BE" sz="1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Shortlist</a:t>
            </a:r>
            <a:endParaRPr sz="160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loitte_US_Onscreen">
  <a:themeElements>
    <a:clrScheme name="Deloitte colors">
      <a:dk1>
        <a:srgbClr val="000000"/>
      </a:dk1>
      <a:lt1>
        <a:srgbClr val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A8D333B2CEF194CB6B3E62827184063" ma:contentTypeVersion="12" ma:contentTypeDescription="Crear nuevo documento." ma:contentTypeScope="" ma:versionID="ade57ba623d6c6f1e998e9e1f8f9f24e">
  <xsd:schema xmlns:xsd="http://www.w3.org/2001/XMLSchema" xmlns:xs="http://www.w3.org/2001/XMLSchema" xmlns:p="http://schemas.microsoft.com/office/2006/metadata/properties" xmlns:ns2="0164212b-1d17-4b44-8df4-ce9df8ea03e1" xmlns:ns3="b4822bb7-ddf6-482e-8c72-6321e42379e9" targetNamespace="http://schemas.microsoft.com/office/2006/metadata/properties" ma:root="true" ma:fieldsID="e074e18d8b4f6f8aafdf83347a81e933" ns2:_="" ns3:_="">
    <xsd:import namespace="0164212b-1d17-4b44-8df4-ce9df8ea03e1"/>
    <xsd:import namespace="b4822bb7-ddf6-482e-8c72-6321e42379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64212b-1d17-4b44-8df4-ce9df8ea03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22bb7-ddf6-482e-8c72-6321e42379e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sisl xmlns:xsi="http://www.w3.org/2001/XMLSchema-instance" xmlns:xsd="http://www.w3.org/2001/XMLSchema" xmlns="http://www.boldonjames.com/2008/01/sie/internal/label" sislVersion="0" policy="1d45786f-a737-4735-8af6-df12fb6939a2" origin="userSelected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82F305-5C7E-4D1F-A6EC-07BE6948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64212b-1d17-4b44-8df4-ce9df8ea03e1"/>
    <ds:schemaRef ds:uri="b4822bb7-ddf6-482e-8c72-6321e42379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94D298-C94C-4A42-86AA-C37EC8ADEF65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b4822bb7-ddf6-482e-8c72-6321e42379e9"/>
    <ds:schemaRef ds:uri="0164212b-1d17-4b44-8df4-ce9df8ea03e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35218C0-A35C-488D-A893-719B448D780A}">
  <ds:schemaRefs>
    <ds:schemaRef ds:uri="http://www.w3.org/2001/XMLSchema"/>
    <ds:schemaRef ds:uri="http://www.boldonjames.com/2008/01/sie/internal/label"/>
  </ds:schemaRefs>
</ds:datastoreItem>
</file>

<file path=customXml/itemProps4.xml><?xml version="1.0" encoding="utf-8"?>
<ds:datastoreItem xmlns:ds="http://schemas.openxmlformats.org/officeDocument/2006/customXml" ds:itemID="{370AA037-0E97-480B-A917-638D94DCB1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365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Noto Sans Symbols</vt:lpstr>
      <vt:lpstr>Source Sans Pro</vt:lpstr>
      <vt:lpstr>Verdana</vt:lpstr>
      <vt:lpstr>Deloitte_US_Onscreen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keywords>[EBRD]</cp:keywords>
  <cp:lastModifiedBy>Anna Soloviova</cp:lastModifiedBy>
  <cp:revision>12</cp:revision>
  <dcterms:modified xsi:type="dcterms:W3CDTF">2020-04-14T12:43:30Z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55a2fb78-9702-4ac6-8eb8-414619e97688</vt:lpwstr>
  </property>
  <property fmtid="{D5CDD505-2E9C-101B-9397-08002B2CF9AE}" pid="3" name="bjDocumentSecurityLabel">
    <vt:lpwstr>This item has no classification</vt:lpwstr>
  </property>
  <property fmtid="{D5CDD505-2E9C-101B-9397-08002B2CF9AE}" pid="4" name="bjSaver">
    <vt:lpwstr>Vfo6On/DUR2ICtNKVl+F1QO05tqdsI0j</vt:lpwstr>
  </property>
  <property fmtid="{D5CDD505-2E9C-101B-9397-08002B2CF9AE}" pid="5" name="ContentTypeId">
    <vt:lpwstr>0x0101009A8D333B2CEF194CB6B3E62827184063</vt:lpwstr>
  </property>
</Properties>
</file>