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2"/>
  </p:sldMasterIdLst>
  <p:notesMasterIdLst>
    <p:notesMasterId r:id="rId4"/>
  </p:notesMasterIdLst>
  <p:handoutMasterIdLst>
    <p:handoutMasterId r:id="rId5"/>
  </p:handout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83" d="100"/>
          <a:sy n="83" d="100"/>
        </p:scale>
        <p:origin x="106"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41142-D5E2-4A9C-82A1-665686E7DF8B}" type="datetimeFigureOut">
              <a:rPr lang="en-GB" smtClean="0"/>
              <a:t>26/06/2020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8891-75E4-4FCC-8C13-2FB4A258D09C}" type="slidenum">
              <a:rPr lang="en-GB" smtClean="0"/>
              <a:t>‹#›</a:t>
            </a:fld>
            <a:endParaRPr lang="en-GB"/>
          </a:p>
        </p:txBody>
      </p:sp>
    </p:spTree>
    <p:extLst>
      <p:ext uri="{BB962C8B-B14F-4D97-AF65-F5344CB8AC3E}">
        <p14:creationId xmlns:p14="http://schemas.microsoft.com/office/powerpoint/2010/main" val="325376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1800"/>
              <a:buNone/>
              <a:defRPr sz="18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 name="Google Shape;11;p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2"/>
          </p:nvPr>
        </p:nvSpPr>
        <p:spPr>
          <a:xfrm>
            <a:off x="469900" y="1665818"/>
            <a:ext cx="1125220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 Deloitte white">
  <p:cSld name="Divider - Deloitte white">
    <p:bg>
      <p:bgPr>
        <a:solidFill>
          <a:schemeClr val="lt1"/>
        </a:solidFill>
        <a:effectLst/>
      </p:bgPr>
    </p:bg>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469901"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dk1"/>
              </a:buClr>
              <a:buSzPts val="3850"/>
              <a:buFont typeface="Verdana"/>
              <a:buNone/>
              <a:defRPr sz="3850" b="1">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2"/>
          <p:cNvSpPr txBox="1">
            <a:spLocks noGrp="1"/>
          </p:cNvSpPr>
          <p:nvPr>
            <p:ph type="body" idx="1"/>
          </p:nvPr>
        </p:nvSpPr>
        <p:spPr>
          <a:xfrm>
            <a:off x="469900" y="3429000"/>
            <a:ext cx="10541000"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dk1"/>
              </a:buClr>
              <a:buSzPts val="3850"/>
              <a:buNone/>
              <a:defRPr sz="3850">
                <a:solidFill>
                  <a:schemeClr val="dk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10" name="Google Shape;110;p12"/>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Study on up-take of emerging technologies in public procurement </a:t>
            </a:r>
            <a:endParaRPr/>
          </a:p>
        </p:txBody>
      </p:sp>
      <p:sp>
        <p:nvSpPr>
          <p:cNvPr id="111" name="Google Shape;111;p12"/>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Key statement dark green">
  <p:cSld name="Key statement dark green">
    <p:bg>
      <p:bgPr>
        <a:solidFill>
          <a:schemeClr val="accent2"/>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4" name="Google Shape;114;p13"/>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16" name="Google Shape;116;p13"/>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4"/>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9" name="Google Shape;119;p14"/>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1" name="Google Shape;121;p14"/>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ey statement teal">
  <p:cSld name="Key statement teal">
    <p:bg>
      <p:bgPr>
        <a:solidFill>
          <a:schemeClr val="accent5"/>
        </a:solidFill>
        <a:effectLst/>
      </p:bgPr>
    </p:bg>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4" name="Google Shape;124;p15"/>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6" name="Google Shape;126;p15"/>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ey statement black">
  <p:cSld name="Key statement black">
    <p:bg>
      <p:bgPr>
        <a:solidFill>
          <a:schemeClr val="dk1"/>
        </a:solidFill>
        <a:effectLst/>
      </p:bgPr>
    </p:bg>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9" name="Google Shape;129;p16"/>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30" name="Google Shape;130;p16"/>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
        <p:nvSpPr>
          <p:cNvPr id="131" name="Google Shape;131;p16"/>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Key statement white">
  <p:cSld name="Key statement white">
    <p:bg>
      <p:bgPr>
        <a:solidFill>
          <a:schemeClr val="lt1"/>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69900"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dk1"/>
              </a:buClr>
              <a:buSzPts val="2800"/>
              <a:buNone/>
              <a:defRPr sz="2800">
                <a:solidFill>
                  <a:schemeClr val="dk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469900" y="1665291"/>
            <a:ext cx="9348787" cy="463391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136" name="Google Shape;136;p18"/>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37" name="Google Shape;137;p1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with image">
  <p:cSld name="Contents with image">
    <p:spTree>
      <p:nvGrpSpPr>
        <p:cNvPr id="1" name="Shape 138"/>
        <p:cNvGrpSpPr/>
        <p:nvPr/>
      </p:nvGrpSpPr>
      <p:grpSpPr>
        <a:xfrm>
          <a:off x="0" y="0"/>
          <a:ext cx="0" cy="0"/>
          <a:chOff x="0" y="0"/>
          <a:chExt cx="0" cy="0"/>
        </a:xfrm>
      </p:grpSpPr>
      <p:sp>
        <p:nvSpPr>
          <p:cNvPr id="139" name="Google Shape;139;p19"/>
          <p:cNvSpPr>
            <a:spLocks noGrp="1"/>
          </p:cNvSpPr>
          <p:nvPr>
            <p:ph type="pic" idx="2"/>
          </p:nvPr>
        </p:nvSpPr>
        <p:spPr>
          <a:xfrm>
            <a:off x="5604867" y="1700213"/>
            <a:ext cx="6117233" cy="4598988"/>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40" name="Google Shape;140;p19"/>
          <p:cNvSpPr txBox="1">
            <a:spLocks noGrp="1"/>
          </p:cNvSpPr>
          <p:nvPr>
            <p:ph type="body" idx="1"/>
          </p:nvPr>
        </p:nvSpPr>
        <p:spPr>
          <a:xfrm>
            <a:off x="469900" y="1665290"/>
            <a:ext cx="4333663"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1" name="Google Shape;141;p1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2" name="Google Shape;142;p1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5" name="Google Shape;145;p20"/>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6" name="Google Shape;146;p2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ubtitle &amp; 1 column - large">
  <p:cSld name="Title, subtitle &amp; 1 column - large">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469900" y="1676402"/>
            <a:ext cx="11252200" cy="462279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330200" algn="l">
              <a:spcBef>
                <a:spcPts val="1333"/>
              </a:spcBef>
              <a:spcAft>
                <a:spcPts val="0"/>
              </a:spcAft>
              <a:buClr>
                <a:schemeClr val="dk1"/>
              </a:buClr>
              <a:buSzPts val="1600"/>
              <a:buChar char="−"/>
              <a:defRPr sz="16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49" name="Google Shape;149;p21"/>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0" name="Google Shape;150;p2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White">
  <p:cSld name="Title Slide - White">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800"/>
              <a:buNone/>
              <a:defRPr sz="1800" b="1">
                <a:solidFill>
                  <a:schemeClr val="dk1"/>
                </a:solidFill>
              </a:defRPr>
            </a:lvl1pPr>
            <a:lvl2pPr lvl="1" algn="l">
              <a:spcBef>
                <a:spcPts val="0"/>
              </a:spcBef>
              <a:spcAft>
                <a:spcPts val="0"/>
              </a:spcAft>
              <a:buClr>
                <a:schemeClr val="dk1"/>
              </a:buClr>
              <a:buSzPts val="1600"/>
              <a:buNone/>
              <a:defRPr sz="1600" b="0"/>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30" name="Google Shape;30;p4"/>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42" name="Google Shape;42;p4"/>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amp; chart">
  <p:cSld name="Title, subtitle &amp; chart">
    <p:spTree>
      <p:nvGrpSpPr>
        <p:cNvPr id="1" name="Shape 151"/>
        <p:cNvGrpSpPr/>
        <p:nvPr/>
      </p:nvGrpSpPr>
      <p:grpSpPr>
        <a:xfrm>
          <a:off x="0" y="0"/>
          <a:ext cx="0" cy="0"/>
          <a:chOff x="0" y="0"/>
          <a:chExt cx="0" cy="0"/>
        </a:xfrm>
      </p:grpSpPr>
      <p:sp>
        <p:nvSpPr>
          <p:cNvPr id="152" name="Google Shape;152;p22"/>
          <p:cNvSpPr>
            <a:spLocks noGrp="1"/>
          </p:cNvSpPr>
          <p:nvPr>
            <p:ph type="chart" idx="2"/>
          </p:nvPr>
        </p:nvSpPr>
        <p:spPr>
          <a:xfrm>
            <a:off x="468000" y="2054581"/>
            <a:ext cx="11252200" cy="392820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3" name="Google Shape;153;p22"/>
          <p:cNvSpPr txBox="1">
            <a:spLocks noGrp="1"/>
          </p:cNvSpPr>
          <p:nvPr>
            <p:ph type="body" idx="1"/>
          </p:nvPr>
        </p:nvSpPr>
        <p:spPr>
          <a:xfrm>
            <a:off x="468000" y="1659816"/>
            <a:ext cx="11252200" cy="3571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4" name="Google Shape;154;p22"/>
          <p:cNvSpPr txBox="1">
            <a:spLocks noGrp="1"/>
          </p:cNvSpPr>
          <p:nvPr>
            <p:ph type="body" idx="3"/>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5" name="Google Shape;155;p22"/>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6" name="Google Shape;156;p2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 chart">
  <p:cSld name="3 chart">
    <p:spTree>
      <p:nvGrpSpPr>
        <p:cNvPr id="1" name="Shape 157"/>
        <p:cNvGrpSpPr/>
        <p:nvPr/>
      </p:nvGrpSpPr>
      <p:grpSpPr>
        <a:xfrm>
          <a:off x="0" y="0"/>
          <a:ext cx="0" cy="0"/>
          <a:chOff x="0" y="0"/>
          <a:chExt cx="0" cy="0"/>
        </a:xfrm>
      </p:grpSpPr>
      <p:sp>
        <p:nvSpPr>
          <p:cNvPr id="158" name="Google Shape;158;p23"/>
          <p:cNvSpPr>
            <a:spLocks noGrp="1"/>
          </p:cNvSpPr>
          <p:nvPr>
            <p:ph type="chart" idx="2"/>
          </p:nvPr>
        </p:nvSpPr>
        <p:spPr>
          <a:xfrm>
            <a:off x="46800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9" name="Google Shape;159;p23"/>
          <p:cNvSpPr txBox="1">
            <a:spLocks noGrp="1"/>
          </p:cNvSpPr>
          <p:nvPr>
            <p:ph type="body" idx="1"/>
          </p:nvPr>
        </p:nvSpPr>
        <p:spPr>
          <a:xfrm>
            <a:off x="468000" y="1665289"/>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0" name="Google Shape;160;p23"/>
          <p:cNvSpPr>
            <a:spLocks noGrp="1"/>
          </p:cNvSpPr>
          <p:nvPr>
            <p:ph type="chart" idx="3"/>
          </p:nvPr>
        </p:nvSpPr>
        <p:spPr>
          <a:xfrm>
            <a:off x="4296000" y="2051998"/>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1" name="Google Shape;161;p23"/>
          <p:cNvSpPr txBox="1">
            <a:spLocks noGrp="1"/>
          </p:cNvSpPr>
          <p:nvPr>
            <p:ph type="body" idx="4"/>
          </p:nvPr>
        </p:nvSpPr>
        <p:spPr>
          <a:xfrm>
            <a:off x="4296003" y="1665288"/>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2" name="Google Shape;162;p23"/>
          <p:cNvSpPr>
            <a:spLocks noGrp="1"/>
          </p:cNvSpPr>
          <p:nvPr>
            <p:ph type="chart" idx="5"/>
          </p:nvPr>
        </p:nvSpPr>
        <p:spPr>
          <a:xfrm>
            <a:off x="808696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3" name="Google Shape;163;p23"/>
          <p:cNvSpPr txBox="1">
            <a:spLocks noGrp="1"/>
          </p:cNvSpPr>
          <p:nvPr>
            <p:ph type="body" idx="6"/>
          </p:nvPr>
        </p:nvSpPr>
        <p:spPr>
          <a:xfrm>
            <a:off x="8086959" y="1659145"/>
            <a:ext cx="3600000" cy="39825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4" name="Google Shape;164;p23"/>
          <p:cNvSpPr txBox="1">
            <a:spLocks noGrp="1"/>
          </p:cNvSpPr>
          <p:nvPr>
            <p:ph type="body" idx="7"/>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5" name="Google Shape;165;p23"/>
          <p:cNvSpPr txBox="1">
            <a:spLocks noGrp="1"/>
          </p:cNvSpPr>
          <p:nvPr>
            <p:ph type="body" idx="8"/>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6" name="Google Shape;166;p23"/>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 columns of text">
  <p:cSld name="2 columns of text">
    <p:spTree>
      <p:nvGrpSpPr>
        <p:cNvPr id="1" name="Shape 167"/>
        <p:cNvGrpSpPr/>
        <p:nvPr/>
      </p:nvGrpSpPr>
      <p:grpSpPr>
        <a:xfrm>
          <a:off x="0" y="0"/>
          <a:ext cx="0" cy="0"/>
          <a:chOff x="0" y="0"/>
          <a:chExt cx="0" cy="0"/>
        </a:xfrm>
      </p:grpSpPr>
      <p:sp>
        <p:nvSpPr>
          <p:cNvPr id="168" name="Google Shape;168;p24"/>
          <p:cNvSpPr txBox="1">
            <a:spLocks noGrp="1"/>
          </p:cNvSpPr>
          <p:nvPr>
            <p:ph type="body" idx="1"/>
          </p:nvPr>
        </p:nvSpPr>
        <p:spPr>
          <a:xfrm>
            <a:off x="468000" y="1665288"/>
            <a:ext cx="5328000" cy="462250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9" name="Google Shape;169;p24"/>
          <p:cNvSpPr txBox="1">
            <a:spLocks noGrp="1"/>
          </p:cNvSpPr>
          <p:nvPr>
            <p:ph type="body" idx="2"/>
          </p:nvPr>
        </p:nvSpPr>
        <p:spPr>
          <a:xfrm>
            <a:off x="6394100" y="1656000"/>
            <a:ext cx="5328000" cy="463179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0" name="Google Shape;170;p24"/>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1" name="Google Shape;171;p24"/>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lumns - large">
  <p:cSld name="2 columns - large">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699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4" name="Google Shape;174;p25"/>
          <p:cNvSpPr txBox="1">
            <a:spLocks noGrp="1"/>
          </p:cNvSpPr>
          <p:nvPr>
            <p:ph type="body" idx="2"/>
          </p:nvPr>
        </p:nvSpPr>
        <p:spPr>
          <a:xfrm>
            <a:off x="63941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5" name="Google Shape;175;p25"/>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6" name="Google Shape;176;p2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469900" y="1665288"/>
            <a:ext cx="5480400" cy="431750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9" name="Google Shape;179;p26"/>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0" name="Google Shape;180;p26"/>
          <p:cNvSpPr txBox="1">
            <a:spLocks noGrp="1"/>
          </p:cNvSpPr>
          <p:nvPr>
            <p:ph type="body" idx="3"/>
          </p:nvPr>
        </p:nvSpPr>
        <p:spPr>
          <a:xfrm>
            <a:off x="6239584" y="1655763"/>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1" name="Google Shape;181;p26"/>
          <p:cNvSpPr txBox="1">
            <a:spLocks noGrp="1"/>
          </p:cNvSpPr>
          <p:nvPr>
            <p:ph type="body" idx="4"/>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2" name="Google Shape;182;p26"/>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3" name="Google Shape;183;p2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 chart">
  <p:cSld name="2 chart">
    <p:spTree>
      <p:nvGrpSpPr>
        <p:cNvPr id="1" name="Shape 184"/>
        <p:cNvGrpSpPr/>
        <p:nvPr/>
      </p:nvGrpSpPr>
      <p:grpSpPr>
        <a:xfrm>
          <a:off x="0" y="0"/>
          <a:ext cx="0" cy="0"/>
          <a:chOff x="0" y="0"/>
          <a:chExt cx="0" cy="0"/>
        </a:xfrm>
      </p:grpSpPr>
      <p:sp>
        <p:nvSpPr>
          <p:cNvPr id="185" name="Google Shape;185;p27"/>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6" name="Google Shape;186;p27"/>
          <p:cNvSpPr txBox="1">
            <a:spLocks noGrp="1"/>
          </p:cNvSpPr>
          <p:nvPr>
            <p:ph type="body" idx="1"/>
          </p:nvPr>
        </p:nvSpPr>
        <p:spPr>
          <a:xfrm>
            <a:off x="6239585" y="1654028"/>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7" name="Google Shape;187;p27"/>
          <p:cNvSpPr>
            <a:spLocks noGrp="1"/>
          </p:cNvSpPr>
          <p:nvPr>
            <p:ph type="chart" idx="3"/>
          </p:nvPr>
        </p:nvSpPr>
        <p:spPr>
          <a:xfrm>
            <a:off x="469900" y="2125013"/>
            <a:ext cx="5482517"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8" name="Google Shape;188;p27"/>
          <p:cNvSpPr txBox="1">
            <a:spLocks noGrp="1"/>
          </p:cNvSpPr>
          <p:nvPr>
            <p:ph type="body" idx="4"/>
          </p:nvPr>
        </p:nvSpPr>
        <p:spPr>
          <a:xfrm>
            <a:off x="469898" y="1665288"/>
            <a:ext cx="5482517" cy="40942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9" name="Google Shape;189;p27"/>
          <p:cNvSpPr txBox="1">
            <a:spLocks noGrp="1"/>
          </p:cNvSpPr>
          <p:nvPr>
            <p:ph type="body" idx="5"/>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0" name="Google Shape;190;p27"/>
          <p:cNvSpPr txBox="1">
            <a:spLocks noGrp="1"/>
          </p:cNvSpPr>
          <p:nvPr>
            <p:ph type="body" idx="6"/>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1" name="Google Shape;191;p2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olumn content">
  <p:cSld name="2 column content">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69900" y="1665289"/>
            <a:ext cx="4431857"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4" name="Google Shape;194;p28"/>
          <p:cNvSpPr txBox="1">
            <a:spLocks noGrp="1"/>
          </p:cNvSpPr>
          <p:nvPr>
            <p:ph type="body" idx="2"/>
          </p:nvPr>
        </p:nvSpPr>
        <p:spPr>
          <a:xfrm>
            <a:off x="5482100" y="1700213"/>
            <a:ext cx="6240000" cy="459898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5" name="Google Shape;195;p28"/>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6" name="Google Shape;196;p2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ntent with quote ">
  <p:cSld name="2 content with quote ">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7455116" y="1626099"/>
            <a:ext cx="4266983" cy="4673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3"/>
              </a:buClr>
              <a:buSzPts val="2400"/>
              <a:buNone/>
              <a:defRPr sz="2400">
                <a:solidFill>
                  <a:schemeClr val="accent3"/>
                </a:solidFill>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9" name="Google Shape;199;p29"/>
          <p:cNvSpPr txBox="1">
            <a:spLocks noGrp="1"/>
          </p:cNvSpPr>
          <p:nvPr>
            <p:ph type="body" idx="2"/>
          </p:nvPr>
        </p:nvSpPr>
        <p:spPr>
          <a:xfrm>
            <a:off x="469900" y="1665288"/>
            <a:ext cx="6660866"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0" name="Google Shape;200;p2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1" name="Google Shape;201;p2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am profile">
  <p:cSld name="Team profile">
    <p:spTree>
      <p:nvGrpSpPr>
        <p:cNvPr id="1" name="Shape 202"/>
        <p:cNvGrpSpPr/>
        <p:nvPr/>
      </p:nvGrpSpPr>
      <p:grpSpPr>
        <a:xfrm>
          <a:off x="0" y="0"/>
          <a:ext cx="0" cy="0"/>
          <a:chOff x="0" y="0"/>
          <a:chExt cx="0" cy="0"/>
        </a:xfrm>
      </p:grpSpPr>
      <p:sp>
        <p:nvSpPr>
          <p:cNvPr id="203" name="Google Shape;203;p30"/>
          <p:cNvSpPr>
            <a:spLocks noGrp="1"/>
          </p:cNvSpPr>
          <p:nvPr>
            <p:ph type="pic" idx="2"/>
          </p:nvPr>
        </p:nvSpPr>
        <p:spPr>
          <a:xfrm>
            <a:off x="488742" y="1700213"/>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4" name="Google Shape;204;p30"/>
          <p:cNvSpPr>
            <a:spLocks noGrp="1"/>
          </p:cNvSpPr>
          <p:nvPr>
            <p:ph type="pic" idx="3"/>
          </p:nvPr>
        </p:nvSpPr>
        <p:spPr>
          <a:xfrm>
            <a:off x="3341040"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5" name="Google Shape;205;p30"/>
          <p:cNvSpPr>
            <a:spLocks noGrp="1"/>
          </p:cNvSpPr>
          <p:nvPr>
            <p:ph type="pic" idx="4"/>
          </p:nvPr>
        </p:nvSpPr>
        <p:spPr>
          <a:xfrm>
            <a:off x="6193338"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6" name="Google Shape;206;p30"/>
          <p:cNvSpPr>
            <a:spLocks noGrp="1"/>
          </p:cNvSpPr>
          <p:nvPr>
            <p:ph type="pic" idx="5"/>
          </p:nvPr>
        </p:nvSpPr>
        <p:spPr>
          <a:xfrm>
            <a:off x="9045636"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7" name="Google Shape;207;p30"/>
          <p:cNvSpPr txBox="1">
            <a:spLocks noGrp="1"/>
          </p:cNvSpPr>
          <p:nvPr>
            <p:ph type="body" idx="1"/>
          </p:nvPr>
        </p:nvSpPr>
        <p:spPr>
          <a:xfrm>
            <a:off x="482363"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8" name="Google Shape;208;p30"/>
          <p:cNvSpPr txBox="1">
            <a:spLocks noGrp="1"/>
          </p:cNvSpPr>
          <p:nvPr>
            <p:ph type="body" idx="6"/>
          </p:nvPr>
        </p:nvSpPr>
        <p:spPr>
          <a:xfrm>
            <a:off x="6207211"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9" name="Google Shape;209;p30"/>
          <p:cNvSpPr txBox="1">
            <a:spLocks noGrp="1"/>
          </p:cNvSpPr>
          <p:nvPr>
            <p:ph type="body" idx="7"/>
          </p:nvPr>
        </p:nvSpPr>
        <p:spPr>
          <a:xfrm>
            <a:off x="3344787"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0" name="Google Shape;210;p30"/>
          <p:cNvSpPr txBox="1">
            <a:spLocks noGrp="1"/>
          </p:cNvSpPr>
          <p:nvPr>
            <p:ph type="body" idx="8"/>
          </p:nvPr>
        </p:nvSpPr>
        <p:spPr>
          <a:xfrm>
            <a:off x="9069636"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1" name="Google Shape;211;p30"/>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12" name="Google Shape;212;p3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 profile 2">
  <p:cSld name="Team profile 2">
    <p:spTree>
      <p:nvGrpSpPr>
        <p:cNvPr id="1"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8" name="Google Shape;218;p31"/>
          <p:cNvSpPr>
            <a:spLocks noGrp="1"/>
          </p:cNvSpPr>
          <p:nvPr>
            <p:ph type="pic" idx="2"/>
          </p:nvPr>
        </p:nvSpPr>
        <p:spPr>
          <a:xfrm>
            <a:off x="476780" y="1880213"/>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19" name="Google Shape;219;p31"/>
          <p:cNvSpPr>
            <a:spLocks noGrp="1"/>
          </p:cNvSpPr>
          <p:nvPr>
            <p:ph type="pic" idx="3"/>
          </p:nvPr>
        </p:nvSpPr>
        <p:spPr>
          <a:xfrm>
            <a:off x="6204097" y="1880212"/>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0" name="Google Shape;220;p31"/>
          <p:cNvSpPr>
            <a:spLocks noGrp="1"/>
          </p:cNvSpPr>
          <p:nvPr>
            <p:ph type="pic" idx="4"/>
          </p:nvPr>
        </p:nvSpPr>
        <p:spPr>
          <a:xfrm>
            <a:off x="481779"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1" name="Google Shape;221;p31"/>
          <p:cNvSpPr>
            <a:spLocks noGrp="1"/>
          </p:cNvSpPr>
          <p:nvPr>
            <p:ph type="pic" idx="5"/>
          </p:nvPr>
        </p:nvSpPr>
        <p:spPr>
          <a:xfrm>
            <a:off x="6204097"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2" name="Google Shape;222;p31"/>
          <p:cNvSpPr txBox="1">
            <a:spLocks noGrp="1"/>
          </p:cNvSpPr>
          <p:nvPr>
            <p:ph type="body" idx="1"/>
          </p:nvPr>
        </p:nvSpPr>
        <p:spPr>
          <a:xfrm>
            <a:off x="2840780" y="1880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3" name="Google Shape;223;p31"/>
          <p:cNvSpPr txBox="1">
            <a:spLocks noGrp="1"/>
          </p:cNvSpPr>
          <p:nvPr>
            <p:ph type="body" idx="6"/>
          </p:nvPr>
        </p:nvSpPr>
        <p:spPr>
          <a:xfrm>
            <a:off x="8550676" y="1880213"/>
            <a:ext cx="3171024"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4" name="Google Shape;224;p31"/>
          <p:cNvSpPr txBox="1">
            <a:spLocks noGrp="1"/>
          </p:cNvSpPr>
          <p:nvPr>
            <p:ph type="body" idx="7"/>
          </p:nvPr>
        </p:nvSpPr>
        <p:spPr>
          <a:xfrm>
            <a:off x="2802551" y="4256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5" name="Google Shape;225;p31"/>
          <p:cNvSpPr txBox="1">
            <a:spLocks noGrp="1"/>
          </p:cNvSpPr>
          <p:nvPr>
            <p:ph type="body" idx="8"/>
          </p:nvPr>
        </p:nvSpPr>
        <p:spPr>
          <a:xfrm>
            <a:off x="8548900" y="4256212"/>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6" name="Google Shape;226;p31"/>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7" name="Google Shape;227;p3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Circle Black">
  <p:cSld name="Title Slide - Circle Blac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
          <p:cNvSpPr>
            <a:spLocks noGrp="1"/>
          </p:cNvSpPr>
          <p:nvPr>
            <p:ph type="ctrTitle"/>
          </p:nvPr>
        </p:nvSpPr>
        <p:spPr>
          <a:xfrm>
            <a:off x="4210150" y="153045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lt1"/>
              </a:buClr>
              <a:buSzPts val="3200"/>
              <a:buFont typeface="Verdana"/>
              <a:buNone/>
              <a:defRPr sz="3200" b="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600"/>
              <a:buNone/>
              <a:defRPr sz="1600">
                <a:solidFill>
                  <a:schemeClr val="lt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46" name="Google Shape;46;p5"/>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 picture and text">
  <p:cSld name="3 picture and text">
    <p:spTree>
      <p:nvGrpSpPr>
        <p:cNvPr id="1" name="Shape 228"/>
        <p:cNvGrpSpPr/>
        <p:nvPr/>
      </p:nvGrpSpPr>
      <p:grpSpPr>
        <a:xfrm>
          <a:off x="0" y="0"/>
          <a:ext cx="0" cy="0"/>
          <a:chOff x="0" y="0"/>
          <a:chExt cx="0" cy="0"/>
        </a:xfrm>
      </p:grpSpPr>
      <p:sp>
        <p:nvSpPr>
          <p:cNvPr id="229" name="Google Shape;229;p32"/>
          <p:cNvSpPr>
            <a:spLocks noGrp="1"/>
          </p:cNvSpPr>
          <p:nvPr>
            <p:ph type="pic" idx="2"/>
          </p:nvPr>
        </p:nvSpPr>
        <p:spPr>
          <a:xfrm>
            <a:off x="469900" y="1700213"/>
            <a:ext cx="3627438" cy="205283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0" name="Google Shape;230;p32"/>
          <p:cNvSpPr>
            <a:spLocks noGrp="1"/>
          </p:cNvSpPr>
          <p:nvPr>
            <p:ph type="pic" idx="3"/>
          </p:nvPr>
        </p:nvSpPr>
        <p:spPr>
          <a:xfrm>
            <a:off x="8082784" y="1700213"/>
            <a:ext cx="3639316" cy="205909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1" name="Google Shape;231;p32"/>
          <p:cNvSpPr>
            <a:spLocks noGrp="1"/>
          </p:cNvSpPr>
          <p:nvPr>
            <p:ph type="pic" idx="4"/>
          </p:nvPr>
        </p:nvSpPr>
        <p:spPr>
          <a:xfrm>
            <a:off x="4284188" y="1700212"/>
            <a:ext cx="3636962" cy="205776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2" name="Google Shape;232;p32"/>
          <p:cNvSpPr txBox="1">
            <a:spLocks noGrp="1"/>
          </p:cNvSpPr>
          <p:nvPr>
            <p:ph type="body" idx="1"/>
          </p:nvPr>
        </p:nvSpPr>
        <p:spPr>
          <a:xfrm>
            <a:off x="469900" y="3832225"/>
            <a:ext cx="3627438" cy="218144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3" name="Google Shape;233;p32"/>
          <p:cNvSpPr txBox="1">
            <a:spLocks noGrp="1"/>
          </p:cNvSpPr>
          <p:nvPr>
            <p:ph type="body" idx="5"/>
          </p:nvPr>
        </p:nvSpPr>
        <p:spPr>
          <a:xfrm>
            <a:off x="4278313" y="3832224"/>
            <a:ext cx="3636962" cy="218668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4" name="Google Shape;234;p32"/>
          <p:cNvSpPr txBox="1">
            <a:spLocks noGrp="1"/>
          </p:cNvSpPr>
          <p:nvPr>
            <p:ph type="body" idx="6"/>
          </p:nvPr>
        </p:nvSpPr>
        <p:spPr>
          <a:xfrm>
            <a:off x="8082784" y="3832224"/>
            <a:ext cx="3639316" cy="2188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5" name="Google Shape;235;p32"/>
          <p:cNvSpPr txBox="1">
            <a:spLocks noGrp="1"/>
          </p:cNvSpPr>
          <p:nvPr>
            <p:ph type="body" idx="7"/>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6" name="Google Shape;236;p3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9" name="Google Shape;239;p33"/>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alifications 2 x 1">
  <p:cSld name="Qualifications 2 x 1">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42" name="Google Shape;242;p34"/>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4"/>
          <p:cNvSpPr txBox="1">
            <a:spLocks noGrp="1"/>
          </p:cNvSpPr>
          <p:nvPr>
            <p:ph type="body" idx="2"/>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4" name="Google Shape;244;p34"/>
          <p:cNvSpPr txBox="1">
            <a:spLocks noGrp="1"/>
          </p:cNvSpPr>
          <p:nvPr>
            <p:ph type="body" idx="3"/>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5" name="Google Shape;245;p34"/>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7" name="Google Shape;247;p34"/>
          <p:cNvSpPr>
            <a:spLocks noGrp="1"/>
          </p:cNvSpPr>
          <p:nvPr>
            <p:ph type="pic" idx="4"/>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48" name="Google Shape;248;p34"/>
          <p:cNvSpPr>
            <a:spLocks noGrp="1"/>
          </p:cNvSpPr>
          <p:nvPr>
            <p:ph type="pic" idx="5"/>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alifications 2 x 2">
  <p:cSld name="Qualifications 2 x 2">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1" name="Google Shape;251;p35"/>
          <p:cNvSpPr txBox="1">
            <a:spLocks noGrp="1"/>
          </p:cNvSpPr>
          <p:nvPr>
            <p:ph type="body" idx="2"/>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2" name="Google Shape;252;p35"/>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4" name="Google Shape;254;p35"/>
          <p:cNvSpPr>
            <a:spLocks noGrp="1"/>
          </p:cNvSpPr>
          <p:nvPr>
            <p:ph type="pic" idx="3"/>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55" name="Google Shape;255;p35"/>
          <p:cNvSpPr txBox="1">
            <a:spLocks noGrp="1"/>
          </p:cNvSpPr>
          <p:nvPr>
            <p:ph type="body" idx="4"/>
          </p:nvPr>
        </p:nvSpPr>
        <p:spPr>
          <a:xfrm>
            <a:off x="469899"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6" name="Google Shape;256;p35"/>
          <p:cNvSpPr txBox="1">
            <a:spLocks noGrp="1"/>
          </p:cNvSpPr>
          <p:nvPr>
            <p:ph type="body" idx="5"/>
          </p:nvPr>
        </p:nvSpPr>
        <p:spPr>
          <a:xfrm>
            <a:off x="6177460"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7" name="Google Shape;257;p35"/>
          <p:cNvSpPr/>
          <p:nvPr/>
        </p:nvSpPr>
        <p:spPr>
          <a:xfrm>
            <a:off x="469899"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9" name="Google Shape;259;p35"/>
          <p:cNvSpPr>
            <a:spLocks noGrp="1"/>
          </p:cNvSpPr>
          <p:nvPr>
            <p:ph type="pic" idx="6"/>
          </p:nvPr>
        </p:nvSpPr>
        <p:spPr>
          <a:xfrm>
            <a:off x="4700436" y="4249683"/>
            <a:ext cx="127491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0" name="Google Shape;260;p35"/>
          <p:cNvSpPr>
            <a:spLocks noGrp="1"/>
          </p:cNvSpPr>
          <p:nvPr>
            <p:ph type="pic" idx="7"/>
          </p:nvPr>
        </p:nvSpPr>
        <p:spPr>
          <a:xfrm>
            <a:off x="10459036" y="4248209"/>
            <a:ext cx="1244160"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1" name="Google Shape;261;p35"/>
          <p:cNvSpPr>
            <a:spLocks noGrp="1"/>
          </p:cNvSpPr>
          <p:nvPr>
            <p:ph type="pic" idx="8"/>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2" name="Google Shape;262;p35"/>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63" name="Google Shape;263;p3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 green line">
  <p:cSld name="3 column green line">
    <p:spTree>
      <p:nvGrpSpPr>
        <p:cNvPr id="1"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8" name="Google Shape;268;p36"/>
          <p:cNvSpPr txBox="1">
            <a:spLocks noGrp="1"/>
          </p:cNvSpPr>
          <p:nvPr>
            <p:ph type="body" idx="1"/>
          </p:nvPr>
        </p:nvSpPr>
        <p:spPr>
          <a:xfrm>
            <a:off x="4278313" y="1851441"/>
            <a:ext cx="3636962"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69" name="Google Shape;269;p36"/>
          <p:cNvSpPr txBox="1">
            <a:spLocks noGrp="1"/>
          </p:cNvSpPr>
          <p:nvPr>
            <p:ph type="body" idx="2"/>
          </p:nvPr>
        </p:nvSpPr>
        <p:spPr>
          <a:xfrm>
            <a:off x="469900" y="1851441"/>
            <a:ext cx="3627438"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0" name="Google Shape;270;p36"/>
          <p:cNvSpPr txBox="1">
            <a:spLocks noGrp="1"/>
          </p:cNvSpPr>
          <p:nvPr>
            <p:ph type="body" idx="3"/>
          </p:nvPr>
        </p:nvSpPr>
        <p:spPr>
          <a:xfrm>
            <a:off x="8093075" y="1851441"/>
            <a:ext cx="3629025"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1" name="Google Shape;271;p36"/>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2" name="Google Shape;272;p3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 column icon">
  <p:cSld name="4 column icon">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4699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5" name="Google Shape;275;p37"/>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6" name="Google Shape;276;p37"/>
          <p:cNvSpPr txBox="1">
            <a:spLocks noGrp="1"/>
          </p:cNvSpPr>
          <p:nvPr>
            <p:ph type="body" idx="3"/>
          </p:nvPr>
        </p:nvSpPr>
        <p:spPr>
          <a:xfrm>
            <a:off x="335663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7" name="Google Shape;277;p37"/>
          <p:cNvSpPr txBox="1">
            <a:spLocks noGrp="1"/>
          </p:cNvSpPr>
          <p:nvPr>
            <p:ph type="body" idx="4"/>
          </p:nvPr>
        </p:nvSpPr>
        <p:spPr>
          <a:xfrm>
            <a:off x="6243366"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8" name="Google Shape;278;p37"/>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9" name="Google Shape;279;p3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4 column icon green">
  <p:cSld name="4 column icon green">
    <p:bg>
      <p:bgPr>
        <a:solidFill>
          <a:schemeClr val="accent2"/>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46990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2" name="Google Shape;282;p38"/>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3" name="Google Shape;283;p38"/>
          <p:cNvSpPr txBox="1">
            <a:spLocks noGrp="1"/>
          </p:cNvSpPr>
          <p:nvPr>
            <p:ph type="body" idx="3"/>
          </p:nvPr>
        </p:nvSpPr>
        <p:spPr>
          <a:xfrm>
            <a:off x="3356635"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4" name="Google Shape;284;p38"/>
          <p:cNvSpPr txBox="1">
            <a:spLocks noGrp="1"/>
          </p:cNvSpPr>
          <p:nvPr>
            <p:ph type="body" idx="4"/>
          </p:nvPr>
        </p:nvSpPr>
        <p:spPr>
          <a:xfrm>
            <a:off x="6243367"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5" name="Google Shape;285;p38"/>
          <p:cNvSpPr txBox="1"/>
          <p:nvPr/>
        </p:nvSpPr>
        <p:spPr>
          <a:xfrm>
            <a:off x="6335184" y="6477001"/>
            <a:ext cx="4896560" cy="20005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Presentation title</a:t>
            </a:r>
            <a:br>
              <a:rPr lang="fr-BE" sz="650">
                <a:solidFill>
                  <a:schemeClr val="lt1"/>
                </a:solidFill>
                <a:latin typeface="Verdana"/>
                <a:ea typeface="Verdana"/>
                <a:cs typeface="Verdana"/>
                <a:sym typeface="Verdana"/>
              </a:rPr>
            </a:br>
            <a:r>
              <a:rPr lang="fr-BE" sz="650">
                <a:solidFill>
                  <a:schemeClr val="lt1"/>
                </a:solidFill>
                <a:latin typeface="Verdana"/>
                <a:ea typeface="Verdana"/>
                <a:cs typeface="Verdana"/>
                <a:sym typeface="Verdana"/>
              </a:rPr>
              <a:t>[To edit, click View &gt; Slide Master &gt; Slide Master]</a:t>
            </a:r>
            <a:endParaRPr/>
          </a:p>
        </p:txBody>
      </p:sp>
      <p:sp>
        <p:nvSpPr>
          <p:cNvPr id="286" name="Google Shape;286;p38"/>
          <p:cNvSpPr txBox="1"/>
          <p:nvPr/>
        </p:nvSpPr>
        <p:spPr>
          <a:xfrm>
            <a:off x="501653"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2016 Deloitte Belgium</a:t>
            </a:r>
            <a:endParaRPr/>
          </a:p>
        </p:txBody>
      </p:sp>
      <p:sp>
        <p:nvSpPr>
          <p:cNvPr id="287" name="Google Shape;287;p38"/>
          <p:cNvSpPr txBox="1"/>
          <p:nvPr/>
        </p:nvSpPr>
        <p:spPr>
          <a:xfrm>
            <a:off x="11382378" y="6477001"/>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288" name="Google Shape;288;p38"/>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2000"/>
              <a:buNone/>
              <a:defRPr sz="2000" b="0">
                <a:solidFill>
                  <a:schemeClr val="lt1"/>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89" name="Google Shape;289;p3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290"/>
        <p:cNvGrpSpPr/>
        <p:nvPr/>
      </p:nvGrpSpPr>
      <p:grpSpPr>
        <a:xfrm>
          <a:off x="0" y="0"/>
          <a:ext cx="0" cy="0"/>
          <a:chOff x="0" y="0"/>
          <a:chExt cx="0" cy="0"/>
        </a:xfrm>
      </p:grpSpPr>
      <p:sp>
        <p:nvSpPr>
          <p:cNvPr id="291" name="Google Shape;291;p39"/>
          <p:cNvSpPr txBox="1">
            <a:spLocks noGrp="1"/>
          </p:cNvSpPr>
          <p:nvPr>
            <p:ph type="body" idx="1"/>
          </p:nvPr>
        </p:nvSpPr>
        <p:spPr>
          <a:xfrm>
            <a:off x="467783" y="1665817"/>
            <a:ext cx="553773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2" name="Google Shape;292;p39"/>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3" name="Google Shape;293;p3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4"/>
        <p:cNvGrpSpPr/>
        <p:nvPr/>
      </p:nvGrpSpPr>
      <p:grpSpPr>
        <a:xfrm>
          <a:off x="0" y="0"/>
          <a:ext cx="0" cy="0"/>
          <a:chOff x="0" y="0"/>
          <a:chExt cx="0" cy="0"/>
        </a:xfrm>
      </p:grpSpPr>
      <p:sp>
        <p:nvSpPr>
          <p:cNvPr id="295" name="Google Shape;295;p40"/>
          <p:cNvSpPr txBox="1">
            <a:spLocks noGrp="1"/>
          </p:cNvSpPr>
          <p:nvPr>
            <p:ph type="title"/>
          </p:nvPr>
        </p:nvSpPr>
        <p:spPr>
          <a:xfrm>
            <a:off x="469900" y="402586"/>
            <a:ext cx="11252200" cy="6985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6"/>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Circle White">
  <p:cSld name="Title Slide - Circle White">
    <p:bg>
      <p:bgPr>
        <a:solidFill>
          <a:schemeClr val="lt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ctrTitle"/>
          </p:nvPr>
        </p:nvSpPr>
        <p:spPr>
          <a:xfrm>
            <a:off x="4212000" y="153000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dk1"/>
              </a:buClr>
              <a:buSzPts val="3200"/>
              <a:buFont typeface="Verdana"/>
              <a:buNone/>
              <a:defRPr sz="3200" b="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600"/>
              <a:buNone/>
              <a:defRPr sz="1600">
                <a:solidFill>
                  <a:schemeClr val="dk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61" name="Google Shape;61;p6"/>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a:stretch/>
        </p:blipFill>
        <p:spPr>
          <a:xfrm>
            <a:off x="10637128" y="5818829"/>
            <a:ext cx="1226681" cy="842321"/>
          </a:xfrm>
          <a:prstGeom prst="rect">
            <a:avLst/>
          </a:prstGeom>
          <a:noFill/>
          <a:ln>
            <a:noFill/>
          </a:ln>
        </p:spPr>
      </p:pic>
      <p:pic>
        <p:nvPicPr>
          <p:cNvPr id="74" name="Google Shape;74;p6" descr="C:\Users\ldoumbouya\Downloads\58f03df9a9c128000cd723a9_BW_lo.png"/>
          <p:cNvPicPr preferRelativeResize="0"/>
          <p:nvPr/>
        </p:nvPicPr>
        <p:blipFill rotWithShape="1">
          <a:blip r:embed="rId3">
            <a:alphaModFix/>
          </a:blip>
          <a:srcRect/>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 Deloitte green">
  <p:cSld name="Divider - Deloitte green">
    <p:bg>
      <p:bgPr>
        <a:solidFill>
          <a:schemeClr val="accent1"/>
        </a:solidFill>
        <a:effectLst/>
      </p:bgPr>
    </p:bg>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69900" y="1700213"/>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469899" y="3423545"/>
            <a:ext cx="10418235"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0" name="Google Shape;80;p7"/>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2" name="Google Shape;82;p7"/>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 Deloitte dark green">
  <p:cSld name="Divider - Deloitte dark green">
    <p:bg>
      <p:bgPr>
        <a:solidFill>
          <a:schemeClr val="accent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6" name="Google Shape;86;p8"/>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8" name="Google Shape;88;p8"/>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 Deloitte blue">
  <p:cSld name="Divider - Deloitte blue">
    <p:bg>
      <p:bgPr>
        <a:solidFill>
          <a:schemeClr val="accent3"/>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2" name="Google Shape;92;p9"/>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a:t>
            </a:r>
            <a:endParaRPr sz="650">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ivider - Deloitte dark blue">
  <p:cSld name="Divider - Deloitte dark blue">
    <p:bg>
      <p:bgPr>
        <a:solidFill>
          <a:schemeClr val="accent4"/>
        </a:solidFill>
        <a:effectLst/>
      </p:bgPr>
    </p:bg>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8" name="Google Shape;98;p10"/>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00" name="Google Shape;100;p10"/>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 - Deloitte black">
  <p:cSld name="Divider - Deloitte black">
    <p:bg>
      <p:bgPr>
        <a:solidFill>
          <a:schemeClr val="dk1"/>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04" name="Google Shape;104;p11"/>
          <p:cNvSpPr txBox="1"/>
          <p:nvPr/>
        </p:nvSpPr>
        <p:spPr>
          <a:xfrm>
            <a:off x="11506995" y="6477004"/>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06" name="Google Shape;106;p11"/>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9900" y="402586"/>
            <a:ext cx="11252200" cy="69215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L="1371600" marR="0" lvl="2" indent="-304800"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L="2286000" marR="0" lvl="4"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L="2743200" marR="0" lvl="5"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8" name="Google Shape;8;p1"/>
          <p:cNvSpPr txBox="1"/>
          <p:nvPr/>
        </p:nvSpPr>
        <p:spPr>
          <a:xfrm>
            <a:off x="11410953"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fld id="{00000000-1234-1234-1234-123412341234}" type="slidenum">
              <a:rPr lang="fr-BE" sz="650" b="0" i="0" u="none" strike="noStrike" cap="none">
                <a:solidFill>
                  <a:schemeClr val="dk1"/>
                </a:solidFill>
                <a:latin typeface="Verdana"/>
                <a:ea typeface="Verdana"/>
                <a:cs typeface="Verdana"/>
                <a:sym typeface="Verdana"/>
              </a:rPr>
              <a:t>‹#›</a:t>
            </a:fld>
            <a:endParaRPr sz="65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my.hdle.it/7995114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p:nvPr/>
        </p:nvSpPr>
        <p:spPr>
          <a:xfrm>
            <a:off x="741485" y="3084166"/>
            <a:ext cx="7698203" cy="1013126"/>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l"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02" name="Google Shape;302;p42"/>
          <p:cNvSpPr/>
          <p:nvPr/>
        </p:nvSpPr>
        <p:spPr>
          <a:xfrm>
            <a:off x="744203" y="1204963"/>
            <a:ext cx="7695485" cy="1615230"/>
          </a:xfrm>
          <a:prstGeom prst="roundRect">
            <a:avLst>
              <a:gd name="adj" fmla="val 20029"/>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mj-lt"/>
              <a:ea typeface="Verdana"/>
              <a:cs typeface="Verdana"/>
              <a:sym typeface="Verdana"/>
            </a:endParaRPr>
          </a:p>
        </p:txBody>
      </p:sp>
      <p:sp>
        <p:nvSpPr>
          <p:cNvPr id="303" name="Google Shape;303;p42"/>
          <p:cNvSpPr/>
          <p:nvPr/>
        </p:nvSpPr>
        <p:spPr>
          <a:xfrm>
            <a:off x="8720996" y="-3739"/>
            <a:ext cx="3470400" cy="68580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mj-lt"/>
              <a:ea typeface="Verdana"/>
              <a:cs typeface="Verdana"/>
              <a:sym typeface="Verdana"/>
            </a:endParaRPr>
          </a:p>
        </p:txBody>
      </p:sp>
      <p:sp>
        <p:nvSpPr>
          <p:cNvPr id="304" name="Google Shape;304;p42"/>
          <p:cNvSpPr txBox="1">
            <a:spLocks noGrp="1"/>
          </p:cNvSpPr>
          <p:nvPr>
            <p:ph type="body" idx="1"/>
          </p:nvPr>
        </p:nvSpPr>
        <p:spPr>
          <a:xfrm>
            <a:off x="881537" y="79079"/>
            <a:ext cx="7610563" cy="1010777"/>
          </a:xfrm>
          <a:prstGeom prst="rect">
            <a:avLst/>
          </a:prstGeom>
          <a:noFill/>
          <a:ln>
            <a:noFill/>
          </a:ln>
        </p:spPr>
        <p:txBody>
          <a:bodyPr spcFirstLastPara="1" wrap="square" lIns="0" tIns="0" rIns="0" bIns="0" anchor="t" anchorCtr="0">
            <a:noAutofit/>
          </a:bodyPr>
          <a:lstStyle/>
          <a:p>
            <a:pPr marL="0" lvl="0" indent="0"/>
            <a:r>
              <a:rPr lang="en-GB" b="1" dirty="0" smtClean="0"/>
              <a:t>Moldova</a:t>
            </a:r>
            <a:r>
              <a:rPr lang="en-GB" b="1" dirty="0"/>
              <a:t>: </a:t>
            </a:r>
            <a:r>
              <a:rPr lang="en-GB" dirty="0"/>
              <a:t>Policy and Business Advice and Support in Legislative Drafting for eProcurement </a:t>
            </a:r>
            <a:r>
              <a:rPr lang="en-GB" dirty="0" smtClean="0"/>
              <a:t>Reforms</a:t>
            </a:r>
            <a:endParaRPr lang="uk-UA" dirty="0" smtClean="0"/>
          </a:p>
          <a:p>
            <a:pPr marL="0" lvl="0" indent="0"/>
            <a:r>
              <a:rPr lang="en-GB" sz="1200" dirty="0"/>
              <a:t>Redeveloped OCDS-based visualisation tool and OCDS data feed to handle available data sources, including data quality assessment and evaluation of data consolidation architecture</a:t>
            </a:r>
            <a:endParaRPr sz="1200" dirty="0">
              <a:latin typeface="+mj-lt"/>
            </a:endParaRPr>
          </a:p>
        </p:txBody>
      </p:sp>
      <p:sp>
        <p:nvSpPr>
          <p:cNvPr id="305" name="Google Shape;305;p42"/>
          <p:cNvSpPr txBox="1"/>
          <p:nvPr/>
        </p:nvSpPr>
        <p:spPr>
          <a:xfrm>
            <a:off x="9793499" y="780020"/>
            <a:ext cx="1797367" cy="754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mj-lt"/>
                <a:ea typeface="Verdana"/>
                <a:cs typeface="Verdana"/>
                <a:sym typeface="Verdana"/>
              </a:rPr>
              <a:t>Location</a:t>
            </a:r>
            <a:endParaRPr sz="1400" b="1" i="0" u="none" strike="noStrike" cap="none" dirty="0">
              <a:solidFill>
                <a:srgbClr val="F2F2F2"/>
              </a:solidFill>
              <a:latin typeface="+mj-lt"/>
              <a:ea typeface="Verdana"/>
              <a:cs typeface="Verdana"/>
              <a:sym typeface="Verdana"/>
            </a:endParaRPr>
          </a:p>
          <a:p>
            <a:pPr lvl="0">
              <a:spcBef>
                <a:spcPts val="600"/>
              </a:spcBef>
            </a:pPr>
            <a:r>
              <a:rPr lang="en-GB" sz="1000" dirty="0">
                <a:solidFill>
                  <a:srgbClr val="F2F2F2"/>
                </a:solidFill>
                <a:latin typeface="+mj-lt"/>
                <a:ea typeface="Verdana"/>
                <a:cs typeface="Verdana"/>
              </a:rPr>
              <a:t>Republic of </a:t>
            </a:r>
            <a:r>
              <a:rPr lang="en-US" sz="1000" dirty="0">
                <a:solidFill>
                  <a:srgbClr val="F2F2F2"/>
                </a:solidFill>
                <a:latin typeface="+mj-lt"/>
                <a:ea typeface="Verdana"/>
                <a:cs typeface="Verdana"/>
              </a:rPr>
              <a:t>Moldova, </a:t>
            </a:r>
            <a:r>
              <a:rPr lang="en-US" sz="1000" dirty="0" smtClean="0">
                <a:solidFill>
                  <a:srgbClr val="F2F2F2"/>
                </a:solidFill>
                <a:latin typeface="+mj-lt"/>
                <a:ea typeface="Verdana"/>
                <a:cs typeface="Verdana"/>
              </a:rPr>
              <a:t>Ministry </a:t>
            </a:r>
            <a:r>
              <a:rPr lang="en-US" sz="1000" dirty="0">
                <a:solidFill>
                  <a:srgbClr val="F2F2F2"/>
                </a:solidFill>
                <a:latin typeface="+mj-lt"/>
                <a:ea typeface="Verdana"/>
                <a:cs typeface="Verdana"/>
              </a:rPr>
              <a:t>of Finance</a:t>
            </a:r>
            <a:r>
              <a:rPr lang="fr-BE" sz="1000" dirty="0">
                <a:solidFill>
                  <a:srgbClr val="F2F2F2"/>
                </a:solidFill>
                <a:latin typeface="+mj-lt"/>
                <a:ea typeface="Verdana"/>
                <a:cs typeface="Verdana"/>
                <a:sym typeface="Verdana"/>
              </a:rPr>
              <a:t> </a:t>
            </a:r>
            <a:endParaRPr sz="1000" dirty="0">
              <a:solidFill>
                <a:srgbClr val="F2F2F2"/>
              </a:solidFill>
              <a:latin typeface="+mj-lt"/>
              <a:ea typeface="Verdana"/>
              <a:cs typeface="Verdana"/>
            </a:endParaRPr>
          </a:p>
        </p:txBody>
      </p:sp>
      <p:sp>
        <p:nvSpPr>
          <p:cNvPr id="306" name="Google Shape;306;p42"/>
          <p:cNvSpPr txBox="1"/>
          <p:nvPr/>
        </p:nvSpPr>
        <p:spPr>
          <a:xfrm>
            <a:off x="9793500" y="1883398"/>
            <a:ext cx="2242200" cy="61432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600"/>
              </a:spcAft>
              <a:buNone/>
            </a:pPr>
            <a:r>
              <a:rPr lang="en-GB" b="1" dirty="0" smtClean="0">
                <a:solidFill>
                  <a:srgbClr val="F2F2F2"/>
                </a:solidFill>
                <a:latin typeface="+mj-lt"/>
                <a:ea typeface="Verdana"/>
                <a:cs typeface="Verdana"/>
                <a:sym typeface="Verdana"/>
              </a:rPr>
              <a:t>In use</a:t>
            </a:r>
            <a:endParaRPr lang="en-GB" b="1" dirty="0">
              <a:solidFill>
                <a:srgbClr val="F2F2F2"/>
              </a:solidFill>
              <a:latin typeface="+mj-lt"/>
              <a:ea typeface="Verdana"/>
              <a:cs typeface="Verdana"/>
              <a:sym typeface="Verdana"/>
            </a:endParaRPr>
          </a:p>
          <a:p>
            <a:pPr marL="0" marR="0" lvl="0" indent="0" algn="l" rtl="0">
              <a:spcBef>
                <a:spcPts val="0"/>
              </a:spcBef>
              <a:spcAft>
                <a:spcPts val="0"/>
              </a:spcAft>
              <a:buNone/>
            </a:pPr>
            <a:r>
              <a:rPr lang="en-GB" sz="1000" dirty="0" smtClean="0">
                <a:solidFill>
                  <a:srgbClr val="F2F2F2"/>
                </a:solidFill>
                <a:latin typeface="+mj-lt"/>
                <a:ea typeface="Verdana"/>
                <a:cs typeface="Verdana"/>
                <a:sym typeface="Verdana"/>
              </a:rPr>
              <a:t>since the end of </a:t>
            </a:r>
            <a:r>
              <a:rPr lang="en-GB" sz="1000" dirty="0">
                <a:solidFill>
                  <a:srgbClr val="F2F2F2"/>
                </a:solidFill>
                <a:latin typeface="+mj-lt"/>
                <a:ea typeface="Verdana"/>
                <a:cs typeface="Verdana"/>
                <a:sym typeface="Verdana"/>
              </a:rPr>
              <a:t>2019</a:t>
            </a:r>
          </a:p>
        </p:txBody>
      </p:sp>
      <p:sp>
        <p:nvSpPr>
          <p:cNvPr id="307" name="Google Shape;307;p42"/>
          <p:cNvSpPr txBox="1"/>
          <p:nvPr/>
        </p:nvSpPr>
        <p:spPr>
          <a:xfrm>
            <a:off x="9793500" y="2868766"/>
            <a:ext cx="21690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600"/>
              </a:spcAft>
              <a:buNone/>
            </a:pPr>
            <a:r>
              <a:rPr lang="fr-BE" b="1" dirty="0">
                <a:solidFill>
                  <a:srgbClr val="F2F2F2"/>
                </a:solidFill>
                <a:latin typeface="+mj-lt"/>
                <a:ea typeface="Verdana"/>
                <a:cs typeface="Verdana"/>
                <a:sym typeface="Verdana"/>
              </a:rPr>
              <a:t>Use </a:t>
            </a:r>
            <a:r>
              <a:rPr lang="fr-BE" b="1" dirty="0" smtClean="0">
                <a:solidFill>
                  <a:srgbClr val="F2F2F2"/>
                </a:solidFill>
                <a:latin typeface="+mj-lt"/>
                <a:ea typeface="Verdana"/>
                <a:cs typeface="Verdana"/>
                <a:sym typeface="Verdana"/>
              </a:rPr>
              <a:t>case</a:t>
            </a:r>
            <a:endParaRPr lang="fr-BE" b="1" dirty="0">
              <a:solidFill>
                <a:srgbClr val="F2F2F2"/>
              </a:solidFill>
              <a:latin typeface="+mj-lt"/>
              <a:ea typeface="Verdana"/>
              <a:cs typeface="Verdana"/>
              <a:sym typeface="Verdana"/>
            </a:endParaRPr>
          </a:p>
          <a:p>
            <a:pPr lvl="0"/>
            <a:r>
              <a:rPr lang="en-US" sz="1000" dirty="0" smtClean="0">
                <a:solidFill>
                  <a:srgbClr val="F2F2F2"/>
                </a:solidFill>
                <a:latin typeface="+mj-lt"/>
                <a:ea typeface="Verdana"/>
                <a:cs typeface="Verdana"/>
              </a:rPr>
              <a:t>OCDS-based </a:t>
            </a:r>
            <a:r>
              <a:rPr lang="en-US" sz="1000" dirty="0">
                <a:solidFill>
                  <a:srgbClr val="F2F2F2"/>
                </a:solidFill>
                <a:latin typeface="+mj-lt"/>
                <a:ea typeface="Verdana"/>
                <a:cs typeface="Verdana"/>
              </a:rPr>
              <a:t>data </a:t>
            </a:r>
            <a:r>
              <a:rPr lang="en-US" sz="1000" dirty="0" err="1">
                <a:solidFill>
                  <a:srgbClr val="F2F2F2"/>
                </a:solidFill>
                <a:latin typeface="+mj-lt"/>
                <a:ea typeface="Verdana"/>
                <a:cs typeface="Verdana"/>
              </a:rPr>
              <a:t>visualisation</a:t>
            </a:r>
            <a:endParaRPr lang="fr-FR" sz="1000" dirty="0">
              <a:solidFill>
                <a:srgbClr val="F2F2F2"/>
              </a:solidFill>
              <a:latin typeface="+mj-lt"/>
              <a:ea typeface="Verdana"/>
              <a:cs typeface="Verdana"/>
              <a:sym typeface="Verdana"/>
            </a:endParaRPr>
          </a:p>
        </p:txBody>
      </p:sp>
      <p:sp>
        <p:nvSpPr>
          <p:cNvPr id="308" name="Google Shape;308;p42"/>
          <p:cNvSpPr/>
          <p:nvPr/>
        </p:nvSpPr>
        <p:spPr>
          <a:xfrm>
            <a:off x="9076713" y="6115446"/>
            <a:ext cx="2775900" cy="545700"/>
          </a:xfrm>
          <a:prstGeom prst="roundRect">
            <a:avLst>
              <a:gd name="adj" fmla="val 16667"/>
            </a:avLst>
          </a:prstGeom>
          <a:solidFill>
            <a:srgbClr val="F2F2F2">
              <a:alpha val="56860"/>
            </a:srgbClr>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mj-lt"/>
              <a:ea typeface="Verdana"/>
              <a:cs typeface="Verdana"/>
              <a:sym typeface="Verdana"/>
            </a:endParaRPr>
          </a:p>
        </p:txBody>
      </p:sp>
      <p:sp>
        <p:nvSpPr>
          <p:cNvPr id="309" name="Google Shape;309;p42"/>
          <p:cNvSpPr txBox="1"/>
          <p:nvPr/>
        </p:nvSpPr>
        <p:spPr>
          <a:xfrm>
            <a:off x="9783059" y="3834277"/>
            <a:ext cx="2169000" cy="2046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600"/>
              </a:spcAft>
              <a:buNone/>
            </a:pPr>
            <a:r>
              <a:rPr lang="fr-BE" sz="1400" b="1" i="0" u="none" strike="noStrike" cap="none" dirty="0">
                <a:solidFill>
                  <a:schemeClr val="bg1"/>
                </a:solidFill>
                <a:latin typeface="+mj-lt"/>
                <a:ea typeface="Verdana"/>
                <a:cs typeface="Verdana"/>
                <a:sym typeface="Verdana"/>
              </a:rPr>
              <a:t>Key </a:t>
            </a:r>
            <a:r>
              <a:rPr lang="fr-BE" sz="1400" b="1" i="0" u="none" strike="noStrike" cap="none" dirty="0" smtClean="0">
                <a:solidFill>
                  <a:schemeClr val="bg1"/>
                </a:solidFill>
                <a:latin typeface="+mj-lt"/>
                <a:ea typeface="Verdana"/>
                <a:cs typeface="Verdana"/>
                <a:sym typeface="Verdana"/>
              </a:rPr>
              <a:t>questions</a:t>
            </a:r>
          </a:p>
          <a:p>
            <a:pPr marL="171450" indent="-171450" fontAlgn="base">
              <a:buClr>
                <a:schemeClr val="bg1"/>
              </a:buClr>
              <a:buFont typeface="Arial" panose="020B0604020202020204" pitchFamily="34" charset="0"/>
              <a:buChar char="•"/>
            </a:pPr>
            <a:r>
              <a:rPr lang="en-US" sz="1050" dirty="0" smtClean="0">
                <a:solidFill>
                  <a:schemeClr val="bg1"/>
                </a:solidFill>
                <a:latin typeface="+mj-lt"/>
                <a:ea typeface="Verdana"/>
                <a:cs typeface="Verdana"/>
              </a:rPr>
              <a:t>OCDS </a:t>
            </a:r>
            <a:r>
              <a:rPr lang="en-US" sz="1050" dirty="0">
                <a:solidFill>
                  <a:schemeClr val="bg1"/>
                </a:solidFill>
                <a:latin typeface="+mj-lt"/>
                <a:ea typeface="Verdana"/>
                <a:cs typeface="Verdana"/>
              </a:rPr>
              <a:t>used as an instrument for data </a:t>
            </a:r>
            <a:r>
              <a:rPr lang="en-US" sz="1050" dirty="0" smtClean="0">
                <a:solidFill>
                  <a:schemeClr val="bg1"/>
                </a:solidFill>
                <a:latin typeface="+mj-lt"/>
                <a:ea typeface="Verdana"/>
                <a:cs typeface="Verdana"/>
              </a:rPr>
              <a:t>integration</a:t>
            </a:r>
          </a:p>
          <a:p>
            <a:pPr marL="171450" indent="-171450" fontAlgn="base">
              <a:buClr>
                <a:schemeClr val="bg1"/>
              </a:buClr>
              <a:buFont typeface="Arial" panose="020B0604020202020204" pitchFamily="34" charset="0"/>
              <a:buChar char="•"/>
            </a:pPr>
            <a:r>
              <a:rPr lang="en-US" sz="1050" dirty="0" smtClean="0">
                <a:solidFill>
                  <a:schemeClr val="bg1"/>
                </a:solidFill>
                <a:latin typeface="+mj-lt"/>
                <a:ea typeface="Verdana"/>
                <a:cs typeface="Verdana"/>
              </a:rPr>
              <a:t>OCDS </a:t>
            </a:r>
            <a:r>
              <a:rPr lang="en-US" sz="1050" dirty="0">
                <a:solidFill>
                  <a:schemeClr val="bg1"/>
                </a:solidFill>
                <a:latin typeface="+mj-lt"/>
                <a:ea typeface="Verdana"/>
                <a:cs typeface="Verdana"/>
              </a:rPr>
              <a:t>based data </a:t>
            </a:r>
            <a:r>
              <a:rPr lang="en-US" sz="1050" dirty="0" smtClean="0">
                <a:solidFill>
                  <a:schemeClr val="bg1"/>
                </a:solidFill>
                <a:latin typeface="+mj-lt"/>
                <a:ea typeface="Verdana"/>
                <a:cs typeface="Verdana"/>
              </a:rPr>
              <a:t>visualization</a:t>
            </a:r>
          </a:p>
          <a:p>
            <a:pPr marL="171450" indent="-171450" fontAlgn="base">
              <a:buClr>
                <a:schemeClr val="bg1"/>
              </a:buClr>
              <a:buFont typeface="Arial" panose="020B0604020202020204" pitchFamily="34" charset="0"/>
              <a:buChar char="•"/>
            </a:pPr>
            <a:r>
              <a:rPr lang="en-US" sz="1050" dirty="0" smtClean="0">
                <a:solidFill>
                  <a:schemeClr val="bg1"/>
                </a:solidFill>
                <a:latin typeface="+mj-lt"/>
                <a:ea typeface="Verdana"/>
                <a:cs typeface="Verdana"/>
              </a:rPr>
              <a:t>Data </a:t>
            </a:r>
            <a:r>
              <a:rPr lang="en-US" sz="1050" dirty="0">
                <a:solidFill>
                  <a:schemeClr val="bg1"/>
                </a:solidFill>
                <a:latin typeface="+mj-lt"/>
                <a:ea typeface="Verdana"/>
                <a:cs typeface="Verdana"/>
              </a:rPr>
              <a:t>consolidation architecture</a:t>
            </a:r>
          </a:p>
        </p:txBody>
      </p:sp>
      <p:sp>
        <p:nvSpPr>
          <p:cNvPr id="310" name="Google Shape;310;p42"/>
          <p:cNvSpPr/>
          <p:nvPr/>
        </p:nvSpPr>
        <p:spPr>
          <a:xfrm>
            <a:off x="9294993" y="6172917"/>
            <a:ext cx="2390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BE" sz="1100" b="0" i="0" u="none" strike="noStrike" cap="none" dirty="0">
                <a:solidFill>
                  <a:schemeClr val="accent6"/>
                </a:solidFill>
                <a:latin typeface="+mj-lt"/>
                <a:ea typeface="Verdana"/>
                <a:cs typeface="Verdana"/>
                <a:sym typeface="Verdana"/>
              </a:rPr>
              <a:t>For more </a:t>
            </a:r>
            <a:r>
              <a:rPr lang="fr-BE" sz="1100" b="0" i="0" u="none" strike="noStrike" cap="none" dirty="0" smtClean="0">
                <a:solidFill>
                  <a:schemeClr val="accent6"/>
                </a:solidFill>
                <a:latin typeface="+mj-lt"/>
                <a:ea typeface="Verdana"/>
                <a:cs typeface="Verdana"/>
                <a:sym typeface="Verdana"/>
              </a:rPr>
              <a:t>information</a:t>
            </a:r>
          </a:p>
          <a:p>
            <a:pPr lvl="0"/>
            <a:r>
              <a:rPr lang="en-US" sz="1000" dirty="0">
                <a:hlinkClick r:id="rId3"/>
              </a:rPr>
              <a:t>http://my.hdle.it/79951148</a:t>
            </a:r>
            <a:r>
              <a:rPr lang="fr-BE" sz="1000" b="0" i="0" u="none" strike="noStrike" cap="none" dirty="0" smtClean="0">
                <a:solidFill>
                  <a:schemeClr val="accent6"/>
                </a:solidFill>
                <a:latin typeface="+mj-lt"/>
                <a:ea typeface="Verdana"/>
                <a:cs typeface="Verdana"/>
                <a:sym typeface="Verdana"/>
              </a:rPr>
              <a:t>: </a:t>
            </a:r>
            <a:endParaRPr sz="1000" dirty="0">
              <a:latin typeface="+mj-lt"/>
            </a:endParaRPr>
          </a:p>
        </p:txBody>
      </p:sp>
      <p:sp>
        <p:nvSpPr>
          <p:cNvPr id="313" name="Google Shape;313;p42"/>
          <p:cNvSpPr/>
          <p:nvPr/>
        </p:nvSpPr>
        <p:spPr>
          <a:xfrm>
            <a:off x="832750" y="1258106"/>
            <a:ext cx="7464583" cy="1508943"/>
          </a:xfrm>
          <a:prstGeom prst="rect">
            <a:avLst/>
          </a:prstGeom>
          <a:noFill/>
          <a:ln>
            <a:noFill/>
          </a:ln>
        </p:spPr>
        <p:txBody>
          <a:bodyPr spcFirstLastPara="1" wrap="square" lIns="88900" tIns="88900" rIns="88900" bIns="88900" anchor="ctr" anchorCtr="0">
            <a:noAutofit/>
          </a:bodyPr>
          <a:lstStyle/>
          <a:p>
            <a:pPr algn="just"/>
            <a:r>
              <a:rPr lang="fr-BE" sz="1200" b="1" dirty="0">
                <a:solidFill>
                  <a:srgbClr val="000000"/>
                </a:solidFill>
                <a:latin typeface="+mj-lt"/>
                <a:ea typeface="Verdana" panose="020B0604030504040204" pitchFamily="34" charset="0"/>
                <a:cs typeface="Verdana"/>
                <a:sym typeface="Verdana"/>
              </a:rPr>
              <a:t>Background</a:t>
            </a:r>
            <a:r>
              <a:rPr lang="fr-BE" sz="1200" b="1" dirty="0">
                <a:latin typeface="+mj-lt"/>
                <a:ea typeface="Verdana" panose="020B0604030504040204" pitchFamily="34" charset="0"/>
                <a:cs typeface="Verdana"/>
                <a:sym typeface="Verdana"/>
              </a:rPr>
              <a:t>: </a:t>
            </a:r>
            <a:r>
              <a:rPr lang="en-US" sz="1100" dirty="0" smtClean="0">
                <a:latin typeface="+mj-lt"/>
                <a:ea typeface="Verdana" panose="020B0604030504040204" pitchFamily="34" charset="0"/>
                <a:cs typeface="Verdana"/>
              </a:rPr>
              <a:t>The </a:t>
            </a:r>
            <a:r>
              <a:rPr lang="en-US" sz="1100" dirty="0">
                <a:latin typeface="+mj-lt"/>
                <a:ea typeface="Verdana" panose="020B0604030504040204" pitchFamily="34" charset="0"/>
                <a:cs typeface="Verdana"/>
              </a:rPr>
              <a:t>Moldova Contract Data </a:t>
            </a:r>
            <a:r>
              <a:rPr lang="en-US" sz="1100" dirty="0" err="1">
                <a:latin typeface="+mj-lt"/>
                <a:ea typeface="Verdana" panose="020B0604030504040204" pitchFamily="34" charset="0"/>
                <a:cs typeface="Verdana"/>
              </a:rPr>
              <a:t>Visualisation</a:t>
            </a:r>
            <a:r>
              <a:rPr lang="en-US" sz="1100" dirty="0">
                <a:latin typeface="+mj-lt"/>
                <a:ea typeface="Verdana" panose="020B0604030504040204" pitchFamily="34" charset="0"/>
                <a:cs typeface="Verdana"/>
              </a:rPr>
              <a:t> website was developed by the Government of Moldova’s Public Procurement Agency under the Ministry of Finance in partnership with the eGovernment Center and with support from the Open Contracting team of the World Bank launched in September 2017. </a:t>
            </a:r>
          </a:p>
          <a:p>
            <a:pPr algn="just"/>
            <a:r>
              <a:rPr lang="en-US" sz="1100" dirty="0">
                <a:latin typeface="+mj-lt"/>
                <a:ea typeface="Verdana" panose="020B0604030504040204" pitchFamily="34" charset="0"/>
                <a:cs typeface="Verdana"/>
              </a:rPr>
              <a:t>Going towards implementing its end-to-end eProcurement system Moldova had several pilots and simultaneously working previous procurement system. To show the main numbers on the whole procurement environment of the country Bank decided to use the previously updated data </a:t>
            </a:r>
            <a:r>
              <a:rPr lang="en-US" sz="1100" dirty="0" err="1">
                <a:latin typeface="+mj-lt"/>
                <a:ea typeface="Verdana" panose="020B0604030504040204" pitchFamily="34" charset="0"/>
                <a:cs typeface="Verdana"/>
              </a:rPr>
              <a:t>visualisation</a:t>
            </a:r>
            <a:r>
              <a:rPr lang="en-US" sz="1100" dirty="0">
                <a:latin typeface="+mj-lt"/>
                <a:ea typeface="Verdana" panose="020B0604030504040204" pitchFamily="34" charset="0"/>
                <a:cs typeface="Verdana"/>
              </a:rPr>
              <a:t> website and redevelop it. To have all data sources integrated on the basic level in order to enable </a:t>
            </a:r>
            <a:r>
              <a:rPr lang="en-US" sz="1100" dirty="0" err="1">
                <a:latin typeface="+mj-lt"/>
                <a:ea typeface="Verdana" panose="020B0604030504040204" pitchFamily="34" charset="0"/>
                <a:cs typeface="Verdana"/>
              </a:rPr>
              <a:t>visualisation</a:t>
            </a:r>
            <a:r>
              <a:rPr lang="en-US" sz="1100" dirty="0">
                <a:latin typeface="+mj-lt"/>
                <a:ea typeface="Verdana" panose="020B0604030504040204" pitchFamily="34" charset="0"/>
                <a:cs typeface="Verdana"/>
              </a:rPr>
              <a:t> of data and main KPIs on the countrywide digital </a:t>
            </a:r>
            <a:r>
              <a:rPr lang="en-US" sz="1100" dirty="0" smtClean="0">
                <a:latin typeface="+mj-lt"/>
                <a:ea typeface="Verdana" panose="020B0604030504040204" pitchFamily="34" charset="0"/>
                <a:cs typeface="Verdana"/>
              </a:rPr>
              <a:t>procurement</a:t>
            </a:r>
            <a:endParaRPr lang="en-US" sz="1100" dirty="0">
              <a:solidFill>
                <a:srgbClr val="434343"/>
              </a:solidFill>
              <a:highlight>
                <a:srgbClr val="FFFFFF"/>
              </a:highlight>
              <a:latin typeface="+mj-lt"/>
              <a:ea typeface="Verdana" panose="020B0604030504040204" pitchFamily="34" charset="0"/>
            </a:endParaRPr>
          </a:p>
        </p:txBody>
      </p:sp>
      <p:sp>
        <p:nvSpPr>
          <p:cNvPr id="314" name="Google Shape;314;p42"/>
          <p:cNvSpPr/>
          <p:nvPr/>
        </p:nvSpPr>
        <p:spPr>
          <a:xfrm>
            <a:off x="924459" y="3240690"/>
            <a:ext cx="7378597" cy="762382"/>
          </a:xfrm>
          <a:prstGeom prst="rect">
            <a:avLst/>
          </a:prstGeom>
          <a:noFill/>
          <a:ln>
            <a:noFill/>
          </a:ln>
        </p:spPr>
        <p:txBody>
          <a:bodyPr spcFirstLastPara="1" wrap="square" lIns="88900" tIns="88900" rIns="88900" bIns="88900" anchor="ctr" anchorCtr="0">
            <a:noAutofit/>
          </a:bodyPr>
          <a:lstStyle/>
          <a:p>
            <a:pPr algn="just"/>
            <a:r>
              <a:rPr lang="fr-BE" sz="1200" b="1" dirty="0">
                <a:solidFill>
                  <a:srgbClr val="000000"/>
                </a:solidFill>
                <a:latin typeface="+mj-lt"/>
                <a:ea typeface="Verdana" panose="020B0604030504040204" pitchFamily="34" charset="0"/>
                <a:cs typeface="Verdana"/>
                <a:sym typeface="Verdana"/>
              </a:rPr>
              <a:t>Aim: </a:t>
            </a:r>
            <a:r>
              <a:rPr lang="en-US" sz="1100" dirty="0">
                <a:latin typeface="+mj-lt"/>
                <a:ea typeface="Verdana" panose="020B0604030504040204" pitchFamily="34" charset="0"/>
                <a:cs typeface="Verdana"/>
              </a:rPr>
              <a:t>Using OCDS data structure to integrate data from the available in Moldova sources of public procurement information and to reuse previously developed by </a:t>
            </a:r>
            <a:r>
              <a:rPr lang="en-US" sz="1100">
                <a:latin typeface="+mj-lt"/>
                <a:ea typeface="Verdana" panose="020B0604030504040204" pitchFamily="34" charset="0"/>
                <a:cs typeface="Verdana"/>
              </a:rPr>
              <a:t>the </a:t>
            </a:r>
            <a:r>
              <a:rPr lang="en-US" sz="1100" smtClean="0">
                <a:latin typeface="+mj-lt"/>
                <a:ea typeface="Verdana" panose="020B0604030504040204" pitchFamily="34" charset="0"/>
                <a:cs typeface="Verdana"/>
              </a:rPr>
              <a:t>World Bank </a:t>
            </a:r>
            <a:r>
              <a:rPr lang="en-US" sz="1100" dirty="0">
                <a:latin typeface="+mj-lt"/>
                <a:ea typeface="Verdana" panose="020B0604030504040204" pitchFamily="34" charset="0"/>
                <a:cs typeface="Verdana"/>
              </a:rPr>
              <a:t>as an open-source data </a:t>
            </a:r>
            <a:r>
              <a:rPr lang="en-US" sz="1100" dirty="0" err="1">
                <a:latin typeface="+mj-lt"/>
                <a:ea typeface="Verdana" panose="020B0604030504040204" pitchFamily="34" charset="0"/>
                <a:cs typeface="Verdana"/>
              </a:rPr>
              <a:t>visualisation</a:t>
            </a:r>
            <a:r>
              <a:rPr lang="en-US" sz="1100" dirty="0">
                <a:latin typeface="+mj-lt"/>
                <a:ea typeface="Verdana" panose="020B0604030504040204" pitchFamily="34" charset="0"/>
                <a:cs typeface="Verdana"/>
              </a:rPr>
              <a:t> tool. Conduct a basic </a:t>
            </a:r>
            <a:r>
              <a:rPr lang="en-GB" sz="1100" dirty="0" err="1">
                <a:latin typeface="+mj-lt"/>
                <a:ea typeface="Verdana" panose="020B0604030504040204" pitchFamily="34" charset="0"/>
                <a:cs typeface="Verdana"/>
              </a:rPr>
              <a:t>d</a:t>
            </a:r>
            <a:r>
              <a:rPr lang="en-US" sz="1100" dirty="0" err="1" smtClean="0">
                <a:latin typeface="+mj-lt"/>
                <a:ea typeface="Verdana" panose="020B0604030504040204" pitchFamily="34" charset="0"/>
                <a:cs typeface="Verdana"/>
              </a:rPr>
              <a:t>ata</a:t>
            </a:r>
            <a:r>
              <a:rPr lang="en-US" sz="1100" dirty="0" smtClean="0">
                <a:latin typeface="+mj-lt"/>
                <a:ea typeface="Verdana" panose="020B0604030504040204" pitchFamily="34" charset="0"/>
                <a:cs typeface="Verdana"/>
              </a:rPr>
              <a:t> </a:t>
            </a:r>
            <a:r>
              <a:rPr lang="en-US" sz="1100" dirty="0">
                <a:latin typeface="+mj-lt"/>
                <a:ea typeface="Verdana" panose="020B0604030504040204" pitchFamily="34" charset="0"/>
                <a:cs typeface="Verdana"/>
              </a:rPr>
              <a:t>quality analysis to assess the scenario of the data consolidation for the development of full-scale analytical infrastructure</a:t>
            </a:r>
            <a:endParaRPr sz="1100" dirty="0">
              <a:latin typeface="+mj-lt"/>
              <a:ea typeface="Verdana" panose="020B0604030504040204" pitchFamily="34" charset="0"/>
              <a:cs typeface="Verdana"/>
            </a:endParaRPr>
          </a:p>
        </p:txBody>
      </p:sp>
      <p:sp>
        <p:nvSpPr>
          <p:cNvPr id="315" name="Google Shape;315;p42"/>
          <p:cNvSpPr/>
          <p:nvPr/>
        </p:nvSpPr>
        <p:spPr>
          <a:xfrm>
            <a:off x="778492" y="4338856"/>
            <a:ext cx="7661196" cy="806947"/>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16" name="Google Shape;316;p42"/>
          <p:cNvSpPr/>
          <p:nvPr/>
        </p:nvSpPr>
        <p:spPr>
          <a:xfrm>
            <a:off x="924459" y="4429670"/>
            <a:ext cx="7372874" cy="625317"/>
          </a:xfrm>
          <a:prstGeom prst="rect">
            <a:avLst/>
          </a:prstGeom>
          <a:noFill/>
          <a:ln>
            <a:noFill/>
          </a:ln>
        </p:spPr>
        <p:txBody>
          <a:bodyPr spcFirstLastPara="1" wrap="square" lIns="88900" tIns="88900" rIns="88900" bIns="88900" anchor="ctr" anchorCtr="0">
            <a:noAutofit/>
          </a:bodyPr>
          <a:lstStyle/>
          <a:p>
            <a:r>
              <a:rPr lang="en-GB" sz="1100" b="1" dirty="0">
                <a:solidFill>
                  <a:srgbClr val="000000"/>
                </a:solidFill>
                <a:latin typeface="+mj-lt"/>
                <a:ea typeface="Verdana" panose="020B0604030504040204" pitchFamily="34" charset="0"/>
                <a:cs typeface="Verdana"/>
                <a:sym typeface="Verdana"/>
              </a:rPr>
              <a:t>Technology</a:t>
            </a:r>
            <a:r>
              <a:rPr lang="fr-BE" sz="1100" dirty="0" smtClean="0">
                <a:solidFill>
                  <a:srgbClr val="000000"/>
                </a:solidFill>
                <a:latin typeface="+mj-lt"/>
                <a:ea typeface="Verdana" panose="020B0604030504040204" pitchFamily="34" charset="0"/>
                <a:cs typeface="Verdana"/>
                <a:sym typeface="Verdana"/>
              </a:rPr>
              <a:t>: </a:t>
            </a:r>
            <a:r>
              <a:rPr lang="en-US" sz="1100" dirty="0">
                <a:latin typeface="+mj-lt"/>
                <a:ea typeface="Verdana" panose="020B0604030504040204" pitchFamily="34" charset="0"/>
                <a:cs typeface="Verdana"/>
              </a:rPr>
              <a:t>Increased transparency and visibility of the public procurement information by using a single point of data </a:t>
            </a:r>
            <a:r>
              <a:rPr lang="en-US" sz="1100" dirty="0" err="1">
                <a:latin typeface="+mj-lt"/>
                <a:ea typeface="Verdana" panose="020B0604030504040204" pitchFamily="34" charset="0"/>
                <a:cs typeface="Verdana"/>
              </a:rPr>
              <a:t>visualisation</a:t>
            </a:r>
            <a:r>
              <a:rPr lang="en-US" sz="1100" dirty="0">
                <a:latin typeface="+mj-lt"/>
                <a:ea typeface="Verdana" panose="020B0604030504040204" pitchFamily="34" charset="0"/>
                <a:cs typeface="Verdana"/>
              </a:rPr>
              <a:t> and the ability to download integrated data on countrywide procurement processes from a single point of access. </a:t>
            </a:r>
            <a:r>
              <a:rPr lang="en-US" sz="1100" dirty="0">
                <a:latin typeface="+mj-lt"/>
                <a:ea typeface="Verdana" panose="020B0604030504040204" pitchFamily="34" charset="0"/>
                <a:cs typeface="Verdana"/>
              </a:rPr>
              <a:t>The data quality analysis suggested the use of OCDS based consolidation database as a prerequisite for the implementation of full-scale analytical infrastructure</a:t>
            </a:r>
            <a:r>
              <a:rPr lang="en-US" sz="1100" dirty="0" smtClean="0">
                <a:latin typeface="+mj-lt"/>
                <a:ea typeface="Verdana" panose="020B0604030504040204" pitchFamily="34" charset="0"/>
                <a:cs typeface="Verdana"/>
              </a:rPr>
              <a:t>.</a:t>
            </a:r>
            <a:endParaRPr lang="en-US" sz="1100" dirty="0">
              <a:solidFill>
                <a:srgbClr val="434343"/>
              </a:solidFill>
              <a:highlight>
                <a:srgbClr val="FFFFFF"/>
              </a:highlight>
              <a:latin typeface="+mj-lt"/>
              <a:ea typeface="Verdana" panose="020B0604030504040204" pitchFamily="34" charset="0"/>
            </a:endParaRPr>
          </a:p>
        </p:txBody>
      </p:sp>
      <p:sp>
        <p:nvSpPr>
          <p:cNvPr id="317" name="Google Shape;317;p42"/>
          <p:cNvSpPr/>
          <p:nvPr/>
        </p:nvSpPr>
        <p:spPr>
          <a:xfrm>
            <a:off x="778492" y="5393267"/>
            <a:ext cx="7657537" cy="1267878"/>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18" name="Google Shape;318;p42"/>
          <p:cNvSpPr/>
          <p:nvPr/>
        </p:nvSpPr>
        <p:spPr>
          <a:xfrm>
            <a:off x="881538" y="5548791"/>
            <a:ext cx="7415796" cy="935637"/>
          </a:xfrm>
          <a:prstGeom prst="rect">
            <a:avLst/>
          </a:prstGeom>
          <a:noFill/>
          <a:ln>
            <a:noFill/>
          </a:ln>
        </p:spPr>
        <p:txBody>
          <a:bodyPr spcFirstLastPara="1" wrap="square" lIns="88900" tIns="88900" rIns="88900" bIns="88900" anchor="ctr" anchorCtr="0">
            <a:noAutofit/>
          </a:bodyPr>
          <a:lstStyle/>
          <a:p>
            <a:pPr algn="just"/>
            <a:r>
              <a:rPr lang="fr-BE" sz="1100" b="1" dirty="0" err="1" smtClean="0">
                <a:solidFill>
                  <a:srgbClr val="000000"/>
                </a:solidFill>
                <a:latin typeface="+mj-lt"/>
                <a:ea typeface="Verdana" panose="020B0604030504040204" pitchFamily="34" charset="0"/>
              </a:rPr>
              <a:t>Results</a:t>
            </a:r>
            <a:r>
              <a:rPr lang="fr-BE" sz="1100" dirty="0" smtClean="0">
                <a:solidFill>
                  <a:srgbClr val="000000"/>
                </a:solidFill>
                <a:latin typeface="+mj-lt"/>
                <a:ea typeface="Verdana" panose="020B0604030504040204" pitchFamily="34" charset="0"/>
              </a:rPr>
              <a:t>: </a:t>
            </a:r>
            <a:r>
              <a:rPr lang="en-US" sz="1100" dirty="0" smtClean="0">
                <a:latin typeface="+mj-lt"/>
                <a:ea typeface="Verdana" panose="020B0604030504040204" pitchFamily="34" charset="0"/>
                <a:cs typeface="Verdana"/>
              </a:rPr>
              <a:t>Increased </a:t>
            </a:r>
            <a:r>
              <a:rPr lang="en-US" sz="1100" dirty="0">
                <a:latin typeface="+mj-lt"/>
                <a:ea typeface="Verdana" panose="020B0604030504040204" pitchFamily="34" charset="0"/>
                <a:cs typeface="Verdana"/>
              </a:rPr>
              <a:t>transparency and visibility of the public procurement information by using a single point of data </a:t>
            </a:r>
            <a:r>
              <a:rPr lang="en-US" sz="1100" dirty="0" err="1">
                <a:latin typeface="+mj-lt"/>
                <a:ea typeface="Verdana" panose="020B0604030504040204" pitchFamily="34" charset="0"/>
                <a:cs typeface="Verdana"/>
              </a:rPr>
              <a:t>visualisation</a:t>
            </a:r>
            <a:r>
              <a:rPr lang="en-US" sz="1100" dirty="0">
                <a:latin typeface="+mj-lt"/>
                <a:ea typeface="Verdana" panose="020B0604030504040204" pitchFamily="34" charset="0"/>
                <a:cs typeface="Verdana"/>
              </a:rPr>
              <a:t> and the ability to download integrated data on countrywide procurement processes from the single point of access. The data quality analysis suggested the use of OCDS based consolidation database as a prerequisite for the implementation of full scale analytical infrastructure</a:t>
            </a:r>
            <a:endParaRPr sz="1100" dirty="0">
              <a:latin typeface="+mj-lt"/>
              <a:ea typeface="Verdana" panose="020B0604030504040204" pitchFamily="34" charset="0"/>
              <a:cs typeface="Verdana"/>
            </a:endParaRPr>
          </a:p>
        </p:txBody>
      </p:sp>
      <p:grpSp>
        <p:nvGrpSpPr>
          <p:cNvPr id="319" name="Google Shape;319;p42"/>
          <p:cNvGrpSpPr/>
          <p:nvPr/>
        </p:nvGrpSpPr>
        <p:grpSpPr>
          <a:xfrm>
            <a:off x="164477" y="3318703"/>
            <a:ext cx="457845" cy="457845"/>
            <a:chOff x="126874" y="2098372"/>
            <a:chExt cx="457845" cy="457845"/>
          </a:xfrm>
        </p:grpSpPr>
        <p:sp>
          <p:nvSpPr>
            <p:cNvPr id="320" name="Google Shape;320;p42"/>
            <p:cNvSpPr/>
            <p:nvPr/>
          </p:nvSpPr>
          <p:spPr>
            <a:xfrm>
              <a:off x="176897" y="2184370"/>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grpSp>
          <p:nvGrpSpPr>
            <p:cNvPr id="321" name="Google Shape;321;p42"/>
            <p:cNvGrpSpPr/>
            <p:nvPr/>
          </p:nvGrpSpPr>
          <p:grpSpPr>
            <a:xfrm>
              <a:off x="126874" y="2098372"/>
              <a:ext cx="457845" cy="457845"/>
              <a:chOff x="3130" y="1561"/>
              <a:chExt cx="340" cy="340"/>
            </a:xfrm>
          </p:grpSpPr>
          <p:sp>
            <p:nvSpPr>
              <p:cNvPr id="322" name="Google Shape;322;p42"/>
              <p:cNvSpPr/>
              <p:nvPr/>
            </p:nvSpPr>
            <p:spPr>
              <a:xfrm>
                <a:off x="3307" y="1696"/>
                <a:ext cx="28" cy="28"/>
              </a:xfrm>
              <a:custGeom>
                <a:avLst/>
                <a:gdLst/>
                <a:ahLst/>
                <a:cxnLst/>
                <a:rect l="l" t="t" r="r" b="b"/>
                <a:pathLst>
                  <a:path w="42" h="42" extrusionOk="0">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3" name="Google Shape;323;p42"/>
              <p:cNvSpPr/>
              <p:nvPr/>
            </p:nvSpPr>
            <p:spPr>
              <a:xfrm>
                <a:off x="3265" y="1696"/>
                <a:ext cx="28" cy="28"/>
              </a:xfrm>
              <a:custGeom>
                <a:avLst/>
                <a:gdLst/>
                <a:ahLst/>
                <a:cxnLst/>
                <a:rect l="l" t="t" r="r" b="b"/>
                <a:pathLst>
                  <a:path w="42" h="42" extrusionOk="0">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4" name="Google Shape;324;p42"/>
              <p:cNvSpPr/>
              <p:nvPr/>
            </p:nvSpPr>
            <p:spPr>
              <a:xfrm>
                <a:off x="3230" y="1661"/>
                <a:ext cx="63" cy="63"/>
              </a:xfrm>
              <a:custGeom>
                <a:avLst/>
                <a:gdLst/>
                <a:ahLst/>
                <a:cxnLst/>
                <a:rect l="l" t="t" r="r" b="b"/>
                <a:pathLst>
                  <a:path w="95" h="95" extrusionOk="0">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5" name="Google Shape;325;p42"/>
              <p:cNvSpPr/>
              <p:nvPr/>
            </p:nvSpPr>
            <p:spPr>
              <a:xfrm>
                <a:off x="3265" y="1738"/>
                <a:ext cx="28" cy="28"/>
              </a:xfrm>
              <a:custGeom>
                <a:avLst/>
                <a:gdLst/>
                <a:ahLst/>
                <a:cxnLst/>
                <a:rect l="l" t="t" r="r" b="b"/>
                <a:pathLst>
                  <a:path w="42" h="42" extrusionOk="0">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6" name="Google Shape;326;p42"/>
              <p:cNvSpPr/>
              <p:nvPr/>
            </p:nvSpPr>
            <p:spPr>
              <a:xfrm>
                <a:off x="3230" y="1738"/>
                <a:ext cx="63" cy="63"/>
              </a:xfrm>
              <a:custGeom>
                <a:avLst/>
                <a:gdLst/>
                <a:ahLst/>
                <a:cxnLst/>
                <a:rect l="l" t="t" r="r" b="b"/>
                <a:pathLst>
                  <a:path w="95" h="96" extrusionOk="0">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7" name="Google Shape;327;p42"/>
              <p:cNvSpPr/>
              <p:nvPr/>
            </p:nvSpPr>
            <p:spPr>
              <a:xfrm>
                <a:off x="3307" y="1738"/>
                <a:ext cx="28" cy="28"/>
              </a:xfrm>
              <a:custGeom>
                <a:avLst/>
                <a:gdLst/>
                <a:ahLst/>
                <a:cxnLst/>
                <a:rect l="l" t="t" r="r" b="b"/>
                <a:pathLst>
                  <a:path w="42" h="42" extrusionOk="0">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8" name="Google Shape;328;p42"/>
              <p:cNvSpPr/>
              <p:nvPr/>
            </p:nvSpPr>
            <p:spPr>
              <a:xfrm>
                <a:off x="3130" y="1561"/>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9" name="Google Shape;329;p42"/>
              <p:cNvSpPr/>
              <p:nvPr/>
            </p:nvSpPr>
            <p:spPr>
              <a:xfrm>
                <a:off x="3307" y="1661"/>
                <a:ext cx="63" cy="63"/>
              </a:xfrm>
              <a:custGeom>
                <a:avLst/>
                <a:gdLst/>
                <a:ahLst/>
                <a:cxnLst/>
                <a:rect l="l" t="t" r="r" b="b"/>
                <a:pathLst>
                  <a:path w="96" h="95" extrusionOk="0">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30" name="Google Shape;330;p42"/>
              <p:cNvSpPr/>
              <p:nvPr/>
            </p:nvSpPr>
            <p:spPr>
              <a:xfrm>
                <a:off x="3307" y="1738"/>
                <a:ext cx="63" cy="63"/>
              </a:xfrm>
              <a:custGeom>
                <a:avLst/>
                <a:gdLst/>
                <a:ahLst/>
                <a:cxnLst/>
                <a:rect l="l" t="t" r="r" b="b"/>
                <a:pathLst>
                  <a:path w="96" h="96" extrusionOk="0">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grpSp>
        <p:nvGrpSpPr>
          <p:cNvPr id="331" name="Google Shape;331;p42"/>
          <p:cNvGrpSpPr/>
          <p:nvPr/>
        </p:nvGrpSpPr>
        <p:grpSpPr>
          <a:xfrm>
            <a:off x="195894" y="4513727"/>
            <a:ext cx="457201" cy="457201"/>
            <a:chOff x="117461" y="3104418"/>
            <a:chExt cx="457201" cy="457201"/>
          </a:xfrm>
        </p:grpSpPr>
        <p:sp>
          <p:nvSpPr>
            <p:cNvPr id="332" name="Google Shape;332;p42"/>
            <p:cNvSpPr/>
            <p:nvPr/>
          </p:nvSpPr>
          <p:spPr>
            <a:xfrm>
              <a:off x="155819" y="31861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33" name="Google Shape;333;p42"/>
            <p:cNvSpPr/>
            <p:nvPr/>
          </p:nvSpPr>
          <p:spPr>
            <a:xfrm>
              <a:off x="117461" y="3104418"/>
              <a:ext cx="457201" cy="457201"/>
            </a:xfrm>
            <a:custGeom>
              <a:avLst/>
              <a:gdLst/>
              <a:ahLst/>
              <a:cxnLst/>
              <a:rect l="l" t="t" r="r" b="b"/>
              <a:pathLst>
                <a:path w="512" h="512" extrusionOk="0">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nvGrpSpPr>
          <p:cNvPr id="334" name="Google Shape;334;p42"/>
          <p:cNvGrpSpPr/>
          <p:nvPr/>
        </p:nvGrpSpPr>
        <p:grpSpPr>
          <a:xfrm>
            <a:off x="187454" y="5715716"/>
            <a:ext cx="457201" cy="457201"/>
            <a:chOff x="125463" y="4124397"/>
            <a:chExt cx="457201" cy="457201"/>
          </a:xfrm>
        </p:grpSpPr>
        <p:sp>
          <p:nvSpPr>
            <p:cNvPr id="335" name="Google Shape;335;p42"/>
            <p:cNvSpPr/>
            <p:nvPr/>
          </p:nvSpPr>
          <p:spPr>
            <a:xfrm>
              <a:off x="171565" y="4212927"/>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36" name="Google Shape;336;p42"/>
            <p:cNvSpPr/>
            <p:nvPr/>
          </p:nvSpPr>
          <p:spPr>
            <a:xfrm>
              <a:off x="125463" y="4124397"/>
              <a:ext cx="457201" cy="457201"/>
            </a:xfrm>
            <a:custGeom>
              <a:avLst/>
              <a:gdLst/>
              <a:ahLst/>
              <a:cxnLst/>
              <a:rect l="l" t="t" r="r" b="b"/>
              <a:pathLst>
                <a:path w="512" h="512" extrusionOk="0">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nvGrpSpPr>
          <p:cNvPr id="337" name="Google Shape;337;p42"/>
          <p:cNvGrpSpPr/>
          <p:nvPr/>
        </p:nvGrpSpPr>
        <p:grpSpPr>
          <a:xfrm>
            <a:off x="166494" y="1735178"/>
            <a:ext cx="457845" cy="457845"/>
            <a:chOff x="126874" y="1216667"/>
            <a:chExt cx="457845" cy="457845"/>
          </a:xfrm>
        </p:grpSpPr>
        <p:sp>
          <p:nvSpPr>
            <p:cNvPr id="338" name="Google Shape;338;p42"/>
            <p:cNvSpPr/>
            <p:nvPr/>
          </p:nvSpPr>
          <p:spPr>
            <a:xfrm>
              <a:off x="177435" y="12742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grpSp>
          <p:nvGrpSpPr>
            <p:cNvPr id="339" name="Google Shape;339;p42"/>
            <p:cNvGrpSpPr/>
            <p:nvPr/>
          </p:nvGrpSpPr>
          <p:grpSpPr>
            <a:xfrm>
              <a:off x="126874" y="1216667"/>
              <a:ext cx="457845" cy="457845"/>
              <a:chOff x="3891" y="3455"/>
              <a:chExt cx="340" cy="340"/>
            </a:xfrm>
          </p:grpSpPr>
          <p:sp>
            <p:nvSpPr>
              <p:cNvPr id="340" name="Google Shape;340;p42"/>
              <p:cNvSpPr/>
              <p:nvPr/>
            </p:nvSpPr>
            <p:spPr>
              <a:xfrm>
                <a:off x="3891" y="3455"/>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1" name="Google Shape;341;p42"/>
              <p:cNvSpPr/>
              <p:nvPr/>
            </p:nvSpPr>
            <p:spPr>
              <a:xfrm>
                <a:off x="3969" y="3533"/>
                <a:ext cx="0" cy="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sp>
        <p:nvSpPr>
          <p:cNvPr id="342" name="Google Shape;342;p42"/>
          <p:cNvSpPr/>
          <p:nvPr/>
        </p:nvSpPr>
        <p:spPr>
          <a:xfrm>
            <a:off x="9089236" y="791513"/>
            <a:ext cx="502520" cy="504000"/>
          </a:xfrm>
          <a:custGeom>
            <a:avLst/>
            <a:gdLst/>
            <a:ahLst/>
            <a:cxnLst/>
            <a:rect l="l" t="t" r="r" b="b"/>
            <a:pathLst>
              <a:path w="512" h="512" extrusionOk="0">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3" name="Google Shape;343;p42"/>
          <p:cNvSpPr/>
          <p:nvPr/>
        </p:nvSpPr>
        <p:spPr>
          <a:xfrm>
            <a:off x="9089236" y="1845966"/>
            <a:ext cx="502522" cy="504000"/>
          </a:xfrm>
          <a:custGeom>
            <a:avLst/>
            <a:gdLst/>
            <a:ahLst/>
            <a:cxnLst/>
            <a:rect l="l" t="t" r="r" b="b"/>
            <a:pathLst>
              <a:path w="512" h="512" extrusionOk="0">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4" name="Google Shape;344;p42"/>
          <p:cNvSpPr/>
          <p:nvPr/>
        </p:nvSpPr>
        <p:spPr>
          <a:xfrm>
            <a:off x="9098445" y="2820193"/>
            <a:ext cx="504000" cy="504000"/>
          </a:xfrm>
          <a:custGeom>
            <a:avLst/>
            <a:gdLst/>
            <a:ahLst/>
            <a:cxnLst/>
            <a:rect l="l" t="t" r="r" b="b"/>
            <a:pathLst>
              <a:path w="512" h="512" extrusionOk="0">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nvGrpSpPr>
          <p:cNvPr id="345" name="Google Shape;345;p42"/>
          <p:cNvGrpSpPr/>
          <p:nvPr/>
        </p:nvGrpSpPr>
        <p:grpSpPr>
          <a:xfrm>
            <a:off x="9089236" y="3945909"/>
            <a:ext cx="504712" cy="504712"/>
            <a:chOff x="6194" y="1960"/>
            <a:chExt cx="340" cy="340"/>
          </a:xfrm>
        </p:grpSpPr>
        <p:sp>
          <p:nvSpPr>
            <p:cNvPr id="346" name="Google Shape;346;p42"/>
            <p:cNvSpPr/>
            <p:nvPr/>
          </p:nvSpPr>
          <p:spPr>
            <a:xfrm>
              <a:off x="6316" y="2038"/>
              <a:ext cx="97" cy="127"/>
            </a:xfrm>
            <a:custGeom>
              <a:avLst/>
              <a:gdLst/>
              <a:ahLst/>
              <a:cxnLst/>
              <a:rect l="l" t="t" r="r" b="b"/>
              <a:pathLst>
                <a:path w="146" h="192" extrusionOk="0">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7" name="Google Shape;347;p42"/>
            <p:cNvSpPr/>
            <p:nvPr/>
          </p:nvSpPr>
          <p:spPr>
            <a:xfrm>
              <a:off x="6194" y="1960"/>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8" name="Google Shape;348;p42"/>
            <p:cNvSpPr/>
            <p:nvPr/>
          </p:nvSpPr>
          <p:spPr>
            <a:xfrm>
              <a:off x="6357" y="2208"/>
              <a:ext cx="0" cy="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spTree>
  </p:cSld>
  <p:clrMapOvr>
    <a:masterClrMapping/>
  </p:clrMapOvr>
  <p:transition>
    <p:fade/>
  </p:transition>
</p:sld>
</file>

<file path=ppt/theme/theme1.xml><?xml version="1.0" encoding="utf-8"?>
<a:theme xmlns:a="http://schemas.openxmlformats.org/drawingml/2006/main"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1d45786f-a737-4735-8af6-df12fb6939a2" origin="userSelected"/>
</file>

<file path=customXml/itemProps1.xml><?xml version="1.0" encoding="utf-8"?>
<ds:datastoreItem xmlns:ds="http://schemas.openxmlformats.org/officeDocument/2006/customXml" ds:itemID="{83FFEA45-1554-490A-8214-FA1067F3B63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5027</TotalTime>
  <Words>305</Words>
  <Application>Microsoft Office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Deloitte_US_Onscreen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Niewiadomska, Eliza</dc:creator>
  <cp:keywords>[EBRD]</cp:keywords>
  <cp:lastModifiedBy>Stanislav Pugach</cp:lastModifiedBy>
  <cp:revision>47</cp:revision>
  <dcterms:modified xsi:type="dcterms:W3CDTF">2020-06-29T14:41:42Z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55a2fb78-9702-4ac6-8eb8-414619e97688</vt:lpwstr>
  </property>
  <property fmtid="{D5CDD505-2E9C-101B-9397-08002B2CF9AE}" pid="3" name="bjDocumentSecurityLabel">
    <vt:lpwstr>This item has no classification</vt:lpwstr>
  </property>
  <property fmtid="{D5CDD505-2E9C-101B-9397-08002B2CF9AE}" pid="4" name="bjSaver">
    <vt:lpwstr>Vfo6On/DUR2ICtNKVl+F1QO05tqdsI0j</vt:lpwstr>
  </property>
</Properties>
</file>