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16.xml" ContentType="application/vnd.openxmlformats-officedocument.presentationml.slideLayout+xml"/>
  <Override PartName="/ppt/slideLayouts/slideLayout27.xml" ContentType="application/vnd.openxmlformats-officedocument.presentationml.slideLayout+xml"/>
  <Override PartName="/ppt/slideLayouts/slideLayout25.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customXml/itemProps1.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2"/>
  </p:sldMasterIdLst>
  <p:notesMasterIdLst>
    <p:notesMasterId r:id="rId4"/>
  </p:notesMasterIdLst>
  <p:handoutMasterIdLst>
    <p:handoutMasterId r:id="rId5"/>
  </p:handout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12" Type="http://schemas.openxmlformats.org/officeDocument/2006/relationships/customXml" Target="../customXml/item4.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11" Type="http://schemas.openxmlformats.org/officeDocument/2006/relationships/customXml" Target="../customXml/item3.xml"/><Relationship Id="rId5" Type="http://schemas.openxmlformats.org/officeDocument/2006/relationships/handoutMaster" Target="handoutMasters/handoutMaster1.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41142-D5E2-4A9C-82A1-665686E7DF8B}" type="datetimeFigureOut">
              <a:rPr lang="en-GB" smtClean="0"/>
              <a:t>17/11/2019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8891-75E4-4FCC-8C13-2FB4A258D09C}" type="slidenum">
              <a:rPr lang="en-GB" smtClean="0"/>
              <a:t>‹#›</a:t>
            </a:fld>
            <a:endParaRPr lang="en-GB"/>
          </a:p>
        </p:txBody>
      </p:sp>
    </p:spTree>
    <p:extLst>
      <p:ext uri="{BB962C8B-B14F-4D97-AF65-F5344CB8AC3E}">
        <p14:creationId xmlns:p14="http://schemas.microsoft.com/office/powerpoint/2010/main" val="325376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1800"/>
              <a:buNone/>
              <a:defRPr sz="18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 name="Google Shape;11;p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2"/>
          </p:nvPr>
        </p:nvSpPr>
        <p:spPr>
          <a:xfrm>
            <a:off x="469900" y="1665818"/>
            <a:ext cx="1125220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ivider - Deloitte black">
  <p:cSld name="Divider - Deloitte black">
    <p:bg>
      <p:bgPr>
        <a:solidFill>
          <a:schemeClr val="dk1"/>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04" name="Google Shape;104;p11"/>
          <p:cNvSpPr txBox="1"/>
          <p:nvPr/>
        </p:nvSpPr>
        <p:spPr>
          <a:xfrm>
            <a:off x="11506995" y="6477004"/>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06" name="Google Shape;106;p11"/>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 Deloitte white">
  <p:cSld name="Divider - Deloitte white">
    <p:bg>
      <p:bgPr>
        <a:solidFill>
          <a:schemeClr val="lt1"/>
        </a:solidFill>
        <a:effectLst/>
      </p:bgPr>
    </p:bg>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469901"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dk1"/>
              </a:buClr>
              <a:buSzPts val="3850"/>
              <a:buFont typeface="Verdana"/>
              <a:buNone/>
              <a:defRPr sz="3850" b="1">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2"/>
          <p:cNvSpPr txBox="1">
            <a:spLocks noGrp="1"/>
          </p:cNvSpPr>
          <p:nvPr>
            <p:ph type="body" idx="1"/>
          </p:nvPr>
        </p:nvSpPr>
        <p:spPr>
          <a:xfrm>
            <a:off x="469900" y="3429000"/>
            <a:ext cx="10541000"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dk1"/>
              </a:buClr>
              <a:buSzPts val="3850"/>
              <a:buNone/>
              <a:defRPr sz="3850">
                <a:solidFill>
                  <a:schemeClr val="dk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10" name="Google Shape;110;p12"/>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Study on up-take of emerging technologies in public procurement </a:t>
            </a:r>
            <a:endParaRPr/>
          </a:p>
        </p:txBody>
      </p:sp>
      <p:sp>
        <p:nvSpPr>
          <p:cNvPr id="111" name="Google Shape;111;p12"/>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Key statement dark green">
  <p:cSld name="Key statement dark green">
    <p:bg>
      <p:bgPr>
        <a:solidFill>
          <a:schemeClr val="accent2"/>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4" name="Google Shape;114;p13"/>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16" name="Google Shape;116;p13"/>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4"/>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9" name="Google Shape;119;p14"/>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1" name="Google Shape;121;p14"/>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ey statement teal">
  <p:cSld name="Key statement teal">
    <p:bg>
      <p:bgPr>
        <a:solidFill>
          <a:schemeClr val="accent5"/>
        </a:solidFill>
        <a:effectLst/>
      </p:bgPr>
    </p:bg>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4" name="Google Shape;124;p15"/>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6" name="Google Shape;126;p15"/>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Key statement black">
  <p:cSld name="Key statement black">
    <p:bg>
      <p:bgPr>
        <a:solidFill>
          <a:schemeClr val="dk1"/>
        </a:solidFill>
        <a:effectLst/>
      </p:bgPr>
    </p:bg>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9" name="Google Shape;129;p16"/>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30" name="Google Shape;130;p16"/>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
        <p:nvSpPr>
          <p:cNvPr id="131" name="Google Shape;131;p16"/>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statement white">
  <p:cSld name="Key statement white">
    <p:bg>
      <p:bgPr>
        <a:solidFill>
          <a:schemeClr val="lt1"/>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69900"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dk1"/>
              </a:buClr>
              <a:buSzPts val="2800"/>
              <a:buNone/>
              <a:defRPr sz="2800">
                <a:solidFill>
                  <a:schemeClr val="dk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469900" y="1665291"/>
            <a:ext cx="9348787" cy="463391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136" name="Google Shape;136;p18"/>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37" name="Google Shape;137;p1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s with image">
  <p:cSld name="Contents with image">
    <p:spTree>
      <p:nvGrpSpPr>
        <p:cNvPr id="1" name="Shape 138"/>
        <p:cNvGrpSpPr/>
        <p:nvPr/>
      </p:nvGrpSpPr>
      <p:grpSpPr>
        <a:xfrm>
          <a:off x="0" y="0"/>
          <a:ext cx="0" cy="0"/>
          <a:chOff x="0" y="0"/>
          <a:chExt cx="0" cy="0"/>
        </a:xfrm>
      </p:grpSpPr>
      <p:sp>
        <p:nvSpPr>
          <p:cNvPr id="139" name="Google Shape;139;p19"/>
          <p:cNvSpPr>
            <a:spLocks noGrp="1"/>
          </p:cNvSpPr>
          <p:nvPr>
            <p:ph type="pic" idx="2"/>
          </p:nvPr>
        </p:nvSpPr>
        <p:spPr>
          <a:xfrm>
            <a:off x="5604867" y="1700213"/>
            <a:ext cx="6117233" cy="4598988"/>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40" name="Google Shape;140;p19"/>
          <p:cNvSpPr txBox="1">
            <a:spLocks noGrp="1"/>
          </p:cNvSpPr>
          <p:nvPr>
            <p:ph type="body" idx="1"/>
          </p:nvPr>
        </p:nvSpPr>
        <p:spPr>
          <a:xfrm>
            <a:off x="469900" y="1665290"/>
            <a:ext cx="4333663"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1" name="Google Shape;141;p1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2" name="Google Shape;142;p1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5" name="Google Shape;145;p20"/>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6" name="Google Shape;146;p2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Black">
  <p:cSld name="Title Slide - Black">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800"/>
              <a:buNone/>
              <a:defRPr sz="1800" b="1">
                <a:solidFill>
                  <a:schemeClr val="lt1"/>
                </a:solidFill>
              </a:defRPr>
            </a:lvl1pPr>
            <a:lvl2pPr lvl="1" algn="l">
              <a:spcBef>
                <a:spcPts val="0"/>
              </a:spcBef>
              <a:spcAft>
                <a:spcPts val="0"/>
              </a:spcAft>
              <a:buClr>
                <a:schemeClr val="lt1"/>
              </a:buClr>
              <a:buSzPts val="1600"/>
              <a:buNone/>
              <a:defRPr sz="1600" b="0">
                <a:solidFill>
                  <a:schemeClr val="lt1"/>
                </a:solidFill>
              </a:defRPr>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15" name="Google Shape;15;p3"/>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16" name="Google Shape;16;p3"/>
          <p:cNvGrpSpPr/>
          <p:nvPr/>
        </p:nvGrpSpPr>
        <p:grpSpPr>
          <a:xfrm>
            <a:off x="469900" y="457761"/>
            <a:ext cx="1998000" cy="374400"/>
            <a:chOff x="398463" y="404813"/>
            <a:chExt cx="1627187" cy="307976"/>
          </a:xfrm>
        </p:grpSpPr>
        <p:sp>
          <p:nvSpPr>
            <p:cNvPr id="17" name="Google Shape;17;p3"/>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8" name="Google Shape;18;p3"/>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9" name="Google Shape;19;p3"/>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0" name="Google Shape;20;p3"/>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1" name="Google Shape;21;p3"/>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2" name="Google Shape;22;p3"/>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3" name="Google Shape;23;p3"/>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4" name="Google Shape;24;p3"/>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5" name="Google Shape;25;p3"/>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6" name="Google Shape;26;p3"/>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27" name="Google Shape;27;p3"/>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amp; 1 column - large">
  <p:cSld name="Title, subtitle &amp; 1 column - large">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469900" y="1676402"/>
            <a:ext cx="11252200" cy="462279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330200" algn="l">
              <a:spcBef>
                <a:spcPts val="1333"/>
              </a:spcBef>
              <a:spcAft>
                <a:spcPts val="0"/>
              </a:spcAft>
              <a:buClr>
                <a:schemeClr val="dk1"/>
              </a:buClr>
              <a:buSzPts val="1600"/>
              <a:buChar char="−"/>
              <a:defRPr sz="16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49" name="Google Shape;149;p21"/>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0" name="Google Shape;150;p2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ubtitle &amp; chart">
  <p:cSld name="Title, subtitle &amp; chart">
    <p:spTree>
      <p:nvGrpSpPr>
        <p:cNvPr id="1" name="Shape 151"/>
        <p:cNvGrpSpPr/>
        <p:nvPr/>
      </p:nvGrpSpPr>
      <p:grpSpPr>
        <a:xfrm>
          <a:off x="0" y="0"/>
          <a:ext cx="0" cy="0"/>
          <a:chOff x="0" y="0"/>
          <a:chExt cx="0" cy="0"/>
        </a:xfrm>
      </p:grpSpPr>
      <p:sp>
        <p:nvSpPr>
          <p:cNvPr id="152" name="Google Shape;152;p22"/>
          <p:cNvSpPr>
            <a:spLocks noGrp="1"/>
          </p:cNvSpPr>
          <p:nvPr>
            <p:ph type="chart" idx="2"/>
          </p:nvPr>
        </p:nvSpPr>
        <p:spPr>
          <a:xfrm>
            <a:off x="468000" y="2054581"/>
            <a:ext cx="11252200" cy="392820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3" name="Google Shape;153;p22"/>
          <p:cNvSpPr txBox="1">
            <a:spLocks noGrp="1"/>
          </p:cNvSpPr>
          <p:nvPr>
            <p:ph type="body" idx="1"/>
          </p:nvPr>
        </p:nvSpPr>
        <p:spPr>
          <a:xfrm>
            <a:off x="468000" y="1659816"/>
            <a:ext cx="11252200" cy="3571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4" name="Google Shape;154;p22"/>
          <p:cNvSpPr txBox="1">
            <a:spLocks noGrp="1"/>
          </p:cNvSpPr>
          <p:nvPr>
            <p:ph type="body" idx="3"/>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5" name="Google Shape;155;p22"/>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6" name="Google Shape;156;p2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chart">
  <p:cSld name="3 chart">
    <p:spTree>
      <p:nvGrpSpPr>
        <p:cNvPr id="1" name="Shape 157"/>
        <p:cNvGrpSpPr/>
        <p:nvPr/>
      </p:nvGrpSpPr>
      <p:grpSpPr>
        <a:xfrm>
          <a:off x="0" y="0"/>
          <a:ext cx="0" cy="0"/>
          <a:chOff x="0" y="0"/>
          <a:chExt cx="0" cy="0"/>
        </a:xfrm>
      </p:grpSpPr>
      <p:sp>
        <p:nvSpPr>
          <p:cNvPr id="158" name="Google Shape;158;p23"/>
          <p:cNvSpPr>
            <a:spLocks noGrp="1"/>
          </p:cNvSpPr>
          <p:nvPr>
            <p:ph type="chart" idx="2"/>
          </p:nvPr>
        </p:nvSpPr>
        <p:spPr>
          <a:xfrm>
            <a:off x="46800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9" name="Google Shape;159;p23"/>
          <p:cNvSpPr txBox="1">
            <a:spLocks noGrp="1"/>
          </p:cNvSpPr>
          <p:nvPr>
            <p:ph type="body" idx="1"/>
          </p:nvPr>
        </p:nvSpPr>
        <p:spPr>
          <a:xfrm>
            <a:off x="468000" y="1665289"/>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0" name="Google Shape;160;p23"/>
          <p:cNvSpPr>
            <a:spLocks noGrp="1"/>
          </p:cNvSpPr>
          <p:nvPr>
            <p:ph type="chart" idx="3"/>
          </p:nvPr>
        </p:nvSpPr>
        <p:spPr>
          <a:xfrm>
            <a:off x="4296000" y="2051998"/>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1" name="Google Shape;161;p23"/>
          <p:cNvSpPr txBox="1">
            <a:spLocks noGrp="1"/>
          </p:cNvSpPr>
          <p:nvPr>
            <p:ph type="body" idx="4"/>
          </p:nvPr>
        </p:nvSpPr>
        <p:spPr>
          <a:xfrm>
            <a:off x="4296003" y="1665288"/>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2" name="Google Shape;162;p23"/>
          <p:cNvSpPr>
            <a:spLocks noGrp="1"/>
          </p:cNvSpPr>
          <p:nvPr>
            <p:ph type="chart" idx="5"/>
          </p:nvPr>
        </p:nvSpPr>
        <p:spPr>
          <a:xfrm>
            <a:off x="808696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3" name="Google Shape;163;p23"/>
          <p:cNvSpPr txBox="1">
            <a:spLocks noGrp="1"/>
          </p:cNvSpPr>
          <p:nvPr>
            <p:ph type="body" idx="6"/>
          </p:nvPr>
        </p:nvSpPr>
        <p:spPr>
          <a:xfrm>
            <a:off x="8086959" y="1659145"/>
            <a:ext cx="3600000" cy="39825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4" name="Google Shape;164;p23"/>
          <p:cNvSpPr txBox="1">
            <a:spLocks noGrp="1"/>
          </p:cNvSpPr>
          <p:nvPr>
            <p:ph type="body" idx="7"/>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5" name="Google Shape;165;p23"/>
          <p:cNvSpPr txBox="1">
            <a:spLocks noGrp="1"/>
          </p:cNvSpPr>
          <p:nvPr>
            <p:ph type="body" idx="8"/>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6" name="Google Shape;166;p23"/>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lumns of text">
  <p:cSld name="2 columns of text">
    <p:spTree>
      <p:nvGrpSpPr>
        <p:cNvPr id="1" name="Shape 167"/>
        <p:cNvGrpSpPr/>
        <p:nvPr/>
      </p:nvGrpSpPr>
      <p:grpSpPr>
        <a:xfrm>
          <a:off x="0" y="0"/>
          <a:ext cx="0" cy="0"/>
          <a:chOff x="0" y="0"/>
          <a:chExt cx="0" cy="0"/>
        </a:xfrm>
      </p:grpSpPr>
      <p:sp>
        <p:nvSpPr>
          <p:cNvPr id="168" name="Google Shape;168;p24"/>
          <p:cNvSpPr txBox="1">
            <a:spLocks noGrp="1"/>
          </p:cNvSpPr>
          <p:nvPr>
            <p:ph type="body" idx="1"/>
          </p:nvPr>
        </p:nvSpPr>
        <p:spPr>
          <a:xfrm>
            <a:off x="468000" y="1665288"/>
            <a:ext cx="5328000" cy="462250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9" name="Google Shape;169;p24"/>
          <p:cNvSpPr txBox="1">
            <a:spLocks noGrp="1"/>
          </p:cNvSpPr>
          <p:nvPr>
            <p:ph type="body" idx="2"/>
          </p:nvPr>
        </p:nvSpPr>
        <p:spPr>
          <a:xfrm>
            <a:off x="6394100" y="1656000"/>
            <a:ext cx="5328000" cy="463179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0" name="Google Shape;170;p24"/>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1" name="Google Shape;171;p24"/>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columns - large">
  <p:cSld name="2 columns - large">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699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4" name="Google Shape;174;p25"/>
          <p:cNvSpPr txBox="1">
            <a:spLocks noGrp="1"/>
          </p:cNvSpPr>
          <p:nvPr>
            <p:ph type="body" idx="2"/>
          </p:nvPr>
        </p:nvSpPr>
        <p:spPr>
          <a:xfrm>
            <a:off x="63941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5" name="Google Shape;175;p25"/>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6" name="Google Shape;176;p2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469900" y="1665288"/>
            <a:ext cx="5480400" cy="431750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9" name="Google Shape;179;p26"/>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0" name="Google Shape;180;p26"/>
          <p:cNvSpPr txBox="1">
            <a:spLocks noGrp="1"/>
          </p:cNvSpPr>
          <p:nvPr>
            <p:ph type="body" idx="3"/>
          </p:nvPr>
        </p:nvSpPr>
        <p:spPr>
          <a:xfrm>
            <a:off x="6239584" y="1655763"/>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1" name="Google Shape;181;p26"/>
          <p:cNvSpPr txBox="1">
            <a:spLocks noGrp="1"/>
          </p:cNvSpPr>
          <p:nvPr>
            <p:ph type="body" idx="4"/>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2" name="Google Shape;182;p26"/>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3" name="Google Shape;183;p2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hart">
  <p:cSld name="2 chart">
    <p:spTree>
      <p:nvGrpSpPr>
        <p:cNvPr id="1" name="Shape 184"/>
        <p:cNvGrpSpPr/>
        <p:nvPr/>
      </p:nvGrpSpPr>
      <p:grpSpPr>
        <a:xfrm>
          <a:off x="0" y="0"/>
          <a:ext cx="0" cy="0"/>
          <a:chOff x="0" y="0"/>
          <a:chExt cx="0" cy="0"/>
        </a:xfrm>
      </p:grpSpPr>
      <p:sp>
        <p:nvSpPr>
          <p:cNvPr id="185" name="Google Shape;185;p27"/>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6" name="Google Shape;186;p27"/>
          <p:cNvSpPr txBox="1">
            <a:spLocks noGrp="1"/>
          </p:cNvSpPr>
          <p:nvPr>
            <p:ph type="body" idx="1"/>
          </p:nvPr>
        </p:nvSpPr>
        <p:spPr>
          <a:xfrm>
            <a:off x="6239585" y="1654028"/>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7" name="Google Shape;187;p27"/>
          <p:cNvSpPr>
            <a:spLocks noGrp="1"/>
          </p:cNvSpPr>
          <p:nvPr>
            <p:ph type="chart" idx="3"/>
          </p:nvPr>
        </p:nvSpPr>
        <p:spPr>
          <a:xfrm>
            <a:off x="469900" y="2125013"/>
            <a:ext cx="5482517"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8" name="Google Shape;188;p27"/>
          <p:cNvSpPr txBox="1">
            <a:spLocks noGrp="1"/>
          </p:cNvSpPr>
          <p:nvPr>
            <p:ph type="body" idx="4"/>
          </p:nvPr>
        </p:nvSpPr>
        <p:spPr>
          <a:xfrm>
            <a:off x="469898" y="1665288"/>
            <a:ext cx="5482517" cy="40942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9" name="Google Shape;189;p27"/>
          <p:cNvSpPr txBox="1">
            <a:spLocks noGrp="1"/>
          </p:cNvSpPr>
          <p:nvPr>
            <p:ph type="body" idx="5"/>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0" name="Google Shape;190;p27"/>
          <p:cNvSpPr txBox="1">
            <a:spLocks noGrp="1"/>
          </p:cNvSpPr>
          <p:nvPr>
            <p:ph type="body" idx="6"/>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1" name="Google Shape;191;p2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lumn content">
  <p:cSld name="2 column content">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69900" y="1665289"/>
            <a:ext cx="4431857"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4" name="Google Shape;194;p28"/>
          <p:cNvSpPr txBox="1">
            <a:spLocks noGrp="1"/>
          </p:cNvSpPr>
          <p:nvPr>
            <p:ph type="body" idx="2"/>
          </p:nvPr>
        </p:nvSpPr>
        <p:spPr>
          <a:xfrm>
            <a:off x="5482100" y="1700213"/>
            <a:ext cx="6240000" cy="459898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5" name="Google Shape;195;p28"/>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6" name="Google Shape;196;p2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content with quote ">
  <p:cSld name="2 content with quote ">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7455116" y="1626099"/>
            <a:ext cx="4266983" cy="4673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3"/>
              </a:buClr>
              <a:buSzPts val="2400"/>
              <a:buNone/>
              <a:defRPr sz="2400">
                <a:solidFill>
                  <a:schemeClr val="accent3"/>
                </a:solidFill>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9" name="Google Shape;199;p29"/>
          <p:cNvSpPr txBox="1">
            <a:spLocks noGrp="1"/>
          </p:cNvSpPr>
          <p:nvPr>
            <p:ph type="body" idx="2"/>
          </p:nvPr>
        </p:nvSpPr>
        <p:spPr>
          <a:xfrm>
            <a:off x="469900" y="1665288"/>
            <a:ext cx="6660866"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0" name="Google Shape;200;p2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1" name="Google Shape;201;p2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 profile">
  <p:cSld name="Team profile">
    <p:spTree>
      <p:nvGrpSpPr>
        <p:cNvPr id="1" name="Shape 202"/>
        <p:cNvGrpSpPr/>
        <p:nvPr/>
      </p:nvGrpSpPr>
      <p:grpSpPr>
        <a:xfrm>
          <a:off x="0" y="0"/>
          <a:ext cx="0" cy="0"/>
          <a:chOff x="0" y="0"/>
          <a:chExt cx="0" cy="0"/>
        </a:xfrm>
      </p:grpSpPr>
      <p:sp>
        <p:nvSpPr>
          <p:cNvPr id="203" name="Google Shape;203;p30"/>
          <p:cNvSpPr>
            <a:spLocks noGrp="1"/>
          </p:cNvSpPr>
          <p:nvPr>
            <p:ph type="pic" idx="2"/>
          </p:nvPr>
        </p:nvSpPr>
        <p:spPr>
          <a:xfrm>
            <a:off x="488742" y="1700213"/>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4" name="Google Shape;204;p30"/>
          <p:cNvSpPr>
            <a:spLocks noGrp="1"/>
          </p:cNvSpPr>
          <p:nvPr>
            <p:ph type="pic" idx="3"/>
          </p:nvPr>
        </p:nvSpPr>
        <p:spPr>
          <a:xfrm>
            <a:off x="3341040"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5" name="Google Shape;205;p30"/>
          <p:cNvSpPr>
            <a:spLocks noGrp="1"/>
          </p:cNvSpPr>
          <p:nvPr>
            <p:ph type="pic" idx="4"/>
          </p:nvPr>
        </p:nvSpPr>
        <p:spPr>
          <a:xfrm>
            <a:off x="6193338"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6" name="Google Shape;206;p30"/>
          <p:cNvSpPr>
            <a:spLocks noGrp="1"/>
          </p:cNvSpPr>
          <p:nvPr>
            <p:ph type="pic" idx="5"/>
          </p:nvPr>
        </p:nvSpPr>
        <p:spPr>
          <a:xfrm>
            <a:off x="9045636"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7" name="Google Shape;207;p30"/>
          <p:cNvSpPr txBox="1">
            <a:spLocks noGrp="1"/>
          </p:cNvSpPr>
          <p:nvPr>
            <p:ph type="body" idx="1"/>
          </p:nvPr>
        </p:nvSpPr>
        <p:spPr>
          <a:xfrm>
            <a:off x="482363"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8" name="Google Shape;208;p30"/>
          <p:cNvSpPr txBox="1">
            <a:spLocks noGrp="1"/>
          </p:cNvSpPr>
          <p:nvPr>
            <p:ph type="body" idx="6"/>
          </p:nvPr>
        </p:nvSpPr>
        <p:spPr>
          <a:xfrm>
            <a:off x="6207211"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9" name="Google Shape;209;p30"/>
          <p:cNvSpPr txBox="1">
            <a:spLocks noGrp="1"/>
          </p:cNvSpPr>
          <p:nvPr>
            <p:ph type="body" idx="7"/>
          </p:nvPr>
        </p:nvSpPr>
        <p:spPr>
          <a:xfrm>
            <a:off x="3344787"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0" name="Google Shape;210;p30"/>
          <p:cNvSpPr txBox="1">
            <a:spLocks noGrp="1"/>
          </p:cNvSpPr>
          <p:nvPr>
            <p:ph type="body" idx="8"/>
          </p:nvPr>
        </p:nvSpPr>
        <p:spPr>
          <a:xfrm>
            <a:off x="9069636"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1" name="Google Shape;211;p30"/>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12" name="Google Shape;212;p3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White">
  <p:cSld name="Title Slide - White">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800"/>
              <a:buNone/>
              <a:defRPr sz="1800" b="1">
                <a:solidFill>
                  <a:schemeClr val="dk1"/>
                </a:solidFill>
              </a:defRPr>
            </a:lvl1pPr>
            <a:lvl2pPr lvl="1" algn="l">
              <a:spcBef>
                <a:spcPts val="0"/>
              </a:spcBef>
              <a:spcAft>
                <a:spcPts val="0"/>
              </a:spcAft>
              <a:buClr>
                <a:schemeClr val="dk1"/>
              </a:buClr>
              <a:buSzPts val="1600"/>
              <a:buNone/>
              <a:defRPr sz="1600" b="0"/>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30" name="Google Shape;30;p4"/>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42" name="Google Shape;42;p4"/>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 profile 2">
  <p:cSld name="Team profile 2">
    <p:spTree>
      <p:nvGrpSpPr>
        <p:cNvPr id="1"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8" name="Google Shape;218;p31"/>
          <p:cNvSpPr>
            <a:spLocks noGrp="1"/>
          </p:cNvSpPr>
          <p:nvPr>
            <p:ph type="pic" idx="2"/>
          </p:nvPr>
        </p:nvSpPr>
        <p:spPr>
          <a:xfrm>
            <a:off x="476780" y="1880213"/>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19" name="Google Shape;219;p31"/>
          <p:cNvSpPr>
            <a:spLocks noGrp="1"/>
          </p:cNvSpPr>
          <p:nvPr>
            <p:ph type="pic" idx="3"/>
          </p:nvPr>
        </p:nvSpPr>
        <p:spPr>
          <a:xfrm>
            <a:off x="6204097" y="1880212"/>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0" name="Google Shape;220;p31"/>
          <p:cNvSpPr>
            <a:spLocks noGrp="1"/>
          </p:cNvSpPr>
          <p:nvPr>
            <p:ph type="pic" idx="4"/>
          </p:nvPr>
        </p:nvSpPr>
        <p:spPr>
          <a:xfrm>
            <a:off x="481779"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1" name="Google Shape;221;p31"/>
          <p:cNvSpPr>
            <a:spLocks noGrp="1"/>
          </p:cNvSpPr>
          <p:nvPr>
            <p:ph type="pic" idx="5"/>
          </p:nvPr>
        </p:nvSpPr>
        <p:spPr>
          <a:xfrm>
            <a:off x="6204097"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2" name="Google Shape;222;p31"/>
          <p:cNvSpPr txBox="1">
            <a:spLocks noGrp="1"/>
          </p:cNvSpPr>
          <p:nvPr>
            <p:ph type="body" idx="1"/>
          </p:nvPr>
        </p:nvSpPr>
        <p:spPr>
          <a:xfrm>
            <a:off x="2840780" y="1880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3" name="Google Shape;223;p31"/>
          <p:cNvSpPr txBox="1">
            <a:spLocks noGrp="1"/>
          </p:cNvSpPr>
          <p:nvPr>
            <p:ph type="body" idx="6"/>
          </p:nvPr>
        </p:nvSpPr>
        <p:spPr>
          <a:xfrm>
            <a:off x="8550676" y="1880213"/>
            <a:ext cx="3171024"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4" name="Google Shape;224;p31"/>
          <p:cNvSpPr txBox="1">
            <a:spLocks noGrp="1"/>
          </p:cNvSpPr>
          <p:nvPr>
            <p:ph type="body" idx="7"/>
          </p:nvPr>
        </p:nvSpPr>
        <p:spPr>
          <a:xfrm>
            <a:off x="2802551" y="4256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5" name="Google Shape;225;p31"/>
          <p:cNvSpPr txBox="1">
            <a:spLocks noGrp="1"/>
          </p:cNvSpPr>
          <p:nvPr>
            <p:ph type="body" idx="8"/>
          </p:nvPr>
        </p:nvSpPr>
        <p:spPr>
          <a:xfrm>
            <a:off x="8548900" y="4256212"/>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6" name="Google Shape;226;p31"/>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7" name="Google Shape;227;p3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picture and text">
  <p:cSld name="3 picture and text">
    <p:spTree>
      <p:nvGrpSpPr>
        <p:cNvPr id="1" name="Shape 228"/>
        <p:cNvGrpSpPr/>
        <p:nvPr/>
      </p:nvGrpSpPr>
      <p:grpSpPr>
        <a:xfrm>
          <a:off x="0" y="0"/>
          <a:ext cx="0" cy="0"/>
          <a:chOff x="0" y="0"/>
          <a:chExt cx="0" cy="0"/>
        </a:xfrm>
      </p:grpSpPr>
      <p:sp>
        <p:nvSpPr>
          <p:cNvPr id="229" name="Google Shape;229;p32"/>
          <p:cNvSpPr>
            <a:spLocks noGrp="1"/>
          </p:cNvSpPr>
          <p:nvPr>
            <p:ph type="pic" idx="2"/>
          </p:nvPr>
        </p:nvSpPr>
        <p:spPr>
          <a:xfrm>
            <a:off x="469900" y="1700213"/>
            <a:ext cx="3627438" cy="205283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0" name="Google Shape;230;p32"/>
          <p:cNvSpPr>
            <a:spLocks noGrp="1"/>
          </p:cNvSpPr>
          <p:nvPr>
            <p:ph type="pic" idx="3"/>
          </p:nvPr>
        </p:nvSpPr>
        <p:spPr>
          <a:xfrm>
            <a:off x="8082784" y="1700213"/>
            <a:ext cx="3639316" cy="205909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1" name="Google Shape;231;p32"/>
          <p:cNvSpPr>
            <a:spLocks noGrp="1"/>
          </p:cNvSpPr>
          <p:nvPr>
            <p:ph type="pic" idx="4"/>
          </p:nvPr>
        </p:nvSpPr>
        <p:spPr>
          <a:xfrm>
            <a:off x="4284188" y="1700212"/>
            <a:ext cx="3636962" cy="205776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2" name="Google Shape;232;p32"/>
          <p:cNvSpPr txBox="1">
            <a:spLocks noGrp="1"/>
          </p:cNvSpPr>
          <p:nvPr>
            <p:ph type="body" idx="1"/>
          </p:nvPr>
        </p:nvSpPr>
        <p:spPr>
          <a:xfrm>
            <a:off x="469900" y="3832225"/>
            <a:ext cx="3627438" cy="218144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3" name="Google Shape;233;p32"/>
          <p:cNvSpPr txBox="1">
            <a:spLocks noGrp="1"/>
          </p:cNvSpPr>
          <p:nvPr>
            <p:ph type="body" idx="5"/>
          </p:nvPr>
        </p:nvSpPr>
        <p:spPr>
          <a:xfrm>
            <a:off x="4278313" y="3832224"/>
            <a:ext cx="3636962" cy="218668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4" name="Google Shape;234;p32"/>
          <p:cNvSpPr txBox="1">
            <a:spLocks noGrp="1"/>
          </p:cNvSpPr>
          <p:nvPr>
            <p:ph type="body" idx="6"/>
          </p:nvPr>
        </p:nvSpPr>
        <p:spPr>
          <a:xfrm>
            <a:off x="8082784" y="3832224"/>
            <a:ext cx="3639316" cy="2188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5" name="Google Shape;235;p32"/>
          <p:cNvSpPr txBox="1">
            <a:spLocks noGrp="1"/>
          </p:cNvSpPr>
          <p:nvPr>
            <p:ph type="body" idx="7"/>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6" name="Google Shape;236;p3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9" name="Google Shape;239;p33"/>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alifications 2 x 1">
  <p:cSld name="Qualifications 2 x 1">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42" name="Google Shape;242;p34"/>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4"/>
          <p:cNvSpPr txBox="1">
            <a:spLocks noGrp="1"/>
          </p:cNvSpPr>
          <p:nvPr>
            <p:ph type="body" idx="2"/>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4" name="Google Shape;244;p34"/>
          <p:cNvSpPr txBox="1">
            <a:spLocks noGrp="1"/>
          </p:cNvSpPr>
          <p:nvPr>
            <p:ph type="body" idx="3"/>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5" name="Google Shape;245;p34"/>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7" name="Google Shape;247;p34"/>
          <p:cNvSpPr>
            <a:spLocks noGrp="1"/>
          </p:cNvSpPr>
          <p:nvPr>
            <p:ph type="pic" idx="4"/>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48" name="Google Shape;248;p34"/>
          <p:cNvSpPr>
            <a:spLocks noGrp="1"/>
          </p:cNvSpPr>
          <p:nvPr>
            <p:ph type="pic" idx="5"/>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alifications 2 x 2">
  <p:cSld name="Qualifications 2 x 2">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1" name="Google Shape;251;p35"/>
          <p:cNvSpPr txBox="1">
            <a:spLocks noGrp="1"/>
          </p:cNvSpPr>
          <p:nvPr>
            <p:ph type="body" idx="2"/>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2" name="Google Shape;252;p35"/>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4" name="Google Shape;254;p35"/>
          <p:cNvSpPr>
            <a:spLocks noGrp="1"/>
          </p:cNvSpPr>
          <p:nvPr>
            <p:ph type="pic" idx="3"/>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55" name="Google Shape;255;p35"/>
          <p:cNvSpPr txBox="1">
            <a:spLocks noGrp="1"/>
          </p:cNvSpPr>
          <p:nvPr>
            <p:ph type="body" idx="4"/>
          </p:nvPr>
        </p:nvSpPr>
        <p:spPr>
          <a:xfrm>
            <a:off x="469899"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6" name="Google Shape;256;p35"/>
          <p:cNvSpPr txBox="1">
            <a:spLocks noGrp="1"/>
          </p:cNvSpPr>
          <p:nvPr>
            <p:ph type="body" idx="5"/>
          </p:nvPr>
        </p:nvSpPr>
        <p:spPr>
          <a:xfrm>
            <a:off x="6177460"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7" name="Google Shape;257;p35"/>
          <p:cNvSpPr/>
          <p:nvPr/>
        </p:nvSpPr>
        <p:spPr>
          <a:xfrm>
            <a:off x="469899"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9" name="Google Shape;259;p35"/>
          <p:cNvSpPr>
            <a:spLocks noGrp="1"/>
          </p:cNvSpPr>
          <p:nvPr>
            <p:ph type="pic" idx="6"/>
          </p:nvPr>
        </p:nvSpPr>
        <p:spPr>
          <a:xfrm>
            <a:off x="4700436" y="4249683"/>
            <a:ext cx="127491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0" name="Google Shape;260;p35"/>
          <p:cNvSpPr>
            <a:spLocks noGrp="1"/>
          </p:cNvSpPr>
          <p:nvPr>
            <p:ph type="pic" idx="7"/>
          </p:nvPr>
        </p:nvSpPr>
        <p:spPr>
          <a:xfrm>
            <a:off x="10459036" y="4248209"/>
            <a:ext cx="1244160"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1" name="Google Shape;261;p35"/>
          <p:cNvSpPr>
            <a:spLocks noGrp="1"/>
          </p:cNvSpPr>
          <p:nvPr>
            <p:ph type="pic" idx="8"/>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2" name="Google Shape;262;p35"/>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63" name="Google Shape;263;p3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 green line">
  <p:cSld name="3 column green line">
    <p:spTree>
      <p:nvGrpSpPr>
        <p:cNvPr id="1"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8" name="Google Shape;268;p36"/>
          <p:cNvSpPr txBox="1">
            <a:spLocks noGrp="1"/>
          </p:cNvSpPr>
          <p:nvPr>
            <p:ph type="body" idx="1"/>
          </p:nvPr>
        </p:nvSpPr>
        <p:spPr>
          <a:xfrm>
            <a:off x="4278313" y="1851441"/>
            <a:ext cx="3636962"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69" name="Google Shape;269;p36"/>
          <p:cNvSpPr txBox="1">
            <a:spLocks noGrp="1"/>
          </p:cNvSpPr>
          <p:nvPr>
            <p:ph type="body" idx="2"/>
          </p:nvPr>
        </p:nvSpPr>
        <p:spPr>
          <a:xfrm>
            <a:off x="469900" y="1851441"/>
            <a:ext cx="3627438"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0" name="Google Shape;270;p36"/>
          <p:cNvSpPr txBox="1">
            <a:spLocks noGrp="1"/>
          </p:cNvSpPr>
          <p:nvPr>
            <p:ph type="body" idx="3"/>
          </p:nvPr>
        </p:nvSpPr>
        <p:spPr>
          <a:xfrm>
            <a:off x="8093075" y="1851441"/>
            <a:ext cx="3629025"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1" name="Google Shape;271;p36"/>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2" name="Google Shape;272;p3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 column icon">
  <p:cSld name="4 column icon">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4699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5" name="Google Shape;275;p37"/>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6" name="Google Shape;276;p37"/>
          <p:cNvSpPr txBox="1">
            <a:spLocks noGrp="1"/>
          </p:cNvSpPr>
          <p:nvPr>
            <p:ph type="body" idx="3"/>
          </p:nvPr>
        </p:nvSpPr>
        <p:spPr>
          <a:xfrm>
            <a:off x="335663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7" name="Google Shape;277;p37"/>
          <p:cNvSpPr txBox="1">
            <a:spLocks noGrp="1"/>
          </p:cNvSpPr>
          <p:nvPr>
            <p:ph type="body" idx="4"/>
          </p:nvPr>
        </p:nvSpPr>
        <p:spPr>
          <a:xfrm>
            <a:off x="6243366"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8" name="Google Shape;278;p37"/>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9" name="Google Shape;279;p3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4 column icon green">
  <p:cSld name="4 column icon green">
    <p:bg>
      <p:bgPr>
        <a:solidFill>
          <a:schemeClr val="accent2"/>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46990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2" name="Google Shape;282;p38"/>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3" name="Google Shape;283;p38"/>
          <p:cNvSpPr txBox="1">
            <a:spLocks noGrp="1"/>
          </p:cNvSpPr>
          <p:nvPr>
            <p:ph type="body" idx="3"/>
          </p:nvPr>
        </p:nvSpPr>
        <p:spPr>
          <a:xfrm>
            <a:off x="3356635"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4" name="Google Shape;284;p38"/>
          <p:cNvSpPr txBox="1">
            <a:spLocks noGrp="1"/>
          </p:cNvSpPr>
          <p:nvPr>
            <p:ph type="body" idx="4"/>
          </p:nvPr>
        </p:nvSpPr>
        <p:spPr>
          <a:xfrm>
            <a:off x="6243367"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5" name="Google Shape;285;p38"/>
          <p:cNvSpPr txBox="1"/>
          <p:nvPr/>
        </p:nvSpPr>
        <p:spPr>
          <a:xfrm>
            <a:off x="6335184" y="6477001"/>
            <a:ext cx="4896560" cy="20005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Presentation title</a:t>
            </a:r>
            <a:br>
              <a:rPr lang="fr-BE" sz="650">
                <a:solidFill>
                  <a:schemeClr val="lt1"/>
                </a:solidFill>
                <a:latin typeface="Verdana"/>
                <a:ea typeface="Verdana"/>
                <a:cs typeface="Verdana"/>
                <a:sym typeface="Verdana"/>
              </a:rPr>
            </a:br>
            <a:r>
              <a:rPr lang="fr-BE" sz="650">
                <a:solidFill>
                  <a:schemeClr val="lt1"/>
                </a:solidFill>
                <a:latin typeface="Verdana"/>
                <a:ea typeface="Verdana"/>
                <a:cs typeface="Verdana"/>
                <a:sym typeface="Verdana"/>
              </a:rPr>
              <a:t>[To edit, click View &gt; Slide Master &gt; Slide Master]</a:t>
            </a:r>
            <a:endParaRPr/>
          </a:p>
        </p:txBody>
      </p:sp>
      <p:sp>
        <p:nvSpPr>
          <p:cNvPr id="286" name="Google Shape;286;p38"/>
          <p:cNvSpPr txBox="1"/>
          <p:nvPr/>
        </p:nvSpPr>
        <p:spPr>
          <a:xfrm>
            <a:off x="501653"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2016 Deloitte Belgium</a:t>
            </a:r>
            <a:endParaRPr/>
          </a:p>
        </p:txBody>
      </p:sp>
      <p:sp>
        <p:nvSpPr>
          <p:cNvPr id="287" name="Google Shape;287;p38"/>
          <p:cNvSpPr txBox="1"/>
          <p:nvPr/>
        </p:nvSpPr>
        <p:spPr>
          <a:xfrm>
            <a:off x="11382378" y="6477001"/>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288" name="Google Shape;288;p38"/>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2000"/>
              <a:buNone/>
              <a:defRPr sz="2000" b="0">
                <a:solidFill>
                  <a:schemeClr val="lt1"/>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89" name="Google Shape;289;p3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290"/>
        <p:cNvGrpSpPr/>
        <p:nvPr/>
      </p:nvGrpSpPr>
      <p:grpSpPr>
        <a:xfrm>
          <a:off x="0" y="0"/>
          <a:ext cx="0" cy="0"/>
          <a:chOff x="0" y="0"/>
          <a:chExt cx="0" cy="0"/>
        </a:xfrm>
      </p:grpSpPr>
      <p:sp>
        <p:nvSpPr>
          <p:cNvPr id="291" name="Google Shape;291;p39"/>
          <p:cNvSpPr txBox="1">
            <a:spLocks noGrp="1"/>
          </p:cNvSpPr>
          <p:nvPr>
            <p:ph type="body" idx="1"/>
          </p:nvPr>
        </p:nvSpPr>
        <p:spPr>
          <a:xfrm>
            <a:off x="467783" y="1665817"/>
            <a:ext cx="553773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2" name="Google Shape;292;p39"/>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3" name="Google Shape;293;p3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4"/>
        <p:cNvGrpSpPr/>
        <p:nvPr/>
      </p:nvGrpSpPr>
      <p:grpSpPr>
        <a:xfrm>
          <a:off x="0" y="0"/>
          <a:ext cx="0" cy="0"/>
          <a:chOff x="0" y="0"/>
          <a:chExt cx="0" cy="0"/>
        </a:xfrm>
      </p:grpSpPr>
      <p:sp>
        <p:nvSpPr>
          <p:cNvPr id="295" name="Google Shape;295;p40"/>
          <p:cNvSpPr txBox="1">
            <a:spLocks noGrp="1"/>
          </p:cNvSpPr>
          <p:nvPr>
            <p:ph type="title"/>
          </p:nvPr>
        </p:nvSpPr>
        <p:spPr>
          <a:xfrm>
            <a:off x="469900" y="402586"/>
            <a:ext cx="11252200" cy="6985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Circle Black">
  <p:cSld name="Title Slide - Circle Blac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
          <p:cNvSpPr>
            <a:spLocks noGrp="1"/>
          </p:cNvSpPr>
          <p:nvPr>
            <p:ph type="ctrTitle"/>
          </p:nvPr>
        </p:nvSpPr>
        <p:spPr>
          <a:xfrm>
            <a:off x="4210150" y="153045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lt1"/>
              </a:buClr>
              <a:buSzPts val="3200"/>
              <a:buFont typeface="Verdana"/>
              <a:buNone/>
              <a:defRPr sz="3200" b="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600"/>
              <a:buNone/>
              <a:defRPr sz="1600">
                <a:solidFill>
                  <a:schemeClr val="lt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46" name="Google Shape;46;p5"/>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6"/>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 Circle White">
  <p:cSld name="Title Slide - Circle White">
    <p:bg>
      <p:bgPr>
        <a:solidFill>
          <a:schemeClr val="lt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ctrTitle"/>
          </p:nvPr>
        </p:nvSpPr>
        <p:spPr>
          <a:xfrm>
            <a:off x="4212000" y="153000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dk1"/>
              </a:buClr>
              <a:buSzPts val="3200"/>
              <a:buFont typeface="Verdana"/>
              <a:buNone/>
              <a:defRPr sz="3200" b="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600"/>
              <a:buNone/>
              <a:defRPr sz="1600">
                <a:solidFill>
                  <a:schemeClr val="dk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61" name="Google Shape;61;p6"/>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a:stretch/>
        </p:blipFill>
        <p:spPr>
          <a:xfrm>
            <a:off x="10637128" y="5818829"/>
            <a:ext cx="1226681" cy="842321"/>
          </a:xfrm>
          <a:prstGeom prst="rect">
            <a:avLst/>
          </a:prstGeom>
          <a:noFill/>
          <a:ln>
            <a:noFill/>
          </a:ln>
        </p:spPr>
      </p:pic>
      <p:pic>
        <p:nvPicPr>
          <p:cNvPr id="74" name="Google Shape;74;p6" descr="C:\Users\ldoumbouya\Downloads\58f03df9a9c128000cd723a9_BW_lo.png"/>
          <p:cNvPicPr preferRelativeResize="0"/>
          <p:nvPr/>
        </p:nvPicPr>
        <p:blipFill rotWithShape="1">
          <a:blip r:embed="rId3">
            <a:alphaModFix/>
          </a:blip>
          <a:srcRect/>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 Deloitte green">
  <p:cSld name="Divider - Deloitte green">
    <p:bg>
      <p:bgPr>
        <a:solidFill>
          <a:schemeClr val="accent1"/>
        </a:solidFill>
        <a:effectLst/>
      </p:bgPr>
    </p:bg>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69900" y="1700213"/>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469899" y="3423545"/>
            <a:ext cx="10418235"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0" name="Google Shape;80;p7"/>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2" name="Google Shape;82;p7"/>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 Deloitte dark green">
  <p:cSld name="Divider - Deloitte dark green">
    <p:bg>
      <p:bgPr>
        <a:solidFill>
          <a:schemeClr val="accent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6" name="Google Shape;86;p8"/>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8" name="Google Shape;88;p8"/>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ivider - Deloitte blue">
  <p:cSld name="Divider - Deloitte blue">
    <p:bg>
      <p:bgPr>
        <a:solidFill>
          <a:schemeClr val="accent3"/>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2" name="Google Shape;92;p9"/>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a:t>
            </a:r>
            <a:endParaRPr sz="650">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 - Deloitte dark blue">
  <p:cSld name="Divider - Deloitte dark blue">
    <p:bg>
      <p:bgPr>
        <a:solidFill>
          <a:schemeClr val="accent4"/>
        </a:solidFill>
        <a:effectLst/>
      </p:bgPr>
    </p:bg>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8" name="Google Shape;98;p10"/>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00" name="Google Shape;100;p10"/>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9900" y="402586"/>
            <a:ext cx="11252200" cy="69215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L="1371600" marR="0" lvl="2" indent="-304800"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L="2286000" marR="0" lvl="4"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L="2743200" marR="0" lvl="5"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8" name="Google Shape;8;p1"/>
          <p:cNvSpPr txBox="1"/>
          <p:nvPr/>
        </p:nvSpPr>
        <p:spPr>
          <a:xfrm>
            <a:off x="11410953"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fld id="{00000000-1234-1234-1234-123412341234}" type="slidenum">
              <a:rPr lang="fr-BE" sz="650" b="0" i="0" u="none" strike="noStrike" cap="none">
                <a:solidFill>
                  <a:schemeClr val="dk1"/>
                </a:solidFill>
                <a:latin typeface="Verdana"/>
                <a:ea typeface="Verdana"/>
                <a:cs typeface="Verdana"/>
                <a:sym typeface="Verdana"/>
              </a:rPr>
              <a:t>‹#›</a:t>
            </a:fld>
            <a:endParaRPr sz="65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mtender.gov.m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p:nvPr/>
        </p:nvSpPr>
        <p:spPr>
          <a:xfrm>
            <a:off x="596200" y="2018200"/>
            <a:ext cx="7850400" cy="10272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l"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02" name="Google Shape;302;p42"/>
          <p:cNvSpPr/>
          <p:nvPr/>
        </p:nvSpPr>
        <p:spPr>
          <a:xfrm>
            <a:off x="596325" y="1331125"/>
            <a:ext cx="7850400" cy="5913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Verdana"/>
              <a:ea typeface="Verdana"/>
              <a:cs typeface="Verdana"/>
              <a:sym typeface="Verdana"/>
            </a:endParaRPr>
          </a:p>
        </p:txBody>
      </p:sp>
      <p:sp>
        <p:nvSpPr>
          <p:cNvPr id="303" name="Google Shape;303;p42"/>
          <p:cNvSpPr/>
          <p:nvPr/>
        </p:nvSpPr>
        <p:spPr>
          <a:xfrm>
            <a:off x="8721474" y="-459"/>
            <a:ext cx="3470400" cy="68580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Verdana"/>
              <a:ea typeface="Verdana"/>
              <a:cs typeface="Verdana"/>
              <a:sym typeface="Verdana"/>
            </a:endParaRPr>
          </a:p>
        </p:txBody>
      </p:sp>
      <p:sp>
        <p:nvSpPr>
          <p:cNvPr id="304" name="Google Shape;304;p42"/>
          <p:cNvSpPr txBox="1">
            <a:spLocks noGrp="1"/>
          </p:cNvSpPr>
          <p:nvPr>
            <p:ph type="body" idx="1"/>
          </p:nvPr>
        </p:nvSpPr>
        <p:spPr>
          <a:xfrm>
            <a:off x="387350" y="880200"/>
            <a:ext cx="8052000" cy="720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575757"/>
              </a:buClr>
              <a:buSzPts val="1800"/>
              <a:buNone/>
            </a:pPr>
            <a:r>
              <a:rPr lang="fr-BE"/>
              <a:t>MTender - digital procurement system for Republic of Moldova</a:t>
            </a:r>
            <a:endParaRPr/>
          </a:p>
        </p:txBody>
      </p:sp>
      <p:sp>
        <p:nvSpPr>
          <p:cNvPr id="305" name="Google Shape;305;p42"/>
          <p:cNvSpPr txBox="1"/>
          <p:nvPr/>
        </p:nvSpPr>
        <p:spPr>
          <a:xfrm>
            <a:off x="9793500" y="780020"/>
            <a:ext cx="2169000" cy="754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a:solidFill>
                  <a:srgbClr val="F2F2F2"/>
                </a:solidFill>
                <a:latin typeface="Verdana"/>
                <a:ea typeface="Verdana"/>
                <a:cs typeface="Verdana"/>
                <a:sym typeface="Verdana"/>
              </a:rPr>
              <a:t>Location</a:t>
            </a:r>
            <a:endParaRPr sz="1400" b="1" i="0" u="none" strike="noStrike" cap="none">
              <a:solidFill>
                <a:srgbClr val="F2F2F2"/>
              </a:solidFill>
              <a:latin typeface="Verdana"/>
              <a:ea typeface="Verdana"/>
              <a:cs typeface="Verdana"/>
              <a:sym typeface="Verdana"/>
            </a:endParaRPr>
          </a:p>
          <a:p>
            <a:pPr marL="0" marR="0" lvl="0" indent="0" algn="l" rtl="0">
              <a:spcBef>
                <a:spcPts val="600"/>
              </a:spcBef>
              <a:spcAft>
                <a:spcPts val="0"/>
              </a:spcAft>
              <a:buNone/>
            </a:pPr>
            <a:r>
              <a:rPr lang="fr-BE" sz="1000">
                <a:solidFill>
                  <a:srgbClr val="F2F2F2"/>
                </a:solidFill>
              </a:rPr>
              <a:t>Republic of Moldova</a:t>
            </a:r>
            <a:br>
              <a:rPr lang="fr-BE" sz="1000">
                <a:solidFill>
                  <a:srgbClr val="F2F2F2"/>
                </a:solidFill>
              </a:rPr>
            </a:br>
            <a:r>
              <a:rPr lang="fr-BE" sz="1000">
                <a:solidFill>
                  <a:srgbClr val="F2F2F2"/>
                </a:solidFill>
              </a:rPr>
              <a:t>(Ministry of Finance)</a:t>
            </a:r>
            <a:endParaRPr sz="1000" i="0" u="none" strike="noStrike" cap="none">
              <a:solidFill>
                <a:srgbClr val="F2F2F2"/>
              </a:solidFill>
            </a:endParaRPr>
          </a:p>
          <a:p>
            <a:pPr marL="0" marR="0" lvl="0" indent="0" algn="l" rtl="0">
              <a:spcBef>
                <a:spcPts val="600"/>
              </a:spcBef>
              <a:spcAft>
                <a:spcPts val="0"/>
              </a:spcAft>
              <a:buNone/>
            </a:pPr>
            <a:r>
              <a:rPr lang="fr-BE" sz="1400" b="1" i="0" u="none" strike="noStrike" cap="none">
                <a:solidFill>
                  <a:srgbClr val="F2F2F2"/>
                </a:solidFill>
                <a:latin typeface="Verdana"/>
                <a:ea typeface="Verdana"/>
                <a:cs typeface="Verdana"/>
                <a:sym typeface="Verdana"/>
              </a:rPr>
              <a:t> </a:t>
            </a:r>
            <a:endParaRPr/>
          </a:p>
        </p:txBody>
      </p:sp>
      <p:sp>
        <p:nvSpPr>
          <p:cNvPr id="306" name="Google Shape;306;p42"/>
          <p:cNvSpPr txBox="1"/>
          <p:nvPr/>
        </p:nvSpPr>
        <p:spPr>
          <a:xfrm>
            <a:off x="9793500" y="1644850"/>
            <a:ext cx="2242200" cy="430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a:solidFill>
                  <a:srgbClr val="F2F2F2"/>
                </a:solidFill>
                <a:latin typeface="Verdana"/>
                <a:ea typeface="Verdana"/>
                <a:cs typeface="Verdana"/>
                <a:sym typeface="Verdana"/>
              </a:rPr>
              <a:t>Pilot 2</a:t>
            </a:r>
            <a:endParaRPr sz="1400" b="1" i="0" u="none" strike="noStrike" cap="none">
              <a:solidFill>
                <a:srgbClr val="F2F2F2"/>
              </a:solidFill>
              <a:latin typeface="Verdana"/>
              <a:ea typeface="Verdana"/>
              <a:cs typeface="Verdana"/>
              <a:sym typeface="Verdana"/>
            </a:endParaRPr>
          </a:p>
          <a:p>
            <a:pPr marL="0" marR="0" lvl="0" indent="0" algn="l" rtl="0">
              <a:spcBef>
                <a:spcPts val="600"/>
              </a:spcBef>
              <a:spcAft>
                <a:spcPts val="0"/>
              </a:spcAft>
              <a:buNone/>
            </a:pPr>
            <a:r>
              <a:rPr lang="fr-BE" sz="1000">
                <a:solidFill>
                  <a:srgbClr val="F2F2F2"/>
                </a:solidFill>
              </a:rPr>
              <a:t>From 26 October 2018</a:t>
            </a:r>
            <a:endParaRPr sz="1000" i="0" u="none" strike="noStrike" cap="none">
              <a:solidFill>
                <a:srgbClr val="F2F2F2"/>
              </a:solidFill>
            </a:endParaRPr>
          </a:p>
        </p:txBody>
      </p:sp>
      <p:sp>
        <p:nvSpPr>
          <p:cNvPr id="307" name="Google Shape;307;p42"/>
          <p:cNvSpPr txBox="1"/>
          <p:nvPr/>
        </p:nvSpPr>
        <p:spPr>
          <a:xfrm>
            <a:off x="9757028" y="2551771"/>
            <a:ext cx="21690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a:solidFill>
                  <a:srgbClr val="F2F2F2"/>
                </a:solidFill>
                <a:latin typeface="Verdana"/>
                <a:ea typeface="Verdana"/>
                <a:cs typeface="Verdana"/>
                <a:sym typeface="Verdana"/>
              </a:rPr>
              <a:t>Use-case</a:t>
            </a:r>
            <a:endParaRPr sz="1400" b="1" i="0" u="none" strike="noStrike" cap="none">
              <a:solidFill>
                <a:srgbClr val="F2F2F2"/>
              </a:solidFill>
              <a:latin typeface="Verdana"/>
              <a:ea typeface="Verdana"/>
              <a:cs typeface="Verdana"/>
              <a:sym typeface="Verdana"/>
            </a:endParaRPr>
          </a:p>
        </p:txBody>
      </p:sp>
      <p:sp>
        <p:nvSpPr>
          <p:cNvPr id="308" name="Google Shape;308;p42"/>
          <p:cNvSpPr/>
          <p:nvPr/>
        </p:nvSpPr>
        <p:spPr>
          <a:xfrm>
            <a:off x="9076713" y="6115446"/>
            <a:ext cx="2775900" cy="545700"/>
          </a:xfrm>
          <a:prstGeom prst="roundRect">
            <a:avLst>
              <a:gd name="adj" fmla="val 16667"/>
            </a:avLst>
          </a:prstGeom>
          <a:solidFill>
            <a:srgbClr val="F2F2F2">
              <a:alpha val="56860"/>
            </a:srgbClr>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Verdana"/>
              <a:ea typeface="Verdana"/>
              <a:cs typeface="Verdana"/>
              <a:sym typeface="Verdana"/>
            </a:endParaRPr>
          </a:p>
        </p:txBody>
      </p:sp>
      <p:sp>
        <p:nvSpPr>
          <p:cNvPr id="309" name="Google Shape;309;p42"/>
          <p:cNvSpPr txBox="1"/>
          <p:nvPr/>
        </p:nvSpPr>
        <p:spPr>
          <a:xfrm>
            <a:off x="9764075" y="3558131"/>
            <a:ext cx="2169000" cy="2046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a:solidFill>
                  <a:srgbClr val="F2F2F2"/>
                </a:solidFill>
                <a:latin typeface="Verdana"/>
                <a:ea typeface="Verdana"/>
                <a:cs typeface="Verdana"/>
                <a:sym typeface="Verdana"/>
              </a:rPr>
              <a:t>Key questions</a:t>
            </a:r>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interest/unknownsKey areas of interest/unknowns</a:t>
            </a:r>
            <a:endParaRPr sz="1100" b="0" i="0" u="none" strike="noStrike" cap="none">
              <a:solidFill>
                <a:srgbClr val="F2F2F2"/>
              </a:solidFill>
              <a:latin typeface="Verdana"/>
              <a:ea typeface="Verdana"/>
              <a:cs typeface="Verdana"/>
              <a:sym typeface="Verdana"/>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a:t>
            </a:r>
            <a:endParaRPr sz="1100" b="0" i="0" u="none" strike="noStrike" cap="none">
              <a:solidFill>
                <a:srgbClr val="F2F2F2"/>
              </a:solidFill>
              <a:latin typeface="Verdana"/>
              <a:ea typeface="Verdana"/>
              <a:cs typeface="Verdana"/>
              <a:sym typeface="Verdana"/>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a:t>
            </a:r>
            <a:endParaRPr sz="1100" b="0" i="0" u="none" strike="noStrike" cap="none">
              <a:solidFill>
                <a:srgbClr val="F2F2F2"/>
              </a:solidFill>
              <a:latin typeface="Verdana"/>
              <a:ea typeface="Verdana"/>
              <a:cs typeface="Verdana"/>
              <a:sym typeface="Verdana"/>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a:t>
            </a:r>
            <a:endParaRPr sz="1100" b="0" i="0" u="none" strike="noStrike" cap="none">
              <a:solidFill>
                <a:srgbClr val="F2F2F2"/>
              </a:solidFill>
              <a:latin typeface="Verdana"/>
              <a:ea typeface="Verdana"/>
              <a:cs typeface="Verdana"/>
              <a:sym typeface="Verdana"/>
            </a:endParaRPr>
          </a:p>
        </p:txBody>
      </p:sp>
      <p:sp>
        <p:nvSpPr>
          <p:cNvPr id="310" name="Google Shape;310;p42"/>
          <p:cNvSpPr/>
          <p:nvPr/>
        </p:nvSpPr>
        <p:spPr>
          <a:xfrm>
            <a:off x="9294993" y="6172917"/>
            <a:ext cx="2390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BE" sz="1100" b="0" i="0" u="none" strike="noStrike" cap="none">
                <a:solidFill>
                  <a:schemeClr val="accent6"/>
                </a:solidFill>
                <a:latin typeface="Verdana"/>
                <a:ea typeface="Verdana"/>
                <a:cs typeface="Verdana"/>
                <a:sym typeface="Verdana"/>
              </a:rPr>
              <a:t>For more information: </a:t>
            </a:r>
            <a:endParaRPr/>
          </a:p>
          <a:p>
            <a:pPr marL="0" marR="0" lvl="0" indent="0" algn="l" rtl="0">
              <a:spcBef>
                <a:spcPts val="0"/>
              </a:spcBef>
              <a:spcAft>
                <a:spcPts val="0"/>
              </a:spcAft>
              <a:buNone/>
            </a:pPr>
            <a:r>
              <a:rPr lang="fr-BE" sz="1100" u="sng">
                <a:solidFill>
                  <a:schemeClr val="hlink"/>
                </a:solidFill>
                <a:latin typeface="Verdana"/>
                <a:ea typeface="Verdana"/>
                <a:cs typeface="Verdana"/>
                <a:sym typeface="Verdana"/>
                <a:hlinkClick r:id="rId3"/>
              </a:rPr>
              <a:t>www.mtender.gov.md</a:t>
            </a:r>
            <a:r>
              <a:rPr lang="fr-BE" sz="1100">
                <a:solidFill>
                  <a:schemeClr val="accent6"/>
                </a:solidFill>
                <a:latin typeface="Verdana"/>
                <a:ea typeface="Verdana"/>
                <a:cs typeface="Verdana"/>
                <a:sym typeface="Verdana"/>
              </a:rPr>
              <a:t> </a:t>
            </a:r>
            <a:endParaRPr/>
          </a:p>
        </p:txBody>
      </p:sp>
      <p:sp>
        <p:nvSpPr>
          <p:cNvPr id="311" name="Google Shape;311;p42"/>
          <p:cNvSpPr/>
          <p:nvPr/>
        </p:nvSpPr>
        <p:spPr>
          <a:xfrm>
            <a:off x="387350" y="5364509"/>
            <a:ext cx="8052000" cy="1120816"/>
          </a:xfrm>
          <a:prstGeom prst="roundRect">
            <a:avLst>
              <a:gd name="adj" fmla="val 16667"/>
            </a:avLst>
          </a:prstGeom>
          <a:solidFill>
            <a:schemeClr val="lt1"/>
          </a:solidFill>
          <a:ln w="38100" cap="flat" cmpd="sng">
            <a:solidFill>
              <a:schemeClr val="accent1"/>
            </a:solidFill>
            <a:prstDash val="dot"/>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2" name="Google Shape;312;p42"/>
          <p:cNvSpPr txBox="1"/>
          <p:nvPr/>
        </p:nvSpPr>
        <p:spPr>
          <a:xfrm>
            <a:off x="387350" y="5123611"/>
            <a:ext cx="7972000" cy="148026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dirty="0" err="1">
                <a:solidFill>
                  <a:schemeClr val="accent1"/>
                </a:solidFill>
                <a:latin typeface="Verdana"/>
                <a:ea typeface="Verdana"/>
                <a:cs typeface="Verdana"/>
                <a:sym typeface="Verdana"/>
              </a:rPr>
              <a:t>Rationale</a:t>
            </a:r>
            <a:r>
              <a:rPr lang="fr-BE" sz="1400" b="1" dirty="0">
                <a:solidFill>
                  <a:schemeClr val="accent1"/>
                </a:solidFill>
                <a:latin typeface="Verdana"/>
                <a:ea typeface="Verdana"/>
                <a:cs typeface="Verdana"/>
                <a:sym typeface="Verdana"/>
              </a:rPr>
              <a:t> for </a:t>
            </a:r>
            <a:r>
              <a:rPr lang="fr-BE" sz="1400" b="1" dirty="0" err="1">
                <a:solidFill>
                  <a:schemeClr val="accent1"/>
                </a:solidFill>
                <a:latin typeface="Verdana"/>
                <a:ea typeface="Verdana"/>
                <a:cs typeface="Verdana"/>
                <a:sym typeface="Verdana"/>
              </a:rPr>
              <a:t>selection</a:t>
            </a:r>
            <a:endParaRPr sz="1200" dirty="0">
              <a:solidFill>
                <a:schemeClr val="dk1"/>
              </a:solidFill>
              <a:latin typeface="Verdana"/>
              <a:ea typeface="Verdana"/>
              <a:cs typeface="Verdana"/>
              <a:sym typeface="Verdana"/>
            </a:endParaRPr>
          </a:p>
          <a:p>
            <a:pPr marL="742950" indent="-285750">
              <a:spcBef>
                <a:spcPts val="1200"/>
              </a:spcBef>
              <a:buClr>
                <a:schemeClr val="accent1"/>
              </a:buClr>
              <a:buSzPts val="1400"/>
              <a:buChar char="•"/>
            </a:pPr>
            <a:r>
              <a:rPr lang="en-GB" sz="1200" dirty="0">
                <a:solidFill>
                  <a:schemeClr val="dk1"/>
                </a:solidFill>
                <a:latin typeface="Verdana"/>
                <a:ea typeface="Verdana"/>
                <a:cs typeface="Verdana"/>
                <a:sym typeface="Verdana"/>
              </a:rPr>
              <a:t>D</a:t>
            </a:r>
            <a:r>
              <a:rPr lang="en-GB" sz="1200" dirty="0" smtClean="0">
                <a:solidFill>
                  <a:schemeClr val="dk1"/>
                </a:solidFill>
                <a:latin typeface="Verdana"/>
                <a:ea typeface="Verdana"/>
                <a:cs typeface="Verdana"/>
                <a:sym typeface="Verdana"/>
              </a:rPr>
              <a:t>igitalisation and substantial automation of the public procurement process. Within </a:t>
            </a:r>
            <a:r>
              <a:rPr lang="en-GB" sz="1200" smtClean="0">
                <a:solidFill>
                  <a:schemeClr val="dk1"/>
                </a:solidFill>
                <a:latin typeface="Verdana"/>
                <a:ea typeface="Verdana"/>
                <a:cs typeface="Verdana"/>
                <a:sym typeface="Verdana"/>
              </a:rPr>
              <a:t>12 months, a </a:t>
            </a:r>
            <a:r>
              <a:rPr lang="en-GB" sz="1200" dirty="0" smtClean="0">
                <a:solidFill>
                  <a:schemeClr val="dk1"/>
                </a:solidFill>
                <a:latin typeface="Verdana"/>
                <a:ea typeface="Verdana"/>
                <a:cs typeface="Verdana"/>
                <a:sym typeface="Verdana"/>
              </a:rPr>
              <a:t>pilot of MTender, implementing the GPA/EU public procurement policy standards reached 3500 public buyers and about 4500 sellers (30 per cent of SMEs) and supported 49,000 electronic procedures. In addition to increased transparency and reduced transaction cost, the economy in public spending is estimated at 25 million euros.</a:t>
            </a:r>
            <a:endParaRPr lang="en-GB" dirty="0" smtClean="0">
              <a:solidFill>
                <a:schemeClr val="dk1"/>
              </a:solidFill>
            </a:endParaRPr>
          </a:p>
          <a:p>
            <a:pPr marL="540000" marR="0" lvl="0" indent="0" algn="l" rtl="0">
              <a:spcBef>
                <a:spcPts val="600"/>
              </a:spcBef>
              <a:spcAft>
                <a:spcPts val="0"/>
              </a:spcAft>
              <a:buNone/>
            </a:pPr>
            <a:endParaRPr sz="1200" dirty="0">
              <a:solidFill>
                <a:schemeClr val="dk1"/>
              </a:solidFill>
              <a:latin typeface="Verdana"/>
              <a:ea typeface="Verdana"/>
              <a:cs typeface="Verdana"/>
              <a:sym typeface="Verdana"/>
            </a:endParaRPr>
          </a:p>
        </p:txBody>
      </p:sp>
      <p:sp>
        <p:nvSpPr>
          <p:cNvPr id="313" name="Google Shape;313;p42"/>
          <p:cNvSpPr/>
          <p:nvPr/>
        </p:nvSpPr>
        <p:spPr>
          <a:xfrm>
            <a:off x="850950" y="1331125"/>
            <a:ext cx="7561200" cy="591300"/>
          </a:xfrm>
          <a:prstGeom prst="rect">
            <a:avLst/>
          </a:prstGeom>
          <a:noFill/>
          <a:ln>
            <a:noFill/>
          </a:ln>
        </p:spPr>
        <p:txBody>
          <a:bodyPr spcFirstLastPara="1" wrap="square" lIns="88900" tIns="88900" rIns="88900" bIns="88900" anchor="ctr" anchorCtr="0">
            <a:noAutofit/>
          </a:bodyPr>
          <a:lstStyle/>
          <a:p>
            <a:pPr marL="0" marR="0" lvl="0" indent="0" algn="l" rtl="0">
              <a:spcBef>
                <a:spcPts val="0"/>
              </a:spcBef>
              <a:spcAft>
                <a:spcPts val="0"/>
              </a:spcAft>
              <a:buNone/>
            </a:pPr>
            <a:r>
              <a:rPr lang="fr-BE" sz="1000" b="1">
                <a:solidFill>
                  <a:srgbClr val="000000"/>
                </a:solidFill>
                <a:latin typeface="Verdana"/>
                <a:ea typeface="Verdana"/>
                <a:cs typeface="Verdana"/>
                <a:sym typeface="Verdana"/>
              </a:rPr>
              <a:t>Background</a:t>
            </a:r>
            <a:r>
              <a:rPr lang="fr-BE" sz="1000" b="1">
                <a:latin typeface="Verdana"/>
                <a:ea typeface="Verdana"/>
                <a:cs typeface="Verdana"/>
                <a:sym typeface="Verdana"/>
              </a:rPr>
              <a:t>: </a:t>
            </a:r>
            <a:r>
              <a:rPr lang="fr-BE" sz="1000">
                <a:solidFill>
                  <a:srgbClr val="434343"/>
                </a:solidFill>
              </a:rPr>
              <a:t>The Ministry of Finance of the Republic of Moldova is leading a transition to digital public procurement to ensure more transparent and efficient spending of the state budget of the Republic of Moldova. </a:t>
            </a:r>
            <a:r>
              <a:rPr lang="fr-BE" sz="1000">
                <a:solidFill>
                  <a:srgbClr val="323232"/>
                </a:solidFill>
                <a:highlight>
                  <a:srgbClr val="FFFFFF"/>
                </a:highlight>
              </a:rPr>
              <a:t>With MTender digital service, all public tenders are accessible online and every procurement decision transparently published online in real time. </a:t>
            </a:r>
            <a:endParaRPr sz="1000" b="1">
              <a:latin typeface="Verdana"/>
              <a:ea typeface="Verdana"/>
              <a:cs typeface="Verdana"/>
              <a:sym typeface="Verdana"/>
            </a:endParaRPr>
          </a:p>
        </p:txBody>
      </p:sp>
      <p:sp>
        <p:nvSpPr>
          <p:cNvPr id="314" name="Google Shape;314;p42"/>
          <p:cNvSpPr/>
          <p:nvPr/>
        </p:nvSpPr>
        <p:spPr>
          <a:xfrm>
            <a:off x="850950" y="2117825"/>
            <a:ext cx="7508400" cy="926100"/>
          </a:xfrm>
          <a:prstGeom prst="rect">
            <a:avLst/>
          </a:prstGeom>
          <a:noFill/>
          <a:ln>
            <a:noFill/>
          </a:ln>
        </p:spPr>
        <p:txBody>
          <a:bodyPr spcFirstLastPara="1" wrap="square" lIns="88900" tIns="88900" rIns="88900" bIns="88900" anchor="ctr" anchorCtr="0">
            <a:noAutofit/>
          </a:bodyPr>
          <a:lstStyle/>
          <a:p>
            <a:pPr marL="0" marR="0" lvl="0" indent="0" algn="just" rtl="0">
              <a:spcBef>
                <a:spcPts val="0"/>
              </a:spcBef>
              <a:spcAft>
                <a:spcPts val="0"/>
              </a:spcAft>
              <a:buNone/>
            </a:pPr>
            <a:r>
              <a:rPr lang="fr-BE" sz="1000" b="1">
                <a:solidFill>
                  <a:srgbClr val="000000"/>
                </a:solidFill>
                <a:latin typeface="Verdana"/>
                <a:ea typeface="Verdana"/>
                <a:cs typeface="Verdana"/>
                <a:sym typeface="Verdana"/>
              </a:rPr>
              <a:t>Aim:</a:t>
            </a:r>
            <a:r>
              <a:rPr lang="fr-BE" sz="1000" b="1">
                <a:solidFill>
                  <a:srgbClr val="434343"/>
                </a:solidFill>
                <a:latin typeface="Verdana"/>
                <a:ea typeface="Verdana"/>
                <a:cs typeface="Verdana"/>
                <a:sym typeface="Verdana"/>
              </a:rPr>
              <a:t> </a:t>
            </a:r>
            <a:r>
              <a:rPr lang="fr-BE" sz="1000">
                <a:solidFill>
                  <a:srgbClr val="434343"/>
                </a:solidFill>
              </a:rPr>
              <a:t>New digital government service – MTender </a:t>
            </a:r>
            <a:r>
              <a:rPr lang="fr-BE" sz="1000">
                <a:solidFill>
                  <a:srgbClr val="434343"/>
                </a:solidFill>
                <a:highlight>
                  <a:srgbClr val="FFFFFF"/>
                </a:highlight>
              </a:rPr>
              <a:t>will support public procurement from planning the purchase to payment for public contracts: it will shorten time for tendering for public bodies and waiting time for payment for suppliers and contractors; </a:t>
            </a:r>
            <a:r>
              <a:rPr lang="fr-BE" sz="1000">
                <a:solidFill>
                  <a:srgbClr val="323232"/>
                </a:solidFill>
                <a:highlight>
                  <a:srgbClr val="FFFFFF"/>
                </a:highlight>
              </a:rPr>
              <a:t>Citizens can watch government procurement decisions and how taxpayers money are spent on public services; on account of online and easy to participate tenders, the new fully digital procurement service will offer better access to opportunities in public procurement for business community, in particular local small and medium‑sized enterprises; For public bodies, new digital service will also bring improved planning of spending, quicker purchases and better‑quality as a result of ‘zero paper’ electronic bidding procedures</a:t>
            </a:r>
            <a:endParaRPr sz="1000" b="1">
              <a:solidFill>
                <a:schemeClr val="dk1"/>
              </a:solidFill>
              <a:latin typeface="Verdana"/>
              <a:ea typeface="Verdana"/>
              <a:cs typeface="Verdana"/>
              <a:sym typeface="Verdana"/>
            </a:endParaRPr>
          </a:p>
          <a:p>
            <a:pPr marL="0" marR="0" lvl="0" indent="0" algn="just" rtl="0">
              <a:spcBef>
                <a:spcPts val="0"/>
              </a:spcBef>
              <a:spcAft>
                <a:spcPts val="0"/>
              </a:spcAft>
              <a:buNone/>
            </a:pPr>
            <a:endParaRPr sz="1000">
              <a:solidFill>
                <a:srgbClr val="434343"/>
              </a:solidFill>
              <a:highlight>
                <a:srgbClr val="FFFFFF"/>
              </a:highlight>
            </a:endParaRPr>
          </a:p>
        </p:txBody>
      </p:sp>
      <p:sp>
        <p:nvSpPr>
          <p:cNvPr id="315" name="Google Shape;315;p42"/>
          <p:cNvSpPr/>
          <p:nvPr/>
        </p:nvSpPr>
        <p:spPr>
          <a:xfrm>
            <a:off x="592675" y="3162600"/>
            <a:ext cx="7850400" cy="10272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6" name="Google Shape;316;p42"/>
          <p:cNvSpPr/>
          <p:nvPr/>
        </p:nvSpPr>
        <p:spPr>
          <a:xfrm>
            <a:off x="850949" y="3163105"/>
            <a:ext cx="7561200" cy="1027200"/>
          </a:xfrm>
          <a:prstGeom prst="rect">
            <a:avLst/>
          </a:prstGeom>
          <a:noFill/>
          <a:ln>
            <a:noFill/>
          </a:ln>
        </p:spPr>
        <p:txBody>
          <a:bodyPr spcFirstLastPara="1" wrap="square" lIns="88900" tIns="88900" rIns="88900" bIns="88900" anchor="ctr" anchorCtr="0">
            <a:noAutofit/>
          </a:bodyPr>
          <a:lstStyle/>
          <a:p>
            <a:pPr marL="0" marR="0" lvl="0" indent="0" algn="l" rtl="0">
              <a:spcBef>
                <a:spcPts val="0"/>
              </a:spcBef>
              <a:spcAft>
                <a:spcPts val="0"/>
              </a:spcAft>
              <a:buNone/>
            </a:pPr>
            <a:r>
              <a:rPr lang="fr-BE" sz="900" b="1" dirty="0" err="1">
                <a:solidFill>
                  <a:srgbClr val="000000"/>
                </a:solidFill>
                <a:latin typeface="Verdana"/>
                <a:ea typeface="Verdana"/>
                <a:cs typeface="Verdana"/>
                <a:sym typeface="Verdana"/>
              </a:rPr>
              <a:t>Technology</a:t>
            </a:r>
            <a:r>
              <a:rPr lang="fr-BE" sz="900" dirty="0">
                <a:solidFill>
                  <a:srgbClr val="000000"/>
                </a:solidFill>
                <a:latin typeface="Verdana"/>
                <a:ea typeface="Verdana"/>
                <a:cs typeface="Verdana"/>
                <a:sym typeface="Verdana"/>
              </a:rPr>
              <a:t>:</a:t>
            </a:r>
            <a:r>
              <a:rPr lang="fr-BE" sz="900" dirty="0">
                <a:latin typeface="Verdana"/>
                <a:ea typeface="Verdana"/>
                <a:cs typeface="Verdana"/>
                <a:sym typeface="Verdana"/>
              </a:rPr>
              <a:t> </a:t>
            </a:r>
            <a:r>
              <a:rPr lang="fr-BE" sz="900" dirty="0">
                <a:solidFill>
                  <a:srgbClr val="323232"/>
                </a:solidFill>
                <a:highlight>
                  <a:srgbClr val="FFFFFF"/>
                </a:highlight>
              </a:rPr>
              <a:t>MTender </a:t>
            </a:r>
            <a:r>
              <a:rPr lang="fr-BE" sz="900" dirty="0" err="1">
                <a:solidFill>
                  <a:srgbClr val="323232"/>
                </a:solidFill>
                <a:highlight>
                  <a:srgbClr val="FFFFFF"/>
                </a:highlight>
              </a:rPr>
              <a:t>is</a:t>
            </a:r>
            <a:r>
              <a:rPr lang="fr-BE" sz="900" dirty="0">
                <a:solidFill>
                  <a:srgbClr val="323232"/>
                </a:solidFill>
                <a:highlight>
                  <a:srgbClr val="FFFFFF"/>
                </a:highlight>
              </a:rPr>
              <a:t> a multi‑</a:t>
            </a:r>
            <a:r>
              <a:rPr lang="fr-BE" sz="900" dirty="0" err="1">
                <a:solidFill>
                  <a:srgbClr val="323232"/>
                </a:solidFill>
                <a:highlight>
                  <a:srgbClr val="FFFFFF"/>
                </a:highlight>
              </a:rPr>
              <a:t>platform</a:t>
            </a:r>
            <a:r>
              <a:rPr lang="fr-BE" sz="900" dirty="0">
                <a:solidFill>
                  <a:srgbClr val="323232"/>
                </a:solidFill>
                <a:highlight>
                  <a:srgbClr val="FFFFFF"/>
                </a:highlight>
              </a:rPr>
              <a:t> networking digital </a:t>
            </a:r>
            <a:r>
              <a:rPr lang="fr-BE" sz="900" dirty="0" err="1">
                <a:solidFill>
                  <a:srgbClr val="323232"/>
                </a:solidFill>
                <a:highlight>
                  <a:srgbClr val="FFFFFF"/>
                </a:highlight>
              </a:rPr>
              <a:t>procurement</a:t>
            </a:r>
            <a:r>
              <a:rPr lang="fr-BE" sz="900" dirty="0">
                <a:solidFill>
                  <a:srgbClr val="323232"/>
                </a:solidFill>
                <a:highlight>
                  <a:srgbClr val="FFFFFF"/>
                </a:highlight>
              </a:rPr>
              <a:t> service, </a:t>
            </a:r>
            <a:r>
              <a:rPr lang="fr-BE" sz="900" dirty="0" err="1">
                <a:solidFill>
                  <a:srgbClr val="323232"/>
                </a:solidFill>
                <a:highlight>
                  <a:srgbClr val="FFFFFF"/>
                </a:highlight>
              </a:rPr>
              <a:t>it</a:t>
            </a:r>
            <a:r>
              <a:rPr lang="fr-BE" sz="900" dirty="0">
                <a:solidFill>
                  <a:srgbClr val="323232"/>
                </a:solidFill>
                <a:highlight>
                  <a:srgbClr val="FFFFFF"/>
                </a:highlight>
              </a:rPr>
              <a:t> comprise a </a:t>
            </a:r>
            <a:r>
              <a:rPr lang="fr-BE" sz="900" dirty="0" err="1">
                <a:solidFill>
                  <a:srgbClr val="323232"/>
                </a:solidFill>
                <a:highlight>
                  <a:srgbClr val="FFFFFF"/>
                </a:highlight>
              </a:rPr>
              <a:t>government‑operated</a:t>
            </a:r>
            <a:r>
              <a:rPr lang="fr-BE" sz="900" dirty="0">
                <a:solidFill>
                  <a:srgbClr val="323232"/>
                </a:solidFill>
                <a:highlight>
                  <a:srgbClr val="FFFFFF"/>
                </a:highlight>
              </a:rPr>
              <a:t> Open Data central </a:t>
            </a:r>
            <a:r>
              <a:rPr lang="fr-BE" sz="900" dirty="0" err="1">
                <a:solidFill>
                  <a:srgbClr val="323232"/>
                </a:solidFill>
                <a:highlight>
                  <a:srgbClr val="FFFFFF"/>
                </a:highlight>
              </a:rPr>
              <a:t>database</a:t>
            </a:r>
            <a:r>
              <a:rPr lang="fr-BE" sz="900" dirty="0">
                <a:solidFill>
                  <a:srgbClr val="323232"/>
                </a:solidFill>
                <a:highlight>
                  <a:srgbClr val="FFFFFF"/>
                </a:highlight>
              </a:rPr>
              <a:t> unit and </a:t>
            </a:r>
            <a:r>
              <a:rPr lang="fr-BE" sz="900" dirty="0" err="1">
                <a:solidFill>
                  <a:srgbClr val="323232"/>
                </a:solidFill>
                <a:highlight>
                  <a:srgbClr val="FFFFFF"/>
                </a:highlight>
              </a:rPr>
              <a:t>is</a:t>
            </a:r>
            <a:r>
              <a:rPr lang="fr-BE" sz="900" dirty="0">
                <a:solidFill>
                  <a:srgbClr val="323232"/>
                </a:solidFill>
                <a:highlight>
                  <a:srgbClr val="FFFFFF"/>
                </a:highlight>
              </a:rPr>
              <a:t> networking </a:t>
            </a:r>
            <a:r>
              <a:rPr lang="fr-BE" sz="900" dirty="0" err="1">
                <a:solidFill>
                  <a:srgbClr val="323232"/>
                </a:solidFill>
                <a:highlight>
                  <a:srgbClr val="FFFFFF"/>
                </a:highlight>
              </a:rPr>
              <a:t>with</a:t>
            </a:r>
            <a:r>
              <a:rPr lang="fr-BE" sz="900" dirty="0">
                <a:solidFill>
                  <a:srgbClr val="323232"/>
                </a:solidFill>
                <a:highlight>
                  <a:srgbClr val="FFFFFF"/>
                </a:highlight>
              </a:rPr>
              <a:t> </a:t>
            </a:r>
            <a:r>
              <a:rPr lang="fr-BE" sz="900" dirty="0" err="1">
                <a:solidFill>
                  <a:srgbClr val="323232"/>
                </a:solidFill>
                <a:highlight>
                  <a:srgbClr val="FFFFFF"/>
                </a:highlight>
              </a:rPr>
              <a:t>several</a:t>
            </a:r>
            <a:r>
              <a:rPr lang="fr-BE" sz="900" dirty="0">
                <a:solidFill>
                  <a:srgbClr val="323232"/>
                </a:solidFill>
                <a:highlight>
                  <a:srgbClr val="FFFFFF"/>
                </a:highlight>
              </a:rPr>
              <a:t> commercial </a:t>
            </a:r>
            <a:r>
              <a:rPr lang="fr-BE" sz="900" dirty="0" err="1">
                <a:solidFill>
                  <a:srgbClr val="323232"/>
                </a:solidFill>
                <a:highlight>
                  <a:srgbClr val="FFFFFF"/>
                </a:highlight>
              </a:rPr>
              <a:t>electronic</a:t>
            </a:r>
            <a:r>
              <a:rPr lang="fr-BE" sz="900" dirty="0">
                <a:solidFill>
                  <a:srgbClr val="323232"/>
                </a:solidFill>
                <a:highlight>
                  <a:srgbClr val="FFFFFF"/>
                </a:highlight>
              </a:rPr>
              <a:t> </a:t>
            </a:r>
            <a:r>
              <a:rPr lang="fr-BE" sz="900" dirty="0" err="1">
                <a:solidFill>
                  <a:srgbClr val="323232"/>
                </a:solidFill>
                <a:highlight>
                  <a:srgbClr val="FFFFFF"/>
                </a:highlight>
              </a:rPr>
              <a:t>platforms</a:t>
            </a:r>
            <a:r>
              <a:rPr lang="fr-BE" sz="900" dirty="0">
                <a:solidFill>
                  <a:srgbClr val="323232"/>
                </a:solidFill>
                <a:highlight>
                  <a:srgbClr val="FFFFFF"/>
                </a:highlight>
              </a:rPr>
              <a:t> </a:t>
            </a:r>
            <a:r>
              <a:rPr lang="fr-BE" sz="900" dirty="0" err="1">
                <a:solidFill>
                  <a:srgbClr val="323232"/>
                </a:solidFill>
                <a:highlight>
                  <a:srgbClr val="FFFFFF"/>
                </a:highlight>
              </a:rPr>
              <a:t>certified</a:t>
            </a:r>
            <a:r>
              <a:rPr lang="fr-BE" sz="900" dirty="0">
                <a:solidFill>
                  <a:srgbClr val="323232"/>
                </a:solidFill>
                <a:highlight>
                  <a:srgbClr val="FFFFFF"/>
                </a:highlight>
              </a:rPr>
              <a:t> to support </a:t>
            </a:r>
            <a:r>
              <a:rPr lang="fr-BE" sz="900" dirty="0" err="1">
                <a:solidFill>
                  <a:srgbClr val="323232"/>
                </a:solidFill>
                <a:highlight>
                  <a:srgbClr val="FFFFFF"/>
                </a:highlight>
              </a:rPr>
              <a:t>electronic</a:t>
            </a:r>
            <a:r>
              <a:rPr lang="fr-BE" sz="900" dirty="0">
                <a:solidFill>
                  <a:srgbClr val="323232"/>
                </a:solidFill>
                <a:highlight>
                  <a:srgbClr val="FFFFFF"/>
                </a:highlight>
              </a:rPr>
              <a:t> </a:t>
            </a:r>
            <a:r>
              <a:rPr lang="fr-BE" sz="900" dirty="0" err="1">
                <a:solidFill>
                  <a:srgbClr val="323232"/>
                </a:solidFill>
                <a:highlight>
                  <a:srgbClr val="FFFFFF"/>
                </a:highlight>
              </a:rPr>
              <a:t>tendering</a:t>
            </a:r>
            <a:r>
              <a:rPr lang="fr-BE" sz="900" dirty="0">
                <a:solidFill>
                  <a:srgbClr val="323232"/>
                </a:solidFill>
                <a:highlight>
                  <a:srgbClr val="FFFFFF"/>
                </a:highlight>
              </a:rPr>
              <a:t> </a:t>
            </a:r>
            <a:r>
              <a:rPr lang="fr-BE" sz="900" dirty="0" err="1">
                <a:solidFill>
                  <a:srgbClr val="323232"/>
                </a:solidFill>
                <a:highlight>
                  <a:srgbClr val="FFFFFF"/>
                </a:highlight>
              </a:rPr>
              <a:t>processes</a:t>
            </a:r>
            <a:r>
              <a:rPr lang="fr-BE" sz="900" dirty="0">
                <a:solidFill>
                  <a:srgbClr val="323232"/>
                </a:solidFill>
                <a:highlight>
                  <a:srgbClr val="FFFFFF"/>
                </a:highlight>
              </a:rPr>
              <a:t> for public </a:t>
            </a:r>
            <a:r>
              <a:rPr lang="fr-BE" sz="900" dirty="0" err="1">
                <a:solidFill>
                  <a:srgbClr val="323232"/>
                </a:solidFill>
                <a:highlight>
                  <a:srgbClr val="FFFFFF"/>
                </a:highlight>
              </a:rPr>
              <a:t>sector</a:t>
            </a:r>
            <a:r>
              <a:rPr lang="fr-BE" sz="900" dirty="0">
                <a:solidFill>
                  <a:srgbClr val="323232"/>
                </a:solidFill>
                <a:highlight>
                  <a:srgbClr val="FFFFFF"/>
                </a:highlight>
              </a:rPr>
              <a:t>. </a:t>
            </a:r>
            <a:r>
              <a:rPr lang="fr-BE" sz="900" dirty="0" err="1">
                <a:solidFill>
                  <a:srgbClr val="323232"/>
                </a:solidFill>
                <a:highlight>
                  <a:srgbClr val="FFFFFF"/>
                </a:highlight>
              </a:rPr>
              <a:t>From</a:t>
            </a:r>
            <a:r>
              <a:rPr lang="fr-BE" sz="900" dirty="0">
                <a:solidFill>
                  <a:srgbClr val="323232"/>
                </a:solidFill>
                <a:highlight>
                  <a:srgbClr val="FFFFFF"/>
                </a:highlight>
              </a:rPr>
              <a:t> </a:t>
            </a:r>
            <a:r>
              <a:rPr lang="fr-BE" sz="900" dirty="0" err="1">
                <a:solidFill>
                  <a:srgbClr val="323232"/>
                </a:solidFill>
                <a:highlight>
                  <a:srgbClr val="FFFFFF"/>
                </a:highlight>
              </a:rPr>
              <a:t>technological</a:t>
            </a:r>
            <a:r>
              <a:rPr lang="fr-BE" sz="900" dirty="0">
                <a:solidFill>
                  <a:srgbClr val="323232"/>
                </a:solidFill>
                <a:highlight>
                  <a:srgbClr val="FFFFFF"/>
                </a:highlight>
              </a:rPr>
              <a:t> perspective MTender </a:t>
            </a:r>
            <a:r>
              <a:rPr lang="fr-BE" sz="900" dirty="0" err="1">
                <a:solidFill>
                  <a:srgbClr val="323232"/>
                </a:solidFill>
                <a:highlight>
                  <a:srgbClr val="FFFFFF"/>
                </a:highlight>
              </a:rPr>
              <a:t>is</a:t>
            </a:r>
            <a:r>
              <a:rPr lang="fr-BE" sz="900" dirty="0">
                <a:solidFill>
                  <a:srgbClr val="434343"/>
                </a:solidFill>
                <a:highlight>
                  <a:srgbClr val="FFFFFF"/>
                </a:highlight>
              </a:rPr>
              <a:t>: </a:t>
            </a:r>
            <a:r>
              <a:rPr lang="fr-BE" sz="900" dirty="0">
                <a:solidFill>
                  <a:srgbClr val="434343"/>
                </a:solidFill>
              </a:rPr>
              <a:t>open source flexible architecture </a:t>
            </a:r>
            <a:r>
              <a:rPr lang="fr-BE" sz="900" dirty="0" err="1">
                <a:solidFill>
                  <a:srgbClr val="434343"/>
                </a:solidFill>
              </a:rPr>
              <a:t>based</a:t>
            </a:r>
            <a:r>
              <a:rPr lang="fr-BE" sz="900" dirty="0">
                <a:solidFill>
                  <a:srgbClr val="434343"/>
                </a:solidFill>
              </a:rPr>
              <a:t> on </a:t>
            </a:r>
            <a:r>
              <a:rPr lang="fr-BE" sz="900" dirty="0" err="1">
                <a:solidFill>
                  <a:srgbClr val="434343"/>
                </a:solidFill>
              </a:rPr>
              <a:t>unified</a:t>
            </a:r>
            <a:r>
              <a:rPr lang="fr-BE" sz="900" dirty="0">
                <a:solidFill>
                  <a:srgbClr val="434343"/>
                </a:solidFill>
              </a:rPr>
              <a:t> BPMN2.0 Central Unit and Business </a:t>
            </a:r>
            <a:r>
              <a:rPr lang="fr-BE" sz="900" dirty="0" err="1">
                <a:solidFill>
                  <a:srgbClr val="434343"/>
                </a:solidFill>
              </a:rPr>
              <a:t>Process</a:t>
            </a:r>
            <a:r>
              <a:rPr lang="fr-BE" sz="900" dirty="0">
                <a:solidFill>
                  <a:srgbClr val="434343"/>
                </a:solidFill>
              </a:rPr>
              <a:t> Engine; </a:t>
            </a:r>
            <a:r>
              <a:rPr lang="fr-BE" sz="900" dirty="0" err="1">
                <a:solidFill>
                  <a:srgbClr val="434343"/>
                </a:solidFill>
              </a:rPr>
              <a:t>disclosed</a:t>
            </a:r>
            <a:r>
              <a:rPr lang="fr-BE" sz="900" dirty="0">
                <a:solidFill>
                  <a:srgbClr val="434343"/>
                </a:solidFill>
              </a:rPr>
              <a:t> </a:t>
            </a:r>
            <a:r>
              <a:rPr lang="fr-BE" sz="900" dirty="0" err="1">
                <a:solidFill>
                  <a:srgbClr val="434343"/>
                </a:solidFill>
              </a:rPr>
              <a:t>processes</a:t>
            </a:r>
            <a:r>
              <a:rPr lang="fr-BE" sz="900" dirty="0">
                <a:solidFill>
                  <a:srgbClr val="434343"/>
                </a:solidFill>
              </a:rPr>
              <a:t> and </a:t>
            </a:r>
            <a:r>
              <a:rPr lang="fr-BE" sz="900" dirty="0" err="1">
                <a:solidFill>
                  <a:srgbClr val="434343"/>
                </a:solidFill>
              </a:rPr>
              <a:t>predictable</a:t>
            </a:r>
            <a:r>
              <a:rPr lang="fr-BE" sz="900" dirty="0">
                <a:solidFill>
                  <a:srgbClr val="434343"/>
                </a:solidFill>
              </a:rPr>
              <a:t> </a:t>
            </a:r>
            <a:r>
              <a:rPr lang="fr-BE" sz="900" dirty="0" err="1">
                <a:solidFill>
                  <a:srgbClr val="434343"/>
                </a:solidFill>
              </a:rPr>
              <a:t>steps</a:t>
            </a:r>
            <a:r>
              <a:rPr lang="fr-BE" sz="900" dirty="0">
                <a:solidFill>
                  <a:srgbClr val="434343"/>
                </a:solidFill>
              </a:rPr>
              <a:t> via “</a:t>
            </a:r>
            <a:r>
              <a:rPr lang="fr-BE" sz="900" dirty="0" err="1">
                <a:solidFill>
                  <a:srgbClr val="434343"/>
                </a:solidFill>
              </a:rPr>
              <a:t>executable</a:t>
            </a:r>
            <a:r>
              <a:rPr lang="fr-BE" sz="900" dirty="0">
                <a:solidFill>
                  <a:srgbClr val="434343"/>
                </a:solidFill>
              </a:rPr>
              <a:t>” Open </a:t>
            </a:r>
            <a:r>
              <a:rPr lang="fr-BE" sz="900" dirty="0" err="1">
                <a:solidFill>
                  <a:srgbClr val="434343"/>
                </a:solidFill>
              </a:rPr>
              <a:t>Contracting</a:t>
            </a:r>
            <a:r>
              <a:rPr lang="fr-BE" sz="900" dirty="0">
                <a:solidFill>
                  <a:srgbClr val="434343"/>
                </a:solidFill>
              </a:rPr>
              <a:t> Data Standard (OCDS) </a:t>
            </a:r>
            <a:r>
              <a:rPr lang="fr-BE" sz="900" dirty="0" err="1">
                <a:solidFill>
                  <a:srgbClr val="434343"/>
                </a:solidFill>
              </a:rPr>
              <a:t>inside</a:t>
            </a:r>
            <a:r>
              <a:rPr lang="fr-BE" sz="900" dirty="0">
                <a:solidFill>
                  <a:srgbClr val="434343"/>
                </a:solidFill>
              </a:rPr>
              <a:t>; </a:t>
            </a:r>
            <a:r>
              <a:rPr lang="fr-BE" sz="900" dirty="0" err="1">
                <a:solidFill>
                  <a:srgbClr val="434343"/>
                </a:solidFill>
              </a:rPr>
              <a:t>deep</a:t>
            </a:r>
            <a:r>
              <a:rPr lang="fr-BE" sz="900" dirty="0">
                <a:solidFill>
                  <a:srgbClr val="434343"/>
                </a:solidFill>
              </a:rPr>
              <a:t> </a:t>
            </a:r>
            <a:r>
              <a:rPr lang="fr-BE" sz="900" dirty="0" err="1">
                <a:solidFill>
                  <a:srgbClr val="434343"/>
                </a:solidFill>
              </a:rPr>
              <a:t>integration</a:t>
            </a:r>
            <a:r>
              <a:rPr lang="fr-BE" sz="900" dirty="0">
                <a:solidFill>
                  <a:srgbClr val="434343"/>
                </a:solidFill>
              </a:rPr>
              <a:t> </a:t>
            </a:r>
            <a:r>
              <a:rPr lang="fr-BE" sz="900" dirty="0" err="1">
                <a:solidFill>
                  <a:srgbClr val="434343"/>
                </a:solidFill>
              </a:rPr>
              <a:t>with</a:t>
            </a:r>
            <a:r>
              <a:rPr lang="fr-BE" sz="900" dirty="0">
                <a:solidFill>
                  <a:srgbClr val="434343"/>
                </a:solidFill>
              </a:rPr>
              <a:t> local </a:t>
            </a:r>
            <a:r>
              <a:rPr lang="fr-BE" sz="900" dirty="0" err="1">
                <a:solidFill>
                  <a:srgbClr val="434343"/>
                </a:solidFill>
              </a:rPr>
              <a:t>eGov</a:t>
            </a:r>
            <a:r>
              <a:rPr lang="fr-BE" sz="900" dirty="0">
                <a:solidFill>
                  <a:srgbClr val="434343"/>
                </a:solidFill>
              </a:rPr>
              <a:t> </a:t>
            </a:r>
            <a:r>
              <a:rPr lang="fr-BE" sz="900" dirty="0" err="1">
                <a:solidFill>
                  <a:srgbClr val="434343"/>
                </a:solidFill>
              </a:rPr>
              <a:t>environment</a:t>
            </a:r>
            <a:r>
              <a:rPr lang="fr-BE" sz="900" dirty="0">
                <a:solidFill>
                  <a:srgbClr val="434343"/>
                </a:solidFill>
              </a:rPr>
              <a:t>: </a:t>
            </a:r>
            <a:r>
              <a:rPr lang="fr-BE" sz="900" dirty="0" err="1">
                <a:solidFill>
                  <a:srgbClr val="434343"/>
                </a:solidFill>
              </a:rPr>
              <a:t>trusted</a:t>
            </a:r>
            <a:r>
              <a:rPr lang="fr-BE" sz="900" dirty="0">
                <a:solidFill>
                  <a:srgbClr val="434343"/>
                </a:solidFill>
              </a:rPr>
              <a:t> </a:t>
            </a:r>
            <a:r>
              <a:rPr lang="fr-BE" sz="900" dirty="0" err="1">
                <a:solidFill>
                  <a:srgbClr val="434343"/>
                </a:solidFill>
              </a:rPr>
              <a:t>authentication</a:t>
            </a:r>
            <a:r>
              <a:rPr lang="fr-BE" sz="900" dirty="0">
                <a:solidFill>
                  <a:srgbClr val="434343"/>
                </a:solidFill>
              </a:rPr>
              <a:t> of </a:t>
            </a:r>
            <a:r>
              <a:rPr lang="fr-BE" sz="900" dirty="0" err="1">
                <a:solidFill>
                  <a:srgbClr val="434343"/>
                </a:solidFill>
              </a:rPr>
              <a:t>CAs</a:t>
            </a:r>
            <a:r>
              <a:rPr lang="fr-BE" sz="900" dirty="0">
                <a:solidFill>
                  <a:srgbClr val="434343"/>
                </a:solidFill>
              </a:rPr>
              <a:t>, initial </a:t>
            </a:r>
            <a:r>
              <a:rPr lang="fr-BE" sz="900" dirty="0" err="1">
                <a:solidFill>
                  <a:srgbClr val="434343"/>
                </a:solidFill>
              </a:rPr>
              <a:t>verification</a:t>
            </a:r>
            <a:r>
              <a:rPr lang="fr-BE" sz="900" dirty="0">
                <a:solidFill>
                  <a:srgbClr val="434343"/>
                </a:solidFill>
              </a:rPr>
              <a:t> of </a:t>
            </a:r>
            <a:r>
              <a:rPr lang="fr-BE" sz="900" dirty="0" err="1">
                <a:solidFill>
                  <a:srgbClr val="434343"/>
                </a:solidFill>
              </a:rPr>
              <a:t>EOs</a:t>
            </a:r>
            <a:r>
              <a:rPr lang="fr-BE" sz="900" dirty="0">
                <a:solidFill>
                  <a:srgbClr val="434343"/>
                </a:solidFill>
              </a:rPr>
              <a:t>. </a:t>
            </a:r>
            <a:r>
              <a:rPr lang="fr-BE" sz="900" dirty="0" err="1">
                <a:solidFill>
                  <a:srgbClr val="434343"/>
                </a:solidFill>
              </a:rPr>
              <a:t>automated</a:t>
            </a:r>
            <a:r>
              <a:rPr lang="fr-BE" sz="900" dirty="0">
                <a:solidFill>
                  <a:srgbClr val="434343"/>
                </a:solidFill>
              </a:rPr>
              <a:t> </a:t>
            </a:r>
            <a:r>
              <a:rPr lang="fr-BE" sz="900" dirty="0" err="1">
                <a:solidFill>
                  <a:srgbClr val="434343"/>
                </a:solidFill>
              </a:rPr>
              <a:t>disclosure</a:t>
            </a:r>
            <a:r>
              <a:rPr lang="fr-BE" sz="900" dirty="0">
                <a:solidFill>
                  <a:srgbClr val="434343"/>
                </a:solidFill>
              </a:rPr>
              <a:t> and initial </a:t>
            </a:r>
            <a:r>
              <a:rPr lang="fr-BE" sz="900" dirty="0" err="1">
                <a:solidFill>
                  <a:srgbClr val="434343"/>
                </a:solidFill>
              </a:rPr>
              <a:t>verification</a:t>
            </a:r>
            <a:r>
              <a:rPr lang="fr-BE" sz="900" dirty="0">
                <a:solidFill>
                  <a:srgbClr val="434343"/>
                </a:solidFill>
              </a:rPr>
              <a:t> of </a:t>
            </a:r>
            <a:r>
              <a:rPr lang="fr-BE" sz="900" dirty="0" err="1">
                <a:solidFill>
                  <a:srgbClr val="434343"/>
                </a:solidFill>
              </a:rPr>
              <a:t>funding</a:t>
            </a:r>
            <a:r>
              <a:rPr lang="fr-BE" sz="900" dirty="0">
                <a:solidFill>
                  <a:srgbClr val="434343"/>
                </a:solidFill>
              </a:rPr>
              <a:t> allocation, </a:t>
            </a:r>
            <a:r>
              <a:rPr lang="fr-BE" sz="900" dirty="0" err="1">
                <a:solidFill>
                  <a:srgbClr val="434343"/>
                </a:solidFill>
              </a:rPr>
              <a:t>partially</a:t>
            </a:r>
            <a:r>
              <a:rPr lang="fr-BE" sz="900" dirty="0">
                <a:solidFill>
                  <a:srgbClr val="434343"/>
                </a:solidFill>
              </a:rPr>
              <a:t> </a:t>
            </a:r>
            <a:r>
              <a:rPr lang="fr-BE" sz="900" dirty="0" err="1">
                <a:solidFill>
                  <a:srgbClr val="434343"/>
                </a:solidFill>
              </a:rPr>
              <a:t>automated</a:t>
            </a:r>
            <a:r>
              <a:rPr lang="fr-BE" sz="900" dirty="0">
                <a:solidFill>
                  <a:srgbClr val="434343"/>
                </a:solidFill>
              </a:rPr>
              <a:t> </a:t>
            </a:r>
            <a:r>
              <a:rPr lang="fr-BE" sz="900" dirty="0" err="1">
                <a:solidFill>
                  <a:srgbClr val="434343"/>
                </a:solidFill>
              </a:rPr>
              <a:t>eligibility</a:t>
            </a:r>
            <a:r>
              <a:rPr lang="fr-BE" sz="900" dirty="0">
                <a:solidFill>
                  <a:srgbClr val="434343"/>
                </a:solidFill>
              </a:rPr>
              <a:t> check and </a:t>
            </a:r>
            <a:r>
              <a:rPr lang="fr-BE" sz="900" dirty="0" err="1">
                <a:solidFill>
                  <a:srgbClr val="434343"/>
                </a:solidFill>
              </a:rPr>
              <a:t>ranking</a:t>
            </a:r>
            <a:r>
              <a:rPr lang="fr-BE" sz="900" dirty="0">
                <a:solidFill>
                  <a:srgbClr val="434343"/>
                </a:solidFill>
              </a:rPr>
              <a:t> </a:t>
            </a:r>
            <a:r>
              <a:rPr lang="fr-BE" sz="900" dirty="0" err="1">
                <a:solidFill>
                  <a:srgbClr val="434343"/>
                </a:solidFill>
              </a:rPr>
              <a:t>according</a:t>
            </a:r>
            <a:r>
              <a:rPr lang="fr-BE" sz="900" dirty="0">
                <a:solidFill>
                  <a:srgbClr val="434343"/>
                </a:solidFill>
              </a:rPr>
              <a:t> to </a:t>
            </a:r>
            <a:r>
              <a:rPr lang="fr-BE" sz="900" dirty="0" err="1">
                <a:solidFill>
                  <a:srgbClr val="434343"/>
                </a:solidFill>
              </a:rPr>
              <a:t>requirements</a:t>
            </a:r>
            <a:r>
              <a:rPr lang="fr-BE" sz="900" dirty="0">
                <a:solidFill>
                  <a:srgbClr val="434343"/>
                </a:solidFill>
              </a:rPr>
              <a:t> </a:t>
            </a:r>
            <a:r>
              <a:rPr lang="fr-BE" sz="900" dirty="0" err="1">
                <a:solidFill>
                  <a:srgbClr val="434343"/>
                </a:solidFill>
              </a:rPr>
              <a:t>prescribed</a:t>
            </a:r>
            <a:r>
              <a:rPr lang="fr-BE" sz="900" dirty="0">
                <a:solidFill>
                  <a:srgbClr val="434343"/>
                </a:solidFill>
              </a:rPr>
              <a:t> by ESPD, digital </a:t>
            </a:r>
            <a:r>
              <a:rPr lang="fr-BE" sz="900" dirty="0" err="1">
                <a:solidFill>
                  <a:srgbClr val="434343"/>
                </a:solidFill>
              </a:rPr>
              <a:t>contract</a:t>
            </a:r>
            <a:r>
              <a:rPr lang="fr-BE" sz="900" dirty="0">
                <a:solidFill>
                  <a:srgbClr val="434343"/>
                </a:solidFill>
              </a:rPr>
              <a:t> </a:t>
            </a:r>
            <a:r>
              <a:rPr lang="fr-BE" sz="900" dirty="0" err="1">
                <a:solidFill>
                  <a:srgbClr val="434343"/>
                </a:solidFill>
              </a:rPr>
              <a:t>register</a:t>
            </a:r>
            <a:r>
              <a:rPr lang="fr-BE" sz="900" dirty="0">
                <a:solidFill>
                  <a:srgbClr val="434343"/>
                </a:solidFill>
              </a:rPr>
              <a:t> and online registration of the </a:t>
            </a:r>
            <a:r>
              <a:rPr lang="fr-BE" sz="900" dirty="0" err="1">
                <a:solidFill>
                  <a:srgbClr val="434343"/>
                </a:solidFill>
              </a:rPr>
              <a:t>contracts</a:t>
            </a:r>
            <a:r>
              <a:rPr lang="fr-BE" sz="900" dirty="0">
                <a:solidFill>
                  <a:srgbClr val="434343"/>
                </a:solidFill>
              </a:rPr>
              <a:t> in State </a:t>
            </a:r>
            <a:r>
              <a:rPr lang="fr-BE" sz="900" dirty="0" err="1">
                <a:solidFill>
                  <a:srgbClr val="434343"/>
                </a:solidFill>
              </a:rPr>
              <a:t>Treasury</a:t>
            </a:r>
            <a:r>
              <a:rPr lang="fr-BE" sz="900" dirty="0">
                <a:solidFill>
                  <a:srgbClr val="434343"/>
                </a:solidFill>
              </a:rPr>
              <a:t>, </a:t>
            </a:r>
            <a:r>
              <a:rPr lang="fr-BE" sz="900" dirty="0" err="1">
                <a:solidFill>
                  <a:srgbClr val="434343"/>
                </a:solidFill>
              </a:rPr>
              <a:t>disclosed</a:t>
            </a:r>
            <a:r>
              <a:rPr lang="fr-BE" sz="900" dirty="0">
                <a:solidFill>
                  <a:srgbClr val="434343"/>
                </a:solidFill>
              </a:rPr>
              <a:t> </a:t>
            </a:r>
            <a:r>
              <a:rPr lang="fr-BE" sz="900" dirty="0" err="1">
                <a:solidFill>
                  <a:srgbClr val="434343"/>
                </a:solidFill>
              </a:rPr>
              <a:t>contract</a:t>
            </a:r>
            <a:r>
              <a:rPr lang="fr-BE" sz="900" dirty="0">
                <a:solidFill>
                  <a:srgbClr val="434343"/>
                </a:solidFill>
              </a:rPr>
              <a:t> </a:t>
            </a:r>
            <a:r>
              <a:rPr lang="fr-BE" sz="900" dirty="0" err="1">
                <a:solidFill>
                  <a:srgbClr val="434343"/>
                </a:solidFill>
              </a:rPr>
              <a:t>implementation</a:t>
            </a:r>
            <a:r>
              <a:rPr lang="fr-BE" sz="900" dirty="0">
                <a:solidFill>
                  <a:srgbClr val="434343"/>
                </a:solidFill>
              </a:rPr>
              <a:t> </a:t>
            </a:r>
            <a:r>
              <a:rPr lang="fr-BE" sz="900" dirty="0" err="1">
                <a:solidFill>
                  <a:srgbClr val="434343"/>
                </a:solidFill>
              </a:rPr>
              <a:t>schedule</a:t>
            </a:r>
            <a:r>
              <a:rPr lang="fr-BE" sz="900" dirty="0">
                <a:solidFill>
                  <a:srgbClr val="434343"/>
                </a:solidFill>
              </a:rPr>
              <a:t> </a:t>
            </a:r>
            <a:r>
              <a:rPr lang="fr-BE" sz="900" dirty="0" err="1">
                <a:solidFill>
                  <a:srgbClr val="434343"/>
                </a:solidFill>
              </a:rPr>
              <a:t>both</a:t>
            </a:r>
            <a:r>
              <a:rPr lang="fr-BE" sz="900" dirty="0">
                <a:solidFill>
                  <a:srgbClr val="434343"/>
                </a:solidFill>
              </a:rPr>
              <a:t>: </a:t>
            </a:r>
            <a:r>
              <a:rPr lang="fr-BE" sz="900" dirty="0" err="1">
                <a:solidFill>
                  <a:srgbClr val="434343"/>
                </a:solidFill>
              </a:rPr>
              <a:t>execution</a:t>
            </a:r>
            <a:r>
              <a:rPr lang="fr-BE" sz="900" dirty="0">
                <a:solidFill>
                  <a:srgbClr val="434343"/>
                </a:solidFill>
              </a:rPr>
              <a:t>/</a:t>
            </a:r>
            <a:r>
              <a:rPr lang="fr-BE" sz="900" dirty="0" err="1">
                <a:solidFill>
                  <a:srgbClr val="434343"/>
                </a:solidFill>
              </a:rPr>
              <a:t>delivery</a:t>
            </a:r>
            <a:r>
              <a:rPr lang="fr-BE" sz="900" dirty="0">
                <a:solidFill>
                  <a:srgbClr val="434343"/>
                </a:solidFill>
              </a:rPr>
              <a:t> and </a:t>
            </a:r>
            <a:r>
              <a:rPr lang="fr-BE" sz="900" dirty="0" err="1">
                <a:solidFill>
                  <a:srgbClr val="434343"/>
                </a:solidFill>
              </a:rPr>
              <a:t>payment</a:t>
            </a:r>
            <a:r>
              <a:rPr lang="fr-BE" sz="900" dirty="0">
                <a:solidFill>
                  <a:srgbClr val="434343"/>
                </a:solidFill>
              </a:rPr>
              <a:t> </a:t>
            </a:r>
            <a:endParaRPr sz="900" dirty="0">
              <a:solidFill>
                <a:srgbClr val="434343"/>
              </a:solidFill>
              <a:highlight>
                <a:srgbClr val="FFFFFF"/>
              </a:highlight>
            </a:endParaRPr>
          </a:p>
        </p:txBody>
      </p:sp>
      <p:sp>
        <p:nvSpPr>
          <p:cNvPr id="317" name="Google Shape;317;p42"/>
          <p:cNvSpPr/>
          <p:nvPr/>
        </p:nvSpPr>
        <p:spPr>
          <a:xfrm>
            <a:off x="589048" y="4283681"/>
            <a:ext cx="7850400" cy="8010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8" name="Google Shape;318;p42"/>
          <p:cNvSpPr/>
          <p:nvPr/>
        </p:nvSpPr>
        <p:spPr>
          <a:xfrm>
            <a:off x="850949" y="4322646"/>
            <a:ext cx="7561200" cy="762000"/>
          </a:xfrm>
          <a:prstGeom prst="rect">
            <a:avLst/>
          </a:prstGeom>
          <a:noFill/>
          <a:ln>
            <a:noFill/>
          </a:ln>
        </p:spPr>
        <p:txBody>
          <a:bodyPr spcFirstLastPara="1" wrap="square" lIns="88900" tIns="88900" rIns="88900" bIns="88900" anchor="ctr" anchorCtr="0">
            <a:noAutofit/>
          </a:bodyPr>
          <a:lstStyle/>
          <a:p>
            <a:pPr marL="0" marR="0" lvl="0" indent="0" algn="just" rtl="0">
              <a:spcBef>
                <a:spcPts val="0"/>
              </a:spcBef>
              <a:spcAft>
                <a:spcPts val="0"/>
              </a:spcAft>
              <a:buNone/>
            </a:pPr>
            <a:r>
              <a:rPr lang="fr-BE" sz="900" b="1">
                <a:solidFill>
                  <a:srgbClr val="000000"/>
                </a:solidFill>
              </a:rPr>
              <a:t>Results</a:t>
            </a:r>
            <a:r>
              <a:rPr lang="fr-BE" sz="900">
                <a:solidFill>
                  <a:srgbClr val="000000"/>
                </a:solidFill>
              </a:rPr>
              <a:t>: 2K </a:t>
            </a:r>
            <a:r>
              <a:rPr lang="fr-BE" sz="900"/>
              <a:t>of Contracting Authorities </a:t>
            </a:r>
            <a:r>
              <a:rPr lang="fr-BE" sz="900">
                <a:solidFill>
                  <a:schemeClr val="dk1"/>
                </a:solidFill>
              </a:rPr>
              <a:t>(coverage - 70%)</a:t>
            </a:r>
            <a:r>
              <a:rPr lang="fr-BE" sz="900"/>
              <a:t> and 5K of Economic Operators </a:t>
            </a:r>
            <a:r>
              <a:rPr lang="fr-BE" sz="900">
                <a:solidFill>
                  <a:schemeClr val="dk1"/>
                </a:solidFill>
              </a:rPr>
              <a:t>(coverage - 35%)</a:t>
            </a:r>
            <a:r>
              <a:rPr lang="fr-BE" sz="900"/>
              <a:t> registered, 5000 active procedures as approximate indicator, almost 20% of concluded digital contracts. Total savings</a:t>
            </a:r>
            <a:r>
              <a:rPr lang="fr-BE" sz="900">
                <a:solidFill>
                  <a:srgbClr val="434343"/>
                </a:solidFill>
              </a:rPr>
              <a:t> - </a:t>
            </a:r>
            <a:r>
              <a:rPr lang="fr-BE" sz="900">
                <a:solidFill>
                  <a:srgbClr val="434343"/>
                </a:solidFill>
                <a:highlight>
                  <a:srgbClr val="FFFFFF"/>
                </a:highlight>
              </a:rPr>
              <a:t>€2,5mln</a:t>
            </a:r>
            <a:endParaRPr sz="900">
              <a:solidFill>
                <a:srgbClr val="434343"/>
              </a:solidFill>
            </a:endParaRPr>
          </a:p>
        </p:txBody>
      </p:sp>
      <p:grpSp>
        <p:nvGrpSpPr>
          <p:cNvPr id="319" name="Google Shape;319;p42"/>
          <p:cNvGrpSpPr/>
          <p:nvPr/>
        </p:nvGrpSpPr>
        <p:grpSpPr>
          <a:xfrm>
            <a:off x="347924" y="2008764"/>
            <a:ext cx="457845" cy="457845"/>
            <a:chOff x="126874" y="2098372"/>
            <a:chExt cx="457845" cy="457845"/>
          </a:xfrm>
        </p:grpSpPr>
        <p:sp>
          <p:nvSpPr>
            <p:cNvPr id="320" name="Google Shape;320;p42"/>
            <p:cNvSpPr/>
            <p:nvPr/>
          </p:nvSpPr>
          <p:spPr>
            <a:xfrm>
              <a:off x="176897" y="2184370"/>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grpSp>
          <p:nvGrpSpPr>
            <p:cNvPr id="321" name="Google Shape;321;p42"/>
            <p:cNvGrpSpPr/>
            <p:nvPr/>
          </p:nvGrpSpPr>
          <p:grpSpPr>
            <a:xfrm>
              <a:off x="126874" y="2098372"/>
              <a:ext cx="457845" cy="457845"/>
              <a:chOff x="3130" y="1561"/>
              <a:chExt cx="340" cy="340"/>
            </a:xfrm>
          </p:grpSpPr>
          <p:sp>
            <p:nvSpPr>
              <p:cNvPr id="322" name="Google Shape;322;p42"/>
              <p:cNvSpPr/>
              <p:nvPr/>
            </p:nvSpPr>
            <p:spPr>
              <a:xfrm>
                <a:off x="3307" y="1696"/>
                <a:ext cx="28" cy="28"/>
              </a:xfrm>
              <a:custGeom>
                <a:avLst/>
                <a:gdLst/>
                <a:ahLst/>
                <a:cxnLst/>
                <a:rect l="l" t="t" r="r" b="b"/>
                <a:pathLst>
                  <a:path w="42" h="42" extrusionOk="0">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3" name="Google Shape;323;p42"/>
              <p:cNvSpPr/>
              <p:nvPr/>
            </p:nvSpPr>
            <p:spPr>
              <a:xfrm>
                <a:off x="3265" y="1696"/>
                <a:ext cx="28" cy="28"/>
              </a:xfrm>
              <a:custGeom>
                <a:avLst/>
                <a:gdLst/>
                <a:ahLst/>
                <a:cxnLst/>
                <a:rect l="l" t="t" r="r" b="b"/>
                <a:pathLst>
                  <a:path w="42" h="42" extrusionOk="0">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4" name="Google Shape;324;p42"/>
              <p:cNvSpPr/>
              <p:nvPr/>
            </p:nvSpPr>
            <p:spPr>
              <a:xfrm>
                <a:off x="3230" y="1661"/>
                <a:ext cx="63" cy="63"/>
              </a:xfrm>
              <a:custGeom>
                <a:avLst/>
                <a:gdLst/>
                <a:ahLst/>
                <a:cxnLst/>
                <a:rect l="l" t="t" r="r" b="b"/>
                <a:pathLst>
                  <a:path w="95" h="95" extrusionOk="0">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5" name="Google Shape;325;p42"/>
              <p:cNvSpPr/>
              <p:nvPr/>
            </p:nvSpPr>
            <p:spPr>
              <a:xfrm>
                <a:off x="3265" y="1738"/>
                <a:ext cx="28" cy="28"/>
              </a:xfrm>
              <a:custGeom>
                <a:avLst/>
                <a:gdLst/>
                <a:ahLst/>
                <a:cxnLst/>
                <a:rect l="l" t="t" r="r" b="b"/>
                <a:pathLst>
                  <a:path w="42" h="42" extrusionOk="0">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6" name="Google Shape;326;p42"/>
              <p:cNvSpPr/>
              <p:nvPr/>
            </p:nvSpPr>
            <p:spPr>
              <a:xfrm>
                <a:off x="3230" y="1738"/>
                <a:ext cx="63" cy="63"/>
              </a:xfrm>
              <a:custGeom>
                <a:avLst/>
                <a:gdLst/>
                <a:ahLst/>
                <a:cxnLst/>
                <a:rect l="l" t="t" r="r" b="b"/>
                <a:pathLst>
                  <a:path w="95" h="96" extrusionOk="0">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7" name="Google Shape;327;p42"/>
              <p:cNvSpPr/>
              <p:nvPr/>
            </p:nvSpPr>
            <p:spPr>
              <a:xfrm>
                <a:off x="3307" y="1738"/>
                <a:ext cx="28" cy="28"/>
              </a:xfrm>
              <a:custGeom>
                <a:avLst/>
                <a:gdLst/>
                <a:ahLst/>
                <a:cxnLst/>
                <a:rect l="l" t="t" r="r" b="b"/>
                <a:pathLst>
                  <a:path w="42" h="42" extrusionOk="0">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8" name="Google Shape;328;p42"/>
              <p:cNvSpPr/>
              <p:nvPr/>
            </p:nvSpPr>
            <p:spPr>
              <a:xfrm>
                <a:off x="3130" y="1561"/>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9" name="Google Shape;329;p42"/>
              <p:cNvSpPr/>
              <p:nvPr/>
            </p:nvSpPr>
            <p:spPr>
              <a:xfrm>
                <a:off x="3307" y="1661"/>
                <a:ext cx="63" cy="63"/>
              </a:xfrm>
              <a:custGeom>
                <a:avLst/>
                <a:gdLst/>
                <a:ahLst/>
                <a:cxnLst/>
                <a:rect l="l" t="t" r="r" b="b"/>
                <a:pathLst>
                  <a:path w="96" h="95" extrusionOk="0">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30" name="Google Shape;330;p42"/>
              <p:cNvSpPr/>
              <p:nvPr/>
            </p:nvSpPr>
            <p:spPr>
              <a:xfrm>
                <a:off x="3307" y="1738"/>
                <a:ext cx="63" cy="63"/>
              </a:xfrm>
              <a:custGeom>
                <a:avLst/>
                <a:gdLst/>
                <a:ahLst/>
                <a:cxnLst/>
                <a:rect l="l" t="t" r="r" b="b"/>
                <a:pathLst>
                  <a:path w="96" h="96" extrusionOk="0">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grpSp>
        <p:nvGrpSpPr>
          <p:cNvPr id="331" name="Google Shape;331;p42"/>
          <p:cNvGrpSpPr/>
          <p:nvPr/>
        </p:nvGrpSpPr>
        <p:grpSpPr>
          <a:xfrm>
            <a:off x="347924" y="3184186"/>
            <a:ext cx="457201" cy="457201"/>
            <a:chOff x="117461" y="3104418"/>
            <a:chExt cx="457201" cy="457201"/>
          </a:xfrm>
        </p:grpSpPr>
        <p:sp>
          <p:nvSpPr>
            <p:cNvPr id="332" name="Google Shape;332;p42"/>
            <p:cNvSpPr/>
            <p:nvPr/>
          </p:nvSpPr>
          <p:spPr>
            <a:xfrm>
              <a:off x="155819" y="31861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33" name="Google Shape;333;p42"/>
            <p:cNvSpPr/>
            <p:nvPr/>
          </p:nvSpPr>
          <p:spPr>
            <a:xfrm>
              <a:off x="117461" y="3104418"/>
              <a:ext cx="457201" cy="457201"/>
            </a:xfrm>
            <a:custGeom>
              <a:avLst/>
              <a:gdLst/>
              <a:ahLst/>
              <a:cxnLst/>
              <a:rect l="l" t="t" r="r" b="b"/>
              <a:pathLst>
                <a:path w="512" h="512" extrusionOk="0">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334" name="Google Shape;334;p42"/>
          <p:cNvGrpSpPr/>
          <p:nvPr/>
        </p:nvGrpSpPr>
        <p:grpSpPr>
          <a:xfrm>
            <a:off x="323343" y="4189731"/>
            <a:ext cx="457201" cy="457201"/>
            <a:chOff x="125463" y="4124397"/>
            <a:chExt cx="457201" cy="457201"/>
          </a:xfrm>
        </p:grpSpPr>
        <p:sp>
          <p:nvSpPr>
            <p:cNvPr id="335" name="Google Shape;335;p42"/>
            <p:cNvSpPr/>
            <p:nvPr/>
          </p:nvSpPr>
          <p:spPr>
            <a:xfrm>
              <a:off x="171565" y="4212927"/>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36" name="Google Shape;336;p42"/>
            <p:cNvSpPr/>
            <p:nvPr/>
          </p:nvSpPr>
          <p:spPr>
            <a:xfrm>
              <a:off x="125463" y="4124397"/>
              <a:ext cx="457201" cy="457201"/>
            </a:xfrm>
            <a:custGeom>
              <a:avLst/>
              <a:gdLst/>
              <a:ahLst/>
              <a:cxnLst/>
              <a:rect l="l" t="t" r="r" b="b"/>
              <a:pathLst>
                <a:path w="512" h="512" extrusionOk="0">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337" name="Google Shape;337;p42"/>
          <p:cNvGrpSpPr/>
          <p:nvPr/>
        </p:nvGrpSpPr>
        <p:grpSpPr>
          <a:xfrm>
            <a:off x="340443" y="1212044"/>
            <a:ext cx="457845" cy="457845"/>
            <a:chOff x="126874" y="1216667"/>
            <a:chExt cx="457845" cy="457845"/>
          </a:xfrm>
        </p:grpSpPr>
        <p:sp>
          <p:nvSpPr>
            <p:cNvPr id="338" name="Google Shape;338;p42"/>
            <p:cNvSpPr/>
            <p:nvPr/>
          </p:nvSpPr>
          <p:spPr>
            <a:xfrm>
              <a:off x="177435" y="12742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grpSp>
          <p:nvGrpSpPr>
            <p:cNvPr id="339" name="Google Shape;339;p42"/>
            <p:cNvGrpSpPr/>
            <p:nvPr/>
          </p:nvGrpSpPr>
          <p:grpSpPr>
            <a:xfrm>
              <a:off x="126874" y="1216667"/>
              <a:ext cx="457845" cy="457845"/>
              <a:chOff x="3891" y="3455"/>
              <a:chExt cx="340" cy="340"/>
            </a:xfrm>
          </p:grpSpPr>
          <p:sp>
            <p:nvSpPr>
              <p:cNvPr id="340" name="Google Shape;340;p42"/>
              <p:cNvSpPr/>
              <p:nvPr/>
            </p:nvSpPr>
            <p:spPr>
              <a:xfrm>
                <a:off x="3891" y="3455"/>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1" name="Google Shape;341;p42"/>
              <p:cNvSpPr/>
              <p:nvPr/>
            </p:nvSpPr>
            <p:spPr>
              <a:xfrm>
                <a:off x="3969" y="3533"/>
                <a:ext cx="0" cy="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sp>
        <p:nvSpPr>
          <p:cNvPr id="342" name="Google Shape;342;p42"/>
          <p:cNvSpPr/>
          <p:nvPr/>
        </p:nvSpPr>
        <p:spPr>
          <a:xfrm>
            <a:off x="9089236" y="639936"/>
            <a:ext cx="502520" cy="504000"/>
          </a:xfrm>
          <a:custGeom>
            <a:avLst/>
            <a:gdLst/>
            <a:ahLst/>
            <a:cxnLst/>
            <a:rect l="l" t="t" r="r" b="b"/>
            <a:pathLst>
              <a:path w="512" h="512" extrusionOk="0">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3" name="Google Shape;343;p42"/>
          <p:cNvSpPr/>
          <p:nvPr/>
        </p:nvSpPr>
        <p:spPr>
          <a:xfrm>
            <a:off x="9089237" y="1601073"/>
            <a:ext cx="502522" cy="504000"/>
          </a:xfrm>
          <a:custGeom>
            <a:avLst/>
            <a:gdLst/>
            <a:ahLst/>
            <a:cxnLst/>
            <a:rect l="l" t="t" r="r" b="b"/>
            <a:pathLst>
              <a:path w="512" h="512" extrusionOk="0">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4" name="Google Shape;344;p42"/>
          <p:cNvSpPr/>
          <p:nvPr/>
        </p:nvSpPr>
        <p:spPr>
          <a:xfrm>
            <a:off x="9052765" y="2561995"/>
            <a:ext cx="504000" cy="504000"/>
          </a:xfrm>
          <a:custGeom>
            <a:avLst/>
            <a:gdLst/>
            <a:ahLst/>
            <a:cxnLst/>
            <a:rect l="l" t="t" r="r" b="b"/>
            <a:pathLst>
              <a:path w="512" h="512" extrusionOk="0">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345" name="Google Shape;345;p42"/>
          <p:cNvGrpSpPr/>
          <p:nvPr/>
        </p:nvGrpSpPr>
        <p:grpSpPr>
          <a:xfrm>
            <a:off x="9076713" y="3555996"/>
            <a:ext cx="504712" cy="504712"/>
            <a:chOff x="6194" y="1960"/>
            <a:chExt cx="340" cy="340"/>
          </a:xfrm>
        </p:grpSpPr>
        <p:sp>
          <p:nvSpPr>
            <p:cNvPr id="346" name="Google Shape;346;p42"/>
            <p:cNvSpPr/>
            <p:nvPr/>
          </p:nvSpPr>
          <p:spPr>
            <a:xfrm>
              <a:off x="6316" y="2038"/>
              <a:ext cx="97" cy="127"/>
            </a:xfrm>
            <a:custGeom>
              <a:avLst/>
              <a:gdLst/>
              <a:ahLst/>
              <a:cxnLst/>
              <a:rect l="l" t="t" r="r" b="b"/>
              <a:pathLst>
                <a:path w="146" h="192" extrusionOk="0">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7" name="Google Shape;347;p42"/>
            <p:cNvSpPr/>
            <p:nvPr/>
          </p:nvSpPr>
          <p:spPr>
            <a:xfrm>
              <a:off x="6194" y="1960"/>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8" name="Google Shape;348;p42"/>
            <p:cNvSpPr/>
            <p:nvPr/>
          </p:nvSpPr>
          <p:spPr>
            <a:xfrm>
              <a:off x="6357" y="2208"/>
              <a:ext cx="0" cy="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349" name="Google Shape;349;p42"/>
          <p:cNvSpPr/>
          <p:nvPr/>
        </p:nvSpPr>
        <p:spPr>
          <a:xfrm>
            <a:off x="360000" y="180000"/>
            <a:ext cx="1550100" cy="5913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rgbClr val="FFFFFF"/>
              </a:buClr>
              <a:buSzPts val="1600"/>
              <a:buFont typeface="Noto Sans Symbols"/>
              <a:buNone/>
            </a:pPr>
            <a:r>
              <a:rPr lang="fr-BE" sz="1600" b="1" i="0" u="none" strike="noStrike" cap="none">
                <a:solidFill>
                  <a:srgbClr val="FFFFFF"/>
                </a:solidFill>
                <a:latin typeface="Verdana"/>
                <a:ea typeface="Verdana"/>
                <a:cs typeface="Verdana"/>
                <a:sym typeface="Verdana"/>
              </a:rPr>
              <a:t>Shortlist</a:t>
            </a:r>
            <a:endParaRPr sz="1600" b="1" i="0" u="none" strike="noStrike" cap="none">
              <a:solidFill>
                <a:srgbClr val="FFFFFF"/>
              </a:solidFill>
              <a:latin typeface="Verdana"/>
              <a:ea typeface="Verdana"/>
              <a:cs typeface="Verdana"/>
              <a:sym typeface="Verdana"/>
            </a:endParaRPr>
          </a:p>
        </p:txBody>
      </p:sp>
    </p:spTree>
  </p:cSld>
  <p:clrMapOvr>
    <a:masterClrMapping/>
  </p:clrMapOvr>
  <p:transition>
    <p:fade/>
  </p:transition>
</p:sld>
</file>

<file path=ppt/theme/theme1.xml><?xml version="1.0" encoding="utf-8"?>
<a:theme xmlns:a="http://schemas.openxmlformats.org/drawingml/2006/main"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sisl xmlns:xsi="http://www.w3.org/2001/XMLSchema-instance" xmlns:xsd="http://www.w3.org/2001/XMLSchema" xmlns="http://www.boldonjames.com/2008/01/sie/internal/label" sislVersion="0" policy="1d45786f-a737-4735-8af6-df12fb6939a2" origin="userSelected"/>
</file>

<file path=customXml/item2.xml><?xml version="1.0" encoding="utf-8"?>
<ct:contentTypeSchema xmlns:ct="http://schemas.microsoft.com/office/2006/metadata/contentType" xmlns:ma="http://schemas.microsoft.com/office/2006/metadata/properties/metaAttributes" ct:_="" ma:_="" ma:contentTypeName="Documento" ma:contentTypeID="0x0101009A8D333B2CEF194CB6B3E62827184063" ma:contentTypeVersion="12" ma:contentTypeDescription="Crear nuevo documento." ma:contentTypeScope="" ma:versionID="ade57ba623d6c6f1e998e9e1f8f9f24e">
  <xsd:schema xmlns:xsd="http://www.w3.org/2001/XMLSchema" xmlns:xs="http://www.w3.org/2001/XMLSchema" xmlns:p="http://schemas.microsoft.com/office/2006/metadata/properties" xmlns:ns2="0164212b-1d17-4b44-8df4-ce9df8ea03e1" xmlns:ns3="b4822bb7-ddf6-482e-8c72-6321e42379e9" targetNamespace="http://schemas.microsoft.com/office/2006/metadata/properties" ma:root="true" ma:fieldsID="e074e18d8b4f6f8aafdf83347a81e933" ns2:_="" ns3:_="">
    <xsd:import namespace="0164212b-1d17-4b44-8df4-ce9df8ea03e1"/>
    <xsd:import namespace="b4822bb7-ddf6-482e-8c72-6321e42379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4212b-1d17-4b44-8df4-ce9df8ea0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822bb7-ddf6-482e-8c72-6321e42379e9"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5218C0-A35C-488D-A893-719B448D780A}">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5582F305-5C7E-4D1F-A6EC-07BE6948C04A}"/>
</file>

<file path=customXml/itemProps3.xml><?xml version="1.0" encoding="utf-8"?>
<ds:datastoreItem xmlns:ds="http://schemas.openxmlformats.org/officeDocument/2006/customXml" ds:itemID="{370AA037-0E97-480B-A917-638D94DCB149}"/>
</file>

<file path=customXml/itemProps4.xml><?xml version="1.0" encoding="utf-8"?>
<ds:datastoreItem xmlns:ds="http://schemas.openxmlformats.org/officeDocument/2006/customXml" ds:itemID="{B294D298-C94C-4A42-86AA-C37EC8ADEF65}"/>
</file>

<file path=docProps/app.xml><?xml version="1.0" encoding="utf-8"?>
<Properties xmlns="http://schemas.openxmlformats.org/officeDocument/2006/extended-properties" xmlns:vt="http://schemas.openxmlformats.org/officeDocument/2006/docPropsVTypes">
  <TotalTime>0</TotalTime>
  <Words>482</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Deloitte_US_Onscreen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keywords>[EBRD]</cp:keywords>
  <cp:lastModifiedBy>Niewiadomska, Eliza</cp:lastModifiedBy>
  <cp:revision>1</cp:revision>
  <dcterms:modified xsi:type="dcterms:W3CDTF">2019-11-17T21:28:37Z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55a2fb78-9702-4ac6-8eb8-414619e97688</vt:lpwstr>
  </property>
  <property fmtid="{D5CDD505-2E9C-101B-9397-08002B2CF9AE}" pid="3" name="bjDocumentSecurityLabel">
    <vt:lpwstr>This item has no classification</vt:lpwstr>
  </property>
  <property fmtid="{D5CDD505-2E9C-101B-9397-08002B2CF9AE}" pid="4" name="bjSaver">
    <vt:lpwstr>Vfo6On/DUR2ICtNKVl+F1QO05tqdsI0j</vt:lpwstr>
  </property>
  <property fmtid="{D5CDD505-2E9C-101B-9397-08002B2CF9AE}" pid="5" name="ContentTypeId">
    <vt:lpwstr>0x0101009A8D333B2CEF194CB6B3E62827184063</vt:lpwstr>
  </property>
</Properties>
</file>