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7"/>
  </p:notesMasterIdLst>
  <p:sldIdLst>
    <p:sldId id="256" r:id="rId3"/>
    <p:sldId id="289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325" r:id="rId13"/>
    <p:sldId id="326" r:id="rId14"/>
    <p:sldId id="328" r:id="rId15"/>
    <p:sldId id="329" r:id="rId16"/>
    <p:sldId id="304" r:id="rId17"/>
    <p:sldId id="306" r:id="rId18"/>
    <p:sldId id="307" r:id="rId19"/>
    <p:sldId id="308" r:id="rId20"/>
    <p:sldId id="330" r:id="rId21"/>
    <p:sldId id="320" r:id="rId22"/>
    <p:sldId id="331" r:id="rId23"/>
    <p:sldId id="334" r:id="rId24"/>
    <p:sldId id="321" r:id="rId25"/>
    <p:sldId id="322" r:id="rId26"/>
    <p:sldId id="323" r:id="rId27"/>
    <p:sldId id="335" r:id="rId28"/>
    <p:sldId id="332" r:id="rId29"/>
    <p:sldId id="336" r:id="rId30"/>
    <p:sldId id="309" r:id="rId31"/>
    <p:sldId id="314" r:id="rId32"/>
    <p:sldId id="324" r:id="rId33"/>
    <p:sldId id="258" r:id="rId34"/>
    <p:sldId id="318" r:id="rId35"/>
    <p:sldId id="319" r:id="rId36"/>
  </p:sldIdLst>
  <p:sldSz cx="10693400" cy="7556500"/>
  <p:notesSz cx="10693400" cy="75565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嘉轩 张" initials="嘉轩" lastIdx="1" clrIdx="0">
    <p:extLst>
      <p:ext uri="{19B8F6BF-5375-455C-9EA6-DF929625EA0E}">
        <p15:presenceInfo xmlns:p15="http://schemas.microsoft.com/office/powerpoint/2012/main" userId="7cf921dd54d5f0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B2"/>
    <a:srgbClr val="B7B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63182-8905-4082-9CD3-E5F78A2A4874}" v="78" dt="2021-01-14T10:32:28.290"/>
    <p1510:client id="{DB36197C-EC15-4459-82FB-FE87E93C2AC5}" v="3443" dt="2021-01-14T15:29:05.9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FBA4-A24D-4082-AF90-91D16B138668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85ED8-766F-4196-8160-8C92905A6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4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a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Distributed_systems" TargetMode="External"/><Relationship Id="rId4" Type="http://schemas.openxmlformats.org/officeDocument/2006/relationships/hyperlink" Target="https://en.wikipedia.org/wiki/Modeling_languag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Hello. This is group 26. Our presentation is about TLA+ and TLA+ toolbox.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Here, we will show some basic grammar about TLA+.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1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</a:endParaRPr>
          </a:p>
          <a:p>
            <a:r>
              <a:rPr lang="en-US"/>
              <a:t>Firstly, operators. </a:t>
            </a:r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An operator refer to a thing that does a thing, such as “==” or “=” or ”\in” etc. 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* Operator’s example is here.</a:t>
            </a:r>
          </a:p>
          <a:p>
            <a:endParaRPr lang="en-US" altLang="zh-CN"/>
          </a:p>
          <a:p>
            <a:r>
              <a:rPr lang="en-US" altLang="zh-CN">
                <a:ea typeface="等线"/>
              </a:rPr>
              <a:t>1. Double equal will assign a value to </a:t>
            </a:r>
            <a:r>
              <a:rPr lang="en-US" altLang="zh-CN" err="1">
                <a:ea typeface="等线"/>
              </a:rPr>
              <a:t>TypeOK</a:t>
            </a:r>
            <a:r>
              <a:rPr lang="en-US" altLang="zh-CN">
                <a:ea typeface="等线"/>
              </a:rPr>
              <a:t>. </a:t>
            </a:r>
          </a:p>
          <a:p>
            <a:r>
              <a:rPr lang="en-US" altLang="zh-CN">
                <a:ea typeface="等线"/>
              </a:rPr>
              <a:t>2. Slash and backslash represent logical and. </a:t>
            </a:r>
            <a:endParaRPr lang="en-US"/>
          </a:p>
          <a:p>
            <a:r>
              <a:rPr lang="en-US" altLang="zh-CN">
                <a:ea typeface="等线"/>
              </a:rPr>
              <a:t>3. Backslash in declares regions of variables. Here means variable small should be a value of 1 or 2 or 3</a:t>
            </a:r>
          </a:p>
          <a:p>
            <a:endParaRPr lang="en-US" altLang="zh-CN">
              <a:ea typeface="等线"/>
            </a:endParaRPr>
          </a:p>
          <a:p>
            <a:r>
              <a:rPr lang="en-US"/>
              <a:t>If and else are also operator: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97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Secondly, sets.</a:t>
            </a:r>
            <a:r>
              <a:rPr lang="en-US" altLang="zh-CN">
                <a:ea typeface="等线"/>
              </a:rPr>
              <a:t> </a:t>
            </a:r>
            <a:endParaRPr lang="zh-CN" altLang="en-US"/>
          </a:p>
          <a:p>
            <a:endParaRPr lang="en-US"/>
          </a:p>
          <a:p>
            <a:r>
              <a:rPr lang="en-US"/>
              <a:t>Sets is often used in TLA+</a:t>
            </a:r>
          </a:p>
          <a:p>
            <a:endParaRPr lang="en-US"/>
          </a:p>
          <a:p>
            <a:r>
              <a:rPr lang="en-US"/>
              <a:t>Here is how we define a set. </a:t>
            </a:r>
            <a:endParaRPr lang="zh-CN" altLang="en-US">
              <a:ea typeface="等线" panose="02010600030101010101" pitchFamily="2" charset="-122"/>
            </a:endParaRPr>
          </a:p>
          <a:p>
            <a:endParaRPr lang="en-US" altLang="zh-CN">
              <a:ea typeface="等线"/>
            </a:endParaRPr>
          </a:p>
          <a:p>
            <a:r>
              <a:rPr lang="en-US"/>
              <a:t>There are also some set operations,  such as subset operation. </a:t>
            </a:r>
            <a:endParaRPr lang="en-US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Next, expression. </a:t>
            </a:r>
            <a:endParaRPr lang="zh-CN" altLang="en-US"/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an expression is anything that follows an operator. you can see an example is in the black contour.</a:t>
            </a:r>
            <a:r>
              <a:rPr lang="zh-CN" altLang="en-US">
                <a:ea typeface="等线"/>
              </a:rPr>
              <a:t> </a:t>
            </a:r>
            <a:endParaRPr lang="zh-CN">
              <a:ea typeface="等线"/>
            </a:endParaRPr>
          </a:p>
          <a:p>
            <a:endParaRPr lang="zh-CN" altLang="en-US">
              <a:ea typeface="等线"/>
            </a:endParaRPr>
          </a:p>
          <a:p>
            <a:r>
              <a:rPr lang="en-US" altLang="zh-CN">
                <a:ea typeface="等线"/>
              </a:rPr>
              <a:t>Here, the constant expression defines a set RM that keep constant</a:t>
            </a:r>
            <a:endParaRPr lang="zh-CN" altLang="en-US">
              <a:ea typeface="等线"/>
            </a:endParaRPr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An action expression defines a next-state relation.</a:t>
            </a:r>
            <a:endParaRPr lang="zh-CN" altLang="en-US">
              <a:ea typeface="等线"/>
            </a:endParaRPr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Here, 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Prepare(rm) is an action.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The first raw in the right side can be regarded as a condition, means prepare action can happen if rm component of </a:t>
            </a:r>
            <a:r>
              <a:rPr lang="en-US" altLang="zh-CN" err="1">
                <a:ea typeface="等线"/>
              </a:rPr>
              <a:t>rmState</a:t>
            </a:r>
            <a:r>
              <a:rPr lang="en-US" altLang="zh-CN">
                <a:ea typeface="等线"/>
              </a:rPr>
              <a:t> equals string working.</a:t>
            </a:r>
            <a:r>
              <a:rPr lang="zh-CN" altLang="en-US">
                <a:ea typeface="等线"/>
              </a:rPr>
              <a:t> 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The second raw describes a state transformation, the prime here is indicate next state of </a:t>
            </a:r>
            <a:r>
              <a:rPr lang="en-US" altLang="zh-CN" err="1">
                <a:ea typeface="等线"/>
              </a:rPr>
              <a:t>rmState</a:t>
            </a:r>
            <a:r>
              <a:rPr lang="en-US" altLang="zh-CN">
                <a:ea typeface="等线"/>
              </a:rPr>
              <a:t>. This raw means in next state, only rm component of </a:t>
            </a:r>
            <a:r>
              <a:rPr lang="en-US" altLang="zh-CN" err="1">
                <a:ea typeface="等线"/>
              </a:rPr>
              <a:t>rmstate</a:t>
            </a:r>
            <a:r>
              <a:rPr lang="en-US" altLang="zh-CN">
                <a:ea typeface="等线"/>
              </a:rPr>
              <a:t> will change.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54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tuple is another important structure</a:t>
            </a:r>
            <a:endParaRPr lang="zh-CN" altLang="en-US"/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A tuple is a finite ordered list (sequence) of elements and are 1-indexed. </a:t>
            </a:r>
          </a:p>
          <a:p>
            <a:r>
              <a:rPr lang="en-US" altLang="zh-CN">
                <a:ea typeface="等线"/>
              </a:rPr>
              <a:t>TLA+ also provides some tuple operations here.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59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definition of function in TLA+ is quite mathematical.</a:t>
            </a:r>
            <a:endParaRPr lang="zh-CN" altLang="en-US"/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A function is a binary relation between two sets that associates every element of the first set to exactly one element of the second set. </a:t>
            </a:r>
          </a:p>
          <a:p>
            <a:r>
              <a:rPr lang="en-US" altLang="zh-CN">
                <a:ea typeface="等线"/>
              </a:rPr>
              <a:t>Here shows two way to define a function, we usually use the first one. </a:t>
            </a:r>
          </a:p>
          <a:p>
            <a:r>
              <a:rPr lang="en-US"/>
              <a:t>here is one example </a:t>
            </a:r>
          </a:p>
          <a:p>
            <a:r>
              <a:rPr lang="en-US"/>
              <a:t>The state function describes binary relation between r and the value of if-else expression.</a:t>
            </a:r>
            <a:endParaRPr lang="en-US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34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modeling, how to verify it? Here we use Formula: </a:t>
            </a:r>
            <a:endParaRPr lang="zh-CN" altLang="en-US">
              <a:ea typeface="等线" panose="02010600030101010101" pitchFamily="2" charset="-122"/>
            </a:endParaRPr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We use formula to check the model behavior </a:t>
            </a:r>
          </a:p>
          <a:p>
            <a:r>
              <a:rPr lang="en-US"/>
              <a:t>Here is an example, </a:t>
            </a:r>
            <a:r>
              <a:rPr lang="en-US" err="1"/>
              <a:t>TCconsistent</a:t>
            </a:r>
            <a:r>
              <a:rPr lang="en-US"/>
              <a:t> means, string aborted and string committed cannot appear in the </a:t>
            </a:r>
            <a:r>
              <a:rPr lang="en-US" err="1"/>
              <a:t>rmState</a:t>
            </a:r>
            <a:r>
              <a:rPr lang="en-US"/>
              <a:t> simultaneously.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65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comes the TLA+ Toolbox part, in this part we will show the usage of TLA+ Toolbox with a simple demo.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6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You can download the Toolbox from this link, and after download it, open it, </a:t>
            </a:r>
          </a:p>
          <a:p>
            <a:r>
              <a:rPr lang="en-US" altLang="zh-CN"/>
              <a:t>following the step in the slide, name it and your workspace is ready.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44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is a Demo from Petri Net assignment; </a:t>
            </a:r>
          </a:p>
          <a:p>
            <a:r>
              <a:rPr lang="en-US" altLang="zh-CN"/>
              <a:t>we will use TLA+ to test whether it satisfies “for any reachable marking, token in p2 is less than or equal to the token in p3.”</a:t>
            </a:r>
          </a:p>
          <a:p>
            <a:r>
              <a:rPr lang="en-US" altLang="zh-CN"/>
              <a:t>and test whether marking m=(0,1,10) can happen infinitely often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0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will first introduce the basic information of the TLA+ and TLA+ toolbox. </a:t>
            </a:r>
          </a:p>
          <a:p>
            <a:endParaRPr lang="en-US" altLang="zh-CN"/>
          </a:p>
          <a:p>
            <a:r>
              <a:rPr lang="en-US" altLang="zh-CN"/>
              <a:t>Next the core conceptions and important ideas about it.</a:t>
            </a:r>
          </a:p>
          <a:p>
            <a:br>
              <a:rPr lang="en-US" altLang="zh-CN"/>
            </a:br>
            <a:r>
              <a:rPr lang="en-US" altLang="zh-CN"/>
              <a:t>Then the Grammar and the usage of TLA+ Toolbox. </a:t>
            </a:r>
          </a:p>
          <a:p>
            <a:endParaRPr lang="en-US" altLang="zh-CN"/>
          </a:p>
          <a:p>
            <a:r>
              <a:rPr lang="en-US" altLang="zh-CN"/>
              <a:t>Finally, there are two demos.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50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the TLA+ editor, you can build your model here</a:t>
            </a:r>
          </a:p>
          <a:p>
            <a:endParaRPr lang="en-US" altLang="zh-CN"/>
          </a:p>
          <a:p>
            <a:pPr>
              <a:tabLst>
                <a:tab pos="405130" algn="l"/>
              </a:tabLst>
            </a:pPr>
            <a:r>
              <a:rPr lang="en-US" altLang="zh-CN" kern="0" spc="-15">
                <a:latin typeface="+mn-lt"/>
                <a:cs typeface="Times New Roman"/>
                <a:sym typeface="+mn-lt"/>
              </a:rPr>
              <a:t> If model is parsed, a symbol will be shown in the bottom:</a:t>
            </a:r>
          </a:p>
          <a:p>
            <a:pPr>
              <a:tabLst>
                <a:tab pos="405130" algn="l"/>
              </a:tabLst>
            </a:pPr>
            <a:r>
              <a:rPr lang="en-US" altLang="zh-CN" kern="0" spc="-15">
                <a:latin typeface="Times New Roman"/>
                <a:ea typeface="微软雅黑"/>
                <a:cs typeface="Times New Roman"/>
              </a:rPr>
              <a:t> That means your model is correct.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6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First, we model the petri net with TLA+</a:t>
            </a:r>
          </a:p>
          <a:p>
            <a:endParaRPr lang="en-US" altLang="zh-CN"/>
          </a:p>
          <a:p>
            <a:r>
              <a:rPr lang="en-US" altLang="zh-CN"/>
              <a:t>the Variable: state defines the places in the Petri net, and constant will be defined as the set of state index</a:t>
            </a:r>
          </a:p>
          <a:p>
            <a:endParaRPr lang="en-US" altLang="zh-CN"/>
          </a:p>
          <a:p>
            <a:r>
              <a:rPr lang="en-US" altLang="zh-CN"/>
              <a:t>Init defines the initial state, in which except place 1 has 1 token other place is empty.</a:t>
            </a:r>
          </a:p>
          <a:p>
            <a:endParaRPr lang="en-US" altLang="zh-CN"/>
          </a:p>
          <a:p>
            <a:r>
              <a:rPr lang="en-US" altLang="zh-CN"/>
              <a:t>Each operation is defined as below</a:t>
            </a:r>
          </a:p>
          <a:p>
            <a:endParaRPr lang="en-US" altLang="zh-CN"/>
          </a:p>
          <a:p>
            <a:r>
              <a:rPr lang="en-US" altLang="zh-CN"/>
              <a:t>for example, </a:t>
            </a:r>
            <a:r>
              <a:rPr lang="en-US" altLang="zh-CN" err="1"/>
              <a:t>tB</a:t>
            </a:r>
            <a:r>
              <a:rPr lang="en-US" altLang="zh-CN"/>
              <a:t> means, </a:t>
            </a:r>
          </a:p>
          <a:p>
            <a:r>
              <a:rPr lang="en-US" altLang="zh-CN"/>
              <a:t>when at the current state, if place 1, has more than 1 token,</a:t>
            </a:r>
          </a:p>
          <a:p>
            <a:r>
              <a:rPr lang="en-US" altLang="zh-CN"/>
              <a:t>then transition </a:t>
            </a:r>
            <a:r>
              <a:rPr lang="en-US" altLang="zh-CN" err="1"/>
              <a:t>tB</a:t>
            </a:r>
            <a:r>
              <a:rPr lang="en-US" altLang="zh-CN"/>
              <a:t> can be fired, </a:t>
            </a:r>
          </a:p>
          <a:p>
            <a:r>
              <a:rPr lang="en-US" altLang="zh-CN"/>
              <a:t>and in next state, place 3 add one token, </a:t>
            </a:r>
          </a:p>
          <a:p>
            <a:r>
              <a:rPr lang="en-US" altLang="zh-CN"/>
              <a:t>place 1 minus 1 token, </a:t>
            </a:r>
          </a:p>
          <a:p>
            <a:endParaRPr lang="en-US" altLang="zh-CN"/>
          </a:p>
          <a:p>
            <a:r>
              <a:rPr lang="en-US" altLang="zh-CN"/>
              <a:t>the total possible transition is defined as Next; </a:t>
            </a:r>
          </a:p>
          <a:p>
            <a:r>
              <a:rPr lang="en-US" altLang="zh-CN"/>
              <a:t>the expression means, </a:t>
            </a:r>
          </a:p>
          <a:p>
            <a:r>
              <a:rPr lang="en-US" altLang="zh-CN"/>
              <a:t>in a state, if the condition is met, </a:t>
            </a:r>
            <a:r>
              <a:rPr lang="en-US" altLang="zh-CN" err="1"/>
              <a:t>tA</a:t>
            </a:r>
            <a:r>
              <a:rPr lang="en-US" altLang="zh-CN"/>
              <a:t> or </a:t>
            </a:r>
            <a:r>
              <a:rPr lang="en-US" altLang="zh-CN" err="1"/>
              <a:t>tB</a:t>
            </a:r>
            <a:r>
              <a:rPr lang="en-US" altLang="zh-CN"/>
              <a:t> or </a:t>
            </a:r>
            <a:r>
              <a:rPr lang="en-US" altLang="zh-CN" err="1"/>
              <a:t>tC</a:t>
            </a:r>
            <a:r>
              <a:rPr lang="en-US" altLang="zh-CN"/>
              <a:t> or </a:t>
            </a:r>
            <a:r>
              <a:rPr lang="en-US" altLang="zh-CN" err="1"/>
              <a:t>tD</a:t>
            </a:r>
            <a:r>
              <a:rPr lang="en-US" altLang="zh-CN"/>
              <a:t> can happen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90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For verification 2, we first describe the property that is shown in the Left, we will regard it as an invariant property, means for any state, token in place 2 is no more than place 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r>
              <a:rPr lang="en-US" altLang="zh-CN"/>
              <a:t>For verification 3, </a:t>
            </a:r>
          </a:p>
          <a:p>
            <a:r>
              <a:rPr lang="en-US" altLang="zh-CN"/>
              <a:t>we first divide it into two steps:</a:t>
            </a:r>
          </a:p>
          <a:p>
            <a:r>
              <a:rPr lang="en-US" altLang="zh-CN"/>
              <a:t>A: can we arrive at (0,1,10) from initial state?</a:t>
            </a:r>
          </a:p>
          <a:p>
            <a:r>
              <a:rPr lang="en-US" altLang="zh-CN"/>
              <a:t>B: can we come back (0,1,10) from (0,1,10)?</a:t>
            </a:r>
          </a:p>
          <a:p>
            <a:r>
              <a:rPr lang="en-US" altLang="zh-CN"/>
              <a:t>if both A and B is true, then the original proposition is true</a:t>
            </a:r>
          </a:p>
          <a:p>
            <a:endParaRPr lang="en-US" altLang="zh-CN"/>
          </a:p>
          <a:p>
            <a:r>
              <a:rPr lang="en-US" altLang="zh-CN"/>
              <a:t>Next, we modeled it by these two formulae, </a:t>
            </a:r>
          </a:p>
          <a:p>
            <a:r>
              <a:rPr lang="en-US" altLang="zh-CN"/>
              <a:t>the first means we can never arrive at (0,1,10)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the second means, the counter of times arriving at (0,1,10) can never become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79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After building the model, you can click top bar of the window, and create a new checker model from here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71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/>
              <a:t>There are overall 1-5 steps to set and run this model checker</a:t>
            </a:r>
            <a:endParaRPr lang="zh-CN" altLang="en-US" sz="1200">
              <a:cs typeface="Times New Roman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75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Step 1 and 2 is to specify initial state and next-state relation</a:t>
            </a:r>
          </a:p>
          <a:p>
            <a:r>
              <a:rPr lang="en-US" altLang="zh-CN"/>
              <a:t>you need add your </a:t>
            </a:r>
            <a:r>
              <a:rPr lang="en-US" altLang="zh-CN" err="1"/>
              <a:t>init</a:t>
            </a:r>
            <a:r>
              <a:rPr lang="en-US" altLang="zh-CN"/>
              <a:t> state and next-state relation in this part</a:t>
            </a:r>
          </a:p>
          <a:p>
            <a:endParaRPr lang="en-US" altLang="zh-CN"/>
          </a:p>
          <a:p>
            <a:r>
              <a:rPr lang="en-US" altLang="zh-CN"/>
              <a:t>step 3 is to give value of the constants part in the specification</a:t>
            </a:r>
          </a:p>
          <a:p>
            <a:r>
              <a:rPr lang="en-US" altLang="zh-CN"/>
              <a:t>here we set the state number the set {1,2,3}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04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But remember, we have mentioned that, </a:t>
            </a:r>
          </a:p>
          <a:p>
            <a:r>
              <a:rPr lang="en-US" altLang="zh-CN"/>
              <a:t>TLA+ is not able to test “theoretically.” , we need to smaller the state space to accelerate the search process</a:t>
            </a:r>
          </a:p>
          <a:p>
            <a:endParaRPr lang="en-US" altLang="zh-CN"/>
          </a:p>
          <a:p>
            <a:r>
              <a:rPr lang="en-US" altLang="zh-CN"/>
              <a:t>So for testing, we set the upper bound of states 2 and 3.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94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verification 2, after pushing check button, the toolbox finds an error, </a:t>
            </a:r>
          </a:p>
          <a:p>
            <a:r>
              <a:rPr lang="en-US" altLang="zh-CN"/>
              <a:t>that is, the invariant is not hold, and it finds a trace.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8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Then doing the same thing for verification  3</a:t>
            </a:r>
          </a:p>
          <a:p>
            <a:endParaRPr lang="en-US" altLang="zh-CN"/>
          </a:p>
          <a:p>
            <a:r>
              <a:rPr lang="en-US" altLang="zh-CN"/>
              <a:t>we tick on q3_1, the result is not hold</a:t>
            </a:r>
          </a:p>
          <a:p>
            <a:r>
              <a:rPr lang="en-US" altLang="zh-CN"/>
              <a:t>we tick on q3_2, the result holds. </a:t>
            </a:r>
          </a:p>
          <a:p>
            <a:endParaRPr lang="en-US" altLang="zh-CN"/>
          </a:p>
          <a:p>
            <a:r>
              <a:rPr lang="en-US" altLang="zh-CN"/>
              <a:t>So A hold while B not hold, so the original proposition is false</a:t>
            </a:r>
            <a:r>
              <a:rPr lang="zh-CN" altLang="en-US"/>
              <a:t>、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06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this section, we will show another demo which also based on Petri Net Assignment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3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first section is a basic introduction.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50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is the Demo 2, we check whether there is a deadlock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34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program is too long to show here, </a:t>
            </a:r>
          </a:p>
          <a:p>
            <a:r>
              <a:rPr lang="en-US" altLang="zh-CN"/>
              <a:t>after checking, we can find an error, </a:t>
            </a:r>
          </a:p>
          <a:p>
            <a:r>
              <a:rPr lang="en-US" altLang="zh-CN"/>
              <a:t>which means there is a deadlock, </a:t>
            </a:r>
          </a:p>
          <a:p>
            <a:r>
              <a:rPr lang="en-US" altLang="zh-CN"/>
              <a:t>and TLA+ gives the trace.</a:t>
            </a:r>
            <a:endParaRPr lang="zh-CN" altLang="en-US"/>
          </a:p>
          <a:p>
            <a:r>
              <a:rPr lang="en-US" altLang="zh-CN"/>
              <a:t>Here is the result page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717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(There are also other more complicated application of  TLA+, for example, we also finished a TLA+ model of </a:t>
            </a:r>
            <a:r>
              <a:rPr lang="en-US" altLang="zh-CN" err="1"/>
              <a:t>Afek</a:t>
            </a:r>
            <a:r>
              <a:rPr lang="en-US" altLang="zh-CN"/>
              <a:t> &amp; Gafni election algorithm, and </a:t>
            </a:r>
            <a:r>
              <a:rPr lang="en-US" altLang="zh-CN" err="1"/>
              <a:t>lamort</a:t>
            </a:r>
            <a:r>
              <a:rPr lang="en-US" altLang="zh-CN"/>
              <a:t> himself verified his </a:t>
            </a:r>
            <a:r>
              <a:rPr lang="en-US" altLang="zh-CN" err="1"/>
              <a:t>Paxos</a:t>
            </a:r>
            <a:r>
              <a:rPr lang="en-US" altLang="zh-CN"/>
              <a:t> Algorithm with TLA+)</a:t>
            </a:r>
          </a:p>
          <a:p>
            <a:endParaRPr lang="en-US" altLang="zh-CN"/>
          </a:p>
          <a:p>
            <a:r>
              <a:rPr lang="en-US" altLang="zh-CN"/>
              <a:t>Here is an overview of today’s presentation.</a:t>
            </a:r>
          </a:p>
          <a:p>
            <a:endParaRPr lang="en-US" altLang="zh-CN"/>
          </a:p>
          <a:p>
            <a:r>
              <a:rPr lang="en-US" altLang="zh-CN"/>
              <a:t>First, we introduce the formal specifical language TLA+, </a:t>
            </a:r>
          </a:p>
          <a:p>
            <a:r>
              <a:rPr lang="en-US" altLang="zh-CN"/>
              <a:t>which is based on mathematical </a:t>
            </a:r>
          </a:p>
          <a:p>
            <a:r>
              <a:rPr lang="en-US" altLang="zh-CN"/>
              <a:t>and is a top-layer description of systems.</a:t>
            </a:r>
          </a:p>
          <a:p>
            <a:endParaRPr lang="en-US" altLang="zh-CN"/>
          </a:p>
          <a:p>
            <a:r>
              <a:rPr lang="en-US" altLang="zh-CN"/>
              <a:t>Second, we introduce the state machine, property check process, </a:t>
            </a:r>
          </a:p>
          <a:p>
            <a:endParaRPr lang="en-US" altLang="zh-CN"/>
          </a:p>
          <a:p>
            <a:r>
              <a:rPr lang="en-US" altLang="zh-CN"/>
              <a:t>Third, we introduce the language grammar and usage of the toolbox</a:t>
            </a:r>
          </a:p>
          <a:p>
            <a:endParaRPr lang="en-US" altLang="zh-CN"/>
          </a:p>
          <a:p>
            <a:r>
              <a:rPr lang="en-US" altLang="zh-CN"/>
              <a:t>Finally, two demos are given here to help us understand it.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195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are several extra resources, </a:t>
            </a:r>
          </a:p>
          <a:p>
            <a:r>
              <a:rPr lang="en-US" altLang="zh-CN"/>
              <a:t>the official website, </a:t>
            </a:r>
          </a:p>
          <a:p>
            <a:r>
              <a:rPr lang="en-US" altLang="zh-CN"/>
              <a:t>a third-party introduction, </a:t>
            </a:r>
          </a:p>
          <a:p>
            <a:r>
              <a:rPr lang="en-US" altLang="zh-CN"/>
              <a:t>official video resources, </a:t>
            </a:r>
          </a:p>
          <a:p>
            <a:r>
              <a:rPr lang="en-US" altLang="zh-CN"/>
              <a:t>and a Google discussion group.</a:t>
            </a:r>
          </a:p>
          <a:p>
            <a:endParaRPr lang="en-US" altLang="zh-CN"/>
          </a:p>
          <a:p>
            <a:r>
              <a:rPr lang="en-US" altLang="zh-CN"/>
              <a:t>The only important suggestion is, </a:t>
            </a:r>
          </a:p>
          <a:p>
            <a:r>
              <a:rPr lang="en-US" altLang="zh-CN"/>
              <a:t>DO practice using it by yourselves. </a:t>
            </a:r>
          </a:p>
          <a:p>
            <a:r>
              <a:rPr lang="en-US" altLang="zh-CN"/>
              <a:t>It is quite hard to learn it just by going through books or videos.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04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We have learned Petri-Net before. Petri net is one </a:t>
            </a:r>
            <a:r>
              <a:rPr lang="en-US" altLang="zh-CN">
                <a:solidFill>
                  <a:srgbClr val="4A6EE0"/>
                </a:solidFill>
                <a:effectLst/>
                <a:hlinkClick r:id="rId3"/>
              </a:rPr>
              <a:t>mathematical</a:t>
            </a:r>
            <a:r>
              <a:rPr lang="en-US" altLang="zh-CN">
                <a:solidFill>
                  <a:srgbClr val="0E101A"/>
                </a:solidFill>
                <a:effectLst/>
              </a:rPr>
              <a:t> </a:t>
            </a:r>
            <a:r>
              <a:rPr lang="en-US" altLang="zh-CN">
                <a:solidFill>
                  <a:srgbClr val="4A6EE0"/>
                </a:solidFill>
                <a:effectLst/>
                <a:hlinkClick r:id="rId4"/>
              </a:rPr>
              <a:t>modeling languages</a:t>
            </a:r>
            <a:r>
              <a:rPr lang="en-US" altLang="zh-CN">
                <a:solidFill>
                  <a:srgbClr val="0E101A"/>
                </a:solidFill>
                <a:effectLst/>
              </a:rPr>
              <a:t> to describe </a:t>
            </a:r>
            <a:r>
              <a:rPr lang="en-US" altLang="zh-CN">
                <a:solidFill>
                  <a:srgbClr val="4A6EE0"/>
                </a:solidFill>
                <a:effectLst/>
                <a:hlinkClick r:id="rId5"/>
              </a:rPr>
              <a:t>systems</a:t>
            </a:r>
            <a:r>
              <a:rPr lang="en-US" altLang="zh-CN">
                <a:solidFill>
                  <a:srgbClr val="0E101A"/>
                </a:solidFill>
                <a:effectLst/>
              </a:rPr>
              <a:t>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Similarly, TLA+ is a kind of formal specification language developed by Leslie </a:t>
            </a:r>
            <a:r>
              <a:rPr lang="en-US" altLang="zh-CN" err="1">
                <a:solidFill>
                  <a:srgbClr val="0E101A"/>
                </a:solidFill>
                <a:effectLst/>
              </a:rPr>
              <a:t>Lamport</a:t>
            </a:r>
            <a:r>
              <a:rPr lang="en-US" altLang="zh-CN">
                <a:solidFill>
                  <a:srgbClr val="0E101A"/>
                </a:solidFill>
                <a:effectLst/>
              </a:rPr>
              <a:t>, a famous computer scientist.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TLA+ is used to design, document, and verify software, hardware, and real-life systems, especially distributed systems and concurrent systems.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TLA+ is based on mathematics and does not resemble any programming language.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comes the TLA+ toolbox. TLA+ toolbox is an IDE help us to parse or generate printed-vision model, and integrated TLC checker.</a:t>
            </a:r>
          </a:p>
          <a:p>
            <a:endParaRPr lang="en-US" altLang="zh-CN"/>
          </a:p>
          <a:p>
            <a:r>
              <a:rPr lang="en-US" altLang="zh-CN"/>
              <a:t>You can also use VS code extensions of TLA+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3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the second section, we will introduce core conceptions and important idea about TLA+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67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First of all, TLA+ is state-based. When describing a system, it models an execution of a system as </a:t>
            </a:r>
            <a:r>
              <a:rPr lang="en-US" altLang="zh-CN" b="1">
                <a:solidFill>
                  <a:srgbClr val="0E101A"/>
                </a:solidFill>
                <a:effectLst/>
              </a:rPr>
              <a:t>a sequence of states.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And in many related resources, a sequence of states is called behavior. A pair of consecutive states is defined as a step.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A TLA+ program tries to describe a set of behaviors with two things: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One is initial condition, specified the initial state of a system,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another is next-state relation, specified possible action from a state.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Almost the same as describing a state machine.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From my perspective, when trying to model a system with TLA+, we define the set of ordered pairs by describing the next-state relation</a:t>
            </a:r>
            <a:r>
              <a:rPr lang="zh-CN" altLang="en-US">
                <a:solidFill>
                  <a:srgbClr val="0E101A"/>
                </a:solidFill>
                <a:effectLst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07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After modeling the system, we need to check the property of a system. </a:t>
            </a:r>
          </a:p>
          <a:p>
            <a:endParaRPr lang="en-US" altLang="zh-CN"/>
          </a:p>
          <a:p>
            <a:r>
              <a:rPr lang="en-US" altLang="zh-CN"/>
              <a:t>In TLA+, we have two kinds of properties: Invariant and Temporal Formula.</a:t>
            </a:r>
          </a:p>
          <a:p>
            <a:endParaRPr lang="en-US" altLang="zh-CN"/>
          </a:p>
          <a:p>
            <a:r>
              <a:rPr lang="en-US" altLang="zh-CN"/>
              <a:t>An invariant is a property of a mathematical object that remains unchanged after operations or transformation</a:t>
            </a:r>
          </a:p>
          <a:p>
            <a:r>
              <a:rPr lang="en-US" altLang="zh-CN"/>
              <a:t>Temporal Formula describes temporal logic; temporal logic means it’s Boolean value may change in time.</a:t>
            </a:r>
          </a:p>
          <a:p>
            <a:endParaRPr lang="en-US" altLang="zh-CN"/>
          </a:p>
          <a:p>
            <a:r>
              <a:rPr lang="en-US" altLang="zh-CN"/>
              <a:t>Pay attention, although TLA+ is based on mathematics. Most times, it cannot check the property “theoretically.”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9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That means TLA+ tries to find whether a property is satisfied in practical-size state space by searching each state.</a:t>
            </a:r>
          </a:p>
          <a:p>
            <a:endParaRPr lang="en-US" altLang="zh-CN"/>
          </a:p>
          <a:p>
            <a:r>
              <a:rPr lang="en-US" altLang="zh-CN"/>
              <a:t>By default, the searching method is BFS. </a:t>
            </a:r>
          </a:p>
          <a:p>
            <a:r>
              <a:rPr lang="en-US" altLang="zh-CN"/>
              <a:t>For example, in the state space shown, </a:t>
            </a:r>
          </a:p>
          <a:p>
            <a:r>
              <a:rPr lang="en-US" altLang="zh-CN"/>
              <a:t>it first checks the root </a:t>
            </a:r>
          </a:p>
          <a:p>
            <a:r>
              <a:rPr lang="en-US" altLang="zh-CN"/>
              <a:t>then the adjacent 3 states of level 2</a:t>
            </a:r>
          </a:p>
          <a:p>
            <a:r>
              <a:rPr lang="en-US" altLang="zh-CN"/>
              <a:t>and finally, the outer of level 3.</a:t>
            </a:r>
            <a:endParaRPr lang="en-US" altLang="zh-CN" sz="1200" kern="0" spc="-3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3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C264BCB-1587-4877-B0A0-21983E6CC27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795181" y="2068664"/>
            <a:ext cx="5104130" cy="4787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4FD171A-0D5F-4201-ACF7-35BFBA67C3B1}"/>
              </a:ext>
            </a:extLst>
          </p:cNvPr>
          <p:cNvSpPr/>
          <p:nvPr userDrawn="1"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E64E59D0-E18A-4491-A1A0-36A713212DA8}"/>
              </a:ext>
            </a:extLst>
          </p:cNvPr>
          <p:cNvSpPr/>
          <p:nvPr userDrawn="1"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D8DC314-8992-425C-95CF-9B63869C941A}"/>
              </a:ext>
            </a:extLst>
          </p:cNvPr>
          <p:cNvSpPr/>
          <p:nvPr userDrawn="1"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1573C5B9-03B6-4023-92E0-69DD7362E50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595B020D-453F-4C7E-AEEB-326B1B5098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‹#›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046E3C3-8296-417E-9740-5DC6C334D2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6" y="195883"/>
            <a:ext cx="1261113" cy="613411"/>
          </a:xfrm>
          <a:prstGeom prst="rect">
            <a:avLst/>
          </a:prstGeom>
        </p:spPr>
      </p:pic>
      <p:sp>
        <p:nvSpPr>
          <p:cNvPr id="25" name="object 6">
            <a:extLst>
              <a:ext uri="{FF2B5EF4-FFF2-40B4-BE49-F238E27FC236}">
                <a16:creationId xmlns:a16="http://schemas.microsoft.com/office/drawing/2014/main" id="{36A03E24-A422-498B-A4CA-BF3D0B33FBF8}"/>
              </a:ext>
            </a:extLst>
          </p:cNvPr>
          <p:cNvSpPr txBox="1">
            <a:spLocks/>
          </p:cNvSpPr>
          <p:nvPr userDrawn="1"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0BFAE-6E1B-434A-BD92-2256A34F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AFF75-E938-4C7C-9AB8-B28485DA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4375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21DCA0-FD37-4893-B0F7-850EDB1D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4375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883C42-35CA-4986-9A4D-3ABA2E79D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6600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45B1A-3EED-4772-9BE9-ADDC3BCD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6600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00FF19-3C21-4540-953C-61C2D36A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03326C-4791-4FF4-9F70-B5D1BF54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F1642-41FD-455C-A9F3-5D2C8C0E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2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6EFF2-7F4C-4C80-9E48-7031AFAB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AC2ABC-385C-44D2-9782-5D84D85F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CBD61C-EC59-4B1B-A18B-E493FA97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9215D5-6639-4BA3-BC3E-E7FC67ED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4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13ED05-85AE-4423-AE2E-D84C53D6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4A074C-07B7-4EFA-92EA-D3CE41AE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8188C-6F8E-4100-B269-3D68730D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7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E0035-04D8-47EC-9594-7D871822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3238"/>
            <a:ext cx="3449638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C8581-5C29-4958-9290-6CA05FFE0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600" y="1087438"/>
            <a:ext cx="5413375" cy="53705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5D20E-02F7-48E1-8000-998E346D8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6950"/>
            <a:ext cx="3449638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FACC20-0A88-4349-9601-E02BA532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1FF71-A3C6-41E2-91CA-6AD41B91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4F407-FC7B-4A79-A160-1294C3B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5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DB78-339C-4377-B9EC-59B2EF83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3238"/>
            <a:ext cx="3449638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FB813-D47E-4174-9622-6D9A2C7B4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600" y="1087438"/>
            <a:ext cx="5413375" cy="537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59197-58FB-4184-8E4B-64EBC3C3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6950"/>
            <a:ext cx="3449638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CACC2-2A8F-458A-9DFA-DD4975E2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7F761-61CA-4C5E-B8F3-C35CD6D2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D8249-FCBB-4267-9702-3B33B952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40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A0317-2B34-43F3-81F1-9922D07D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90EEDD-4792-4594-A8B0-7FBEB681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13" y="2011363"/>
            <a:ext cx="9223375" cy="4794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7A0B2-BC69-47EB-BDEA-12157213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8290C-0E79-464A-8FAF-FDB6EE0C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EF67-B9CB-41D7-88FB-9C703CB9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89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C0E1B7-0A4B-4CE2-9551-CE10ECDDD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3338" y="401638"/>
            <a:ext cx="2305050" cy="64039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C2B685-7BCF-4C9A-B3BC-54A0B36F9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13" y="401638"/>
            <a:ext cx="6765925" cy="6403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16CBC-30E1-4821-BE8A-A973B5BF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5811B-811E-4B11-9B52-40F025E7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E587F-E9BD-4D07-8716-5DD6CA31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>
            <a:extLst>
              <a:ext uri="{FF2B5EF4-FFF2-40B4-BE49-F238E27FC236}">
                <a16:creationId xmlns:a16="http://schemas.microsoft.com/office/drawing/2014/main" id="{D589D38D-15C3-4474-BCA4-BB64828FEF8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795181" y="2068664"/>
            <a:ext cx="5104130" cy="4787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298FA918-6CE5-41C2-BE63-7EF1B04CCD0E}"/>
              </a:ext>
            </a:extLst>
          </p:cNvPr>
          <p:cNvSpPr/>
          <p:nvPr userDrawn="1"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EC7DE636-11E4-40C9-AA73-A99211D6A944}"/>
              </a:ext>
            </a:extLst>
          </p:cNvPr>
          <p:cNvSpPr/>
          <p:nvPr userDrawn="1"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F52F785F-62C8-4ADE-A3E7-1B257D330953}"/>
              </a:ext>
            </a:extLst>
          </p:cNvPr>
          <p:cNvSpPr/>
          <p:nvPr userDrawn="1"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9AE7C2C2-7F4F-4C20-8BEB-4D20A437956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B2571403-2683-4959-ACA0-3395453DEEE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‹#›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1DE9E766-71AF-4980-A79C-EC867C91F3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6" y="195883"/>
            <a:ext cx="1261113" cy="613411"/>
          </a:xfrm>
          <a:prstGeom prst="rect">
            <a:avLst/>
          </a:prstGeom>
        </p:spPr>
      </p:pic>
      <p:sp>
        <p:nvSpPr>
          <p:cNvPr id="42" name="object 6">
            <a:extLst>
              <a:ext uri="{FF2B5EF4-FFF2-40B4-BE49-F238E27FC236}">
                <a16:creationId xmlns:a16="http://schemas.microsoft.com/office/drawing/2014/main" id="{DBC6E5DE-8C23-4C5B-BEFA-6C337DC9C061}"/>
              </a:ext>
            </a:extLst>
          </p:cNvPr>
          <p:cNvSpPr txBox="1">
            <a:spLocks/>
          </p:cNvSpPr>
          <p:nvPr userDrawn="1"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E4CB810A-2014-47DC-B7CC-3F9D8D1EC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spc="-75">
                <a:latin typeface="+mn-lt"/>
                <a:ea typeface="+mn-ea"/>
                <a:cs typeface="+mn-ea"/>
                <a:sym typeface="+mn-lt"/>
              </a:rPr>
              <a:t>ve</a:t>
            </a:r>
            <a:r>
              <a:rPr spc="65">
                <a:latin typeface="+mn-lt"/>
                <a:ea typeface="+mn-ea"/>
                <a:cs typeface="+mn-ea"/>
                <a:sym typeface="+mn-lt"/>
              </a:rPr>
              <a:t>rvi</a:t>
            </a:r>
            <a:r>
              <a:rPr spc="-145"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spc="55">
                <a:latin typeface="+mn-lt"/>
                <a:ea typeface="+mn-ea"/>
                <a:cs typeface="+mn-ea"/>
                <a:sym typeface="+mn-lt"/>
              </a:rPr>
              <a:t>w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FE206FD-7804-45FF-86EC-E3C022C772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54" y="0"/>
            <a:ext cx="1261113" cy="613411"/>
          </a:xfrm>
          <a:prstGeom prst="rect">
            <a:avLst/>
          </a:prstGeom>
        </p:spPr>
      </p:pic>
      <p:sp>
        <p:nvSpPr>
          <p:cNvPr id="24" name="object 3">
            <a:extLst>
              <a:ext uri="{FF2B5EF4-FFF2-40B4-BE49-F238E27FC236}">
                <a16:creationId xmlns:a16="http://schemas.microsoft.com/office/drawing/2014/main" id="{9AB102DA-0560-4777-A11F-6F9340E70771}"/>
              </a:ext>
            </a:extLst>
          </p:cNvPr>
          <p:cNvSpPr/>
          <p:nvPr userDrawn="1"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738B9EF-128C-4A07-9D6E-CC36270F78FD}"/>
              </a:ext>
            </a:extLst>
          </p:cNvPr>
          <p:cNvSpPr/>
          <p:nvPr userDrawn="1"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0DF38524-5827-48C6-B965-2D048583F4C8}"/>
              </a:ext>
            </a:extLst>
          </p:cNvPr>
          <p:cNvSpPr/>
          <p:nvPr userDrawn="1"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0BC8876D-A128-4F23-8383-6B8C537900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80CF92D9-B15E-47DE-8655-57C7954793F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‹#›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1F0EECFA-25CD-40FD-9AF7-8302DE2DC56B}"/>
              </a:ext>
            </a:extLst>
          </p:cNvPr>
          <p:cNvSpPr txBox="1">
            <a:spLocks/>
          </p:cNvSpPr>
          <p:nvPr userDrawn="1"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0" i="0">
                <a:solidFill>
                  <a:srgbClr val="323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84150"/>
          </a:xfrm>
          <a:prstGeom prst="rect">
            <a:avLst/>
          </a:prstGeom>
        </p:spPr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0"/>
              </a:lnSpc>
            </a:pPr>
            <a:r>
              <a:rPr lang="en-US" spc="30"/>
              <a:t>TLA+ &amp; TLA+ toolbox</a:t>
            </a:r>
            <a:endParaRPr spc="35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84150"/>
          </a:xfrm>
          <a:prstGeom prst="rect">
            <a:avLst/>
          </a:prstGeom>
        </p:spPr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/>
              <a:t>‹#›</a:t>
            </a:fld>
            <a:r>
              <a:rPr spc="-130"/>
              <a:t> </a:t>
            </a:r>
            <a:r>
              <a:rPr spc="5"/>
              <a:t>/</a:t>
            </a:r>
            <a:r>
              <a:rPr spc="120"/>
              <a:t> </a:t>
            </a:r>
            <a:r>
              <a:rPr spc="-130"/>
              <a:t>33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24928" y="1011441"/>
            <a:ext cx="145972" cy="145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24928" y="1413840"/>
            <a:ext cx="145972" cy="146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24928" y="1816253"/>
            <a:ext cx="145972" cy="145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24928" y="2218652"/>
            <a:ext cx="145972" cy="1460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24928" y="2620823"/>
            <a:ext cx="145972" cy="1460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24928" y="3023235"/>
            <a:ext cx="145972" cy="145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24928" y="3425635"/>
            <a:ext cx="145972" cy="1460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24928" y="4376979"/>
            <a:ext cx="145972" cy="1460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24928" y="4779150"/>
            <a:ext cx="145972" cy="1459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24928" y="5181550"/>
            <a:ext cx="145972" cy="1460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24928" y="5583962"/>
            <a:ext cx="145972" cy="1460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24928" y="5986374"/>
            <a:ext cx="145972" cy="1459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24928" y="6388776"/>
            <a:ext cx="145972" cy="1460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124928" y="6791183"/>
            <a:ext cx="145972" cy="1460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84150"/>
          </a:xfrm>
          <a:prstGeom prst="rect">
            <a:avLst/>
          </a:prstGeom>
        </p:spPr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0"/>
              </a:lnSpc>
            </a:pPr>
            <a:r>
              <a:rPr lang="en-US" spc="30"/>
              <a:t>TLA+ &amp; TLA+ toolbox</a:t>
            </a:r>
            <a:endParaRPr spc="35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84150"/>
          </a:xfrm>
          <a:prstGeom prst="rect">
            <a:avLst/>
          </a:prstGeom>
        </p:spPr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/>
              <a:t>‹#›</a:t>
            </a:fld>
            <a:r>
              <a:rPr spc="-130"/>
              <a:t> </a:t>
            </a:r>
            <a:r>
              <a:rPr spc="5"/>
              <a:t>/</a:t>
            </a:r>
            <a:r>
              <a:rPr spc="120"/>
              <a:t> </a:t>
            </a:r>
            <a:r>
              <a:rPr spc="-130"/>
              <a:t>33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>
            <a:extLst>
              <a:ext uri="{FF2B5EF4-FFF2-40B4-BE49-F238E27FC236}">
                <a16:creationId xmlns:a16="http://schemas.microsoft.com/office/drawing/2014/main" id="{D1BAB5F9-225D-4B3E-BF5B-E6E28A5784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spc="-75">
                <a:latin typeface="+mn-lt"/>
                <a:ea typeface="+mn-ea"/>
                <a:cs typeface="+mn-ea"/>
                <a:sym typeface="+mn-lt"/>
              </a:rPr>
              <a:t>ve</a:t>
            </a:r>
            <a:r>
              <a:rPr spc="65">
                <a:latin typeface="+mn-lt"/>
                <a:ea typeface="+mn-ea"/>
                <a:cs typeface="+mn-ea"/>
                <a:sym typeface="+mn-lt"/>
              </a:rPr>
              <a:t>rvi</a:t>
            </a:r>
            <a:r>
              <a:rPr spc="-145"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spc="55">
                <a:latin typeface="+mn-lt"/>
                <a:ea typeface="+mn-ea"/>
                <a:cs typeface="+mn-ea"/>
                <a:sym typeface="+mn-lt"/>
              </a:rPr>
              <a:t>w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D66A71B-94D8-4DFE-AE7A-1C7886FF83BD}"/>
              </a:ext>
            </a:extLst>
          </p:cNvPr>
          <p:cNvSpPr/>
          <p:nvPr userDrawn="1"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E09FC19-CD93-4D47-B1A1-DC8C6DEBFA5A}"/>
              </a:ext>
            </a:extLst>
          </p:cNvPr>
          <p:cNvSpPr/>
          <p:nvPr userDrawn="1"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D60BA246-B05D-478E-AB18-FFB99E7ABF47}"/>
              </a:ext>
            </a:extLst>
          </p:cNvPr>
          <p:cNvSpPr/>
          <p:nvPr userDrawn="1"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F6ED806A-3451-4C72-B978-1C2E56ADEB7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20"/>
              </a:lnSpc>
            </a:pPr>
            <a:r>
              <a:rPr lang="en-US" spc="30">
                <a:latin typeface="+mn-lt"/>
                <a:cs typeface="+mn-ea"/>
                <a:sym typeface="+mn-lt"/>
              </a:rPr>
              <a:t>TLA+ &amp; TLA+ toolbox</a:t>
            </a:r>
            <a:endParaRPr spc="35">
              <a:latin typeface="+mn-lt"/>
              <a:cs typeface="+mn-ea"/>
              <a:sym typeface="+mn-lt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35D6D869-6C28-48B5-8C2A-D79456BE4D3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‹#›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6032880-A6B0-4ADE-AF9D-624DC00821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54" y="0"/>
            <a:ext cx="1261113" cy="613411"/>
          </a:xfrm>
          <a:prstGeom prst="rect">
            <a:avLst/>
          </a:prstGeom>
        </p:spPr>
      </p:pic>
      <p:sp>
        <p:nvSpPr>
          <p:cNvPr id="30" name="object 6">
            <a:extLst>
              <a:ext uri="{FF2B5EF4-FFF2-40B4-BE49-F238E27FC236}">
                <a16:creationId xmlns:a16="http://schemas.microsoft.com/office/drawing/2014/main" id="{84607EED-5263-408A-A36F-5E7652C236EE}"/>
              </a:ext>
            </a:extLst>
          </p:cNvPr>
          <p:cNvSpPr txBox="1">
            <a:spLocks/>
          </p:cNvSpPr>
          <p:nvPr userDrawn="1"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689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B84C2-7310-4DCC-B10A-315BA67E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6C031-ECFF-46A8-9B5C-52EB7479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13" y="2011363"/>
            <a:ext cx="9223375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1B98C-D368-4EFA-8B21-3512603F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23BE6-C135-4EB4-B8D2-C9BC92CE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68BB7-B1C0-4033-A47A-DB237C0C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8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E3F42-FDBB-4712-B84A-F7C70EC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1788" cy="31432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FA142-B062-4B43-BC7E-2D9E9BBD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5056188"/>
            <a:ext cx="9221788" cy="165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2651C-06BB-4667-99FB-084D684D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8E51E-C1BB-46F1-B3B7-14A80B1B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C460C-C2F8-4FD4-BC84-E91356BF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0D642-3095-46F5-9646-92CDA7EB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51DC3-37F7-41A0-A85C-5C85B8336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13" y="2011363"/>
            <a:ext cx="4535487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8A5D9-443B-41AE-80AF-A2C2E0E3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900" y="2011363"/>
            <a:ext cx="4535488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2E5D6-4E7E-4A6C-BD7A-7E8FD1B9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EB3C3-CA18-405F-8E6C-418EED6D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0E1FF-8D0F-4C38-9FAB-35834F44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7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433" y="1210192"/>
            <a:ext cx="8682532" cy="201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0"/>
              </a:lnSpc>
            </a:pPr>
            <a:r>
              <a:rPr lang="en-US" spc="30"/>
              <a:t>TLA+ &amp; TLA+ toolbox</a:t>
            </a:r>
            <a:endParaRPr spc="35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/>
              <a:t>‹#›</a:t>
            </a:fld>
            <a:r>
              <a:rPr spc="-130"/>
              <a:t> </a:t>
            </a:r>
            <a:r>
              <a:rPr spc="5"/>
              <a:t>/</a:t>
            </a:r>
            <a:r>
              <a:rPr spc="120"/>
              <a:t> </a:t>
            </a:r>
            <a:r>
              <a:rPr spc="-130"/>
              <a:t>33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>
            <a:extLst>
              <a:ext uri="{FF2B5EF4-FFF2-40B4-BE49-F238E27FC236}">
                <a16:creationId xmlns:a16="http://schemas.microsoft.com/office/drawing/2014/main" id="{54DA9FFA-2725-47AD-9FC8-7049B992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6" name="Holder 3">
            <a:extLst>
              <a:ext uri="{FF2B5EF4-FFF2-40B4-BE49-F238E27FC236}">
                <a16:creationId xmlns:a16="http://schemas.microsoft.com/office/drawing/2014/main" id="{A29B9851-D091-4077-A777-65F864CF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433" y="1210192"/>
            <a:ext cx="8682532" cy="201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24FDFF4B-6C25-4AA6-B284-442C95DB5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6381" y="7172262"/>
            <a:ext cx="2141854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0"/>
              </a:lnSpc>
            </a:pPr>
            <a:r>
              <a:rPr lang="en-US" spc="30"/>
              <a:t>TLA+ &amp; TLA+ toolbox</a:t>
            </a:r>
            <a:endParaRPr spc="35"/>
          </a:p>
        </p:txBody>
      </p:sp>
      <p:sp>
        <p:nvSpPr>
          <p:cNvPr id="18" name="Holder 5">
            <a:extLst>
              <a:ext uri="{FF2B5EF4-FFF2-40B4-BE49-F238E27FC236}">
                <a16:creationId xmlns:a16="http://schemas.microsoft.com/office/drawing/2014/main" id="{BAE722E5-2936-41AF-88D0-6E9F170A7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Holder 6">
            <a:extLst>
              <a:ext uri="{FF2B5EF4-FFF2-40B4-BE49-F238E27FC236}">
                <a16:creationId xmlns:a16="http://schemas.microsoft.com/office/drawing/2014/main" id="{E4401BDE-5400-4A5A-A07A-90136DF92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1137" y="7176467"/>
            <a:ext cx="570865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/>
              <a:t>‹#›</a:t>
            </a:fld>
            <a:r>
              <a:rPr spc="-130"/>
              <a:t> </a:t>
            </a:r>
            <a:r>
              <a:rPr spc="5"/>
              <a:t>/</a:t>
            </a:r>
            <a:r>
              <a:rPr spc="120"/>
              <a:t> </a:t>
            </a:r>
            <a:r>
              <a:rPr spc="-13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62496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hyperlink" Target="https://www.youtube.com/watch?v=JwO4yPSEp-0&amp;t=1034s&#160;" TargetMode="Externa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amport.azurewebsites.net/tla/toolbo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7.png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roups.google.com/forum/?fromgroups#!forum/tlaplu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hannel/UCajiu4Cj_GHOX0if3Up-eRA" TargetMode="External"/><Relationship Id="rId5" Type="http://schemas.openxmlformats.org/officeDocument/2006/relationships/hyperlink" Target="https://learntla.com/introduction/" TargetMode="External"/><Relationship Id="rId4" Type="http://schemas.openxmlformats.org/officeDocument/2006/relationships/hyperlink" Target="https://lamport.azurewebsites.net/tla/tla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181" y="2068664"/>
            <a:ext cx="5104130" cy="4787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1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799009-118B-4073-9C4D-5E3D94AF43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6" y="195883"/>
            <a:ext cx="1261113" cy="613411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FDDB1FD2-604C-43A8-AF1E-78E889FDFDCA}"/>
              </a:ext>
            </a:extLst>
          </p:cNvPr>
          <p:cNvSpPr txBox="1">
            <a:spLocks/>
          </p:cNvSpPr>
          <p:nvPr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3B5E6CDB-C993-4CAD-9089-5735F1D9E21C}"/>
              </a:ext>
            </a:extLst>
          </p:cNvPr>
          <p:cNvSpPr txBox="1">
            <a:spLocks/>
          </p:cNvSpPr>
          <p:nvPr/>
        </p:nvSpPr>
        <p:spPr>
          <a:xfrm>
            <a:off x="2707632" y="3154163"/>
            <a:ext cx="510413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/>
            <a:r>
              <a:rPr lang="en-US" altLang="zh-CN" sz="1600" ker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Group 26:</a:t>
            </a:r>
          </a:p>
          <a:p>
            <a:pPr marL="12700" algn="ctr"/>
            <a:r>
              <a:rPr lang="en-US" altLang="zh-CN" sz="1600" kern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Jiaxuan</a:t>
            </a:r>
            <a:r>
              <a:rPr lang="en-US" altLang="zh-CN" sz="1600" ker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Zhang</a:t>
            </a:r>
          </a:p>
          <a:p>
            <a:pPr marL="12700" algn="ctr"/>
            <a:r>
              <a:rPr lang="en-US" altLang="zh-CN" sz="1600" kern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Yiting</a:t>
            </a:r>
            <a:r>
              <a:rPr lang="en-US" altLang="zh-CN" sz="1600" ker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Li</a:t>
            </a:r>
            <a:endParaRPr lang="zh-CN" altLang="en-US" sz="1600" ker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6CEF681-C876-4F30-84A5-DA62551E5AEC}"/>
              </a:ext>
            </a:extLst>
          </p:cNvPr>
          <p:cNvSpPr txBox="1">
            <a:spLocks/>
          </p:cNvSpPr>
          <p:nvPr/>
        </p:nvSpPr>
        <p:spPr>
          <a:xfrm>
            <a:off x="2707632" y="4479100"/>
            <a:ext cx="5104130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/>
            <a:r>
              <a:rPr lang="en-US" altLang="zh-CN" sz="1600" ker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2020.1.14</a:t>
            </a:r>
            <a:endParaRPr lang="zh-CN" altLang="en-US" sz="1600" ker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Grammar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10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45498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11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Contents of Grammar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1005433" y="814385"/>
            <a:ext cx="8682532" cy="20653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How to build model</a:t>
            </a:r>
            <a:endParaRPr lang="en-US" kern="0" spc="-60">
              <a:latin typeface="+mn-lt"/>
              <a:cs typeface="+mn-ea"/>
              <a:sym typeface="+mn-lt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</a:pPr>
            <a:r>
              <a:rPr lang="en-US" kern="0" spc="-15">
                <a:latin typeface="Times New Roman"/>
                <a:ea typeface="Tahoma"/>
              </a:rPr>
              <a:t>An operator refer to a thing that does a thing, such as “==” or “=” or ”\in” etc.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+mn-lt"/>
                <a:ea typeface="Tahoma"/>
              </a:rPr>
              <a:t>Example:</a:t>
            </a:r>
          </a:p>
          <a:p>
            <a:pPr marL="12700">
              <a:lnSpc>
                <a:spcPts val="2595"/>
              </a:lnSpc>
              <a:spcBef>
                <a:spcPts val="1930"/>
              </a:spcBef>
              <a:tabLst>
                <a:tab pos="405130" algn="l"/>
              </a:tabLst>
            </a:pPr>
            <a:endParaRPr lang="en-US" kern="0" spc="20">
              <a:solidFill>
                <a:srgbClr val="3232B2"/>
              </a:solidFill>
              <a:latin typeface="+mn-lt"/>
              <a:cs typeface="+mn-ea"/>
            </a:endParaRPr>
          </a:p>
        </p:txBody>
      </p:sp>
      <p:pic>
        <p:nvPicPr>
          <p:cNvPr id="2" name="图片 4" descr="图形用户界面, 应用程序&#10;&#10;已自动生成说明">
            <a:extLst>
              <a:ext uri="{FF2B5EF4-FFF2-40B4-BE49-F238E27FC236}">
                <a16:creationId xmlns:a16="http://schemas.microsoft.com/office/drawing/2014/main" id="{E6B7EE58-7E92-4124-A906-E0A80B00E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468" y="2493986"/>
            <a:ext cx="3909893" cy="10262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62A7CD-CEAC-46C2-80AA-B817BE047A31}"/>
              </a:ext>
            </a:extLst>
          </p:cNvPr>
          <p:cNvSpPr txBox="1"/>
          <p:nvPr/>
        </p:nvSpPr>
        <p:spPr>
          <a:xfrm>
            <a:off x="1346861" y="3780538"/>
            <a:ext cx="2743200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Other operator:</a:t>
            </a:r>
            <a:endParaRPr lang="zh-CN">
              <a:cs typeface="Times New Roman"/>
            </a:endParaRP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6500D073-D3F1-441D-B2F0-5DD6BC2B2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443" y="4598374"/>
            <a:ext cx="4657991" cy="5006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E8F9F2-EEF5-4007-AE9F-B51EA31D3CE6}"/>
              </a:ext>
            </a:extLst>
          </p:cNvPr>
          <p:cNvSpPr txBox="1"/>
          <p:nvPr/>
        </p:nvSpPr>
        <p:spPr>
          <a:xfrm>
            <a:off x="6943948" y="4627126"/>
            <a:ext cx="2743200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If-else operator</a:t>
            </a:r>
            <a:endParaRPr lang="zh-CN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916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12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Contents of Grammar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E50944-51BD-492E-9A89-1371110BBDD0}"/>
              </a:ext>
            </a:extLst>
          </p:cNvPr>
          <p:cNvSpPr txBox="1"/>
          <p:nvPr/>
        </p:nvSpPr>
        <p:spPr>
          <a:xfrm>
            <a:off x="780944" y="3418640"/>
            <a:ext cx="3183257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50">
                <a:solidFill>
                  <a:srgbClr val="3232B2"/>
                </a:solidFill>
              </a:rPr>
              <a:t>       </a:t>
            </a:r>
            <a:r>
              <a:rPr lang="en-US" altLang="zh-CN" sz="2250">
                <a:solidFill>
                  <a:srgbClr val="000000"/>
                </a:solidFill>
              </a:rPr>
              <a:t>Set</a:t>
            </a:r>
            <a:r>
              <a:rPr lang="en-US" altLang="zh-CN" sz="2250"/>
              <a:t> operation</a:t>
            </a:r>
            <a:r>
              <a:rPr lang="zh-CN" altLang="en-US" sz="2250"/>
              <a:t>:</a:t>
            </a:r>
            <a:endParaRPr lang="zh-CN" altLang="en-US" sz="2250">
              <a:cs typeface="Times New Roman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035DE73-F0EE-4939-8251-81BF502749B1}"/>
              </a:ext>
            </a:extLst>
          </p:cNvPr>
          <p:cNvGrpSpPr/>
          <p:nvPr/>
        </p:nvGrpSpPr>
        <p:grpSpPr>
          <a:xfrm>
            <a:off x="895275" y="1155067"/>
            <a:ext cx="8682532" cy="2082621"/>
            <a:chOff x="895275" y="1155067"/>
            <a:chExt cx="8682532" cy="2082621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CA18DCD3-E999-4A5F-90B5-A73C01111889}"/>
                </a:ext>
              </a:extLst>
            </p:cNvPr>
            <p:cNvSpPr txBox="1">
              <a:spLocks/>
            </p:cNvSpPr>
            <p:nvPr/>
          </p:nvSpPr>
          <p:spPr>
            <a:xfrm>
              <a:off x="895275" y="1155067"/>
              <a:ext cx="8682532" cy="208262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 b="1" kern="0" spc="-15">
                  <a:latin typeface="+mn-lt"/>
                  <a:cs typeface="+mn-ea"/>
                  <a:sym typeface="+mn-lt"/>
                </a:rPr>
                <a:t>Sets:</a:t>
              </a:r>
              <a:endParaRPr lang="en-US"/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 kern="0" spc="-15">
                  <a:latin typeface="Times New Roman"/>
                  <a:ea typeface="Tahoma"/>
                </a:rPr>
                <a:t>Sets is often used in TLA+, basic operation and serval transformation is introduced to TLA+.</a:t>
              </a: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 kern="0" spc="-15">
                  <a:latin typeface="Times New Roman"/>
                  <a:ea typeface="Tahoma"/>
                  <a:cs typeface="Times New Roman"/>
                </a:rPr>
                <a:t>Defining a set: </a:t>
              </a:r>
            </a:p>
            <a:p>
              <a:pPr marL="12700">
                <a:lnSpc>
                  <a:spcPts val="2595"/>
                </a:lnSpc>
                <a:spcBef>
                  <a:spcPts val="1930"/>
                </a:spcBef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</a:rPr>
                <a:t>     </a:t>
              </a:r>
              <a:endParaRPr lang="en-US" kern="0" spc="20">
                <a:latin typeface="Times New Roman"/>
                <a:ea typeface="Tahoma"/>
                <a:cs typeface="Times New Roman"/>
              </a:endParaRPr>
            </a:p>
          </p:txBody>
        </p:sp>
        <p:pic>
          <p:nvPicPr>
            <p:cNvPr id="5" name="图片 5">
              <a:extLst>
                <a:ext uri="{FF2B5EF4-FFF2-40B4-BE49-F238E27FC236}">
                  <a16:creationId xmlns:a16="http://schemas.microsoft.com/office/drawing/2014/main" id="{6D001D52-D1D7-4DA9-AA42-736490433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6022" y="2231884"/>
              <a:ext cx="1941226" cy="45516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CF00D5D-45A5-4C9C-8003-46E66026B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739" y="3836758"/>
            <a:ext cx="7613919" cy="275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9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13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Contents of Grammar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1005433" y="814385"/>
            <a:ext cx="8682532" cy="21082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b="1" kern="0" spc="-15">
                <a:latin typeface="+mn-lt"/>
                <a:cs typeface="+mn-ea"/>
                <a:sym typeface="+mn-lt"/>
              </a:rPr>
              <a:t>Expression: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An expression is anything that follows an operator like ==, =, :=, or \in. 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+mn-lt"/>
              <a:ea typeface="Tahoma"/>
              <a:cs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  <a:ea typeface="Tahoma"/>
              <a:cs typeface="Times New Roman"/>
            </a:endParaRPr>
          </a:p>
          <a:p>
            <a:pPr marL="12700">
              <a:lnSpc>
                <a:spcPts val="2595"/>
              </a:lnSpc>
              <a:spcBef>
                <a:spcPts val="1930"/>
              </a:spcBef>
              <a:tabLst>
                <a:tab pos="405130" algn="l"/>
              </a:tabLst>
            </a:pPr>
            <a:endParaRPr lang="en-US" kern="0" spc="20">
              <a:solidFill>
                <a:srgbClr val="3232B2"/>
              </a:solidFill>
              <a:latin typeface="+mn-lt"/>
              <a:cs typeface="+mn-ea"/>
            </a:endParaRPr>
          </a:p>
        </p:txBody>
      </p:sp>
      <p:pic>
        <p:nvPicPr>
          <p:cNvPr id="5" name="图片 5" descr="图形用户界面, 文本&#10;&#10;已自动生成说明">
            <a:extLst>
              <a:ext uri="{FF2B5EF4-FFF2-40B4-BE49-F238E27FC236}">
                <a16:creationId xmlns:a16="http://schemas.microsoft.com/office/drawing/2014/main" id="{825FA03F-25D0-4E7A-AD5F-74B3C1A7B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560" y="1730025"/>
            <a:ext cx="3592325" cy="997138"/>
          </a:xfrm>
          <a:prstGeom prst="rect">
            <a:avLst/>
          </a:prstGeom>
        </p:spPr>
      </p:pic>
      <p:pic>
        <p:nvPicPr>
          <p:cNvPr id="9" name="图片 7" descr="文本&#10;&#10;已自动生成说明">
            <a:extLst>
              <a:ext uri="{FF2B5EF4-FFF2-40B4-BE49-F238E27FC236}">
                <a16:creationId xmlns:a16="http://schemas.microsoft.com/office/drawing/2014/main" id="{48D76870-56C0-4775-8E02-6EACCCE12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37" y="4663156"/>
            <a:ext cx="8255900" cy="123617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D3196F6-8877-48F4-BC7D-602FCD93A507}"/>
              </a:ext>
            </a:extLst>
          </p:cNvPr>
          <p:cNvGrpSpPr/>
          <p:nvPr/>
        </p:nvGrpSpPr>
        <p:grpSpPr>
          <a:xfrm>
            <a:off x="989600" y="2644624"/>
            <a:ext cx="8682532" cy="4253081"/>
            <a:chOff x="989600" y="2644624"/>
            <a:chExt cx="8682532" cy="4253081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73B0A6CB-6244-47CF-8580-91E06BF08864}"/>
                </a:ext>
              </a:extLst>
            </p:cNvPr>
            <p:cNvSpPr txBox="1">
              <a:spLocks/>
            </p:cNvSpPr>
            <p:nvPr/>
          </p:nvSpPr>
          <p:spPr>
            <a:xfrm>
              <a:off x="989600" y="2682640"/>
              <a:ext cx="8682532" cy="421506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00330">
                <a:tabLst>
                  <a:tab pos="405130" algn="l"/>
                </a:tabLst>
              </a:pPr>
              <a:r>
                <a:rPr lang="en-US" kern="0" spc="-15">
                  <a:latin typeface="Times New Roman"/>
                  <a:ea typeface="Tahoma"/>
                </a:rPr>
                <a:t>    Constant expression:</a:t>
              </a:r>
              <a:endParaRPr lang="en-US">
                <a:ea typeface="微软雅黑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endParaRPr lang="en-US" kern="0" spc="-15">
                <a:latin typeface="Times New Roman"/>
                <a:ea typeface="Tahoma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 kern="0" spc="-15">
                  <a:solidFill>
                    <a:srgbClr val="000000"/>
                  </a:solidFill>
                  <a:latin typeface="+mn-lt"/>
                  <a:ea typeface="Tahoma"/>
                </a:rPr>
                <a:t>Variables expression:</a:t>
              </a: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endParaRPr lang="en-US" kern="0" spc="-15">
                <a:solidFill>
                  <a:srgbClr val="000000"/>
                </a:solidFill>
                <a:latin typeface="+mn-lt"/>
                <a:ea typeface="Tahoma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 kern="0" spc="-15">
                  <a:solidFill>
                    <a:srgbClr val="000000"/>
                  </a:solidFill>
                  <a:latin typeface="+mn-lt"/>
                  <a:ea typeface="Tahoma"/>
                </a:rPr>
                <a:t>Action expression:</a:t>
              </a: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endParaRPr lang="en-US" kern="0" spc="-15">
                <a:solidFill>
                  <a:srgbClr val="000000"/>
                </a:solidFill>
                <a:latin typeface="+mn-lt"/>
                <a:ea typeface="Tahoma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endParaRPr lang="en-US" kern="0" spc="-15">
                <a:solidFill>
                  <a:srgbClr val="000000"/>
                </a:solidFill>
                <a:latin typeface="+mn-lt"/>
                <a:ea typeface="Tahoma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endParaRPr lang="en-US" kern="0" spc="-15">
                <a:solidFill>
                  <a:srgbClr val="000000"/>
                </a:solidFill>
                <a:latin typeface="+mn-lt"/>
                <a:ea typeface="Tahoma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endParaRPr lang="en-US" kern="0" spc="-15">
                <a:latin typeface="Times New Roman"/>
                <a:ea typeface="Tahoma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 kern="0" spc="-15">
                  <a:latin typeface="Times New Roman"/>
                  <a:ea typeface="Tahoma"/>
                </a:rPr>
                <a:t>"EXECPT" detailed explanation:</a:t>
              </a: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>
                  <a:latin typeface="Times New Roman"/>
                  <a:ea typeface="微软雅黑"/>
                  <a:hlinkClick r:id="rId5"/>
                </a:rPr>
                <a:t>https://www.youtube.com/watch?v=JwO4yPSEp-0&amp;t=1034s </a:t>
              </a:r>
              <a:endParaRPr lang="en-US">
                <a:latin typeface="Times New Roman"/>
                <a:ea typeface="微软雅黑"/>
              </a:endParaRPr>
            </a:p>
          </p:txBody>
        </p:sp>
        <p:pic>
          <p:nvPicPr>
            <p:cNvPr id="14" name="图片 14">
              <a:extLst>
                <a:ext uri="{FF2B5EF4-FFF2-40B4-BE49-F238E27FC236}">
                  <a16:creationId xmlns:a16="http://schemas.microsoft.com/office/drawing/2014/main" id="{EE8A441D-E106-47A3-B5D8-B69B8ED09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4186" y="3377165"/>
              <a:ext cx="2417507" cy="523475"/>
            </a:xfrm>
            <a:prstGeom prst="rect">
              <a:avLst/>
            </a:prstGeom>
          </p:spPr>
        </p:pic>
        <p:pic>
          <p:nvPicPr>
            <p:cNvPr id="15" name="图片 15">
              <a:extLst>
                <a:ext uri="{FF2B5EF4-FFF2-40B4-BE49-F238E27FC236}">
                  <a16:creationId xmlns:a16="http://schemas.microsoft.com/office/drawing/2014/main" id="{30233DF7-7C8C-4BC5-A5D0-B6A2C5AE1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22924" y="2644624"/>
              <a:ext cx="2011298" cy="580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32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14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Contents of Grammar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1005433" y="814385"/>
            <a:ext cx="8682532" cy="26672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b="1" kern="0" spc="-15">
                <a:latin typeface="+mn-lt"/>
                <a:cs typeface="+mn-ea"/>
                <a:sym typeface="+mn-lt"/>
              </a:rPr>
              <a:t>Tuple: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Finite ordered list and is 1-indexed, specifying them with &lt;&lt;&gt;&gt;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latin typeface="+mn-lt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latin typeface="+mn-lt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+mn-lt"/>
                <a:ea typeface="Tahoma"/>
              </a:rPr>
              <a:t>Basic tuple operation: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latin typeface="+mn-lt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>
              <a:ea typeface="微软雅黑"/>
            </a:endParaRPr>
          </a:p>
        </p:txBody>
      </p:sp>
      <p:pic>
        <p:nvPicPr>
          <p:cNvPr id="2" name="图片 5">
            <a:extLst>
              <a:ext uri="{FF2B5EF4-FFF2-40B4-BE49-F238E27FC236}">
                <a16:creationId xmlns:a16="http://schemas.microsoft.com/office/drawing/2014/main" id="{17A5EA3F-AFAC-41A2-A655-3DA14C0D7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08" b="-1852"/>
          <a:stretch/>
        </p:blipFill>
        <p:spPr>
          <a:xfrm>
            <a:off x="2272343" y="1653919"/>
            <a:ext cx="2412173" cy="605415"/>
          </a:xfrm>
          <a:prstGeom prst="rect">
            <a:avLst/>
          </a:prstGeom>
        </p:spPr>
      </p:pic>
      <p:pic>
        <p:nvPicPr>
          <p:cNvPr id="6" name="图片 7" descr="表格&#10;&#10;已自动生成说明">
            <a:extLst>
              <a:ext uri="{FF2B5EF4-FFF2-40B4-BE49-F238E27FC236}">
                <a16:creationId xmlns:a16="http://schemas.microsoft.com/office/drawing/2014/main" id="{BA3F3F8C-DB78-49D3-A952-31C9B10B0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6" y="3146462"/>
            <a:ext cx="9916678" cy="2888484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2C4A1206-F9ED-43DF-8CB7-154C7E333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724" y="1653919"/>
            <a:ext cx="2035021" cy="56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15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How to build a model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51270" y="957754"/>
            <a:ext cx="8726537" cy="24718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b="1" kern="0" spc="-135">
                <a:latin typeface="+mn-lt"/>
                <a:cs typeface="Times New Roman"/>
                <a:sym typeface="+mn-lt"/>
              </a:rPr>
              <a:t>Function:</a:t>
            </a:r>
            <a:endParaRPr lang="en-US" kern="0" spc="-135">
              <a:ea typeface="Tahoma"/>
              <a:sym typeface="+mn-lt"/>
            </a:endParaRPr>
          </a:p>
          <a:p>
            <a:pPr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>
                <a:latin typeface="+mn-lt"/>
                <a:ea typeface="+mn-lt"/>
                <a:cs typeface="+mn-lt"/>
                <a:sym typeface="+mn-lt"/>
              </a:rPr>
              <a:t>      A function is a binary relation between two sets that associates every element of the first set to exactly one element of the second set.</a:t>
            </a:r>
            <a:endParaRPr lang="en-US">
              <a:latin typeface="+mn-lt"/>
              <a:ea typeface="+mn-lt"/>
              <a:cs typeface="+mn-lt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35">
              <a:latin typeface="Times New Roman"/>
              <a:ea typeface="Tahoma"/>
            </a:endParaRPr>
          </a:p>
          <a:p>
            <a:pPr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>
                <a:latin typeface="+mn-lt"/>
                <a:ea typeface="+mn-lt"/>
                <a:cs typeface="+mn-lt"/>
              </a:rPr>
              <a:t>     Defining a function (two ways):</a:t>
            </a:r>
          </a:p>
          <a:p>
            <a:pPr marL="12700">
              <a:lnSpc>
                <a:spcPts val="2595"/>
              </a:lnSpc>
              <a:spcBef>
                <a:spcPts val="1930"/>
              </a:spcBef>
              <a:tabLst>
                <a:tab pos="405130" algn="l"/>
              </a:tabLst>
            </a:pPr>
            <a:endParaRPr lang="en-US" kern="0" spc="-95">
              <a:latin typeface="Times New Roman"/>
              <a:ea typeface="微软雅黑"/>
            </a:endParaRP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19AE60BA-6932-4152-8B9E-83A3BA2D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344" y="2815041"/>
            <a:ext cx="4474710" cy="1048096"/>
          </a:xfrm>
          <a:prstGeom prst="rect">
            <a:avLst/>
          </a:prstGeom>
        </p:spPr>
      </p:pic>
      <p:pic>
        <p:nvPicPr>
          <p:cNvPr id="6" name="图片 6" descr="图片包含 徽标&#10;&#10;已自动生成说明">
            <a:extLst>
              <a:ext uri="{FF2B5EF4-FFF2-40B4-BE49-F238E27FC236}">
                <a16:creationId xmlns:a16="http://schemas.microsoft.com/office/drawing/2014/main" id="{625D0329-5856-4CD7-8A67-41E6ED610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22" y="4358581"/>
            <a:ext cx="8180549" cy="11784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87B20F-10FD-44C6-8231-70D2B94321B0}"/>
              </a:ext>
            </a:extLst>
          </p:cNvPr>
          <p:cNvSpPr txBox="1"/>
          <p:nvPr/>
        </p:nvSpPr>
        <p:spPr>
          <a:xfrm>
            <a:off x="851269" y="3843498"/>
            <a:ext cx="9051823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     Example:</a:t>
            </a:r>
          </a:p>
          <a:p>
            <a:endParaRPr lang="en-US" altLang="zh-CN" sz="2250">
              <a:cs typeface="Times New Roman"/>
            </a:endParaRPr>
          </a:p>
          <a:p>
            <a:endParaRPr lang="en-US" altLang="zh-CN" sz="2250">
              <a:cs typeface="Times New Roman"/>
            </a:endParaRPr>
          </a:p>
          <a:p>
            <a:endParaRPr lang="en-US" altLang="zh-CN" sz="2250">
              <a:cs typeface="Times New Roman"/>
            </a:endParaRPr>
          </a:p>
          <a:p>
            <a:r>
              <a:rPr lang="en-US" sz="2250">
                <a:ea typeface="+mn-lt"/>
                <a:cs typeface="+mn-lt"/>
              </a:rPr>
              <a:t>     The state function describes binary relation between r and if-else expression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16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How to describe Property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994436" y="825379"/>
            <a:ext cx="8682532" cy="61271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Using formula to describe propety.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Example: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"aborted" and "committed" can't happen at the same time.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Other operator: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[]P</a:t>
            </a:r>
            <a:r>
              <a:rPr lang="en-US" kern="0" spc="-15">
                <a:latin typeface="Times New Roman"/>
                <a:ea typeface="微软雅黑"/>
              </a:rPr>
              <a:t>,</a:t>
            </a:r>
            <a:r>
              <a:rPr lang="en-US" kern="0" spc="-15">
                <a:latin typeface="Times New Roman"/>
                <a:ea typeface="Tahoma"/>
              </a:rPr>
              <a:t> means that P is true for all states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&lt;&gt;P. means that for every possible behavior, at least one state has P as true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P ~&gt; Q, implies that if P ever becomes true, at some point afterwards Q must be true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&lt;&gt;[]P, says that at some point P becomes true and then stays true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</p:txBody>
      </p:sp>
      <p:pic>
        <p:nvPicPr>
          <p:cNvPr id="2" name="图片 4" descr="图片包含 文本&#10;&#10;已自动生成说明">
            <a:extLst>
              <a:ext uri="{FF2B5EF4-FFF2-40B4-BE49-F238E27FC236}">
                <a16:creationId xmlns:a16="http://schemas.microsoft.com/office/drawing/2014/main" id="{030D2985-CD73-4EC3-8D38-340093BE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57" y="1516503"/>
            <a:ext cx="7221327" cy="15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0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TLA+ Toolbox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17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14244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18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Download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18714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Download the Toolbox</a:t>
            </a:r>
            <a:endParaRPr lang="en-US" kern="0" spc="-60">
              <a:latin typeface="+mn-lt"/>
              <a:cs typeface="+mn-ea"/>
              <a:sym typeface="+mn-lt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</a:pPr>
            <a:r>
              <a:rPr lang="en-US" kern="0" spc="-15">
                <a:latin typeface="+mn-lt"/>
                <a:cs typeface="+mn-ea"/>
                <a:sym typeface="+mn-lt"/>
              </a:rPr>
              <a:t>Toolbox link: </a:t>
            </a:r>
            <a:r>
              <a:rPr lang="en-US" kern="0" spc="-15">
                <a:ea typeface="Tahoma"/>
                <a:sym typeface="+mn-lt"/>
                <a:hlinkClick r:id="rId3"/>
              </a:rPr>
              <a:t>https://lamport.azurewebsites.net/tla/toolbox.html</a:t>
            </a:r>
            <a:endParaRPr lang="en-US" altLang="zh-CN" kern="0" spc="-30">
              <a:latin typeface="+mn-lt"/>
              <a:cs typeface="+mn-e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Times New Roman"/>
                <a:ea typeface="Tahoma"/>
              </a:rPr>
              <a:t>Download it and open the toolbox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Times New Roman"/>
                <a:ea typeface="Tahoma"/>
              </a:rPr>
              <a:t>Creating a new spec: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ea typeface="Tahom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D743169-4546-46EF-82BF-2D5A48E8E16E}"/>
              </a:ext>
            </a:extLst>
          </p:cNvPr>
          <p:cNvSpPr txBox="1">
            <a:spLocks/>
          </p:cNvSpPr>
          <p:nvPr/>
        </p:nvSpPr>
        <p:spPr>
          <a:xfrm>
            <a:off x="1110385" y="3907181"/>
            <a:ext cx="8682532" cy="70384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/>
            <a:r>
              <a:rPr lang="en-US" kern="0" spc="-15">
                <a:latin typeface="+mn-lt"/>
                <a:cs typeface="+mn-ea"/>
                <a:sym typeface="+mn-lt"/>
              </a:rPr>
              <a:t>Select a file: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ea typeface="Tahoma"/>
            </a:endParaRPr>
          </a:p>
        </p:txBody>
      </p:sp>
      <p:pic>
        <p:nvPicPr>
          <p:cNvPr id="5" name="图片 7" descr="图形用户界面, 文本, 应用程序&#10;&#10;已自动生成说明">
            <a:extLst>
              <a:ext uri="{FF2B5EF4-FFF2-40B4-BE49-F238E27FC236}">
                <a16:creationId xmlns:a16="http://schemas.microsoft.com/office/drawing/2014/main" id="{E79364FC-817B-46B8-9524-2F223AE99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498" y="2422455"/>
            <a:ext cx="8136493" cy="1307545"/>
          </a:xfrm>
          <a:prstGeom prst="rect">
            <a:avLst/>
          </a:prstGeom>
        </p:spPr>
      </p:pic>
      <p:pic>
        <p:nvPicPr>
          <p:cNvPr id="8" name="图片 8" descr="图形用户界面, 文本, 应用程序&#10;&#10;已自动生成说明">
            <a:extLst>
              <a:ext uri="{FF2B5EF4-FFF2-40B4-BE49-F238E27FC236}">
                <a16:creationId xmlns:a16="http://schemas.microsoft.com/office/drawing/2014/main" id="{524A33D5-4268-4428-9826-A52A24F1C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554" y="4254678"/>
            <a:ext cx="7201989" cy="28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52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19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Demo 1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BD9F0-1E21-43A3-B05B-D8E635847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11" r="11741"/>
          <a:stretch/>
        </p:blipFill>
        <p:spPr>
          <a:xfrm>
            <a:off x="352164" y="2100885"/>
            <a:ext cx="4613519" cy="3794076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2BFB2A42-34FB-4A67-ACF2-C54893EEE540}"/>
              </a:ext>
            </a:extLst>
          </p:cNvPr>
          <p:cNvSpPr txBox="1">
            <a:spLocks/>
          </p:cNvSpPr>
          <p:nvPr/>
        </p:nvSpPr>
        <p:spPr>
          <a:xfrm>
            <a:off x="742967" y="1258756"/>
            <a:ext cx="383191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Considering</a:t>
            </a:r>
            <a:r>
              <a:rPr lang="en-US" kern="0" spc="-95">
                <a:latin typeface="+mn-lt"/>
                <a:cs typeface="+mn-ea"/>
                <a:sym typeface="+mn-lt"/>
              </a:rPr>
              <a:t> </a:t>
            </a: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a Petri-Net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71E924F-4F57-4119-A0E4-C2C3AF373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71E924F-4F57-4119-A0E4-C2C3AF37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68AD48-3D2C-4F80-A312-59783E2DABFF}"/>
              </a:ext>
            </a:extLst>
          </p:cNvPr>
          <p:cNvGrpSpPr/>
          <p:nvPr/>
        </p:nvGrpSpPr>
        <p:grpSpPr>
          <a:xfrm>
            <a:off x="5087564" y="2017588"/>
            <a:ext cx="5061107" cy="2423740"/>
            <a:chOff x="5087564" y="2017588"/>
            <a:chExt cx="5061107" cy="2423740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CA18DCD3-E999-4A5F-90B5-A73C01111889}"/>
                </a:ext>
              </a:extLst>
            </p:cNvPr>
            <p:cNvSpPr txBox="1">
              <a:spLocks/>
            </p:cNvSpPr>
            <p:nvPr/>
          </p:nvSpPr>
          <p:spPr>
            <a:xfrm>
              <a:off x="5087564" y="2017588"/>
              <a:ext cx="5061107" cy="24237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00330">
                <a:tabLst>
                  <a:tab pos="405130" algn="l"/>
                </a:tabLst>
              </a:pPr>
              <a:endParaRPr lang="en-US" kern="0" spc="-30">
                <a:latin typeface="+mn-lt"/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Verification 2</a:t>
              </a:r>
              <a:b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</a:br>
              <a:b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</a:br>
              <a:endParaRPr lang="en-US" kern="0" spc="20">
                <a:solidFill>
                  <a:srgbClr val="3232B2"/>
                </a:solidFill>
                <a:latin typeface="+mn-lt"/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Verification 3</a:t>
              </a:r>
            </a:p>
            <a:p>
              <a:pPr marL="100330"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	   </a:t>
              </a:r>
              <a:r>
                <a:rPr lang="en-US" kern="0" spc="20">
                  <a:latin typeface="+mn-lt"/>
                  <a:cs typeface="+mn-ea"/>
                  <a:sym typeface="+mn-lt"/>
                </a:rPr>
                <a:t>Marking m = (0,1,10) can happen infinitely often</a:t>
              </a:r>
              <a:endParaRPr lang="en-US" kern="0" spc="-30">
                <a:latin typeface="+mn-lt"/>
                <a:cs typeface="+mn-ea"/>
                <a:sym typeface="+mn-lt"/>
              </a:endParaRPr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C51EFEB5-65CE-4700-9C3D-AAA3C479B7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17803" y="2759438"/>
            <a:ext cx="3542689" cy="427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6" name="Equation" r:id="rId7" imgW="1726920" imgH="228600" progId="Equation.DSMT4">
                    <p:embed/>
                  </p:oleObj>
                </mc:Choice>
                <mc:Fallback>
                  <p:oleObj name="Equation" r:id="rId7" imgW="1726920" imgH="22860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C51EFEB5-65CE-4700-9C3D-AAA3C479B7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17803" y="2759438"/>
                          <a:ext cx="3542689" cy="4274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D4BC588-48D0-45E9-AFB2-CFBBEB13C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D4BC588-48D0-45E9-AFB2-CFBBEB13C0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29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DD08CE-D538-4DBD-BE23-F6186F101CA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</p:spPr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0FD625-3375-4B31-93FE-C190A46495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</p:spPr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36" name="ïsḷíḑè">
            <a:extLst>
              <a:ext uri="{FF2B5EF4-FFF2-40B4-BE49-F238E27FC236}">
                <a16:creationId xmlns:a16="http://schemas.microsoft.com/office/drawing/2014/main" id="{C46A7F32-D36D-4550-98F6-D12B26975D93}"/>
              </a:ext>
            </a:extLst>
          </p:cNvPr>
          <p:cNvSpPr/>
          <p:nvPr/>
        </p:nvSpPr>
        <p:spPr>
          <a:xfrm>
            <a:off x="294057" y="3335424"/>
            <a:ext cx="3742988" cy="923330"/>
          </a:xfrm>
          <a:prstGeom prst="rect">
            <a:avLst/>
          </a:prstGeom>
        </p:spPr>
        <p:txBody>
          <a:bodyPr wrap="square" anchor="ctr" anchorCtr="1">
            <a:normAutofit fontScale="85000" lnSpcReduction="10000"/>
          </a:bodyPr>
          <a:lstStyle/>
          <a:p>
            <a:pPr algn="r"/>
            <a:r>
              <a:rPr lang="en-US" altLang="zh-CN" sz="5400" b="1" spc="300">
                <a:solidFill>
                  <a:schemeClr val="tx2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37" name="îṡ1íḑé">
            <a:extLst>
              <a:ext uri="{FF2B5EF4-FFF2-40B4-BE49-F238E27FC236}">
                <a16:creationId xmlns:a16="http://schemas.microsoft.com/office/drawing/2014/main" id="{09F9D0C9-8588-4BC4-AAB3-EE4CB6964AAD}"/>
              </a:ext>
            </a:extLst>
          </p:cNvPr>
          <p:cNvSpPr/>
          <p:nvPr/>
        </p:nvSpPr>
        <p:spPr>
          <a:xfrm>
            <a:off x="4934040" y="4402014"/>
            <a:ext cx="686895" cy="60435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8" name="íśľíḍé">
            <a:extLst>
              <a:ext uri="{FF2B5EF4-FFF2-40B4-BE49-F238E27FC236}">
                <a16:creationId xmlns:a16="http://schemas.microsoft.com/office/drawing/2014/main" id="{56951052-F868-4728-A5BB-9FCCF446434B}"/>
              </a:ext>
            </a:extLst>
          </p:cNvPr>
          <p:cNvSpPr/>
          <p:nvPr/>
        </p:nvSpPr>
        <p:spPr>
          <a:xfrm>
            <a:off x="4916686" y="3452476"/>
            <a:ext cx="686895" cy="65409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1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9" name="ïşḻíḋê">
            <a:extLst>
              <a:ext uri="{FF2B5EF4-FFF2-40B4-BE49-F238E27FC236}">
                <a16:creationId xmlns:a16="http://schemas.microsoft.com/office/drawing/2014/main" id="{7B6A496D-6803-4BEA-B2AD-BF4514E26679}"/>
              </a:ext>
            </a:extLst>
          </p:cNvPr>
          <p:cNvSpPr/>
          <p:nvPr/>
        </p:nvSpPr>
        <p:spPr>
          <a:xfrm>
            <a:off x="4889653" y="2520576"/>
            <a:ext cx="704248" cy="65568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1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0" name="iṡ1íḑê">
            <a:extLst>
              <a:ext uri="{FF2B5EF4-FFF2-40B4-BE49-F238E27FC236}">
                <a16:creationId xmlns:a16="http://schemas.microsoft.com/office/drawing/2014/main" id="{84CB55D5-22C0-458E-85BE-79A392F4386E}"/>
              </a:ext>
            </a:extLst>
          </p:cNvPr>
          <p:cNvSpPr txBox="1"/>
          <p:nvPr/>
        </p:nvSpPr>
        <p:spPr>
          <a:xfrm>
            <a:off x="5753734" y="4576933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TLA+ Toolbox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1" name="ïṣḷiḑé">
            <a:extLst>
              <a:ext uri="{FF2B5EF4-FFF2-40B4-BE49-F238E27FC236}">
                <a16:creationId xmlns:a16="http://schemas.microsoft.com/office/drawing/2014/main" id="{F90B6A82-F659-4311-9DA1-9508E1DEB51C}"/>
              </a:ext>
            </a:extLst>
          </p:cNvPr>
          <p:cNvSpPr txBox="1"/>
          <p:nvPr/>
        </p:nvSpPr>
        <p:spPr>
          <a:xfrm>
            <a:off x="5558425" y="4765507"/>
            <a:ext cx="3962574" cy="320368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1050">
              <a:cs typeface="+mn-ea"/>
              <a:sym typeface="+mn-lt"/>
            </a:endParaRPr>
          </a:p>
        </p:txBody>
      </p:sp>
      <p:sp>
        <p:nvSpPr>
          <p:cNvPr id="42" name="íşḻïďê">
            <a:extLst>
              <a:ext uri="{FF2B5EF4-FFF2-40B4-BE49-F238E27FC236}">
                <a16:creationId xmlns:a16="http://schemas.microsoft.com/office/drawing/2014/main" id="{AB4B26B7-B96C-44CB-9470-6CBBF033ABB6}"/>
              </a:ext>
            </a:extLst>
          </p:cNvPr>
          <p:cNvSpPr txBox="1"/>
          <p:nvPr/>
        </p:nvSpPr>
        <p:spPr>
          <a:xfrm>
            <a:off x="5735981" y="3645099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Language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3" name="iśļîďe">
            <a:extLst>
              <a:ext uri="{FF2B5EF4-FFF2-40B4-BE49-F238E27FC236}">
                <a16:creationId xmlns:a16="http://schemas.microsoft.com/office/drawing/2014/main" id="{F4182830-588C-464A-8B9C-0381FA63F036}"/>
              </a:ext>
            </a:extLst>
          </p:cNvPr>
          <p:cNvSpPr txBox="1"/>
          <p:nvPr/>
        </p:nvSpPr>
        <p:spPr>
          <a:xfrm>
            <a:off x="5673834" y="2737953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Main Idea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4" name="îṧļïďé">
            <a:extLst>
              <a:ext uri="{FF2B5EF4-FFF2-40B4-BE49-F238E27FC236}">
                <a16:creationId xmlns:a16="http://schemas.microsoft.com/office/drawing/2014/main" id="{D44094C9-EB32-481D-A012-C35593E63B8C}"/>
              </a:ext>
            </a:extLst>
          </p:cNvPr>
          <p:cNvSpPr txBox="1"/>
          <p:nvPr/>
        </p:nvSpPr>
        <p:spPr>
          <a:xfrm>
            <a:off x="5735981" y="1792551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Introduction</a:t>
            </a:r>
            <a:endParaRPr lang="zh-CN" altLang="en-US" sz="2400">
              <a:cs typeface="+mn-ea"/>
              <a:sym typeface="+mn-lt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565B146-797F-4416-BC1E-5563B60C4733}"/>
              </a:ext>
            </a:extLst>
          </p:cNvPr>
          <p:cNvCxnSpPr/>
          <p:nvPr/>
        </p:nvCxnSpPr>
        <p:spPr>
          <a:xfrm>
            <a:off x="5621337" y="2243462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E4F8F0E-9BA2-4F03-95D6-C230FAEA0F5B}"/>
              </a:ext>
            </a:extLst>
          </p:cNvPr>
          <p:cNvCxnSpPr/>
          <p:nvPr/>
        </p:nvCxnSpPr>
        <p:spPr>
          <a:xfrm>
            <a:off x="5603581" y="3211777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A58269-75F9-4995-80D7-807E7508CC52}"/>
              </a:ext>
            </a:extLst>
          </p:cNvPr>
          <p:cNvCxnSpPr/>
          <p:nvPr/>
        </p:nvCxnSpPr>
        <p:spPr>
          <a:xfrm>
            <a:off x="5603581" y="4162341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ïşḻíḋê">
            <a:extLst>
              <a:ext uri="{FF2B5EF4-FFF2-40B4-BE49-F238E27FC236}">
                <a16:creationId xmlns:a16="http://schemas.microsoft.com/office/drawing/2014/main" id="{19E0755B-18CB-432F-8DB6-BDBB7F961F7A}"/>
              </a:ext>
            </a:extLst>
          </p:cNvPr>
          <p:cNvSpPr/>
          <p:nvPr/>
        </p:nvSpPr>
        <p:spPr>
          <a:xfrm>
            <a:off x="4880264" y="1552677"/>
            <a:ext cx="704248" cy="655689"/>
          </a:xfrm>
          <a:prstGeom prst="diamond">
            <a:avLst/>
          </a:prstGeom>
          <a:solidFill>
            <a:srgbClr val="698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1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2DD2667-3174-4B6C-B753-565FE8BF26CB}"/>
              </a:ext>
            </a:extLst>
          </p:cNvPr>
          <p:cNvCxnSpPr/>
          <p:nvPr/>
        </p:nvCxnSpPr>
        <p:spPr>
          <a:xfrm>
            <a:off x="5673834" y="5085875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îṡ1íḑé">
            <a:extLst>
              <a:ext uri="{FF2B5EF4-FFF2-40B4-BE49-F238E27FC236}">
                <a16:creationId xmlns:a16="http://schemas.microsoft.com/office/drawing/2014/main" id="{B65B08E9-E60C-4BBB-A982-CAF0FF26B73D}"/>
              </a:ext>
            </a:extLst>
          </p:cNvPr>
          <p:cNvSpPr/>
          <p:nvPr/>
        </p:nvSpPr>
        <p:spPr>
          <a:xfrm>
            <a:off x="4934040" y="5307357"/>
            <a:ext cx="686895" cy="604356"/>
          </a:xfrm>
          <a:prstGeom prst="diamond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51" name="iṡ1íḑê">
            <a:extLst>
              <a:ext uri="{FF2B5EF4-FFF2-40B4-BE49-F238E27FC236}">
                <a16:creationId xmlns:a16="http://schemas.microsoft.com/office/drawing/2014/main" id="{782978B7-3099-4E1A-A124-8A67A80D829E}"/>
              </a:ext>
            </a:extLst>
          </p:cNvPr>
          <p:cNvSpPr txBox="1"/>
          <p:nvPr/>
        </p:nvSpPr>
        <p:spPr>
          <a:xfrm>
            <a:off x="5753734" y="5550691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Demos</a:t>
            </a:r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656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20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Build model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How to build model</a:t>
            </a:r>
            <a:endParaRPr lang="en-US" kern="0" spc="-60">
              <a:latin typeface="+mn-lt"/>
              <a:cs typeface="+mn-ea"/>
              <a:sym typeface="+mn-lt"/>
            </a:endParaRPr>
          </a:p>
          <a:p>
            <a:r>
              <a:rPr lang="en-US" kern="0" spc="-15">
                <a:latin typeface="+mn-lt"/>
                <a:cs typeface="Times New Roman"/>
                <a:sym typeface="+mn-lt"/>
              </a:rPr>
              <a:t>       Here to build our model</a:t>
            </a:r>
            <a:endParaRPr lang="en-US" kern="0" spc="-15">
              <a:latin typeface="Times New Roman"/>
              <a:ea typeface="微软雅黑"/>
              <a:cs typeface="Times New Roman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1C9643-D16A-49EE-AA9F-9CAFF9BDB636}"/>
              </a:ext>
            </a:extLst>
          </p:cNvPr>
          <p:cNvGrpSpPr/>
          <p:nvPr/>
        </p:nvGrpSpPr>
        <p:grpSpPr>
          <a:xfrm>
            <a:off x="815437" y="1633534"/>
            <a:ext cx="9142857" cy="4752381"/>
            <a:chOff x="815437" y="1633534"/>
            <a:chExt cx="9142857" cy="475238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E0841CB-B478-495E-B2B4-1467043BB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437" y="1633534"/>
              <a:ext cx="9142857" cy="475238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D3DBFCA-82C2-4D7B-808F-2A9C60EBCAB1}"/>
                </a:ext>
              </a:extLst>
            </p:cNvPr>
            <p:cNvSpPr/>
            <p:nvPr/>
          </p:nvSpPr>
          <p:spPr>
            <a:xfrm>
              <a:off x="5346699" y="2278744"/>
              <a:ext cx="1504044" cy="319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0383221-67B5-46C0-ABA6-1F05073CD31D}"/>
                </a:ext>
              </a:extLst>
            </p:cNvPr>
            <p:cNvSpPr/>
            <p:nvPr/>
          </p:nvSpPr>
          <p:spPr>
            <a:xfrm>
              <a:off x="2291440" y="6066601"/>
              <a:ext cx="1670959" cy="319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55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21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Model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77AACA-629B-470D-B2A2-56572A545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169" y="759422"/>
            <a:ext cx="7002746" cy="560353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D0EB9D4-A797-4815-9179-503C1ED5D6E1}"/>
              </a:ext>
            </a:extLst>
          </p:cNvPr>
          <p:cNvGrpSpPr/>
          <p:nvPr/>
        </p:nvGrpSpPr>
        <p:grpSpPr>
          <a:xfrm>
            <a:off x="1578492" y="1193542"/>
            <a:ext cx="7050423" cy="5028126"/>
            <a:chOff x="1578492" y="1193542"/>
            <a:chExt cx="7050423" cy="502812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4657A05-7012-438B-8006-8BDC64821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51"/>
            <a:stretch/>
          </p:blipFill>
          <p:spPr>
            <a:xfrm>
              <a:off x="1578492" y="1193542"/>
              <a:ext cx="7050423" cy="5028126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411ACD4-238D-4EFD-B021-C5FB51E2D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6930"/>
            <a:stretch/>
          </p:blipFill>
          <p:spPr>
            <a:xfrm>
              <a:off x="1723151" y="5562921"/>
              <a:ext cx="5619758" cy="580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746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7CA97-C0E9-40B3-BFC8-3756E91C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8" y="136940"/>
            <a:ext cx="9051823" cy="461665"/>
          </a:xfrm>
        </p:spPr>
        <p:txBody>
          <a:bodyPr/>
          <a:lstStyle/>
          <a:p>
            <a:r>
              <a:rPr lang="en-US" altLang="zh-CN">
                <a:latin typeface="+mj-lt"/>
              </a:rPr>
              <a:t>Describe the Property</a:t>
            </a:r>
            <a:endParaRPr lang="zh-CN" altLang="en-US">
              <a:latin typeface="+mj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20F03E-BFD9-425D-945B-BF030A00C9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81F31-9251-4293-9674-28914ED2B5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22</a:t>
            </a:fld>
            <a:r>
              <a:rPr lang="zh-CN" altLang="en-US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3B29A7-89EA-4774-8AC2-A65CF89C03D3}"/>
              </a:ext>
            </a:extLst>
          </p:cNvPr>
          <p:cNvGrpSpPr/>
          <p:nvPr/>
        </p:nvGrpSpPr>
        <p:grpSpPr>
          <a:xfrm>
            <a:off x="1189723" y="2825687"/>
            <a:ext cx="3257143" cy="1428494"/>
            <a:chOff x="791905" y="2750269"/>
            <a:chExt cx="3257143" cy="1428494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47687D96-A7E7-44DF-92C3-32F463735947}"/>
                </a:ext>
              </a:extLst>
            </p:cNvPr>
            <p:cNvSpPr txBox="1">
              <a:spLocks/>
            </p:cNvSpPr>
            <p:nvPr/>
          </p:nvSpPr>
          <p:spPr>
            <a:xfrm>
              <a:off x="820788" y="2750269"/>
              <a:ext cx="3148278" cy="3462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00330">
                <a:tabLst>
                  <a:tab pos="405130" algn="l"/>
                </a:tabLst>
              </a:pPr>
              <a:r>
                <a:rPr lang="en-US" kern="0" spc="-8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Verification 2</a:t>
              </a:r>
              <a:endParaRPr lang="en-US" kern="0" spc="-8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983CDD8-0C31-4141-9B59-E0C49499D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905" y="3312096"/>
              <a:ext cx="3257143" cy="866667"/>
            </a:xfrm>
            <a:prstGeom prst="rect">
              <a:avLst/>
            </a:prstGeom>
          </p:spPr>
        </p:pic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F6339C23-669D-48FA-AC9C-279E5D8AEA5E}"/>
              </a:ext>
            </a:extLst>
          </p:cNvPr>
          <p:cNvSpPr txBox="1">
            <a:spLocks/>
          </p:cNvSpPr>
          <p:nvPr/>
        </p:nvSpPr>
        <p:spPr>
          <a:xfrm>
            <a:off x="5199641" y="1570041"/>
            <a:ext cx="5146395" cy="230832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Verification 3</a:t>
            </a:r>
          </a:p>
          <a:p>
            <a:pPr marL="100330">
              <a:tabLst>
                <a:tab pos="405130" algn="l"/>
              </a:tabLst>
            </a:pPr>
            <a:endParaRPr lang="en-US" kern="0" spc="-80">
              <a:solidFill>
                <a:srgbClr val="3232B2"/>
              </a:solidFill>
              <a:latin typeface="+mn-lt"/>
              <a:cs typeface="+mn-ea"/>
              <a:sym typeface="+mn-lt"/>
            </a:endParaRPr>
          </a:p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First divide into two steps</a:t>
            </a:r>
            <a:br>
              <a:rPr lang="en-US" kern="0" spc="-80">
                <a:latin typeface="+mn-lt"/>
                <a:cs typeface="+mn-ea"/>
              </a:rPr>
            </a:b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	</a:t>
            </a:r>
            <a: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A: </a:t>
            </a:r>
            <a:r>
              <a:rPr lang="en-US" sz="2000" kern="0" spc="-80">
                <a:solidFill>
                  <a:schemeClr val="tx2"/>
                </a:solidFill>
                <a:latin typeface="+mn-lt"/>
                <a:cs typeface="Times New Roman"/>
                <a:sym typeface="+mn-lt"/>
              </a:rPr>
              <a:t>can </a:t>
            </a:r>
            <a: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initial state arrive to the first (0,1,10) ?</a:t>
            </a:r>
            <a:br>
              <a:rPr lang="en-US" sz="2000" kern="0" spc="-80">
                <a:latin typeface="+mn-lt"/>
                <a:cs typeface="+mn-ea"/>
              </a:rPr>
            </a:br>
            <a: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		B: </a:t>
            </a:r>
            <a:r>
              <a:rPr lang="en-US" sz="2000" kern="0" spc="-80">
                <a:solidFill>
                  <a:schemeClr val="tx2"/>
                </a:solidFill>
                <a:latin typeface="+mn-lt"/>
                <a:cs typeface="Times New Roman"/>
                <a:sym typeface="+mn-lt"/>
              </a:rPr>
              <a:t>can </a:t>
            </a:r>
            <a: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(0,1,10) arrive at (0,1,10) again ?</a:t>
            </a:r>
            <a:br>
              <a:rPr lang="en-US" sz="2000" kern="0" spc="-80">
                <a:latin typeface="+mn-lt"/>
                <a:cs typeface="+mn-ea"/>
              </a:rPr>
            </a:br>
            <a: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		Initial Proposition = A\/ B</a:t>
            </a:r>
            <a:endParaRPr lang="en-US" sz="2000" kern="0" spc="-80">
              <a:solidFill>
                <a:schemeClr val="tx2"/>
              </a:solidFill>
              <a:latin typeface="+mn-lt"/>
              <a:cs typeface="+mn-ea"/>
            </a:endParaRPr>
          </a:p>
          <a:p>
            <a:pPr marL="100330">
              <a:tabLst>
                <a:tab pos="405130" algn="l"/>
              </a:tabLst>
            </a:pPr>
            <a:endParaRPr lang="en-US" sz="2000" kern="0" spc="-8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9E55AF5-A5BC-4973-95DE-A9102A5A9B36}"/>
              </a:ext>
            </a:extLst>
          </p:cNvPr>
          <p:cNvCxnSpPr/>
          <p:nvPr/>
        </p:nvCxnSpPr>
        <p:spPr>
          <a:xfrm>
            <a:off x="5006715" y="1315587"/>
            <a:ext cx="0" cy="48418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933987D-A9F9-4125-B454-BD8D944E2AEC}"/>
              </a:ext>
            </a:extLst>
          </p:cNvPr>
          <p:cNvGrpSpPr/>
          <p:nvPr/>
        </p:nvGrpSpPr>
        <p:grpSpPr>
          <a:xfrm>
            <a:off x="5099333" y="3437843"/>
            <a:ext cx="5347010" cy="2350843"/>
            <a:chOff x="5099333" y="3277638"/>
            <a:chExt cx="5347010" cy="235084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6654EAD-65E3-4AF8-9C12-D5DD3706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935" y="3932755"/>
              <a:ext cx="3339806" cy="1695726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AD980B-E6BC-433B-87AF-44D25774FDF5}"/>
                </a:ext>
              </a:extLst>
            </p:cNvPr>
            <p:cNvSpPr txBox="1"/>
            <p:nvPr/>
          </p:nvSpPr>
          <p:spPr>
            <a:xfrm>
              <a:off x="5099333" y="3277638"/>
              <a:ext cx="5347010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0330">
                <a:tabLst>
                  <a:tab pos="405130" algn="l"/>
                </a:tabLst>
              </a:pPr>
              <a:endParaRPr lang="en-US" altLang="zh-CN" sz="2250" kern="0" spc="-8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  <a:p>
              <a:pPr marL="100330">
                <a:tabLst>
                  <a:tab pos="405130" algn="l"/>
                </a:tabLst>
              </a:pPr>
              <a:r>
                <a:rPr lang="en-US" altLang="zh-CN" sz="2250" kern="0" spc="-80">
                  <a:solidFill>
                    <a:schemeClr val="tx2"/>
                  </a:solidFill>
                  <a:latin typeface="+mn-lt"/>
                  <a:cs typeface="+mn-ea"/>
                  <a:sym typeface="+mn-lt"/>
                </a:rPr>
                <a:t>	</a:t>
              </a:r>
              <a:r>
                <a:rPr lang="en-US" altLang="zh-CN" sz="2250" kern="0" spc="-8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Next describe the Property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4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23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Set the TLC checker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3462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spc="-15">
                <a:solidFill>
                  <a:srgbClr val="3232B2"/>
                </a:solidFill>
                <a:latin typeface="+mn-lt"/>
                <a:cs typeface="Times New Roman"/>
                <a:sym typeface="+mn-lt"/>
              </a:rPr>
              <a:t>       Open a TLC model checker:</a:t>
            </a:r>
            <a:endParaRPr lang="en-US" kern="0" spc="-15">
              <a:solidFill>
                <a:srgbClr val="3232B2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9B118ADC-C45E-4531-B612-2AB5609B518B}"/>
              </a:ext>
            </a:extLst>
          </p:cNvPr>
          <p:cNvSpPr txBox="1">
            <a:spLocks/>
          </p:cNvSpPr>
          <p:nvPr/>
        </p:nvSpPr>
        <p:spPr>
          <a:xfrm>
            <a:off x="815247" y="4437335"/>
            <a:ext cx="8682532" cy="3462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05130" algn="l"/>
              </a:tabLst>
            </a:pPr>
            <a:r>
              <a:rPr lang="en-US" kern="0" spc="-15">
                <a:latin typeface="+mn-lt"/>
                <a:cs typeface="Times New Roman"/>
                <a:sym typeface="+mn-lt"/>
              </a:rPr>
              <a:t>       Name this model </a:t>
            </a:r>
            <a:r>
              <a:rPr lang="zh-CN" altLang="en-US">
                <a:latin typeface="Times New Roman"/>
                <a:sym typeface="+mn-lt"/>
              </a:rPr>
              <a:t>.e.g "model</a:t>
            </a:r>
            <a:r>
              <a:rPr lang="en-US" altLang="zh-CN">
                <a:latin typeface="Times New Roman"/>
                <a:sym typeface="+mn-lt"/>
              </a:rPr>
              <a:t>1</a:t>
            </a:r>
            <a:r>
              <a:rPr lang="zh-CN" altLang="en-US">
                <a:latin typeface="Times New Roman"/>
                <a:sym typeface="+mn-lt"/>
              </a:rPr>
              <a:t>"</a:t>
            </a:r>
            <a:endParaRPr lang="zh-CN" altLang="en-US">
              <a:latin typeface="Times New Roman"/>
            </a:endParaRPr>
          </a:p>
        </p:txBody>
      </p:sp>
      <p:pic>
        <p:nvPicPr>
          <p:cNvPr id="2" name="图片 4" descr="图形用户界面, 文本, 应用程序&#10;&#10;已自动生成说明">
            <a:extLst>
              <a:ext uri="{FF2B5EF4-FFF2-40B4-BE49-F238E27FC236}">
                <a16:creationId xmlns:a16="http://schemas.microsoft.com/office/drawing/2014/main" id="{D76F3258-E803-4817-854A-B8D3D44B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78" y="1567986"/>
            <a:ext cx="7705390" cy="28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5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24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60">
                <a:latin typeface="+mn-lt"/>
                <a:ea typeface="+mn-ea"/>
                <a:cs typeface="+mn-ea"/>
                <a:sym typeface="+mn-lt"/>
              </a:rPr>
              <a:t>Set the TLC checker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3462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spc="-15">
                <a:latin typeface="+mn-lt"/>
                <a:cs typeface="Times New Roman"/>
                <a:sym typeface="+mn-lt"/>
              </a:rPr>
              <a:t>       TIC model checker window:</a:t>
            </a:r>
            <a:endParaRPr lang="en-US" kern="0" spc="-15">
              <a:latin typeface="Times New Roman"/>
              <a:ea typeface="微软雅黑"/>
              <a:cs typeface="Times New Roman"/>
            </a:endParaRPr>
          </a:p>
        </p:txBody>
      </p:sp>
      <p:pic>
        <p:nvPicPr>
          <p:cNvPr id="5" name="图片 5" descr="图形用户界面, 文本, 应用程序&#10;&#10;已自动生成说明">
            <a:extLst>
              <a:ext uri="{FF2B5EF4-FFF2-40B4-BE49-F238E27FC236}">
                <a16:creationId xmlns:a16="http://schemas.microsoft.com/office/drawing/2014/main" id="{9808883F-97B9-4FB7-A67E-4D5FE53C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73" y="1699413"/>
            <a:ext cx="8332472" cy="47275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854FAB-0359-4779-9E3F-5E4BC75B3DBF}"/>
              </a:ext>
            </a:extLst>
          </p:cNvPr>
          <p:cNvSpPr txBox="1"/>
          <p:nvPr/>
        </p:nvSpPr>
        <p:spPr>
          <a:xfrm>
            <a:off x="819013" y="6419254"/>
            <a:ext cx="5988624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 Following step 1-5 to run this model checker</a:t>
            </a:r>
            <a:endParaRPr lang="zh-CN" altLang="en-US" sz="225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348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25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60">
                <a:latin typeface="+mn-lt"/>
                <a:ea typeface="+mn-ea"/>
                <a:cs typeface="+mn-ea"/>
                <a:sym typeface="+mn-lt"/>
              </a:rPr>
              <a:t>Set the TLC checker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Times New Roman"/>
                <a:sym typeface="+mn-lt"/>
              </a:rPr>
              <a:t>How to describe property</a:t>
            </a:r>
            <a:endParaRPr lang="zh-CN" altLang="en-US"/>
          </a:p>
          <a:p>
            <a:r>
              <a:rPr lang="en-US" kern="0" spc="-15">
                <a:latin typeface="+mn-lt"/>
                <a:cs typeface="Times New Roman"/>
                <a:sym typeface="+mn-lt"/>
              </a:rPr>
              <a:t>       Step1&amp;2: specify initial state and next-state relation</a:t>
            </a:r>
            <a:endParaRPr lang="en-US" kern="0" spc="-15"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854FAB-0359-4779-9E3F-5E4BC75B3DBF}"/>
              </a:ext>
            </a:extLst>
          </p:cNvPr>
          <p:cNvSpPr txBox="1"/>
          <p:nvPr/>
        </p:nvSpPr>
        <p:spPr>
          <a:xfrm>
            <a:off x="1104930" y="3780538"/>
            <a:ext cx="5988624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 Step3: constants specification</a:t>
            </a:r>
            <a:endParaRPr lang="zh-CN" altLang="en-US" sz="2250">
              <a:cs typeface="Times New Roman"/>
            </a:endParaRPr>
          </a:p>
        </p:txBody>
      </p:sp>
      <p:pic>
        <p:nvPicPr>
          <p:cNvPr id="2" name="图片 6" descr="图形用户界面, 文本, 应用程序&#10;&#10;已自动生成说明">
            <a:extLst>
              <a:ext uri="{FF2B5EF4-FFF2-40B4-BE49-F238E27FC236}">
                <a16:creationId xmlns:a16="http://schemas.microsoft.com/office/drawing/2014/main" id="{66EC357F-24F8-4F05-9CE7-87BEE64CB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97" y="1671461"/>
            <a:ext cx="4448964" cy="2198738"/>
          </a:xfrm>
          <a:prstGeom prst="rect">
            <a:avLst/>
          </a:prstGeom>
        </p:spPr>
      </p:pic>
      <p:pic>
        <p:nvPicPr>
          <p:cNvPr id="7" name="图片 7" descr="图形用户界面, 文本, 应用程序&#10;&#10;已自动生成说明">
            <a:extLst>
              <a:ext uri="{FF2B5EF4-FFF2-40B4-BE49-F238E27FC236}">
                <a16:creationId xmlns:a16="http://schemas.microsoft.com/office/drawing/2014/main" id="{A9228583-563C-4569-B307-34EDF492C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02" y="1634139"/>
            <a:ext cx="2743741" cy="1118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AA84B4-C9A6-40F6-968B-D27138373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036" y="4366498"/>
            <a:ext cx="7825328" cy="16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9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D7635-C2F0-42EB-8284-AFE1ACC1F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7070F-AD6A-4034-8179-132DD87671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26</a:t>
            </a:fld>
            <a:r>
              <a:rPr lang="zh-CN" altLang="en-US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FE03E88-267A-4140-BCB2-28405149E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Set an upper-bound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C5DDE8E-A647-436E-9371-78943C8579E8}"/>
              </a:ext>
            </a:extLst>
          </p:cNvPr>
          <p:cNvSpPr txBox="1"/>
          <p:nvPr/>
        </p:nvSpPr>
        <p:spPr>
          <a:xfrm>
            <a:off x="820788" y="831916"/>
            <a:ext cx="837595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Attention: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Most times, TLA+ cannot test the property “Theoretically”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It tries to find whether a property is satisfied in a practical-size state space </a:t>
            </a:r>
            <a:endParaRPr sz="2250" kern="0" spc="-30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041809-8558-4541-9396-2CBCCF9054C6}"/>
              </a:ext>
            </a:extLst>
          </p:cNvPr>
          <p:cNvGrpSpPr/>
          <p:nvPr/>
        </p:nvGrpSpPr>
        <p:grpSpPr>
          <a:xfrm>
            <a:off x="233864" y="2722057"/>
            <a:ext cx="10225669" cy="4174438"/>
            <a:chOff x="233865" y="2715645"/>
            <a:chExt cx="10225669" cy="417443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B3EDB3E-7138-4F43-888E-430589472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8115"/>
            <a:stretch/>
          </p:blipFill>
          <p:spPr>
            <a:xfrm>
              <a:off x="233865" y="2715645"/>
              <a:ext cx="10225669" cy="417443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F2DD58-E084-4623-A626-53E871C1D197}"/>
                </a:ext>
              </a:extLst>
            </p:cNvPr>
            <p:cNvSpPr/>
            <p:nvPr/>
          </p:nvSpPr>
          <p:spPr>
            <a:xfrm>
              <a:off x="8910886" y="3594757"/>
              <a:ext cx="1438508" cy="2846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A495A519-1540-4E35-B8A1-BD52A068EDF3}"/>
              </a:ext>
            </a:extLst>
          </p:cNvPr>
          <p:cNvSpPr txBox="1">
            <a:spLocks/>
          </p:cNvSpPr>
          <p:nvPr/>
        </p:nvSpPr>
        <p:spPr>
          <a:xfrm>
            <a:off x="820788" y="2296359"/>
            <a:ext cx="4908566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So we set an upper-bound</a:t>
            </a:r>
            <a:endParaRPr lang="en-US" sz="2000" kern="0" spc="-8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4824882-3323-47A5-812C-972D308F282B}"/>
              </a:ext>
            </a:extLst>
          </p:cNvPr>
          <p:cNvGrpSpPr/>
          <p:nvPr/>
        </p:nvGrpSpPr>
        <p:grpSpPr>
          <a:xfrm>
            <a:off x="233864" y="2782928"/>
            <a:ext cx="10478634" cy="3779128"/>
            <a:chOff x="540061" y="2865971"/>
            <a:chExt cx="10478634" cy="3779128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B8D696B-E4AA-4D8F-8344-6174C4A8D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738"/>
            <a:stretch/>
          </p:blipFill>
          <p:spPr>
            <a:xfrm>
              <a:off x="540061" y="2865971"/>
              <a:ext cx="10478634" cy="377912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F2AA86F-C7C9-4C41-BB31-99550BFCCB41}"/>
                </a:ext>
              </a:extLst>
            </p:cNvPr>
            <p:cNvSpPr/>
            <p:nvPr/>
          </p:nvSpPr>
          <p:spPr>
            <a:xfrm>
              <a:off x="540061" y="5714440"/>
              <a:ext cx="3356517" cy="7856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427AC04-A8E8-4FBF-B637-33BDCAD2D4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0595"/>
          <a:stretch/>
        </p:blipFill>
        <p:spPr>
          <a:xfrm>
            <a:off x="2393903" y="3730143"/>
            <a:ext cx="5229728" cy="14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5EE443-9F36-4BC0-BA27-C0C68B435759}"/>
              </a:ext>
            </a:extLst>
          </p:cNvPr>
          <p:cNvGrpSpPr/>
          <p:nvPr/>
        </p:nvGrpSpPr>
        <p:grpSpPr>
          <a:xfrm>
            <a:off x="0" y="897091"/>
            <a:ext cx="10693400" cy="6180531"/>
            <a:chOff x="0" y="897091"/>
            <a:chExt cx="10693400" cy="618053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DB788D5-A6D5-4F8D-A1DF-C97ABDF31D23}"/>
                </a:ext>
              </a:extLst>
            </p:cNvPr>
            <p:cNvGrpSpPr/>
            <p:nvPr/>
          </p:nvGrpSpPr>
          <p:grpSpPr>
            <a:xfrm>
              <a:off x="0" y="897091"/>
              <a:ext cx="10693400" cy="6180531"/>
              <a:chOff x="0" y="825126"/>
              <a:chExt cx="10693400" cy="618053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DC473286-A927-4ECB-908A-1B5AD2420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25126"/>
                <a:ext cx="10693400" cy="6180531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82793A-BC09-430E-A3D1-CCF2AE227C59}"/>
                  </a:ext>
                </a:extLst>
              </p:cNvPr>
              <p:cNvSpPr/>
              <p:nvPr/>
            </p:nvSpPr>
            <p:spPr>
              <a:xfrm>
                <a:off x="4380089" y="1004711"/>
                <a:ext cx="2122311" cy="5192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94ED0A-8038-4144-A854-670BE4C68CE9}"/>
                  </a:ext>
                </a:extLst>
              </p:cNvPr>
              <p:cNvSpPr/>
              <p:nvPr/>
            </p:nvSpPr>
            <p:spPr>
              <a:xfrm>
                <a:off x="0" y="1935837"/>
                <a:ext cx="1190080" cy="2159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15F7099-CD97-48B1-AB96-AE286688F06A}"/>
                  </a:ext>
                </a:extLst>
              </p:cNvPr>
              <p:cNvSpPr/>
              <p:nvPr/>
            </p:nvSpPr>
            <p:spPr>
              <a:xfrm>
                <a:off x="4380089" y="3778250"/>
                <a:ext cx="6313311" cy="32274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1C630D-143A-4FDD-A73F-7FDBFD7701AE}"/>
                </a:ext>
              </a:extLst>
            </p:cNvPr>
            <p:cNvSpPr/>
            <p:nvPr/>
          </p:nvSpPr>
          <p:spPr>
            <a:xfrm>
              <a:off x="0" y="1416464"/>
              <a:ext cx="282222" cy="2629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27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Use TLC checker to check the property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94551890-4DBA-45F2-9837-8D33009FB773}"/>
              </a:ext>
            </a:extLst>
          </p:cNvPr>
          <p:cNvSpPr txBox="1">
            <a:spLocks/>
          </p:cNvSpPr>
          <p:nvPr/>
        </p:nvSpPr>
        <p:spPr>
          <a:xfrm>
            <a:off x="820788" y="897091"/>
            <a:ext cx="8682532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>
                <a:solidFill>
                  <a:schemeClr val="tx2"/>
                </a:solidFill>
                <a:cs typeface="+mn-ea"/>
                <a:sym typeface="+mn-lt"/>
              </a:rPr>
              <a:t>Verification 2 proposition is not hold</a:t>
            </a:r>
            <a:b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endParaRPr lang="en-US" sz="2250" kern="0" spc="-80">
              <a:solidFill>
                <a:schemeClr val="tx2"/>
              </a:solidFill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6422E88-03F2-46C7-9221-CF508DE27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30" y="1967381"/>
            <a:ext cx="10300138" cy="37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EFB9DF-A1CB-47A9-9D64-4E1135C5110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B3407-9D86-47B1-A79D-C09CD5A413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28</a:t>
            </a:fld>
            <a:r>
              <a:rPr lang="zh-CN" altLang="en-US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9C2CE80-B7FC-4DC6-9D44-D53CA8ACF5C2}"/>
              </a:ext>
            </a:extLst>
          </p:cNvPr>
          <p:cNvSpPr txBox="1">
            <a:spLocks/>
          </p:cNvSpPr>
          <p:nvPr/>
        </p:nvSpPr>
        <p:spPr>
          <a:xfrm>
            <a:off x="973188" y="3043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pc="-60">
                <a:latin typeface="+mn-lt"/>
                <a:ea typeface="+mn-ea"/>
                <a:cs typeface="+mn-ea"/>
                <a:sym typeface="+mn-lt"/>
              </a:rPr>
              <a:t>Use TLC checker to check the property</a:t>
            </a: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9FB1372-402D-4189-97AE-18576F69E570}"/>
              </a:ext>
            </a:extLst>
          </p:cNvPr>
          <p:cNvSpPr txBox="1">
            <a:spLocks/>
          </p:cNvSpPr>
          <p:nvPr/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8322B49-3B08-4FEB-90C8-589DDC3C2982}"/>
              </a:ext>
            </a:extLst>
          </p:cNvPr>
          <p:cNvSpPr txBox="1">
            <a:spLocks/>
          </p:cNvSpPr>
          <p:nvPr/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tx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pPr marL="109220">
                <a:lnSpc>
                  <a:spcPts val="1285"/>
                </a:lnSpc>
              </a:pPr>
              <a:t>28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CF43B13-142E-4335-B875-E46424FEE11A}"/>
              </a:ext>
            </a:extLst>
          </p:cNvPr>
          <p:cNvSpPr txBox="1">
            <a:spLocks/>
          </p:cNvSpPr>
          <p:nvPr/>
        </p:nvSpPr>
        <p:spPr>
          <a:xfrm>
            <a:off x="973188" y="1078194"/>
            <a:ext cx="868253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>
                <a:solidFill>
                  <a:schemeClr val="tx2"/>
                </a:solidFill>
                <a:cs typeface="+mn-ea"/>
                <a:sym typeface="+mn-lt"/>
              </a:rPr>
              <a:t>F</a:t>
            </a:r>
            <a:r>
              <a:rPr lang="en-US" altLang="zh-CN" sz="2250" kern="0" spc="-80">
                <a:solidFill>
                  <a:schemeClr val="tx2"/>
                </a:solidFill>
                <a:cs typeface="+mn-ea"/>
                <a:sym typeface="+mn-lt"/>
              </a:rPr>
              <a:t>irst test q3_1, there is an error and TLA+ specified a trace to (0,1,10), that means A is true</a:t>
            </a:r>
            <a:b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endParaRPr lang="en-US" sz="2250" kern="0" spc="-8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0DFE22A-9482-47E9-9E04-1DD22287AA31}"/>
              </a:ext>
            </a:extLst>
          </p:cNvPr>
          <p:cNvSpPr txBox="1">
            <a:spLocks/>
          </p:cNvSpPr>
          <p:nvPr/>
        </p:nvSpPr>
        <p:spPr>
          <a:xfrm>
            <a:off x="973188" y="1078194"/>
            <a:ext cx="8682532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Then test q3_2, there is no error, that means B is error</a:t>
            </a:r>
            <a:br>
              <a:rPr lang="en-US" sz="2250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</a:br>
            <a:r>
              <a:rPr lang="en-US" sz="2250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</a:t>
            </a:r>
            <a:endParaRPr lang="en-US" sz="2250" kern="0" spc="-8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A2470F0-B8CA-4C09-BB4E-9EA44637CD67}"/>
              </a:ext>
            </a:extLst>
          </p:cNvPr>
          <p:cNvSpPr txBox="1">
            <a:spLocks/>
          </p:cNvSpPr>
          <p:nvPr/>
        </p:nvSpPr>
        <p:spPr>
          <a:xfrm>
            <a:off x="895275" y="2080916"/>
            <a:ext cx="8682532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Conclusion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>
                <a:solidFill>
                  <a:schemeClr val="tx2"/>
                </a:solidFill>
                <a:cs typeface="+mn-ea"/>
                <a:sym typeface="+mn-lt"/>
              </a:rPr>
              <a:t>Verification 3 proposition is not hold</a:t>
            </a:r>
            <a:b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endParaRPr lang="en-US" sz="2250" kern="0" spc="-80">
              <a:solidFill>
                <a:schemeClr val="tx2"/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73DF1A-DA0A-41A1-B5E2-18F86EE0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925" y="2433604"/>
            <a:ext cx="6295238" cy="45047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443065-8F1F-44A8-8C16-325B24561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43" y="3119662"/>
            <a:ext cx="10281712" cy="224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Demos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29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69151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Introduction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029353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30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220DFB6-2B44-430E-9726-CBA5409A6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Demo 2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A935AC6F-1AAA-4356-8A8C-3F30700B9F61}"/>
              </a:ext>
            </a:extLst>
          </p:cNvPr>
          <p:cNvSpPr txBox="1">
            <a:spLocks/>
          </p:cNvSpPr>
          <p:nvPr/>
        </p:nvSpPr>
        <p:spPr>
          <a:xfrm>
            <a:off x="742967" y="1258756"/>
            <a:ext cx="383191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Considering</a:t>
            </a:r>
            <a:r>
              <a:rPr lang="en-US" kern="0" spc="-95">
                <a:latin typeface="+mn-lt"/>
                <a:cs typeface="+mn-ea"/>
                <a:sym typeface="+mn-lt"/>
              </a:rPr>
              <a:t> </a:t>
            </a: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another Petri-Net: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35359BB-41ED-46D0-8648-DA1DC5716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997575"/>
              </p:ext>
            </p:extLst>
          </p:nvPr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35359BB-41ED-46D0-8648-DA1DC5716A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bject 3">
            <a:extLst>
              <a:ext uri="{FF2B5EF4-FFF2-40B4-BE49-F238E27FC236}">
                <a16:creationId xmlns:a16="http://schemas.microsoft.com/office/drawing/2014/main" id="{248C76CE-94FF-4E79-AF7F-2BE0361DD55C}"/>
              </a:ext>
            </a:extLst>
          </p:cNvPr>
          <p:cNvSpPr txBox="1">
            <a:spLocks/>
          </p:cNvSpPr>
          <p:nvPr/>
        </p:nvSpPr>
        <p:spPr>
          <a:xfrm>
            <a:off x="2314127" y="1698025"/>
            <a:ext cx="606514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Verification 1: </a:t>
            </a:r>
            <a:r>
              <a:rPr lang="en-US" kern="0" spc="-80">
                <a:latin typeface="+mn-lt"/>
                <a:cs typeface="+mn-ea"/>
                <a:sym typeface="+mn-lt"/>
              </a:rPr>
              <a:t>Whether there is a deadlock</a:t>
            </a:r>
            <a:endParaRPr lang="en-US" kern="0" spc="-3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D1B3D9B-D1FE-40DB-82D9-716EE1EA0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859299"/>
              </p:ext>
            </p:extLst>
          </p:nvPr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BD1B3D9B-D1FE-40DB-82D9-716EE1EA0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CDB2CFD-BB38-4D5D-A8B0-15A15AFE0B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7299" y="2137294"/>
            <a:ext cx="6713877" cy="43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06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31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Result Page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altLang="zh-CN" kern="0" spc="-80">
                <a:solidFill>
                  <a:srgbClr val="3232B2"/>
                </a:solidFill>
                <a:latin typeface="+mn-lt"/>
                <a:cs typeface="Times New Roman"/>
                <a:sym typeface="+mn-lt"/>
              </a:rPr>
              <a:t>Result Page</a:t>
            </a:r>
            <a:endParaRPr lang="zh-CN" altLang="en-US"/>
          </a:p>
          <a:p>
            <a:r>
              <a:rPr lang="en-US" kern="0" spc="-15">
                <a:latin typeface="+mn-lt"/>
                <a:cs typeface="Times New Roman"/>
                <a:sym typeface="+mn-lt"/>
              </a:rPr>
              <a:t>       Outcome: statistics, trace, property</a:t>
            </a:r>
            <a:endParaRPr lang="en-US" kern="0" spc="-15">
              <a:latin typeface="Times New Roman"/>
              <a:ea typeface="微软雅黑"/>
              <a:cs typeface="Times New Roman"/>
            </a:endParaRPr>
          </a:p>
        </p:txBody>
      </p:sp>
      <p:pic>
        <p:nvPicPr>
          <p:cNvPr id="10" name="图片 12" descr="图形用户界面&#10;&#10;已自动生成说明">
            <a:extLst>
              <a:ext uri="{FF2B5EF4-FFF2-40B4-BE49-F238E27FC236}">
                <a16:creationId xmlns:a16="http://schemas.microsoft.com/office/drawing/2014/main" id="{238F0F60-2410-46EC-ACCC-36D32F3DF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27" y="1776933"/>
            <a:ext cx="9091571" cy="41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8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spc="-75">
                <a:latin typeface="+mn-lt"/>
                <a:ea typeface="+mn-ea"/>
                <a:cs typeface="+mn-ea"/>
                <a:sym typeface="+mn-lt"/>
              </a:rPr>
              <a:t>ve</a:t>
            </a:r>
            <a:r>
              <a:rPr spc="65">
                <a:latin typeface="+mn-lt"/>
                <a:ea typeface="+mn-ea"/>
                <a:cs typeface="+mn-ea"/>
                <a:sym typeface="+mn-lt"/>
              </a:rPr>
              <a:t>rvi</a:t>
            </a:r>
            <a:r>
              <a:rPr spc="-145"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spc="55">
                <a:latin typeface="+mn-lt"/>
                <a:ea typeface="+mn-ea"/>
                <a:cs typeface="+mn-ea"/>
                <a:sym typeface="+mn-lt"/>
              </a:rPr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788" y="1112435"/>
            <a:ext cx="8921115" cy="519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88050">
              <a:lnSpc>
                <a:spcPct val="127699"/>
              </a:lnSpc>
            </a:pPr>
            <a:r>
              <a:rPr lang="en-US" sz="2250" spc="-50">
                <a:cs typeface="+mn-ea"/>
                <a:sym typeface="+mn-lt"/>
              </a:rPr>
              <a:t>Four</a:t>
            </a:r>
            <a:r>
              <a:rPr sz="2250" spc="-50">
                <a:cs typeface="+mn-ea"/>
                <a:sym typeface="+mn-lt"/>
              </a:rPr>
              <a:t> </a:t>
            </a:r>
            <a:r>
              <a:rPr sz="2250" spc="-100">
                <a:cs typeface="+mn-ea"/>
                <a:sym typeface="+mn-lt"/>
              </a:rPr>
              <a:t>sub</a:t>
            </a:r>
            <a:r>
              <a:rPr lang="en-US" sz="2250" spc="-100">
                <a:cs typeface="+mn-ea"/>
                <a:sym typeface="+mn-lt"/>
              </a:rPr>
              <a:t>sections</a:t>
            </a:r>
            <a:r>
              <a:rPr sz="2250" spc="-100">
                <a:cs typeface="+mn-ea"/>
                <a:sym typeface="+mn-lt"/>
              </a:rPr>
              <a:t>:</a:t>
            </a:r>
            <a:endParaRPr lang="en-US" sz="2250" spc="-100">
              <a:cs typeface="+mn-ea"/>
              <a:sym typeface="+mn-lt"/>
            </a:endParaRPr>
          </a:p>
          <a:p>
            <a:pPr marL="355600" marR="5988050" indent="-342900">
              <a:lnSpc>
                <a:spcPct val="127699"/>
              </a:lnSpc>
              <a:buFont typeface="Arial" panose="020B0604020202020204" pitchFamily="34" charset="0"/>
              <a:buChar char="•"/>
            </a:pPr>
            <a:r>
              <a:rPr lang="en-US" sz="2250" spc="-100">
                <a:solidFill>
                  <a:srgbClr val="3232B2"/>
                </a:solidFill>
                <a:cs typeface="+mn-ea"/>
                <a:sym typeface="+mn-lt"/>
              </a:rPr>
              <a:t>  </a:t>
            </a:r>
            <a:r>
              <a:rPr lang="en-US" sz="2250" spc="-40">
                <a:solidFill>
                  <a:srgbClr val="3232B2"/>
                </a:solidFill>
                <a:cs typeface="+mn-ea"/>
                <a:sym typeface="+mn-lt"/>
              </a:rPr>
              <a:t>Introduction</a:t>
            </a:r>
            <a:r>
              <a:rPr sz="2250" spc="-55">
                <a:solidFill>
                  <a:srgbClr val="3232B2"/>
                </a:solidFill>
                <a:cs typeface="+mn-ea"/>
                <a:sym typeface="+mn-lt"/>
              </a:rPr>
              <a:t>:</a:t>
            </a:r>
            <a:endParaRPr sz="2250">
              <a:cs typeface="+mn-ea"/>
              <a:sym typeface="+mn-lt"/>
            </a:endParaRPr>
          </a:p>
          <a:p>
            <a:pPr marL="1657350" marR="5080">
              <a:lnSpc>
                <a:spcPct val="104600"/>
              </a:lnSpc>
            </a:pPr>
            <a:r>
              <a:rPr lang="en-US" sz="2250">
                <a:cs typeface="+mn-ea"/>
                <a:sym typeface="+mn-lt"/>
              </a:rPr>
              <a:t>Formal specification language, Mathematical</a:t>
            </a:r>
          </a:p>
          <a:p>
            <a:pPr marL="1657350" marR="5080">
              <a:lnSpc>
                <a:spcPct val="104600"/>
              </a:lnSpc>
            </a:pPr>
            <a:r>
              <a:rPr lang="en-US" sz="2250">
                <a:cs typeface="+mn-ea"/>
                <a:sym typeface="+mn-lt"/>
              </a:rPr>
              <a:t>Top-layer, Software, Hardware, Systems (especially DAs) </a:t>
            </a:r>
          </a:p>
          <a:p>
            <a:pPr marL="355600" marR="5988050" indent="-342900">
              <a:lnSpc>
                <a:spcPct val="127699"/>
              </a:lnSpc>
              <a:spcBef>
                <a:spcPts val="745"/>
              </a:spcBef>
              <a:buFont typeface="Arial" panose="020B0604020202020204" pitchFamily="34" charset="0"/>
              <a:buChar char="•"/>
            </a:pPr>
            <a:r>
              <a:rPr lang="en-US" sz="2250" spc="-40">
                <a:solidFill>
                  <a:srgbClr val="3232B2"/>
                </a:solidFill>
                <a:cs typeface="+mn-ea"/>
                <a:sym typeface="+mn-lt"/>
              </a:rPr>
              <a:t>  Basic Idea:</a:t>
            </a:r>
          </a:p>
          <a:p>
            <a:pPr marL="1657350">
              <a:lnSpc>
                <a:spcPct val="100000"/>
              </a:lnSpc>
              <a:spcBef>
                <a:spcPts val="125"/>
              </a:spcBef>
            </a:pPr>
            <a:r>
              <a:rPr lang="en-US" sz="2250" spc="-45">
                <a:cs typeface="+mn-ea"/>
                <a:sym typeface="+mn-lt"/>
              </a:rPr>
              <a:t>behavior </a:t>
            </a:r>
            <a:r>
              <a:rPr lang="en-US" altLang="zh-CN" sz="2400" kern="0" spc="160">
                <a:latin typeface="+mn-lt"/>
                <a:cs typeface="+mn-ea"/>
                <a:sym typeface="+mn-lt"/>
              </a:rPr>
              <a:t>→</a:t>
            </a:r>
            <a:r>
              <a:rPr lang="en-US" sz="2250" spc="-45">
                <a:cs typeface="+mn-ea"/>
                <a:sym typeface="+mn-lt"/>
              </a:rPr>
              <a:t> State Machine, Property </a:t>
            </a:r>
            <a:r>
              <a:rPr lang="en-US" altLang="zh-CN" sz="2400" kern="0" spc="160">
                <a:latin typeface="+mn-lt"/>
                <a:cs typeface="+mn-ea"/>
                <a:sym typeface="+mn-lt"/>
              </a:rPr>
              <a:t>→ </a:t>
            </a:r>
            <a:r>
              <a:rPr lang="en-US" altLang="zh-CN" sz="2250" spc="-85">
                <a:cs typeface="+mn-ea"/>
                <a:sym typeface="+mn-lt"/>
              </a:rPr>
              <a:t>Searching (BFS);</a:t>
            </a:r>
            <a:endParaRPr lang="en-US" sz="2250" spc="-45">
              <a:cs typeface="+mn-ea"/>
              <a:sym typeface="+mn-lt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 panose="020B0604020202020204" pitchFamily="34" charset="0"/>
              <a:buChar char="•"/>
            </a:pPr>
            <a:r>
              <a:rPr lang="en-US" sz="2250" spc="-15">
                <a:solidFill>
                  <a:srgbClr val="3232B2"/>
                </a:solidFill>
                <a:cs typeface="+mn-ea"/>
                <a:sym typeface="+mn-lt"/>
              </a:rPr>
              <a:t>  Language &amp; Usage</a:t>
            </a:r>
            <a:r>
              <a:rPr lang="en-US" sz="2250" spc="-95">
                <a:solidFill>
                  <a:srgbClr val="3232B2"/>
                </a:solidFill>
                <a:cs typeface="+mn-ea"/>
                <a:sym typeface="+mn-lt"/>
              </a:rPr>
              <a:t>:</a:t>
            </a:r>
            <a:endParaRPr lang="en-US" sz="2250">
              <a:cs typeface="+mn-ea"/>
              <a:sym typeface="+mn-lt"/>
            </a:endParaRPr>
          </a:p>
          <a:p>
            <a:pPr marL="1657350" marR="3412490">
              <a:lnSpc>
                <a:spcPct val="104600"/>
              </a:lnSpc>
            </a:pPr>
            <a:r>
              <a:rPr lang="en-US" sz="2250" spc="-55">
                <a:cs typeface="+mn-ea"/>
                <a:sym typeface="+mn-lt"/>
              </a:rPr>
              <a:t>How to build model</a:t>
            </a:r>
          </a:p>
          <a:p>
            <a:pPr marL="1657350" marR="3412490">
              <a:lnSpc>
                <a:spcPct val="104600"/>
              </a:lnSpc>
            </a:pPr>
            <a:r>
              <a:rPr lang="en-US" sz="2250" spc="-55">
                <a:cs typeface="+mn-ea"/>
                <a:sym typeface="+mn-lt"/>
              </a:rPr>
              <a:t>How to describe properties</a:t>
            </a:r>
          </a:p>
          <a:p>
            <a:pPr marL="1657350" marR="3412490">
              <a:lnSpc>
                <a:spcPct val="104600"/>
              </a:lnSpc>
            </a:pPr>
            <a:r>
              <a:rPr lang="en-US" sz="2250" spc="-75">
                <a:cs typeface="+mn-ea"/>
                <a:sym typeface="+mn-lt"/>
              </a:rPr>
              <a:t>How to use Toolbox</a:t>
            </a: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 panose="020B0604020202020204" pitchFamily="34" charset="0"/>
              <a:buChar char="•"/>
            </a:pPr>
            <a:r>
              <a:rPr lang="en-US" altLang="zh-CN" sz="2250" spc="-15">
                <a:solidFill>
                  <a:srgbClr val="3232B2"/>
                </a:solidFill>
                <a:cs typeface="+mn-ea"/>
                <a:sym typeface="+mn-lt"/>
              </a:rPr>
              <a:t>  Demos</a:t>
            </a:r>
            <a:r>
              <a:rPr lang="en-US" altLang="zh-CN" sz="2250" spc="-95">
                <a:solidFill>
                  <a:srgbClr val="3232B2"/>
                </a:solidFill>
                <a:cs typeface="+mn-ea"/>
                <a:sym typeface="+mn-lt"/>
              </a:rPr>
              <a:t>:</a:t>
            </a:r>
            <a:endParaRPr lang="en-US" altLang="zh-CN" sz="2250">
              <a:cs typeface="+mn-ea"/>
              <a:sym typeface="+mn-lt"/>
            </a:endParaRPr>
          </a:p>
          <a:p>
            <a:pPr marL="1657350" marR="3412490">
              <a:lnSpc>
                <a:spcPct val="104600"/>
              </a:lnSpc>
            </a:pPr>
            <a:r>
              <a:rPr lang="en-US" sz="2250" spc="-55">
                <a:cs typeface="+mn-ea"/>
                <a:sym typeface="+mn-lt"/>
              </a:rPr>
              <a:t>Demo 1</a:t>
            </a:r>
          </a:p>
          <a:p>
            <a:pPr marL="1657350" marR="3412490">
              <a:lnSpc>
                <a:spcPct val="104600"/>
              </a:lnSpc>
            </a:pPr>
            <a:r>
              <a:rPr lang="en-US" sz="2250" spc="-55">
                <a:cs typeface="+mn-ea"/>
                <a:sym typeface="+mn-lt"/>
              </a:rPr>
              <a:t>Demo 2</a:t>
            </a:r>
          </a:p>
        </p:txBody>
      </p:sp>
      <p:sp>
        <p:nvSpPr>
          <p:cNvPr id="4" name="object 4"/>
          <p:cNvSpPr/>
          <p:nvPr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20"/>
              </a:lnSpc>
            </a:pPr>
            <a:r>
              <a:rPr lang="en-US" spc="30">
                <a:latin typeface="+mn-lt"/>
                <a:cs typeface="+mn-ea"/>
                <a:sym typeface="+mn-lt"/>
              </a:rPr>
              <a:t>TLA+ &amp; TLA+ toolbox</a:t>
            </a:r>
            <a:endParaRPr spc="35">
              <a:latin typeface="+mn-lt"/>
              <a:cs typeface="+mn-ea"/>
              <a:sym typeface="+mn-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32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7232B2-36DA-4C73-9BE8-083890EDC7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54" y="0"/>
            <a:ext cx="1261113" cy="61341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33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16D0AED1-D353-4A44-AE4C-263C5137F0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More Resources and Suggestion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FDB214F-F696-4488-9C82-4E1C893D4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54" y="0"/>
            <a:ext cx="1261113" cy="613411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63E5D788-B7AA-4F11-ABED-56C4E06452CB}"/>
              </a:ext>
            </a:extLst>
          </p:cNvPr>
          <p:cNvSpPr txBox="1"/>
          <p:nvPr/>
        </p:nvSpPr>
        <p:spPr>
          <a:xfrm>
            <a:off x="820788" y="5569516"/>
            <a:ext cx="8375958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Suggestion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It is really important to practice coding examples by yourself !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79E1C-6401-4745-BA11-7FA7C4828FF6}"/>
              </a:ext>
            </a:extLst>
          </p:cNvPr>
          <p:cNvSpPr txBox="1"/>
          <p:nvPr/>
        </p:nvSpPr>
        <p:spPr>
          <a:xfrm>
            <a:off x="573944" y="947875"/>
            <a:ext cx="8869645" cy="459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official website</a:t>
            </a:r>
            <a:b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  <a:hlinkClick r:id="rId4"/>
              </a:rPr>
              <a:t>https://lamport.azurewebsites.net/tla/tla.html</a:t>
            </a:r>
            <a:br>
              <a:rPr lang="en-US" altLang="zh-CN" sz="2250" b="1" kern="0" spc="-8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b="1" kern="0" spc="-8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Overview of Basic Grammar</a:t>
            </a:r>
            <a:b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  <a:hlinkClick r:id="rId5"/>
              </a:rPr>
              <a:t>https://learntla.com/introduction/</a:t>
            </a:r>
            <a:b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kern="0" spc="-8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Video Resources</a:t>
            </a:r>
            <a:b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	</a:t>
            </a: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  <a:hlinkClick r:id="rId6"/>
              </a:rPr>
              <a:t>https://www.youtube.com/channel/UCajiu4Cj_GHOX0if3Up-eRA</a:t>
            </a:r>
            <a:endParaRPr lang="en-US" altLang="zh-CN" sz="2250" kern="0" spc="2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endParaRPr lang="en-US" altLang="zh-CN" sz="2250" kern="0" spc="2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Google Group</a:t>
            </a:r>
          </a:p>
          <a:p>
            <a:pPr marL="557530" lvl="1">
              <a:tabLst>
                <a:tab pos="405130" algn="l"/>
              </a:tabLst>
            </a:pP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	</a:t>
            </a: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  <a:hlinkClick r:id="rId7"/>
              </a:rPr>
              <a:t>https://groups.google.com/forum/?fromgroups#!forum/tlaplus</a:t>
            </a:r>
            <a:b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kern="0" spc="-9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70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982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69EA4E-7FD5-405D-B3C7-417E300859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CE49D3-A191-48B1-BD2A-BD3B9EDF94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4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71B9AB6-D820-4454-9D62-7C0F63A447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TLA+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3C19A6-11EE-4E2E-BDDB-A51C8945CBFD}"/>
              </a:ext>
            </a:extLst>
          </p:cNvPr>
          <p:cNvSpPr txBox="1"/>
          <p:nvPr/>
        </p:nvSpPr>
        <p:spPr>
          <a:xfrm>
            <a:off x="820788" y="1558925"/>
            <a:ext cx="7194803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A </a:t>
            </a:r>
            <a:r>
              <a:rPr lang="en-US" altLang="zh-CN" sz="2250" b="1" kern="0" spc="-80">
                <a:solidFill>
                  <a:srgbClr val="3232B2"/>
                </a:solidFill>
                <a:cs typeface="+mn-ea"/>
                <a:sym typeface="+mn-lt"/>
              </a:rPr>
              <a:t>formal specification language </a:t>
            </a: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developed by </a:t>
            </a:r>
            <a:r>
              <a:rPr lang="en-US" altLang="zh-CN" sz="2250" b="1" kern="0" spc="-80">
                <a:solidFill>
                  <a:srgbClr val="3232B2"/>
                </a:solidFill>
                <a:cs typeface="+mn-ea"/>
                <a:sym typeface="+mn-lt"/>
              </a:rPr>
              <a:t>Leslie </a:t>
            </a:r>
            <a:r>
              <a:rPr lang="en-US" altLang="zh-CN" sz="2250" b="1" kern="0" spc="-80" err="1">
                <a:solidFill>
                  <a:srgbClr val="3232B2"/>
                </a:solidFill>
                <a:cs typeface="+mn-ea"/>
                <a:sym typeface="+mn-lt"/>
              </a:rPr>
              <a:t>Lamport</a:t>
            </a:r>
            <a:br>
              <a:rPr lang="en-US" altLang="zh-CN" sz="2250" b="1" kern="0" spc="-8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b="1" kern="0" spc="-8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Design, model, document and verify</a:t>
            </a:r>
            <a:r>
              <a:rPr lang="en-US" altLang="zh-CN" sz="2250" kern="0" spc="-80">
                <a:cs typeface="+mn-ea"/>
                <a:sym typeface="+mn-lt"/>
              </a:rPr>
              <a:t>:</a:t>
            </a:r>
            <a:br>
              <a:rPr lang="en-US" altLang="zh-CN" sz="2250" kern="0" spc="-80">
                <a:cs typeface="+mn-ea"/>
                <a:sym typeface="+mn-lt"/>
              </a:rPr>
            </a:br>
            <a:r>
              <a:rPr lang="en-US" altLang="zh-CN" sz="2250" kern="0" spc="-80">
                <a:cs typeface="+mn-ea"/>
                <a:sym typeface="+mn-lt"/>
              </a:rPr>
              <a:t>	 	software above the code</a:t>
            </a:r>
            <a:br>
              <a:rPr lang="en-US" altLang="zh-CN" sz="2250" kern="0" spc="-80">
                <a:cs typeface="+mn-ea"/>
                <a:sym typeface="+mn-lt"/>
              </a:rPr>
            </a:br>
            <a:r>
              <a:rPr lang="en-US" altLang="zh-CN" sz="2250" kern="0" spc="-80">
                <a:cs typeface="+mn-ea"/>
                <a:sym typeface="+mn-lt"/>
              </a:rPr>
              <a:t>		hardware above the circuit level</a:t>
            </a:r>
            <a:br>
              <a:rPr lang="en-US" altLang="zh-CN" sz="2250" kern="0" spc="-80">
                <a:cs typeface="+mn-ea"/>
                <a:sym typeface="+mn-lt"/>
              </a:rPr>
            </a:br>
            <a:r>
              <a:rPr lang="en-US" altLang="zh-CN" sz="2250" kern="0" spc="-80">
                <a:cs typeface="+mn-ea"/>
                <a:sym typeface="+mn-lt"/>
              </a:rPr>
              <a:t>		systems, especially distributed systems</a:t>
            </a:r>
            <a:br>
              <a:rPr lang="en-US" altLang="zh-CN" sz="2250" kern="0" spc="-30">
                <a:cs typeface="+mn-ea"/>
                <a:sym typeface="+mn-lt"/>
              </a:rPr>
            </a:br>
            <a:endParaRPr lang="en-US" altLang="zh-CN" sz="2250" kern="0" spc="-30"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Based on </a:t>
            </a:r>
            <a:r>
              <a:rPr lang="en-US" altLang="zh-CN" sz="2250" b="1" kern="0" spc="20">
                <a:solidFill>
                  <a:srgbClr val="3232B2"/>
                </a:solidFill>
                <a:cs typeface="+mn-ea"/>
                <a:sym typeface="+mn-lt"/>
              </a:rPr>
              <a:t>mathematics</a:t>
            </a: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 and does not resemble any programming language</a:t>
            </a:r>
            <a:b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kern="0" spc="-95">
              <a:cs typeface="+mn-ea"/>
              <a:sym typeface="+mn-lt"/>
            </a:endParaRPr>
          </a:p>
        </p:txBody>
      </p:sp>
      <p:pic>
        <p:nvPicPr>
          <p:cNvPr id="1028" name="Picture 4" descr="The Stuff of Genius | Brandeis Magazine">
            <a:extLst>
              <a:ext uri="{FF2B5EF4-FFF2-40B4-BE49-F238E27FC236}">
                <a16:creationId xmlns:a16="http://schemas.microsoft.com/office/drawing/2014/main" id="{0F90050E-585F-4B3A-B014-D63F7357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62" y="1558925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3BD4FA-B79C-4E00-88E4-1403CD04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62" y="4190695"/>
            <a:ext cx="23622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1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5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5F5569-ABA1-449B-B828-E20C26901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TLA+ Toolbox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8476AF-925E-4E36-B0B1-5B00B2131D8D}"/>
              </a:ext>
            </a:extLst>
          </p:cNvPr>
          <p:cNvSpPr txBox="1"/>
          <p:nvPr/>
        </p:nvSpPr>
        <p:spPr>
          <a:xfrm>
            <a:off x="820788" y="761468"/>
            <a:ext cx="8225935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50">
                <a:solidFill>
                  <a:srgbClr val="3232B2"/>
                </a:solidFill>
                <a:cs typeface="+mn-ea"/>
                <a:sym typeface="+mn-lt"/>
              </a:rPr>
              <a:t>The TLA Toolbox is an IDE (integrated development environment) for the TLA+ tools.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Create and edit your specs, with the locations of </a:t>
            </a:r>
            <a:r>
              <a:rPr lang="en-US" altLang="zh-CN" sz="2250" b="1" i="0">
                <a:solidFill>
                  <a:srgbClr val="000000"/>
                </a:solidFill>
                <a:effectLst/>
                <a:cs typeface="+mn-ea"/>
                <a:sym typeface="+mn-lt"/>
              </a:rPr>
              <a:t>parsing</a:t>
            </a: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 errors marked in the modules.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View the </a:t>
            </a:r>
            <a:r>
              <a:rPr lang="en-US" altLang="zh-CN" sz="2250" b="1" i="0">
                <a:solidFill>
                  <a:srgbClr val="000000"/>
                </a:solidFill>
                <a:effectLst/>
                <a:cs typeface="+mn-ea"/>
                <a:sym typeface="+mn-lt"/>
              </a:rPr>
              <a:t>pretty-printed versions </a:t>
            </a: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of your modules.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Run the </a:t>
            </a:r>
            <a:r>
              <a:rPr lang="en-US" altLang="zh-CN" sz="2250" b="1" i="0">
                <a:solidFill>
                  <a:srgbClr val="000000"/>
                </a:solidFill>
                <a:effectLst/>
                <a:cs typeface="+mn-ea"/>
                <a:sym typeface="+mn-lt"/>
              </a:rPr>
              <a:t>TLC model checker</a:t>
            </a: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.  The Toolbox allows you to explorer an error trace produced by TLC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Run the TLA+ proof system.</a:t>
            </a:r>
          </a:p>
          <a:p>
            <a:endParaRPr lang="en-US" altLang="zh-CN" sz="2250">
              <a:solidFill>
                <a:srgbClr val="000000"/>
              </a:solidFill>
              <a:cs typeface="+mn-ea"/>
              <a:sym typeface="+mn-lt"/>
            </a:endParaRPr>
          </a:p>
          <a:p>
            <a:r>
              <a:rPr lang="en-US" altLang="zh-CN" sz="2250">
                <a:solidFill>
                  <a:srgbClr val="3232B2"/>
                </a:solidFill>
                <a:cs typeface="+mn-ea"/>
                <a:sym typeface="+mn-lt"/>
              </a:rPr>
              <a:t>Users who would prefer a more lightweight IDE for TLA+ may want to try the Visual Studio Code extension for TLA+.  </a:t>
            </a:r>
            <a:endParaRPr lang="zh-CN" altLang="en-US" sz="2250">
              <a:solidFill>
                <a:srgbClr val="3232B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225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Main Idea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6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9597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7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5F5569-ABA1-449B-B828-E20C26901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State Machine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ED4F4A0-5CF6-4CC3-BDCD-6514B8362FD3}"/>
              </a:ext>
            </a:extLst>
          </p:cNvPr>
          <p:cNvGrpSpPr/>
          <p:nvPr/>
        </p:nvGrpSpPr>
        <p:grpSpPr>
          <a:xfrm>
            <a:off x="708162" y="1299525"/>
            <a:ext cx="8869645" cy="4593565"/>
            <a:chOff x="591430" y="920146"/>
            <a:chExt cx="8615042" cy="45935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175F970-7C39-4C6B-99BE-83F4CD19EAD6}"/>
                </a:ext>
              </a:extLst>
            </p:cNvPr>
            <p:cNvSpPr txBox="1"/>
            <p:nvPr/>
          </p:nvSpPr>
          <p:spPr>
            <a:xfrm>
              <a:off x="591430" y="920146"/>
              <a:ext cx="8615042" cy="45935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altLang="zh-CN" sz="2250" kern="0" spc="-80">
                  <a:solidFill>
                    <a:srgbClr val="3232B2"/>
                  </a:solidFill>
                  <a:cs typeface="+mn-ea"/>
                </a:rPr>
                <a:t>TLA+ is </a:t>
              </a:r>
              <a:r>
                <a:rPr lang="en-US" altLang="zh-CN" sz="2250" b="1" kern="0" spc="-80">
                  <a:solidFill>
                    <a:srgbClr val="3232B2"/>
                  </a:solidFill>
                  <a:cs typeface="+mn-ea"/>
                </a:rPr>
                <a:t>state-based </a:t>
              </a:r>
              <a:br>
                <a:rPr lang="en-US" altLang="zh-CN" sz="2250"/>
              </a:br>
              <a:r>
                <a:rPr lang="en-US" altLang="zh-CN" sz="2250"/>
                <a:t>	it models an execution of a system as </a:t>
              </a:r>
              <a:r>
                <a:rPr lang="en-US" altLang="zh-CN" sz="2250" b="1">
                  <a:effectLst/>
                </a:rPr>
                <a:t>a sequence of states</a:t>
              </a:r>
              <a:br>
                <a:rPr lang="en-US" altLang="zh-CN" sz="2250"/>
              </a:br>
              <a:r>
                <a:rPr lang="en-US" altLang="zh-CN" sz="2250"/>
                <a:t>	</a:t>
              </a:r>
              <a:r>
                <a:rPr lang="en-US" altLang="zh-CN" sz="2250" b="1"/>
                <a:t>behavior</a:t>
              </a:r>
              <a:r>
                <a:rPr lang="en-US" altLang="zh-CN" sz="2250"/>
                <a:t>: a sequence of states</a:t>
              </a:r>
              <a:br>
                <a:rPr lang="en-US" altLang="zh-CN" sz="2250"/>
              </a:br>
              <a:r>
                <a:rPr lang="en-US" altLang="zh-CN" sz="2250"/>
                <a:t>	</a:t>
              </a:r>
              <a:r>
                <a:rPr lang="en-US" altLang="zh-CN" sz="2250" b="1"/>
                <a:t>step</a:t>
              </a:r>
              <a:r>
                <a:rPr lang="en-US" altLang="zh-CN" sz="2250"/>
                <a:t>: a pair of consecutive states</a:t>
              </a:r>
              <a:br>
                <a:rPr lang="en-US" altLang="zh-CN" sz="2250" b="1" kern="0" spc="-80">
                  <a:solidFill>
                    <a:srgbClr val="3232B2"/>
                  </a:solidFill>
                  <a:cs typeface="+mn-ea"/>
                  <a:sym typeface="+mn-lt"/>
                </a:rPr>
              </a:br>
              <a:endParaRPr lang="en-US" altLang="zh-CN" sz="2250" b="1" kern="0" spc="-80">
                <a:solidFill>
                  <a:srgbClr val="3232B2"/>
                </a:solidFill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altLang="zh-CN" sz="2250" kern="0" spc="-80">
                  <a:solidFill>
                    <a:srgbClr val="3232B2"/>
                  </a:solidFill>
                  <a:cs typeface="+mn-ea"/>
                  <a:sym typeface="+mn-lt"/>
                </a:rPr>
                <a:t>TLA+ describes a set of behaviors with two things</a:t>
              </a:r>
              <a:r>
                <a:rPr lang="en-US" altLang="zh-CN" sz="2250" kern="0" spc="-80">
                  <a:cs typeface="+mn-ea"/>
                  <a:sym typeface="+mn-lt"/>
                </a:rPr>
                <a:t>:</a:t>
              </a:r>
              <a:br>
                <a:rPr lang="en-US" altLang="zh-CN" sz="2250" kern="0" spc="-80">
                  <a:cs typeface="+mn-ea"/>
                  <a:sym typeface="+mn-lt"/>
                </a:rPr>
              </a:br>
              <a:r>
                <a:rPr lang="en-US" altLang="zh-CN" sz="2250" kern="0" spc="-80">
                  <a:cs typeface="+mn-ea"/>
                  <a:sym typeface="+mn-lt"/>
                </a:rPr>
                <a:t>	An </a:t>
              </a:r>
              <a:r>
                <a:rPr lang="en-US" altLang="zh-CN" sz="2250" b="1" kern="0" spc="-80">
                  <a:cs typeface="+mn-ea"/>
                  <a:sym typeface="+mn-lt"/>
                </a:rPr>
                <a:t>initial condition</a:t>
              </a:r>
              <a:r>
                <a:rPr lang="en-US" altLang="zh-CN" sz="2250" kern="0" spc="-80">
                  <a:cs typeface="+mn-ea"/>
                  <a:sym typeface="+mn-lt"/>
                </a:rPr>
                <a:t>:</a:t>
              </a:r>
              <a:r>
                <a:rPr lang="en-US" altLang="zh-CN" sz="2250" b="1" kern="0" spc="-80">
                  <a:cs typeface="+mn-ea"/>
                  <a:sym typeface="+mn-lt"/>
                </a:rPr>
                <a:t> </a:t>
              </a:r>
              <a:r>
                <a:rPr lang="en-US" altLang="zh-CN" sz="2250" kern="0" spc="-80">
                  <a:cs typeface="+mn-ea"/>
                  <a:sym typeface="+mn-lt"/>
                </a:rPr>
                <a:t>specifies the possible starting states.</a:t>
              </a:r>
              <a:br>
                <a:rPr lang="en-US" altLang="zh-CN" sz="2250" kern="0" spc="-80">
                  <a:cs typeface="+mn-ea"/>
                  <a:sym typeface="+mn-lt"/>
                </a:rPr>
              </a:br>
              <a:r>
                <a:rPr lang="en-US" altLang="zh-CN" sz="2250" kern="0" spc="-80">
                  <a:cs typeface="+mn-ea"/>
                  <a:sym typeface="+mn-lt"/>
                </a:rPr>
                <a:t>	A </a:t>
              </a:r>
              <a:r>
                <a:rPr lang="en-US" altLang="zh-CN" sz="2250" b="1" kern="0" spc="-80">
                  <a:cs typeface="+mn-ea"/>
                  <a:sym typeface="+mn-lt"/>
                </a:rPr>
                <a:t>next-state relation</a:t>
              </a:r>
              <a:r>
                <a:rPr lang="en-US" altLang="zh-CN" sz="2250" kern="0" spc="-80">
                  <a:cs typeface="+mn-ea"/>
                  <a:sym typeface="+mn-lt"/>
                </a:rPr>
                <a:t>:</a:t>
              </a:r>
              <a:r>
                <a:rPr lang="en-US" altLang="zh-CN" sz="2250" b="1" kern="0" spc="-80">
                  <a:cs typeface="+mn-ea"/>
                  <a:sym typeface="+mn-lt"/>
                </a:rPr>
                <a:t> </a:t>
              </a:r>
              <a:r>
                <a:rPr lang="en-US" altLang="zh-CN" sz="2250" kern="0" spc="-80">
                  <a:cs typeface="+mn-ea"/>
                  <a:sym typeface="+mn-lt"/>
                </a:rPr>
                <a:t>specifies the possible steps</a:t>
              </a:r>
              <a:br>
                <a:rPr lang="en-US" altLang="zh-CN" sz="2250" kern="0" spc="-80">
                  <a:cs typeface="+mn-ea"/>
                  <a:sym typeface="+mn-lt"/>
                </a:rPr>
              </a:br>
              <a:r>
                <a:rPr lang="en-US" altLang="zh-CN" sz="2250" kern="0" spc="-80">
                  <a:solidFill>
                    <a:srgbClr val="3232B2"/>
                  </a:solidFill>
                  <a:cs typeface="+mn-ea"/>
                  <a:sym typeface="+mn-lt"/>
                </a:rPr>
                <a:t>This kind of model is often called a </a:t>
              </a:r>
              <a:r>
                <a:rPr lang="en-US" altLang="zh-CN" sz="2250" b="1" kern="0" spc="-80">
                  <a:solidFill>
                    <a:srgbClr val="3232B2"/>
                  </a:solidFill>
                  <a:cs typeface="+mn-ea"/>
                  <a:sym typeface="+mn-lt"/>
                </a:rPr>
                <a:t>state machine</a:t>
              </a:r>
              <a:br>
                <a:rPr lang="en-US" altLang="zh-CN" sz="2250" kern="0" spc="-30">
                  <a:cs typeface="+mn-ea"/>
                  <a:sym typeface="+mn-lt"/>
                </a:rPr>
              </a:br>
              <a:endParaRPr lang="en-US" altLang="zh-CN" sz="2250" kern="0" spc="-30"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altLang="zh-CN" sz="2250" kern="0" spc="20">
                  <a:solidFill>
                    <a:srgbClr val="3232B2"/>
                  </a:solidFill>
                  <a:cs typeface="+mn-ea"/>
                  <a:sym typeface="+mn-lt"/>
                </a:rPr>
                <a:t>TLA+ define the set of  ordered pairs                  to model a system by describing the next-state relation</a:t>
              </a:r>
              <a:br>
                <a:rPr lang="en-US" altLang="zh-CN" sz="2250" kern="0" spc="20">
                  <a:solidFill>
                    <a:srgbClr val="3232B2"/>
                  </a:solidFill>
                  <a:cs typeface="+mn-ea"/>
                  <a:sym typeface="+mn-lt"/>
                </a:rPr>
              </a:br>
              <a:endParaRPr lang="en-US" altLang="zh-CN" sz="2250" kern="0" spc="-95">
                <a:cs typeface="+mn-ea"/>
                <a:sym typeface="+mn-lt"/>
              </a:endParaRP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B42F5B96-B8E5-4E18-A63A-F71A4A4A2E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9427475"/>
                </p:ext>
              </p:extLst>
            </p:nvPr>
          </p:nvGraphicFramePr>
          <p:xfrm>
            <a:off x="5516307" y="4451592"/>
            <a:ext cx="1242578" cy="328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9" name="Equation" r:id="rId4" imgW="888840" imgH="228600" progId="Equation.DSMT4">
                    <p:embed/>
                  </p:oleObj>
                </mc:Choice>
                <mc:Fallback>
                  <p:oleObj name="Equation" r:id="rId4" imgW="888840" imgH="22860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B42F5B96-B8E5-4E18-A63A-F71A4A4A2E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16307" y="4451592"/>
                          <a:ext cx="1242578" cy="3288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9810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8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5F5569-ABA1-449B-B828-E20C26901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Property Check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B08AF75-F7DE-4B1B-972C-084467693824}"/>
              </a:ext>
            </a:extLst>
          </p:cNvPr>
          <p:cNvSpPr txBox="1"/>
          <p:nvPr/>
        </p:nvSpPr>
        <p:spPr>
          <a:xfrm>
            <a:off x="820788" y="5130997"/>
            <a:ext cx="837595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Attention: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Most times, TLA+ cannot check the property “Theoretically”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It tries to find whether a property is satisfied in a practical-size state space by searching each state</a:t>
            </a:r>
            <a:endParaRPr sz="2250" kern="0" spc="-30">
              <a:cs typeface="+mn-ea"/>
              <a:sym typeface="+mn-l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3E7CA60-F834-4AA2-ACA8-C56710704A86}"/>
              </a:ext>
            </a:extLst>
          </p:cNvPr>
          <p:cNvSpPr txBox="1"/>
          <p:nvPr/>
        </p:nvSpPr>
        <p:spPr>
          <a:xfrm>
            <a:off x="820788" y="1040508"/>
            <a:ext cx="8375958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Invariant: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Invariant is a property of a mathematical object (or a class of mathematical objects) 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it remains unchanged after operations or transformations of a certain type. 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F041380-31E3-466A-82A1-CE4286A1D497}"/>
              </a:ext>
            </a:extLst>
          </p:cNvPr>
          <p:cNvSpPr txBox="1"/>
          <p:nvPr/>
        </p:nvSpPr>
        <p:spPr>
          <a:xfrm>
            <a:off x="820788" y="3085752"/>
            <a:ext cx="8375958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Temporal Formula: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temporal formula describe </a:t>
            </a:r>
            <a:r>
              <a:rPr lang="en-US" sz="2250" b="1" kern="0" spc="-30">
                <a:cs typeface="+mn-ea"/>
                <a:sym typeface="+mn-lt"/>
              </a:rPr>
              <a:t>temporal logic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b="1" kern="0" spc="-30">
                <a:cs typeface="+mn-ea"/>
                <a:sym typeface="+mn-lt"/>
              </a:rPr>
              <a:t>temporal logic </a:t>
            </a:r>
            <a:r>
              <a:rPr lang="en-US" sz="2250" kern="0" spc="-30">
                <a:cs typeface="+mn-ea"/>
                <a:sym typeface="+mn-lt"/>
              </a:rPr>
              <a:t>is any system of rules and symbolism for representing, and reasoning about, propositions qualified in terms of time</a:t>
            </a:r>
          </a:p>
        </p:txBody>
      </p:sp>
    </p:spTree>
    <p:extLst>
      <p:ext uri="{BB962C8B-B14F-4D97-AF65-F5344CB8AC3E}">
        <p14:creationId xmlns:p14="http://schemas.microsoft.com/office/powerpoint/2010/main" val="321427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9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5F5569-ABA1-449B-B828-E20C26901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Search Method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01A66-392D-40C5-8529-7C6DF94F75C2}"/>
              </a:ext>
            </a:extLst>
          </p:cNvPr>
          <p:cNvSpPr txBox="1"/>
          <p:nvPr/>
        </p:nvSpPr>
        <p:spPr>
          <a:xfrm>
            <a:off x="483952" y="829562"/>
            <a:ext cx="8514133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altLang="zh-CN" sz="2250" kern="0" spc="-30">
                <a:cs typeface="+mn-ea"/>
                <a:sym typeface="+mn-lt"/>
              </a:rPr>
              <a:t>TLA+ tries to find whether a property is satisfied in a practical-size state space by searching each state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altLang="zh-CN" sz="2250" kern="0" spc="-30">
                <a:cs typeface="+mn-ea"/>
                <a:sym typeface="+mn-lt"/>
              </a:rPr>
              <a:t>The searching method is </a:t>
            </a:r>
            <a:r>
              <a:rPr lang="en-US" altLang="zh-CN" sz="2250" b="1" kern="0" spc="-30">
                <a:cs typeface="+mn-ea"/>
                <a:sym typeface="+mn-lt"/>
              </a:rPr>
              <a:t>Breadth First Search (BFS) </a:t>
            </a:r>
            <a:r>
              <a:rPr lang="en-US" altLang="zh-CN" sz="2250" kern="0" spc="-30">
                <a:cs typeface="+mn-ea"/>
                <a:sym typeface="+mn-lt"/>
              </a:rPr>
              <a:t>by default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0707C00-7152-49FC-93A0-E29C56D2C053}"/>
              </a:ext>
            </a:extLst>
          </p:cNvPr>
          <p:cNvSpPr/>
          <p:nvPr/>
        </p:nvSpPr>
        <p:spPr>
          <a:xfrm>
            <a:off x="4597394" y="4162371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C329C62-71DB-4CF0-A11B-E6B3338025D3}"/>
              </a:ext>
            </a:extLst>
          </p:cNvPr>
          <p:cNvSpPr/>
          <p:nvPr/>
        </p:nvSpPr>
        <p:spPr>
          <a:xfrm>
            <a:off x="3271189" y="3219323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A424BE-260B-41F1-97A2-72547A1B8300}"/>
              </a:ext>
            </a:extLst>
          </p:cNvPr>
          <p:cNvSpPr/>
          <p:nvPr/>
        </p:nvSpPr>
        <p:spPr>
          <a:xfrm>
            <a:off x="3271189" y="5210315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F97B83-AC91-42A7-AB5B-7EBDC586D727}"/>
              </a:ext>
            </a:extLst>
          </p:cNvPr>
          <p:cNvSpPr/>
          <p:nvPr/>
        </p:nvSpPr>
        <p:spPr>
          <a:xfrm>
            <a:off x="6150724" y="4162370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1D5EBB7-14E2-495A-A82D-F34FB4A437D0}"/>
              </a:ext>
            </a:extLst>
          </p:cNvPr>
          <p:cNvSpPr/>
          <p:nvPr/>
        </p:nvSpPr>
        <p:spPr>
          <a:xfrm>
            <a:off x="7376791" y="5116458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A109A92-3873-401E-915B-05CF569175EE}"/>
              </a:ext>
            </a:extLst>
          </p:cNvPr>
          <p:cNvSpPr/>
          <p:nvPr/>
        </p:nvSpPr>
        <p:spPr>
          <a:xfrm>
            <a:off x="7298439" y="3149007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42EAB2-DFA3-456E-8F87-17D0412B5D03}"/>
              </a:ext>
            </a:extLst>
          </p:cNvPr>
          <p:cNvSpPr/>
          <p:nvPr/>
        </p:nvSpPr>
        <p:spPr>
          <a:xfrm>
            <a:off x="1808797" y="2798859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0CBD562-B53B-4722-9D46-0D547D37D9BE}"/>
              </a:ext>
            </a:extLst>
          </p:cNvPr>
          <p:cNvSpPr/>
          <p:nvPr/>
        </p:nvSpPr>
        <p:spPr>
          <a:xfrm>
            <a:off x="3271189" y="2009193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3785096-B08E-412D-A769-75564B75AE63}"/>
              </a:ext>
            </a:extLst>
          </p:cNvPr>
          <p:cNvSpPr/>
          <p:nvPr/>
        </p:nvSpPr>
        <p:spPr>
          <a:xfrm>
            <a:off x="2059549" y="5656083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44CE987-E470-4696-A865-7A6B99C1D31B}"/>
              </a:ext>
            </a:extLst>
          </p:cNvPr>
          <p:cNvSpPr/>
          <p:nvPr/>
        </p:nvSpPr>
        <p:spPr>
          <a:xfrm>
            <a:off x="3271189" y="6335186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484C9A-3BDA-40C3-AA9B-EC3262336921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5132416" y="4425017"/>
            <a:ext cx="101830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A3EE2C4-746A-4853-A081-C8ABEA425461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3727859" y="3667689"/>
            <a:ext cx="947887" cy="571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3EE5CBF-DEAE-4E7C-AFF8-4E9541EEB9F4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3727859" y="4610737"/>
            <a:ext cx="947887" cy="67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C6C6881-A9A8-4474-94DD-7A59CB5EE050}"/>
              </a:ext>
            </a:extLst>
          </p:cNvPr>
          <p:cNvCxnSpPr>
            <a:stCxn id="8" idx="2"/>
            <a:endCxn id="13" idx="5"/>
          </p:cNvCxnSpPr>
          <p:nvPr/>
        </p:nvCxnSpPr>
        <p:spPr>
          <a:xfrm flipH="1" flipV="1">
            <a:off x="2265467" y="3247225"/>
            <a:ext cx="1005722" cy="234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D5C5876-ED2F-47AA-BE4D-AACAD9089F51}"/>
              </a:ext>
            </a:extLst>
          </p:cNvPr>
          <p:cNvCxnSpPr>
            <a:stCxn id="8" idx="0"/>
            <a:endCxn id="14" idx="4"/>
          </p:cNvCxnSpPr>
          <p:nvPr/>
        </p:nvCxnSpPr>
        <p:spPr>
          <a:xfrm flipV="1">
            <a:off x="3538700" y="2534486"/>
            <a:ext cx="0" cy="684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6568C8D-966C-4520-AD5A-240420F68C81}"/>
              </a:ext>
            </a:extLst>
          </p:cNvPr>
          <p:cNvSpPr/>
          <p:nvPr/>
        </p:nvSpPr>
        <p:spPr>
          <a:xfrm>
            <a:off x="8355512" y="4162370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09E45A-DEC5-4848-81C4-28F0CCEE21A9}"/>
              </a:ext>
            </a:extLst>
          </p:cNvPr>
          <p:cNvCxnSpPr>
            <a:stCxn id="9" idx="2"/>
            <a:endCxn id="15" idx="7"/>
          </p:cNvCxnSpPr>
          <p:nvPr/>
        </p:nvCxnSpPr>
        <p:spPr>
          <a:xfrm flipH="1">
            <a:off x="2516219" y="5472962"/>
            <a:ext cx="754970" cy="260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6DFD090-E94B-4572-8C7B-2C4084EC5F8E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3538700" y="5735608"/>
            <a:ext cx="0" cy="599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F8D2039-A55D-436B-AD66-D21149F64B2F}"/>
              </a:ext>
            </a:extLst>
          </p:cNvPr>
          <p:cNvCxnSpPr>
            <a:stCxn id="10" idx="7"/>
            <a:endCxn id="12" idx="3"/>
          </p:cNvCxnSpPr>
          <p:nvPr/>
        </p:nvCxnSpPr>
        <p:spPr>
          <a:xfrm flipV="1">
            <a:off x="6607394" y="3597373"/>
            <a:ext cx="769397" cy="641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EC0D451-F6B0-442D-BD77-8671B86661C2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6685746" y="4425017"/>
            <a:ext cx="16697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01EEDC1-A958-4421-81BD-3A23DFDEBDD9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6607394" y="4610736"/>
            <a:ext cx="847749" cy="582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e8278c7-f6aa-4ac4-93c4-69d26abd73c5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yzt4wxt0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zt4wxt0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自定义</PresentationFormat>
  <Slides>34</Slides>
  <Notes>34</Notes>
  <HiddenSlides>0</HiddenSlide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Theme</vt:lpstr>
      <vt:lpstr>自定义设计方案</vt:lpstr>
      <vt:lpstr>TLA+ &amp; TLA+ toolbox</vt:lpstr>
      <vt:lpstr>PowerPoint 演示文稿</vt:lpstr>
      <vt:lpstr>Introduction</vt:lpstr>
      <vt:lpstr>TLA+</vt:lpstr>
      <vt:lpstr>TLA+ Toolbox</vt:lpstr>
      <vt:lpstr>Main Idea</vt:lpstr>
      <vt:lpstr>State Machine</vt:lpstr>
      <vt:lpstr>Property Check</vt:lpstr>
      <vt:lpstr>Search Method</vt:lpstr>
      <vt:lpstr>Grammar</vt:lpstr>
      <vt:lpstr>Contents of Grammar</vt:lpstr>
      <vt:lpstr>Contents of Grammar</vt:lpstr>
      <vt:lpstr>Contents of Grammar</vt:lpstr>
      <vt:lpstr>Contents of Grammar</vt:lpstr>
      <vt:lpstr>How to build a model</vt:lpstr>
      <vt:lpstr>How to describe Property</vt:lpstr>
      <vt:lpstr>TLA+ Toolbox</vt:lpstr>
      <vt:lpstr>Download</vt:lpstr>
      <vt:lpstr>Demo 1</vt:lpstr>
      <vt:lpstr>Build model</vt:lpstr>
      <vt:lpstr>Model</vt:lpstr>
      <vt:lpstr>Describe the Property</vt:lpstr>
      <vt:lpstr>Set the TLC checker</vt:lpstr>
      <vt:lpstr>Set the TLC checker</vt:lpstr>
      <vt:lpstr>Set the TLC checker</vt:lpstr>
      <vt:lpstr>Set an upper-bound</vt:lpstr>
      <vt:lpstr>Use TLC checker to check the property</vt:lpstr>
      <vt:lpstr>PowerPoint 演示文稿</vt:lpstr>
      <vt:lpstr>Demos</vt:lpstr>
      <vt:lpstr>Demo 2</vt:lpstr>
      <vt:lpstr>Result Page</vt:lpstr>
      <vt:lpstr>Overview</vt:lpstr>
      <vt:lpstr>More Resources and Suggestion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� Introduction</dc:title>
  <cp:revision>2</cp:revision>
  <dcterms:created xsi:type="dcterms:W3CDTF">2021-01-10T10:14:22Z</dcterms:created>
  <dcterms:modified xsi:type="dcterms:W3CDTF">2021-01-22T15:57:47Z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2020-09-06T00:00:00Z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2021-01-10T00:00:00Z</vt:filetime>
  </property>
</Properties>
</file>