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3" r:id="rId4"/>
    <p:sldId id="261" r:id="rId5"/>
    <p:sldId id="272" r:id="rId6"/>
    <p:sldId id="278" r:id="rId7"/>
    <p:sldId id="266" r:id="rId8"/>
    <p:sldId id="267" r:id="rId9"/>
    <p:sldId id="268" r:id="rId10"/>
    <p:sldId id="276" r:id="rId11"/>
    <p:sldId id="262" r:id="rId12"/>
    <p:sldId id="275" r:id="rId13"/>
    <p:sldId id="273"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1" d="100"/>
          <a:sy n="51" d="100"/>
        </p:scale>
        <p:origin x="198" y="78"/>
      </p:cViewPr>
      <p:guideLst>
        <p:guide orient="horz" pos="270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6161B7-0D32-4A4C-BD0C-628D710EBCF0}" type="datetimeFigureOut">
              <a:rPr lang="de-CH" smtClean="0"/>
              <a:t>30.09.2015</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2F2EA-97C5-4475-A484-507C4EC7A13E}" type="slidenum">
              <a:rPr lang="de-CH" smtClean="0"/>
              <a:t>‹Nr.›</a:t>
            </a:fld>
            <a:endParaRPr lang="de-CH"/>
          </a:p>
        </p:txBody>
      </p:sp>
    </p:spTree>
    <p:extLst>
      <p:ext uri="{BB962C8B-B14F-4D97-AF65-F5344CB8AC3E}">
        <p14:creationId xmlns:p14="http://schemas.microsoft.com/office/powerpoint/2010/main" val="128817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E3C2F2EA-97C5-4475-A484-507C4EC7A13E}" type="slidenum">
              <a:rPr lang="de-CH" smtClean="0"/>
              <a:t>1</a:t>
            </a:fld>
            <a:endParaRPr lang="de-CH"/>
          </a:p>
        </p:txBody>
      </p:sp>
    </p:spTree>
    <p:extLst>
      <p:ext uri="{BB962C8B-B14F-4D97-AF65-F5344CB8AC3E}">
        <p14:creationId xmlns:p14="http://schemas.microsoft.com/office/powerpoint/2010/main" val="37180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E3C2F2EA-97C5-4475-A484-507C4EC7A13E}" type="slidenum">
              <a:rPr lang="de-CH" smtClean="0"/>
              <a:t>2</a:t>
            </a:fld>
            <a:endParaRPr lang="de-CH"/>
          </a:p>
        </p:txBody>
      </p:sp>
    </p:spTree>
    <p:extLst>
      <p:ext uri="{BB962C8B-B14F-4D97-AF65-F5344CB8AC3E}">
        <p14:creationId xmlns:p14="http://schemas.microsoft.com/office/powerpoint/2010/main" val="184684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p>
            <a:r>
              <a:rPr lang="de-CH" smtClean="0"/>
              <a:t>30.09.2015</a:t>
            </a:r>
            <a:endParaRPr lang="de-CH"/>
          </a:p>
        </p:txBody>
      </p:sp>
      <p:sp>
        <p:nvSpPr>
          <p:cNvPr id="5" name="Fußzeilenplatzhalter 4"/>
          <p:cNvSpPr>
            <a:spLocks noGrp="1"/>
          </p:cNvSpPr>
          <p:nvPr>
            <p:ph type="ftr" sz="quarter" idx="11"/>
          </p:nvPr>
        </p:nvSpPr>
        <p:spPr/>
        <p:txBody>
          <a:bodyPr/>
          <a:lstStyle/>
          <a:p>
            <a:r>
              <a:rPr lang="de-CH" dirty="0" smtClean="0"/>
              <a:t>Semesterarbeit CAS EBX FS15</a:t>
            </a:r>
            <a:endParaRPr lang="de-CH" dirty="0"/>
          </a:p>
        </p:txBody>
      </p:sp>
      <p:sp>
        <p:nvSpPr>
          <p:cNvPr id="6" name="Foliennummernplatzhalter 5"/>
          <p:cNvSpPr>
            <a:spLocks noGrp="1"/>
          </p:cNvSpPr>
          <p:nvPr>
            <p:ph type="sldNum" sz="quarter" idx="12"/>
          </p:nvPr>
        </p:nvSpPr>
        <p:spPr/>
        <p:txBody>
          <a:bodyPr/>
          <a:lstStyle/>
          <a:p>
            <a:fld id="{5A95ACF4-2AFA-4BAC-AAD3-6C6D2127B17F}" type="slidenum">
              <a:rPr lang="de-CH" smtClean="0"/>
              <a:t>‹Nr.›</a:t>
            </a:fld>
            <a:endParaRPr lang="de-CH"/>
          </a:p>
        </p:txBody>
      </p:sp>
    </p:spTree>
    <p:extLst>
      <p:ext uri="{BB962C8B-B14F-4D97-AF65-F5344CB8AC3E}">
        <p14:creationId xmlns:p14="http://schemas.microsoft.com/office/powerpoint/2010/main" val="23722377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r>
              <a:rPr lang="de-CH" smtClean="0"/>
              <a:t>30.09.2015</a:t>
            </a:r>
            <a:endParaRPr lang="de-CH"/>
          </a:p>
        </p:txBody>
      </p:sp>
      <p:sp>
        <p:nvSpPr>
          <p:cNvPr id="5" name="Fußzeilenplatzhalter 4"/>
          <p:cNvSpPr>
            <a:spLocks noGrp="1"/>
          </p:cNvSpPr>
          <p:nvPr>
            <p:ph type="ftr" sz="quarter" idx="11"/>
          </p:nvPr>
        </p:nvSpPr>
        <p:spPr/>
        <p:txBody>
          <a:bodyPr/>
          <a:lstStyle/>
          <a:p>
            <a:r>
              <a:rPr lang="de-CH" smtClean="0"/>
              <a:t>Semesterarbeit CAS EBX FS15</a:t>
            </a:r>
            <a:endParaRPr lang="de-CH"/>
          </a:p>
        </p:txBody>
      </p:sp>
      <p:sp>
        <p:nvSpPr>
          <p:cNvPr id="6" name="Foliennummernplatzhalter 5"/>
          <p:cNvSpPr>
            <a:spLocks noGrp="1"/>
          </p:cNvSpPr>
          <p:nvPr>
            <p:ph type="sldNum" sz="quarter" idx="12"/>
          </p:nvPr>
        </p:nvSpPr>
        <p:spPr/>
        <p:txBody>
          <a:bodyPr/>
          <a:lstStyle/>
          <a:p>
            <a:fld id="{5A95ACF4-2AFA-4BAC-AAD3-6C6D2127B17F}" type="slidenum">
              <a:rPr lang="de-CH" smtClean="0"/>
              <a:t>‹Nr.›</a:t>
            </a:fld>
            <a:endParaRPr lang="de-CH"/>
          </a:p>
        </p:txBody>
      </p:sp>
    </p:spTree>
    <p:extLst>
      <p:ext uri="{BB962C8B-B14F-4D97-AF65-F5344CB8AC3E}">
        <p14:creationId xmlns:p14="http://schemas.microsoft.com/office/powerpoint/2010/main" val="2609554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r>
              <a:rPr lang="de-CH" smtClean="0"/>
              <a:t>30.09.2015</a:t>
            </a:r>
            <a:endParaRPr lang="de-CH"/>
          </a:p>
        </p:txBody>
      </p:sp>
      <p:sp>
        <p:nvSpPr>
          <p:cNvPr id="5" name="Fußzeilenplatzhalter 4"/>
          <p:cNvSpPr>
            <a:spLocks noGrp="1"/>
          </p:cNvSpPr>
          <p:nvPr>
            <p:ph type="ftr" sz="quarter" idx="11"/>
          </p:nvPr>
        </p:nvSpPr>
        <p:spPr/>
        <p:txBody>
          <a:bodyPr/>
          <a:lstStyle/>
          <a:p>
            <a:r>
              <a:rPr lang="de-CH" smtClean="0"/>
              <a:t>Semesterarbeit CAS EBX FS15</a:t>
            </a:r>
            <a:endParaRPr lang="de-CH"/>
          </a:p>
        </p:txBody>
      </p:sp>
      <p:sp>
        <p:nvSpPr>
          <p:cNvPr id="6" name="Foliennummernplatzhalter 5"/>
          <p:cNvSpPr>
            <a:spLocks noGrp="1"/>
          </p:cNvSpPr>
          <p:nvPr>
            <p:ph type="sldNum" sz="quarter" idx="12"/>
          </p:nvPr>
        </p:nvSpPr>
        <p:spPr/>
        <p:txBody>
          <a:bodyPr/>
          <a:lstStyle/>
          <a:p>
            <a:fld id="{5A95ACF4-2AFA-4BAC-AAD3-6C6D2127B17F}" type="slidenum">
              <a:rPr lang="de-CH" smtClean="0"/>
              <a:t>‹Nr.›</a:t>
            </a:fld>
            <a:endParaRPr lang="de-CH"/>
          </a:p>
        </p:txBody>
      </p:sp>
    </p:spTree>
    <p:extLst>
      <p:ext uri="{BB962C8B-B14F-4D97-AF65-F5344CB8AC3E}">
        <p14:creationId xmlns:p14="http://schemas.microsoft.com/office/powerpoint/2010/main" val="167479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402519"/>
          </a:xfrm>
        </p:spPr>
        <p:txBody>
          <a:bodyPr anchor="t">
            <a:noAutofit/>
          </a:bodyPr>
          <a:lstStyle>
            <a:lvl1pPr>
              <a:defRPr sz="3200" b="1"/>
            </a:lvl1pPr>
          </a:lstStyle>
          <a:p>
            <a:r>
              <a:rPr lang="de-DE" dirty="0" smtClean="0"/>
              <a:t>Titelmasterformat durch Klicken bearbeiten</a:t>
            </a:r>
            <a:endParaRPr lang="de-CH" dirty="0"/>
          </a:p>
        </p:txBody>
      </p:sp>
      <p:sp>
        <p:nvSpPr>
          <p:cNvPr id="3" name="Inhaltsplatzhalter 2"/>
          <p:cNvSpPr>
            <a:spLocks noGrp="1"/>
          </p:cNvSpPr>
          <p:nvPr>
            <p:ph idx="1"/>
          </p:nvPr>
        </p:nvSpPr>
        <p:spPr>
          <a:xfrm>
            <a:off x="838200" y="903111"/>
            <a:ext cx="10515600" cy="5273852"/>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CH" dirty="0"/>
          </a:p>
        </p:txBody>
      </p:sp>
      <p:sp>
        <p:nvSpPr>
          <p:cNvPr id="4" name="Datumsplatzhalter 3"/>
          <p:cNvSpPr>
            <a:spLocks noGrp="1"/>
          </p:cNvSpPr>
          <p:nvPr>
            <p:ph type="dt" sz="half" idx="10"/>
          </p:nvPr>
        </p:nvSpPr>
        <p:spPr/>
        <p:txBody>
          <a:bodyPr/>
          <a:lstStyle/>
          <a:p>
            <a:r>
              <a:rPr lang="de-CH" smtClean="0"/>
              <a:t>30.09.2015</a:t>
            </a:r>
            <a:endParaRPr lang="de-CH"/>
          </a:p>
        </p:txBody>
      </p:sp>
      <p:sp>
        <p:nvSpPr>
          <p:cNvPr id="5" name="Fußzeilenplatzhalter 4"/>
          <p:cNvSpPr>
            <a:spLocks noGrp="1"/>
          </p:cNvSpPr>
          <p:nvPr>
            <p:ph type="ftr" sz="quarter" idx="11"/>
          </p:nvPr>
        </p:nvSpPr>
        <p:spPr/>
        <p:txBody>
          <a:bodyPr/>
          <a:lstStyle/>
          <a:p>
            <a:r>
              <a:rPr lang="de-CH" dirty="0" smtClean="0"/>
              <a:t>Semesterarbeit CAS EBX FS15</a:t>
            </a:r>
          </a:p>
        </p:txBody>
      </p:sp>
      <p:sp>
        <p:nvSpPr>
          <p:cNvPr id="6" name="Foliennummernplatzhalter 5"/>
          <p:cNvSpPr>
            <a:spLocks noGrp="1"/>
          </p:cNvSpPr>
          <p:nvPr>
            <p:ph type="sldNum" sz="quarter" idx="12"/>
          </p:nvPr>
        </p:nvSpPr>
        <p:spPr/>
        <p:txBody>
          <a:bodyPr/>
          <a:lstStyle/>
          <a:p>
            <a:fld id="{5A95ACF4-2AFA-4BAC-AAD3-6C6D2127B17F}" type="slidenum">
              <a:rPr lang="de-CH" smtClean="0"/>
              <a:t>‹Nr.›</a:t>
            </a:fld>
            <a:endParaRPr lang="de-CH"/>
          </a:p>
        </p:txBody>
      </p:sp>
    </p:spTree>
    <p:extLst>
      <p:ext uri="{BB962C8B-B14F-4D97-AF65-F5344CB8AC3E}">
        <p14:creationId xmlns:p14="http://schemas.microsoft.com/office/powerpoint/2010/main" val="14466383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r>
              <a:rPr lang="de-CH" smtClean="0"/>
              <a:t>30.09.2015</a:t>
            </a:r>
            <a:endParaRPr lang="de-CH"/>
          </a:p>
        </p:txBody>
      </p:sp>
      <p:sp>
        <p:nvSpPr>
          <p:cNvPr id="5" name="Fußzeilenplatzhalter 4"/>
          <p:cNvSpPr>
            <a:spLocks noGrp="1"/>
          </p:cNvSpPr>
          <p:nvPr>
            <p:ph type="ftr" sz="quarter" idx="11"/>
          </p:nvPr>
        </p:nvSpPr>
        <p:spPr/>
        <p:txBody>
          <a:bodyPr/>
          <a:lstStyle/>
          <a:p>
            <a:r>
              <a:rPr lang="de-CH" smtClean="0"/>
              <a:t>Semesterarbeit CAS EBX FS15</a:t>
            </a:r>
            <a:endParaRPr lang="de-CH"/>
          </a:p>
        </p:txBody>
      </p:sp>
      <p:sp>
        <p:nvSpPr>
          <p:cNvPr id="6" name="Foliennummernplatzhalter 5"/>
          <p:cNvSpPr>
            <a:spLocks noGrp="1"/>
          </p:cNvSpPr>
          <p:nvPr>
            <p:ph type="sldNum" sz="quarter" idx="12"/>
          </p:nvPr>
        </p:nvSpPr>
        <p:spPr/>
        <p:txBody>
          <a:bodyPr/>
          <a:lstStyle/>
          <a:p>
            <a:fld id="{5A95ACF4-2AFA-4BAC-AAD3-6C6D2127B17F}" type="slidenum">
              <a:rPr lang="de-CH" smtClean="0"/>
              <a:t>‹Nr.›</a:t>
            </a:fld>
            <a:endParaRPr lang="de-CH"/>
          </a:p>
        </p:txBody>
      </p:sp>
    </p:spTree>
    <p:extLst>
      <p:ext uri="{BB962C8B-B14F-4D97-AF65-F5344CB8AC3E}">
        <p14:creationId xmlns:p14="http://schemas.microsoft.com/office/powerpoint/2010/main" val="40904782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4"/>
          <p:cNvSpPr>
            <a:spLocks noGrp="1"/>
          </p:cNvSpPr>
          <p:nvPr>
            <p:ph type="dt" sz="half" idx="10"/>
          </p:nvPr>
        </p:nvSpPr>
        <p:spPr/>
        <p:txBody>
          <a:bodyPr/>
          <a:lstStyle/>
          <a:p>
            <a:r>
              <a:rPr lang="de-CH" smtClean="0"/>
              <a:t>30.09.2015</a:t>
            </a:r>
            <a:endParaRPr lang="de-CH"/>
          </a:p>
        </p:txBody>
      </p:sp>
      <p:sp>
        <p:nvSpPr>
          <p:cNvPr id="6" name="Fußzeilenplatzhalter 5"/>
          <p:cNvSpPr>
            <a:spLocks noGrp="1"/>
          </p:cNvSpPr>
          <p:nvPr>
            <p:ph type="ftr" sz="quarter" idx="11"/>
          </p:nvPr>
        </p:nvSpPr>
        <p:spPr/>
        <p:txBody>
          <a:bodyPr/>
          <a:lstStyle/>
          <a:p>
            <a:r>
              <a:rPr lang="de-CH" smtClean="0"/>
              <a:t>Semesterarbeit CAS EBX FS15</a:t>
            </a:r>
            <a:endParaRPr lang="de-CH"/>
          </a:p>
        </p:txBody>
      </p:sp>
      <p:sp>
        <p:nvSpPr>
          <p:cNvPr id="7" name="Foliennummernplatzhalter 6"/>
          <p:cNvSpPr>
            <a:spLocks noGrp="1"/>
          </p:cNvSpPr>
          <p:nvPr>
            <p:ph type="sldNum" sz="quarter" idx="12"/>
          </p:nvPr>
        </p:nvSpPr>
        <p:spPr/>
        <p:txBody>
          <a:bodyPr/>
          <a:lstStyle/>
          <a:p>
            <a:fld id="{5A95ACF4-2AFA-4BAC-AAD3-6C6D2127B17F}" type="slidenum">
              <a:rPr lang="de-CH" smtClean="0"/>
              <a:t>‹Nr.›</a:t>
            </a:fld>
            <a:endParaRPr lang="de-CH"/>
          </a:p>
        </p:txBody>
      </p:sp>
    </p:spTree>
    <p:extLst>
      <p:ext uri="{BB962C8B-B14F-4D97-AF65-F5344CB8AC3E}">
        <p14:creationId xmlns:p14="http://schemas.microsoft.com/office/powerpoint/2010/main" val="39143999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6"/>
          <p:cNvSpPr>
            <a:spLocks noGrp="1"/>
          </p:cNvSpPr>
          <p:nvPr>
            <p:ph type="dt" sz="half" idx="10"/>
          </p:nvPr>
        </p:nvSpPr>
        <p:spPr/>
        <p:txBody>
          <a:bodyPr/>
          <a:lstStyle/>
          <a:p>
            <a:r>
              <a:rPr lang="de-CH" smtClean="0"/>
              <a:t>30.09.2015</a:t>
            </a:r>
            <a:endParaRPr lang="de-CH"/>
          </a:p>
        </p:txBody>
      </p:sp>
      <p:sp>
        <p:nvSpPr>
          <p:cNvPr id="8" name="Fußzeilenplatzhalter 7"/>
          <p:cNvSpPr>
            <a:spLocks noGrp="1"/>
          </p:cNvSpPr>
          <p:nvPr>
            <p:ph type="ftr" sz="quarter" idx="11"/>
          </p:nvPr>
        </p:nvSpPr>
        <p:spPr/>
        <p:txBody>
          <a:bodyPr/>
          <a:lstStyle/>
          <a:p>
            <a:r>
              <a:rPr lang="de-CH" smtClean="0"/>
              <a:t>Semesterarbeit CAS EBX FS15</a:t>
            </a:r>
            <a:endParaRPr lang="de-CH"/>
          </a:p>
        </p:txBody>
      </p:sp>
      <p:sp>
        <p:nvSpPr>
          <p:cNvPr id="9" name="Foliennummernplatzhalter 8"/>
          <p:cNvSpPr>
            <a:spLocks noGrp="1"/>
          </p:cNvSpPr>
          <p:nvPr>
            <p:ph type="sldNum" sz="quarter" idx="12"/>
          </p:nvPr>
        </p:nvSpPr>
        <p:spPr/>
        <p:txBody>
          <a:bodyPr/>
          <a:lstStyle/>
          <a:p>
            <a:fld id="{5A95ACF4-2AFA-4BAC-AAD3-6C6D2127B17F}" type="slidenum">
              <a:rPr lang="de-CH" smtClean="0"/>
              <a:t>‹Nr.›</a:t>
            </a:fld>
            <a:endParaRPr lang="de-CH"/>
          </a:p>
        </p:txBody>
      </p:sp>
    </p:spTree>
    <p:extLst>
      <p:ext uri="{BB962C8B-B14F-4D97-AF65-F5344CB8AC3E}">
        <p14:creationId xmlns:p14="http://schemas.microsoft.com/office/powerpoint/2010/main" val="291185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2"/>
          <p:cNvSpPr>
            <a:spLocks noGrp="1"/>
          </p:cNvSpPr>
          <p:nvPr>
            <p:ph type="dt" sz="half" idx="10"/>
          </p:nvPr>
        </p:nvSpPr>
        <p:spPr/>
        <p:txBody>
          <a:bodyPr/>
          <a:lstStyle/>
          <a:p>
            <a:r>
              <a:rPr lang="de-CH" smtClean="0"/>
              <a:t>30.09.2015</a:t>
            </a:r>
            <a:endParaRPr lang="de-CH"/>
          </a:p>
        </p:txBody>
      </p:sp>
      <p:sp>
        <p:nvSpPr>
          <p:cNvPr id="4" name="Fußzeilenplatzhalter 3"/>
          <p:cNvSpPr>
            <a:spLocks noGrp="1"/>
          </p:cNvSpPr>
          <p:nvPr>
            <p:ph type="ftr" sz="quarter" idx="11"/>
          </p:nvPr>
        </p:nvSpPr>
        <p:spPr/>
        <p:txBody>
          <a:bodyPr/>
          <a:lstStyle/>
          <a:p>
            <a:r>
              <a:rPr lang="de-CH" smtClean="0"/>
              <a:t>Semesterarbeit CAS EBX FS15</a:t>
            </a:r>
            <a:endParaRPr lang="de-CH"/>
          </a:p>
        </p:txBody>
      </p:sp>
      <p:sp>
        <p:nvSpPr>
          <p:cNvPr id="5" name="Foliennummernplatzhalter 4"/>
          <p:cNvSpPr>
            <a:spLocks noGrp="1"/>
          </p:cNvSpPr>
          <p:nvPr>
            <p:ph type="sldNum" sz="quarter" idx="12"/>
          </p:nvPr>
        </p:nvSpPr>
        <p:spPr/>
        <p:txBody>
          <a:bodyPr/>
          <a:lstStyle/>
          <a:p>
            <a:fld id="{5A95ACF4-2AFA-4BAC-AAD3-6C6D2127B17F}" type="slidenum">
              <a:rPr lang="de-CH" smtClean="0"/>
              <a:t>‹Nr.›</a:t>
            </a:fld>
            <a:endParaRPr lang="de-CH"/>
          </a:p>
        </p:txBody>
      </p:sp>
    </p:spTree>
    <p:extLst>
      <p:ext uri="{BB962C8B-B14F-4D97-AF65-F5344CB8AC3E}">
        <p14:creationId xmlns:p14="http://schemas.microsoft.com/office/powerpoint/2010/main" val="409958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CH" smtClean="0"/>
              <a:t>30.09.2015</a:t>
            </a:r>
            <a:endParaRPr lang="de-CH"/>
          </a:p>
        </p:txBody>
      </p:sp>
      <p:sp>
        <p:nvSpPr>
          <p:cNvPr id="3" name="Fußzeilenplatzhalter 2"/>
          <p:cNvSpPr>
            <a:spLocks noGrp="1"/>
          </p:cNvSpPr>
          <p:nvPr>
            <p:ph type="ftr" sz="quarter" idx="11"/>
          </p:nvPr>
        </p:nvSpPr>
        <p:spPr/>
        <p:txBody>
          <a:bodyPr/>
          <a:lstStyle/>
          <a:p>
            <a:r>
              <a:rPr lang="de-CH" smtClean="0"/>
              <a:t>Semesterarbeit CAS EBX FS15</a:t>
            </a:r>
            <a:endParaRPr lang="de-CH"/>
          </a:p>
        </p:txBody>
      </p:sp>
      <p:sp>
        <p:nvSpPr>
          <p:cNvPr id="4" name="Foliennummernplatzhalter 3"/>
          <p:cNvSpPr>
            <a:spLocks noGrp="1"/>
          </p:cNvSpPr>
          <p:nvPr>
            <p:ph type="sldNum" sz="quarter" idx="12"/>
          </p:nvPr>
        </p:nvSpPr>
        <p:spPr/>
        <p:txBody>
          <a:bodyPr/>
          <a:lstStyle/>
          <a:p>
            <a:fld id="{5A95ACF4-2AFA-4BAC-AAD3-6C6D2127B17F}" type="slidenum">
              <a:rPr lang="de-CH" smtClean="0"/>
              <a:t>‹Nr.›</a:t>
            </a:fld>
            <a:endParaRPr lang="de-CH"/>
          </a:p>
        </p:txBody>
      </p:sp>
    </p:spTree>
    <p:extLst>
      <p:ext uri="{BB962C8B-B14F-4D97-AF65-F5344CB8AC3E}">
        <p14:creationId xmlns:p14="http://schemas.microsoft.com/office/powerpoint/2010/main" val="30401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r>
              <a:rPr lang="de-CH" smtClean="0"/>
              <a:t>30.09.2015</a:t>
            </a:r>
            <a:endParaRPr lang="de-CH"/>
          </a:p>
        </p:txBody>
      </p:sp>
      <p:sp>
        <p:nvSpPr>
          <p:cNvPr id="6" name="Fußzeilenplatzhalter 5"/>
          <p:cNvSpPr>
            <a:spLocks noGrp="1"/>
          </p:cNvSpPr>
          <p:nvPr>
            <p:ph type="ftr" sz="quarter" idx="11"/>
          </p:nvPr>
        </p:nvSpPr>
        <p:spPr/>
        <p:txBody>
          <a:bodyPr/>
          <a:lstStyle/>
          <a:p>
            <a:r>
              <a:rPr lang="de-CH" smtClean="0"/>
              <a:t>Semesterarbeit CAS EBX FS15</a:t>
            </a:r>
            <a:endParaRPr lang="de-CH"/>
          </a:p>
        </p:txBody>
      </p:sp>
      <p:sp>
        <p:nvSpPr>
          <p:cNvPr id="7" name="Foliennummernplatzhalter 6"/>
          <p:cNvSpPr>
            <a:spLocks noGrp="1"/>
          </p:cNvSpPr>
          <p:nvPr>
            <p:ph type="sldNum" sz="quarter" idx="12"/>
          </p:nvPr>
        </p:nvSpPr>
        <p:spPr/>
        <p:txBody>
          <a:bodyPr/>
          <a:lstStyle/>
          <a:p>
            <a:fld id="{5A95ACF4-2AFA-4BAC-AAD3-6C6D2127B17F}" type="slidenum">
              <a:rPr lang="de-CH" smtClean="0"/>
              <a:t>‹Nr.›</a:t>
            </a:fld>
            <a:endParaRPr lang="de-CH"/>
          </a:p>
        </p:txBody>
      </p:sp>
    </p:spTree>
    <p:extLst>
      <p:ext uri="{BB962C8B-B14F-4D97-AF65-F5344CB8AC3E}">
        <p14:creationId xmlns:p14="http://schemas.microsoft.com/office/powerpoint/2010/main" val="229691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r>
              <a:rPr lang="de-CH" smtClean="0"/>
              <a:t>30.09.2015</a:t>
            </a:r>
            <a:endParaRPr lang="de-CH"/>
          </a:p>
        </p:txBody>
      </p:sp>
      <p:sp>
        <p:nvSpPr>
          <p:cNvPr id="6" name="Fußzeilenplatzhalter 5"/>
          <p:cNvSpPr>
            <a:spLocks noGrp="1"/>
          </p:cNvSpPr>
          <p:nvPr>
            <p:ph type="ftr" sz="quarter" idx="11"/>
          </p:nvPr>
        </p:nvSpPr>
        <p:spPr/>
        <p:txBody>
          <a:bodyPr/>
          <a:lstStyle/>
          <a:p>
            <a:r>
              <a:rPr lang="de-CH" smtClean="0"/>
              <a:t>Semesterarbeit CAS EBX FS15</a:t>
            </a:r>
            <a:endParaRPr lang="de-CH"/>
          </a:p>
        </p:txBody>
      </p:sp>
      <p:sp>
        <p:nvSpPr>
          <p:cNvPr id="7" name="Foliennummernplatzhalter 6"/>
          <p:cNvSpPr>
            <a:spLocks noGrp="1"/>
          </p:cNvSpPr>
          <p:nvPr>
            <p:ph type="sldNum" sz="quarter" idx="12"/>
          </p:nvPr>
        </p:nvSpPr>
        <p:spPr/>
        <p:txBody>
          <a:bodyPr/>
          <a:lstStyle/>
          <a:p>
            <a:fld id="{5A95ACF4-2AFA-4BAC-AAD3-6C6D2127B17F}" type="slidenum">
              <a:rPr lang="de-CH" smtClean="0"/>
              <a:t>‹Nr.›</a:t>
            </a:fld>
            <a:endParaRPr lang="de-CH"/>
          </a:p>
        </p:txBody>
      </p:sp>
    </p:spTree>
    <p:extLst>
      <p:ext uri="{BB962C8B-B14F-4D97-AF65-F5344CB8AC3E}">
        <p14:creationId xmlns:p14="http://schemas.microsoft.com/office/powerpoint/2010/main" val="2185272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CH" smtClean="0"/>
              <a:t>30.09.2015</a:t>
            </a:r>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smtClean="0"/>
              <a:t>Semesterarbeit CAS EBX FS15</a:t>
            </a:r>
            <a:endParaRPr lang="de-CH"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5ACF4-2AFA-4BAC-AAD3-6C6D2127B17F}" type="slidenum">
              <a:rPr lang="de-CH" smtClean="0"/>
              <a:t>‹Nr.›</a:t>
            </a:fld>
            <a:endParaRPr lang="de-CH"/>
          </a:p>
        </p:txBody>
      </p:sp>
    </p:spTree>
    <p:extLst>
      <p:ext uri="{BB962C8B-B14F-4D97-AF65-F5344CB8AC3E}">
        <p14:creationId xmlns:p14="http://schemas.microsoft.com/office/powerpoint/2010/main" val="2796571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EBXFS15/EyeTrackerQt" TargetMode="External"/><Relationship Id="rId2" Type="http://schemas.openxmlformats.org/officeDocument/2006/relationships/hyperlink" Target="https://github.com/EBXFS15/ebx_monitor"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EBXFS15/uvc-from-bbb-sourc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EyeTracker</a:t>
            </a:r>
            <a:endParaRPr lang="de-CH" dirty="0"/>
          </a:p>
        </p:txBody>
      </p:sp>
      <p:sp>
        <p:nvSpPr>
          <p:cNvPr id="3" name="Untertitel 2"/>
          <p:cNvSpPr>
            <a:spLocks noGrp="1"/>
          </p:cNvSpPr>
          <p:nvPr>
            <p:ph type="subTitle" idx="1"/>
          </p:nvPr>
        </p:nvSpPr>
        <p:spPr/>
        <p:txBody>
          <a:bodyPr/>
          <a:lstStyle/>
          <a:p>
            <a:r>
              <a:rPr lang="de-CH" dirty="0" smtClean="0"/>
              <a:t>Semesterarbeit CAS EBX FS15</a:t>
            </a:r>
          </a:p>
          <a:p>
            <a:r>
              <a:rPr lang="de-CH" dirty="0" smtClean="0"/>
              <a:t>Damien Pattier, Cedric </a:t>
            </a:r>
            <a:r>
              <a:rPr lang="de-CH" dirty="0" err="1" smtClean="0"/>
              <a:t>Ocaña</a:t>
            </a:r>
            <a:r>
              <a:rPr lang="de-CH" dirty="0" smtClean="0"/>
              <a:t>, Michel Grundmann</a:t>
            </a:r>
            <a:endParaRPr lang="de-CH" dirty="0"/>
          </a:p>
        </p:txBody>
      </p:sp>
      <p:sp>
        <p:nvSpPr>
          <p:cNvPr id="4" name="Fußzeilenplatzhalter 3"/>
          <p:cNvSpPr>
            <a:spLocks noGrp="1"/>
          </p:cNvSpPr>
          <p:nvPr>
            <p:ph type="ftr" sz="quarter" idx="11"/>
          </p:nvPr>
        </p:nvSpPr>
        <p:spPr/>
        <p:txBody>
          <a:bodyPr/>
          <a:lstStyle/>
          <a:p>
            <a:r>
              <a:rPr lang="de-CH" smtClean="0"/>
              <a:t>Semesterarbeit CAS EBX FS15</a:t>
            </a:r>
            <a:endParaRPr lang="de-CH" dirty="0"/>
          </a:p>
        </p:txBody>
      </p:sp>
      <p:sp>
        <p:nvSpPr>
          <p:cNvPr id="5" name="Foliennummernplatzhalter 4"/>
          <p:cNvSpPr>
            <a:spLocks noGrp="1"/>
          </p:cNvSpPr>
          <p:nvPr>
            <p:ph type="sldNum" sz="quarter" idx="12"/>
          </p:nvPr>
        </p:nvSpPr>
        <p:spPr/>
        <p:txBody>
          <a:bodyPr/>
          <a:lstStyle/>
          <a:p>
            <a:fld id="{5A95ACF4-2AFA-4BAC-AAD3-6C6D2127B17F}" type="slidenum">
              <a:rPr lang="de-CH" smtClean="0"/>
              <a:t>1</a:t>
            </a:fld>
            <a:endParaRPr lang="de-CH"/>
          </a:p>
        </p:txBody>
      </p:sp>
      <p:sp>
        <p:nvSpPr>
          <p:cNvPr id="6" name="Datumsplatzhalter 5"/>
          <p:cNvSpPr>
            <a:spLocks noGrp="1"/>
          </p:cNvSpPr>
          <p:nvPr>
            <p:ph type="dt" sz="half" idx="10"/>
          </p:nvPr>
        </p:nvSpPr>
        <p:spPr/>
        <p:txBody>
          <a:bodyPr/>
          <a:lstStyle/>
          <a:p>
            <a:r>
              <a:rPr lang="de-CH" smtClean="0"/>
              <a:t>30.09.2015</a:t>
            </a:r>
            <a:endParaRPr lang="de-CH"/>
          </a:p>
        </p:txBody>
      </p:sp>
    </p:spTree>
    <p:extLst>
      <p:ext uri="{BB962C8B-B14F-4D97-AF65-F5344CB8AC3E}">
        <p14:creationId xmlns:p14="http://schemas.microsoft.com/office/powerpoint/2010/main" val="786531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991544" y="1456323"/>
            <a:ext cx="194421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CH" dirty="0" err="1"/>
              <a:t>Device</a:t>
            </a:r>
            <a:r>
              <a:rPr lang="fr-CH" dirty="0"/>
              <a:t> </a:t>
            </a:r>
            <a:r>
              <a:rPr lang="fr-CH" dirty="0" err="1"/>
              <a:t>öffnen</a:t>
            </a:r>
            <a:endParaRPr lang="fr-CH" dirty="0"/>
          </a:p>
        </p:txBody>
      </p:sp>
      <p:sp>
        <p:nvSpPr>
          <p:cNvPr id="5" name="ZoneTexte 4"/>
          <p:cNvSpPr txBox="1"/>
          <p:nvPr/>
        </p:nvSpPr>
        <p:spPr>
          <a:xfrm>
            <a:off x="1991544" y="2095103"/>
            <a:ext cx="194421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CH" dirty="0" err="1"/>
              <a:t>Initialisierung</a:t>
            </a:r>
            <a:endParaRPr lang="fr-CH" dirty="0"/>
          </a:p>
        </p:txBody>
      </p:sp>
      <p:sp>
        <p:nvSpPr>
          <p:cNvPr id="6" name="ZoneTexte 5"/>
          <p:cNvSpPr txBox="1"/>
          <p:nvPr/>
        </p:nvSpPr>
        <p:spPr>
          <a:xfrm>
            <a:off x="1991544" y="2743175"/>
            <a:ext cx="194421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CH" dirty="0" err="1"/>
              <a:t>Optimierung</a:t>
            </a:r>
            <a:endParaRPr lang="fr-CH" dirty="0"/>
          </a:p>
        </p:txBody>
      </p:sp>
      <p:sp>
        <p:nvSpPr>
          <p:cNvPr id="7" name="ZoneTexte 6"/>
          <p:cNvSpPr txBox="1"/>
          <p:nvPr/>
        </p:nvSpPr>
        <p:spPr>
          <a:xfrm>
            <a:off x="1991544" y="5407471"/>
            <a:ext cx="194421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CH" dirty="0" err="1"/>
              <a:t>Aufräumen</a:t>
            </a:r>
            <a:endParaRPr lang="fr-CH" dirty="0"/>
          </a:p>
        </p:txBody>
      </p:sp>
      <p:sp>
        <p:nvSpPr>
          <p:cNvPr id="8" name="Ellipse 7"/>
          <p:cNvSpPr/>
          <p:nvPr/>
        </p:nvSpPr>
        <p:spPr>
          <a:xfrm>
            <a:off x="2085688" y="3391459"/>
            <a:ext cx="1728192" cy="1656184"/>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CH" dirty="0" err="1">
                <a:solidFill>
                  <a:schemeClr val="tx1"/>
                </a:solidFill>
              </a:rPr>
              <a:t>Endlos</a:t>
            </a:r>
            <a:endParaRPr lang="fr-CH" dirty="0">
              <a:solidFill>
                <a:schemeClr val="tx1"/>
              </a:solidFill>
            </a:endParaRPr>
          </a:p>
          <a:p>
            <a:pPr algn="ctr"/>
            <a:r>
              <a:rPr lang="fr-CH" dirty="0" err="1">
                <a:solidFill>
                  <a:schemeClr val="tx1"/>
                </a:solidFill>
              </a:rPr>
              <a:t>Schleife</a:t>
            </a:r>
            <a:endParaRPr lang="fr-CH" dirty="0">
              <a:solidFill>
                <a:schemeClr val="tx1"/>
              </a:solidFill>
            </a:endParaRPr>
          </a:p>
        </p:txBody>
      </p:sp>
      <p:cxnSp>
        <p:nvCxnSpPr>
          <p:cNvPr id="10" name="Connecteur droit avec flèche 9"/>
          <p:cNvCxnSpPr>
            <a:stCxn id="4" idx="2"/>
            <a:endCxn id="5" idx="0"/>
          </p:cNvCxnSpPr>
          <p:nvPr/>
        </p:nvCxnSpPr>
        <p:spPr>
          <a:xfrm>
            <a:off x="2963652" y="1825655"/>
            <a:ext cx="0" cy="269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5" idx="2"/>
            <a:endCxn id="6" idx="0"/>
          </p:cNvCxnSpPr>
          <p:nvPr/>
        </p:nvCxnSpPr>
        <p:spPr>
          <a:xfrm>
            <a:off x="2963652" y="2464435"/>
            <a:ext cx="0" cy="278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6" idx="2"/>
            <a:endCxn id="8" idx="0"/>
          </p:cNvCxnSpPr>
          <p:nvPr/>
        </p:nvCxnSpPr>
        <p:spPr>
          <a:xfrm flipH="1">
            <a:off x="2949784" y="3112507"/>
            <a:ext cx="13868" cy="278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8" idx="4"/>
            <a:endCxn id="7" idx="0"/>
          </p:cNvCxnSpPr>
          <p:nvPr/>
        </p:nvCxnSpPr>
        <p:spPr>
          <a:xfrm>
            <a:off x="2949784" y="5047643"/>
            <a:ext cx="13868" cy="359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6" name="Groupe 35"/>
          <p:cNvGrpSpPr/>
          <p:nvPr/>
        </p:nvGrpSpPr>
        <p:grpSpPr>
          <a:xfrm>
            <a:off x="5951984" y="1744143"/>
            <a:ext cx="4527470" cy="3528604"/>
            <a:chOff x="4139952" y="827420"/>
            <a:chExt cx="4819565" cy="3528604"/>
          </a:xfrm>
        </p:grpSpPr>
        <p:sp>
          <p:nvSpPr>
            <p:cNvPr id="17" name="Ellipse 16"/>
            <p:cNvSpPr/>
            <p:nvPr/>
          </p:nvSpPr>
          <p:spPr>
            <a:xfrm>
              <a:off x="5580112" y="827420"/>
              <a:ext cx="1728192" cy="116142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CH" dirty="0">
                  <a:solidFill>
                    <a:schemeClr val="tx1"/>
                  </a:solidFill>
                </a:rPr>
                <a:t>User </a:t>
              </a:r>
              <a:r>
                <a:rPr lang="fr-CH" dirty="0" err="1">
                  <a:solidFill>
                    <a:schemeClr val="tx1"/>
                  </a:solidFill>
                </a:rPr>
                <a:t>Space</a:t>
              </a:r>
              <a:endParaRPr lang="fr-CH" dirty="0">
                <a:solidFill>
                  <a:schemeClr val="tx1"/>
                </a:solidFill>
              </a:endParaRPr>
            </a:p>
          </p:txBody>
        </p:sp>
        <p:sp>
          <p:nvSpPr>
            <p:cNvPr id="18" name="Ellipse 17"/>
            <p:cNvSpPr/>
            <p:nvPr/>
          </p:nvSpPr>
          <p:spPr>
            <a:xfrm>
              <a:off x="4139952" y="2507610"/>
              <a:ext cx="1728192" cy="116142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CH" dirty="0" err="1">
                  <a:solidFill>
                    <a:schemeClr val="tx1"/>
                  </a:solidFill>
                </a:rPr>
                <a:t>Incoming</a:t>
              </a:r>
              <a:endParaRPr lang="fr-CH" dirty="0">
                <a:solidFill>
                  <a:schemeClr val="tx1"/>
                </a:solidFill>
              </a:endParaRPr>
            </a:p>
          </p:txBody>
        </p:sp>
        <p:sp>
          <p:nvSpPr>
            <p:cNvPr id="19" name="Ellipse 18"/>
            <p:cNvSpPr/>
            <p:nvPr/>
          </p:nvSpPr>
          <p:spPr>
            <a:xfrm>
              <a:off x="7020272" y="2507610"/>
              <a:ext cx="1728192" cy="116142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CH" dirty="0" err="1">
                  <a:solidFill>
                    <a:schemeClr val="tx1"/>
                  </a:solidFill>
                </a:rPr>
                <a:t>Outgoing</a:t>
              </a:r>
              <a:endParaRPr lang="fr-CH" dirty="0">
                <a:solidFill>
                  <a:schemeClr val="tx1"/>
                </a:solidFill>
              </a:endParaRPr>
            </a:p>
          </p:txBody>
        </p:sp>
        <p:cxnSp>
          <p:nvCxnSpPr>
            <p:cNvPr id="25" name="Connecteur en arc 24"/>
            <p:cNvCxnSpPr>
              <a:stCxn id="17" idx="2"/>
              <a:endCxn id="18" idx="0"/>
            </p:cNvCxnSpPr>
            <p:nvPr/>
          </p:nvCxnSpPr>
          <p:spPr>
            <a:xfrm rot="10800000" flipV="1">
              <a:off x="5004048" y="1408130"/>
              <a:ext cx="576064" cy="1099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necteur en arc 26"/>
            <p:cNvCxnSpPr>
              <a:stCxn id="18" idx="4"/>
              <a:endCxn id="19" idx="4"/>
            </p:cNvCxnSpPr>
            <p:nvPr/>
          </p:nvCxnSpPr>
          <p:spPr>
            <a:xfrm rot="16200000" flipH="1">
              <a:off x="6444208" y="2228870"/>
              <a:ext cx="12700" cy="2880320"/>
            </a:xfrm>
            <a:prstGeom prst="curvedConnector3">
              <a:avLst>
                <a:gd name="adj1" fmla="val 62411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en arc 29"/>
            <p:cNvCxnSpPr>
              <a:stCxn id="19" idx="0"/>
              <a:endCxn id="17" idx="6"/>
            </p:cNvCxnSpPr>
            <p:nvPr/>
          </p:nvCxnSpPr>
          <p:spPr>
            <a:xfrm rot="16200000" flipV="1">
              <a:off x="7046596" y="1669838"/>
              <a:ext cx="1099480" cy="57606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6208344" y="3986692"/>
              <a:ext cx="515681" cy="369332"/>
            </a:xfrm>
            <a:prstGeom prst="rect">
              <a:avLst/>
            </a:prstGeom>
            <a:noFill/>
          </p:spPr>
          <p:txBody>
            <a:bodyPr wrap="none" rtlCol="0">
              <a:spAutoFit/>
            </a:bodyPr>
            <a:lstStyle/>
            <a:p>
              <a:r>
                <a:rPr lang="fr-CH" dirty="0"/>
                <a:t>I/O</a:t>
              </a:r>
            </a:p>
          </p:txBody>
        </p:sp>
        <p:sp>
          <p:nvSpPr>
            <p:cNvPr id="33" name="ZoneTexte 32"/>
            <p:cNvSpPr txBox="1"/>
            <p:nvPr/>
          </p:nvSpPr>
          <p:spPr>
            <a:xfrm>
              <a:off x="4283968" y="1916023"/>
              <a:ext cx="867205" cy="369332"/>
            </a:xfrm>
            <a:prstGeom prst="rect">
              <a:avLst/>
            </a:prstGeom>
            <a:noFill/>
          </p:spPr>
          <p:txBody>
            <a:bodyPr wrap="none" rtlCol="0">
              <a:spAutoFit/>
            </a:bodyPr>
            <a:lstStyle/>
            <a:p>
              <a:r>
                <a:rPr lang="fr-CH" dirty="0"/>
                <a:t>Queue</a:t>
              </a:r>
            </a:p>
          </p:txBody>
        </p:sp>
        <p:sp>
          <p:nvSpPr>
            <p:cNvPr id="34" name="ZoneTexte 33"/>
            <p:cNvSpPr txBox="1"/>
            <p:nvPr/>
          </p:nvSpPr>
          <p:spPr>
            <a:xfrm>
              <a:off x="7853413" y="1907540"/>
              <a:ext cx="1106104" cy="369332"/>
            </a:xfrm>
            <a:prstGeom prst="rect">
              <a:avLst/>
            </a:prstGeom>
            <a:noFill/>
          </p:spPr>
          <p:txBody>
            <a:bodyPr wrap="none" rtlCol="0">
              <a:spAutoFit/>
            </a:bodyPr>
            <a:lstStyle/>
            <a:p>
              <a:r>
                <a:rPr lang="fr-CH" dirty="0" err="1"/>
                <a:t>Dequeue</a:t>
              </a:r>
              <a:endParaRPr lang="fr-CH" dirty="0"/>
            </a:p>
          </p:txBody>
        </p:sp>
      </p:grpSp>
      <p:sp>
        <p:nvSpPr>
          <p:cNvPr id="35" name="ZoneTexte 34"/>
          <p:cNvSpPr txBox="1"/>
          <p:nvPr/>
        </p:nvSpPr>
        <p:spPr>
          <a:xfrm>
            <a:off x="3935761" y="1384316"/>
            <a:ext cx="2030093" cy="4708981"/>
          </a:xfrm>
          <a:prstGeom prst="rect">
            <a:avLst/>
          </a:prstGeom>
          <a:noFill/>
        </p:spPr>
        <p:txBody>
          <a:bodyPr wrap="square" rtlCol="0">
            <a:spAutoFit/>
          </a:bodyPr>
          <a:lstStyle/>
          <a:p>
            <a:r>
              <a:rPr lang="fr-CH" sz="1200" dirty="0"/>
              <a:t>Non </a:t>
            </a:r>
            <a:r>
              <a:rPr lang="fr-CH" sz="1200" dirty="0" err="1"/>
              <a:t>Blocking</a:t>
            </a:r>
            <a:endParaRPr lang="fr-CH" sz="1200" dirty="0"/>
          </a:p>
          <a:p>
            <a:r>
              <a:rPr lang="fr-CH" sz="1200" dirty="0" err="1"/>
              <a:t>Capabilities</a:t>
            </a:r>
            <a:r>
              <a:rPr lang="fr-CH" sz="1200" dirty="0"/>
              <a:t> </a:t>
            </a:r>
            <a:r>
              <a:rPr lang="fr-CH" sz="1200" dirty="0" err="1"/>
              <a:t>prüfen</a:t>
            </a:r>
            <a:endParaRPr lang="fr-CH" sz="1200" dirty="0"/>
          </a:p>
          <a:p>
            <a:endParaRPr lang="fr-CH" sz="1200" dirty="0"/>
          </a:p>
          <a:p>
            <a:r>
              <a:rPr lang="fr-CH" sz="1200" dirty="0" err="1"/>
              <a:t>Bildformat</a:t>
            </a:r>
            <a:r>
              <a:rPr lang="fr-CH" sz="1200" dirty="0"/>
              <a:t> </a:t>
            </a:r>
            <a:r>
              <a:rPr lang="fr-CH" sz="1200" dirty="0" err="1"/>
              <a:t>setzen</a:t>
            </a:r>
            <a:endParaRPr lang="fr-CH" sz="1200" dirty="0"/>
          </a:p>
          <a:p>
            <a:r>
              <a:rPr lang="fr-CH" sz="1200" dirty="0" err="1"/>
              <a:t>Puffern</a:t>
            </a:r>
            <a:r>
              <a:rPr lang="fr-CH" sz="1200" dirty="0"/>
              <a:t> </a:t>
            </a:r>
            <a:r>
              <a:rPr lang="fr-CH" sz="1200" dirty="0" err="1"/>
              <a:t>reservieren</a:t>
            </a:r>
            <a:endParaRPr lang="fr-CH" sz="1200" dirty="0"/>
          </a:p>
          <a:p>
            <a:r>
              <a:rPr lang="fr-CH" sz="1200" dirty="0" err="1"/>
              <a:t>Puffern</a:t>
            </a:r>
            <a:r>
              <a:rPr lang="fr-CH" sz="1200" dirty="0"/>
              <a:t> </a:t>
            </a:r>
            <a:r>
              <a:rPr lang="fr-CH" sz="1200" dirty="0" err="1"/>
              <a:t>mappen</a:t>
            </a:r>
            <a:endParaRPr lang="fr-CH" sz="1200" dirty="0"/>
          </a:p>
          <a:p>
            <a:endParaRPr lang="fr-CH" sz="1200" dirty="0"/>
          </a:p>
          <a:p>
            <a:r>
              <a:rPr lang="fr-CH" sz="1200" dirty="0" err="1"/>
              <a:t>AutoExposure</a:t>
            </a:r>
            <a:r>
              <a:rPr lang="fr-CH" sz="1200" dirty="0"/>
              <a:t> </a:t>
            </a:r>
            <a:r>
              <a:rPr lang="fr-CH" sz="1200" dirty="0" err="1"/>
              <a:t>deaktivieren</a:t>
            </a:r>
            <a:endParaRPr lang="fr-CH" sz="1200" dirty="0"/>
          </a:p>
          <a:p>
            <a:r>
              <a:rPr lang="fr-CH" sz="1200" dirty="0" err="1"/>
              <a:t>Framerate</a:t>
            </a:r>
            <a:r>
              <a:rPr lang="fr-CH" sz="1200" dirty="0"/>
              <a:t> </a:t>
            </a:r>
            <a:r>
              <a:rPr lang="fr-CH" sz="1200" dirty="0" err="1"/>
              <a:t>setzen</a:t>
            </a:r>
            <a:endParaRPr lang="fr-CH" sz="1200" dirty="0"/>
          </a:p>
          <a:p>
            <a:endParaRPr lang="fr-CH" sz="1200" dirty="0"/>
          </a:p>
          <a:p>
            <a:endParaRPr lang="fr-CH" sz="1200" dirty="0"/>
          </a:p>
          <a:p>
            <a:endParaRPr lang="fr-CH" sz="1200" dirty="0"/>
          </a:p>
          <a:p>
            <a:r>
              <a:rPr lang="fr-CH" sz="1200" dirty="0" err="1"/>
              <a:t>Auf</a:t>
            </a:r>
            <a:r>
              <a:rPr lang="fr-CH" sz="1200" dirty="0"/>
              <a:t> </a:t>
            </a:r>
            <a:r>
              <a:rPr lang="fr-CH" sz="1200" dirty="0" err="1"/>
              <a:t>Bild</a:t>
            </a:r>
            <a:r>
              <a:rPr lang="fr-CH" sz="1200" dirty="0"/>
              <a:t> </a:t>
            </a:r>
            <a:r>
              <a:rPr lang="fr-CH" sz="1200" dirty="0" err="1"/>
              <a:t>warten</a:t>
            </a:r>
            <a:r>
              <a:rPr lang="fr-CH" sz="1200" dirty="0"/>
              <a:t> (select)</a:t>
            </a:r>
          </a:p>
          <a:p>
            <a:r>
              <a:rPr lang="fr-CH" sz="1200" dirty="0" err="1"/>
              <a:t>Puffer</a:t>
            </a:r>
            <a:r>
              <a:rPr lang="fr-CH" sz="1200" dirty="0"/>
              <a:t> </a:t>
            </a:r>
            <a:r>
              <a:rPr lang="fr-CH" sz="1200" dirty="0" err="1"/>
              <a:t>Dequeue</a:t>
            </a:r>
            <a:endParaRPr lang="fr-CH" sz="1200" dirty="0"/>
          </a:p>
          <a:p>
            <a:r>
              <a:rPr lang="fr-CH" sz="1200" dirty="0"/>
              <a:t>In </a:t>
            </a:r>
            <a:r>
              <a:rPr lang="fr-CH" sz="1200" dirty="0" err="1"/>
              <a:t>OpenCv</a:t>
            </a:r>
            <a:r>
              <a:rPr lang="fr-CH" sz="1200" dirty="0"/>
              <a:t> </a:t>
            </a:r>
            <a:r>
              <a:rPr lang="fr-CH" sz="1200" dirty="0" err="1"/>
              <a:t>Bild</a:t>
            </a:r>
            <a:r>
              <a:rPr lang="fr-CH" sz="1200" dirty="0"/>
              <a:t> </a:t>
            </a:r>
            <a:r>
              <a:rPr lang="fr-CH" sz="1200" dirty="0" err="1"/>
              <a:t>kopieren</a:t>
            </a:r>
            <a:endParaRPr lang="fr-CH" sz="1200" dirty="0"/>
          </a:p>
          <a:p>
            <a:r>
              <a:rPr lang="fr-CH" sz="1200" dirty="0" err="1"/>
              <a:t>Puffer</a:t>
            </a:r>
            <a:r>
              <a:rPr lang="fr-CH" sz="1200" dirty="0"/>
              <a:t> Queue</a:t>
            </a:r>
          </a:p>
          <a:p>
            <a:r>
              <a:rPr lang="fr-CH" sz="1200" dirty="0" err="1"/>
              <a:t>Bild</a:t>
            </a:r>
            <a:r>
              <a:rPr lang="fr-CH" sz="1200" dirty="0"/>
              <a:t> </a:t>
            </a:r>
            <a:r>
              <a:rPr lang="fr-CH" sz="1200" dirty="0" err="1"/>
              <a:t>Kopie</a:t>
            </a:r>
            <a:r>
              <a:rPr lang="fr-CH" sz="1200" dirty="0"/>
              <a:t> </a:t>
            </a:r>
            <a:r>
              <a:rPr lang="fr-CH" sz="1200" dirty="0" err="1"/>
              <a:t>schicken</a:t>
            </a:r>
            <a:endParaRPr lang="fr-CH" sz="1200" dirty="0"/>
          </a:p>
          <a:p>
            <a:endParaRPr lang="fr-CH" sz="1200" dirty="0"/>
          </a:p>
          <a:p>
            <a:endParaRPr lang="fr-CH" sz="1200" dirty="0"/>
          </a:p>
          <a:p>
            <a:endParaRPr lang="fr-CH" sz="1200" dirty="0"/>
          </a:p>
          <a:p>
            <a:endParaRPr lang="fr-CH" sz="1200" dirty="0"/>
          </a:p>
          <a:p>
            <a:endParaRPr lang="fr-CH" sz="1200" dirty="0"/>
          </a:p>
          <a:p>
            <a:r>
              <a:rPr lang="fr-CH" sz="1200" dirty="0"/>
              <a:t>Stream </a:t>
            </a:r>
            <a:r>
              <a:rPr lang="fr-CH" sz="1200" dirty="0" err="1"/>
              <a:t>stoppen</a:t>
            </a:r>
            <a:endParaRPr lang="fr-CH" sz="1200" dirty="0"/>
          </a:p>
          <a:p>
            <a:r>
              <a:rPr lang="fr-CH" sz="1200" dirty="0" err="1"/>
              <a:t>Unmappen</a:t>
            </a:r>
            <a:endParaRPr lang="fr-CH" sz="1200" dirty="0"/>
          </a:p>
          <a:p>
            <a:r>
              <a:rPr lang="fr-CH" sz="1200" dirty="0" err="1"/>
              <a:t>Device</a:t>
            </a:r>
            <a:r>
              <a:rPr lang="fr-CH" sz="1200" dirty="0"/>
              <a:t> </a:t>
            </a:r>
            <a:r>
              <a:rPr lang="fr-CH" sz="1200" dirty="0" err="1"/>
              <a:t>schliessen</a:t>
            </a:r>
            <a:endParaRPr lang="fr-CH" sz="1200" dirty="0"/>
          </a:p>
        </p:txBody>
      </p:sp>
      <p:sp>
        <p:nvSpPr>
          <p:cNvPr id="53" name="ZoneTexte 52"/>
          <p:cNvSpPr txBox="1"/>
          <p:nvPr/>
        </p:nvSpPr>
        <p:spPr>
          <a:xfrm>
            <a:off x="2315580" y="975496"/>
            <a:ext cx="1296144" cy="369332"/>
          </a:xfrm>
          <a:prstGeom prst="rect">
            <a:avLst/>
          </a:prstGeom>
          <a:noFill/>
        </p:spPr>
        <p:txBody>
          <a:bodyPr wrap="square" rtlCol="0">
            <a:spAutoFit/>
          </a:bodyPr>
          <a:lstStyle/>
          <a:p>
            <a:pPr algn="ctr"/>
            <a:r>
              <a:rPr lang="fr-CH" dirty="0">
                <a:solidFill>
                  <a:schemeClr val="accent2">
                    <a:lumMod val="75000"/>
                  </a:schemeClr>
                </a:solidFill>
              </a:rPr>
              <a:t>Workflow</a:t>
            </a:r>
          </a:p>
        </p:txBody>
      </p:sp>
      <p:sp>
        <p:nvSpPr>
          <p:cNvPr id="54" name="ZoneTexte 53"/>
          <p:cNvSpPr txBox="1"/>
          <p:nvPr/>
        </p:nvSpPr>
        <p:spPr>
          <a:xfrm>
            <a:off x="7040251" y="975496"/>
            <a:ext cx="2164604" cy="369332"/>
          </a:xfrm>
          <a:prstGeom prst="rect">
            <a:avLst/>
          </a:prstGeom>
          <a:noFill/>
        </p:spPr>
        <p:txBody>
          <a:bodyPr wrap="square" rtlCol="0">
            <a:spAutoFit/>
          </a:bodyPr>
          <a:lstStyle/>
          <a:p>
            <a:pPr algn="ctr"/>
            <a:r>
              <a:rPr lang="fr-CH" dirty="0">
                <a:solidFill>
                  <a:schemeClr val="accent2">
                    <a:lumMod val="75000"/>
                  </a:schemeClr>
                </a:solidFill>
              </a:rPr>
              <a:t>State Machine</a:t>
            </a:r>
          </a:p>
        </p:txBody>
      </p:sp>
      <p:sp>
        <p:nvSpPr>
          <p:cNvPr id="9" name="Titel 8"/>
          <p:cNvSpPr>
            <a:spLocks noGrp="1"/>
          </p:cNvSpPr>
          <p:nvPr>
            <p:ph type="title"/>
          </p:nvPr>
        </p:nvSpPr>
        <p:spPr/>
        <p:txBody>
          <a:bodyPr>
            <a:normAutofit fontScale="90000"/>
          </a:bodyPr>
          <a:lstStyle/>
          <a:p>
            <a:r>
              <a:rPr lang="de-CH" dirty="0"/>
              <a:t>Details </a:t>
            </a:r>
            <a:r>
              <a:rPr lang="de-CH" dirty="0" err="1" smtClean="0"/>
              <a:t>captureWorker</a:t>
            </a:r>
            <a:r>
              <a:rPr lang="de-CH" dirty="0" smtClean="0"/>
              <a:t> (wie wir die Bilder von der Kamera beziehen)</a:t>
            </a:r>
            <a:r>
              <a:rPr lang="de-CH" dirty="0"/>
              <a:t/>
            </a:r>
            <a:br>
              <a:rPr lang="de-CH" dirty="0"/>
            </a:br>
            <a:endParaRPr lang="de-CH" dirty="0"/>
          </a:p>
        </p:txBody>
      </p:sp>
      <p:sp>
        <p:nvSpPr>
          <p:cNvPr id="13" name="Fußzeilenplatzhalter 12"/>
          <p:cNvSpPr>
            <a:spLocks noGrp="1"/>
          </p:cNvSpPr>
          <p:nvPr>
            <p:ph type="ftr" sz="quarter" idx="11"/>
          </p:nvPr>
        </p:nvSpPr>
        <p:spPr/>
        <p:txBody>
          <a:bodyPr/>
          <a:lstStyle/>
          <a:p>
            <a:r>
              <a:rPr lang="de-CH" smtClean="0"/>
              <a:t>Semesterarbeit CAS EBX FS15</a:t>
            </a:r>
            <a:endParaRPr lang="de-CH" dirty="0" smtClean="0"/>
          </a:p>
        </p:txBody>
      </p:sp>
      <p:sp>
        <p:nvSpPr>
          <p:cNvPr id="15" name="Foliennummernplatzhalter 14"/>
          <p:cNvSpPr>
            <a:spLocks noGrp="1"/>
          </p:cNvSpPr>
          <p:nvPr>
            <p:ph type="sldNum" sz="quarter" idx="12"/>
          </p:nvPr>
        </p:nvSpPr>
        <p:spPr/>
        <p:txBody>
          <a:bodyPr/>
          <a:lstStyle/>
          <a:p>
            <a:fld id="{5A95ACF4-2AFA-4BAC-AAD3-6C6D2127B17F}" type="slidenum">
              <a:rPr lang="de-CH" smtClean="0"/>
              <a:t>10</a:t>
            </a:fld>
            <a:endParaRPr lang="de-CH"/>
          </a:p>
        </p:txBody>
      </p:sp>
      <p:sp>
        <p:nvSpPr>
          <p:cNvPr id="20" name="Datumsplatzhalter 19"/>
          <p:cNvSpPr>
            <a:spLocks noGrp="1"/>
          </p:cNvSpPr>
          <p:nvPr>
            <p:ph type="dt" sz="half" idx="10"/>
          </p:nvPr>
        </p:nvSpPr>
        <p:spPr/>
        <p:txBody>
          <a:bodyPr/>
          <a:lstStyle/>
          <a:p>
            <a:r>
              <a:rPr lang="de-CH" smtClean="0"/>
              <a:t>30.09.2015</a:t>
            </a:r>
            <a:endParaRPr lang="de-CH"/>
          </a:p>
        </p:txBody>
      </p:sp>
      <p:grpSp>
        <p:nvGrpSpPr>
          <p:cNvPr id="28" name="Gruppieren 27"/>
          <p:cNvGrpSpPr/>
          <p:nvPr/>
        </p:nvGrpSpPr>
        <p:grpSpPr>
          <a:xfrm>
            <a:off x="11753850" y="6437338"/>
            <a:ext cx="265087" cy="265087"/>
            <a:chOff x="8818186" y="5612751"/>
            <a:chExt cx="265087" cy="265087"/>
          </a:xfrm>
        </p:grpSpPr>
        <p:grpSp>
          <p:nvGrpSpPr>
            <p:cNvPr id="29" name="Gruppieren 28"/>
            <p:cNvGrpSpPr/>
            <p:nvPr/>
          </p:nvGrpSpPr>
          <p:grpSpPr>
            <a:xfrm>
              <a:off x="8818186" y="5612751"/>
              <a:ext cx="265087" cy="265087"/>
              <a:chOff x="5080942" y="695244"/>
              <a:chExt cx="265087" cy="265087"/>
            </a:xfrm>
          </p:grpSpPr>
          <p:sp>
            <p:nvSpPr>
              <p:cNvPr id="37" name="Ellipse 36"/>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38" name="Grafik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31" name="Grafik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39" name="Gruppieren 38"/>
          <p:cNvGrpSpPr/>
          <p:nvPr/>
        </p:nvGrpSpPr>
        <p:grpSpPr>
          <a:xfrm>
            <a:off x="11753850" y="6313560"/>
            <a:ext cx="265087" cy="265087"/>
            <a:chOff x="8818186" y="5612751"/>
            <a:chExt cx="265087" cy="265087"/>
          </a:xfrm>
        </p:grpSpPr>
        <p:grpSp>
          <p:nvGrpSpPr>
            <p:cNvPr id="40" name="Gruppieren 39"/>
            <p:cNvGrpSpPr/>
            <p:nvPr/>
          </p:nvGrpSpPr>
          <p:grpSpPr>
            <a:xfrm>
              <a:off x="8818186" y="5612751"/>
              <a:ext cx="265087" cy="265087"/>
              <a:chOff x="5080942" y="695244"/>
              <a:chExt cx="265087" cy="265087"/>
            </a:xfrm>
          </p:grpSpPr>
          <p:sp>
            <p:nvSpPr>
              <p:cNvPr id="42" name="Ellipse 41"/>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43" name="Grafik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41" name="Grafik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44" name="Gruppieren 43"/>
          <p:cNvGrpSpPr/>
          <p:nvPr/>
        </p:nvGrpSpPr>
        <p:grpSpPr>
          <a:xfrm>
            <a:off x="11753850" y="6189777"/>
            <a:ext cx="265087" cy="265087"/>
            <a:chOff x="8818186" y="5612751"/>
            <a:chExt cx="265087" cy="265087"/>
          </a:xfrm>
        </p:grpSpPr>
        <p:grpSp>
          <p:nvGrpSpPr>
            <p:cNvPr id="45" name="Gruppieren 44"/>
            <p:cNvGrpSpPr/>
            <p:nvPr/>
          </p:nvGrpSpPr>
          <p:grpSpPr>
            <a:xfrm>
              <a:off x="8818186" y="5612751"/>
              <a:ext cx="265087" cy="265087"/>
              <a:chOff x="5080942" y="695244"/>
              <a:chExt cx="265087" cy="265087"/>
            </a:xfrm>
          </p:grpSpPr>
          <p:sp>
            <p:nvSpPr>
              <p:cNvPr id="47" name="Ellipse 46"/>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48" name="Grafik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46" name="Grafik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49" name="Gruppieren 48"/>
          <p:cNvGrpSpPr/>
          <p:nvPr/>
        </p:nvGrpSpPr>
        <p:grpSpPr>
          <a:xfrm>
            <a:off x="11753850" y="6065994"/>
            <a:ext cx="265087" cy="265087"/>
            <a:chOff x="8818186" y="5612751"/>
            <a:chExt cx="265087" cy="265087"/>
          </a:xfrm>
        </p:grpSpPr>
        <p:grpSp>
          <p:nvGrpSpPr>
            <p:cNvPr id="50" name="Gruppieren 49"/>
            <p:cNvGrpSpPr/>
            <p:nvPr/>
          </p:nvGrpSpPr>
          <p:grpSpPr>
            <a:xfrm>
              <a:off x="8818186" y="5612751"/>
              <a:ext cx="265087" cy="265087"/>
              <a:chOff x="5080942" y="695244"/>
              <a:chExt cx="265087" cy="265087"/>
            </a:xfrm>
          </p:grpSpPr>
          <p:sp>
            <p:nvSpPr>
              <p:cNvPr id="52" name="Ellipse 51"/>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55" name="Grafik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51" name="Grafik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spTree>
    <p:extLst>
      <p:ext uri="{BB962C8B-B14F-4D97-AF65-F5344CB8AC3E}">
        <p14:creationId xmlns:p14="http://schemas.microsoft.com/office/powerpoint/2010/main" val="2165991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CH" sz="3600" dirty="0"/>
              <a:t>Resultate</a:t>
            </a:r>
            <a:endParaRPr lang="de-CH" dirty="0"/>
          </a:p>
        </p:txBody>
      </p:sp>
      <p:sp>
        <p:nvSpPr>
          <p:cNvPr id="3" name="Inhaltsplatzhalter 2"/>
          <p:cNvSpPr>
            <a:spLocks noGrp="1"/>
          </p:cNvSpPr>
          <p:nvPr>
            <p:ph idx="1"/>
          </p:nvPr>
        </p:nvSpPr>
        <p:spPr/>
        <p:txBody>
          <a:bodyPr>
            <a:normAutofit fontScale="85000" lnSpcReduction="20000"/>
          </a:bodyPr>
          <a:lstStyle/>
          <a:p>
            <a:r>
              <a:rPr lang="de-CH" dirty="0" smtClean="0"/>
              <a:t>Ein Frame braucht weniger als 500us von UVC-Video bis in den </a:t>
            </a:r>
            <a:r>
              <a:rPr lang="de-CH" dirty="0" err="1" smtClean="0"/>
              <a:t>Userspace</a:t>
            </a:r>
            <a:r>
              <a:rPr lang="de-CH" dirty="0" smtClean="0"/>
              <a:t>.</a:t>
            </a:r>
            <a:endParaRPr lang="de-CH" dirty="0"/>
          </a:p>
          <a:p>
            <a:r>
              <a:rPr lang="de-CH" dirty="0" smtClean="0"/>
              <a:t>Framerate ist, falls keine Datenverarbeitung gemacht wird, je nach Kamera entweder rund 15fps oder 30fps.</a:t>
            </a:r>
          </a:p>
          <a:p>
            <a:r>
              <a:rPr lang="de-CH" dirty="0" smtClean="0"/>
              <a:t>Die Framerate ist bei eingeschalteter Datenverarbeitung nicht stabil weil die Erfassung der Ankunftszeit beeinflusst wird. Die Berechnung müsste in den </a:t>
            </a:r>
            <a:r>
              <a:rPr lang="de-CH" dirty="0" err="1" smtClean="0"/>
              <a:t>captureWorker</a:t>
            </a:r>
            <a:r>
              <a:rPr lang="de-CH" dirty="0" smtClean="0"/>
              <a:t> verschoben werden um dies zu optimieren.</a:t>
            </a:r>
            <a:endParaRPr lang="de-CH" dirty="0"/>
          </a:p>
          <a:p>
            <a:r>
              <a:rPr lang="de-CH" dirty="0" smtClean="0"/>
              <a:t>UVC-Video und V4L2 sind nicht das Problem für die niedrige Framerate und zeigen keine erhebliche </a:t>
            </a:r>
            <a:r>
              <a:rPr lang="de-CH" dirty="0" err="1" smtClean="0"/>
              <a:t>Latency</a:t>
            </a:r>
            <a:r>
              <a:rPr lang="de-CH" dirty="0" smtClean="0"/>
              <a:t>.</a:t>
            </a:r>
          </a:p>
          <a:p>
            <a:pPr lvl="1"/>
            <a:r>
              <a:rPr lang="de-CH" dirty="0" smtClean="0"/>
              <a:t>Es braucht keine weiteren Messpunkte in V4L2</a:t>
            </a:r>
            <a:endParaRPr lang="de-CH" dirty="0"/>
          </a:p>
          <a:p>
            <a:r>
              <a:rPr lang="de-CH" dirty="0" smtClean="0"/>
              <a:t>Das Problem der niedrigen Framerate ist entweder der USB-Stack oder die Kamera.</a:t>
            </a:r>
          </a:p>
          <a:p>
            <a:r>
              <a:rPr lang="de-CH" dirty="0" smtClean="0"/>
              <a:t>Es müsste ein Test gemacht werden mit einer alternativen Kameraanbindung.</a:t>
            </a:r>
            <a:br>
              <a:rPr lang="de-CH" dirty="0" smtClean="0"/>
            </a:br>
            <a:r>
              <a:rPr lang="de-CH" dirty="0" smtClean="0"/>
              <a:t>z.B. Ethernet Kamera (Bildübertragung via TCP oder UDP)</a:t>
            </a:r>
          </a:p>
          <a:p>
            <a:r>
              <a:rPr lang="de-CH" dirty="0" smtClean="0"/>
              <a:t>Linux «top» der </a:t>
            </a:r>
            <a:r>
              <a:rPr lang="de-CH" dirty="0" err="1" smtClean="0"/>
              <a:t>EyeTracker</a:t>
            </a:r>
            <a:r>
              <a:rPr lang="de-CH" dirty="0" smtClean="0"/>
              <a:t> Applikation zeigt die Last der unterschiedlichen Threads.</a:t>
            </a:r>
          </a:p>
          <a:p>
            <a:pPr lvl="1"/>
            <a:r>
              <a:rPr lang="de-CH" dirty="0" smtClean="0"/>
              <a:t>Multicore CPU = bessere Lastverteilung der </a:t>
            </a:r>
            <a:r>
              <a:rPr lang="de-CH" dirty="0" err="1" smtClean="0"/>
              <a:t>Userspace</a:t>
            </a:r>
            <a:r>
              <a:rPr lang="de-CH" dirty="0" smtClean="0"/>
              <a:t> Applikation</a:t>
            </a:r>
          </a:p>
          <a:p>
            <a:pPr lvl="1"/>
            <a:r>
              <a:rPr lang="de-CH" dirty="0" smtClean="0"/>
              <a:t>Schnellere CPU = grundsätzlich bessere Leistung der </a:t>
            </a:r>
            <a:r>
              <a:rPr lang="de-CH" dirty="0" err="1" smtClean="0"/>
              <a:t>EyeTracker</a:t>
            </a:r>
            <a:r>
              <a:rPr lang="de-CH" dirty="0" smtClean="0"/>
              <a:t> Applikation</a:t>
            </a:r>
          </a:p>
        </p:txBody>
      </p:sp>
      <p:sp>
        <p:nvSpPr>
          <p:cNvPr id="6" name="Datumsplatzhalter 5"/>
          <p:cNvSpPr>
            <a:spLocks noGrp="1"/>
          </p:cNvSpPr>
          <p:nvPr>
            <p:ph type="dt" sz="half" idx="10"/>
          </p:nvPr>
        </p:nvSpPr>
        <p:spPr/>
        <p:txBody>
          <a:bodyPr/>
          <a:lstStyle/>
          <a:p>
            <a:r>
              <a:rPr lang="de-CH" smtClean="0"/>
              <a:t>30.09.2015</a:t>
            </a:r>
            <a:endParaRPr lang="de-CH"/>
          </a:p>
        </p:txBody>
      </p:sp>
      <p:sp>
        <p:nvSpPr>
          <p:cNvPr id="4" name="Fußzeilenplatzhalter 3"/>
          <p:cNvSpPr>
            <a:spLocks noGrp="1"/>
          </p:cNvSpPr>
          <p:nvPr>
            <p:ph type="ftr" sz="quarter" idx="11"/>
          </p:nvPr>
        </p:nvSpPr>
        <p:spPr/>
        <p:txBody>
          <a:bodyPr/>
          <a:lstStyle/>
          <a:p>
            <a:r>
              <a:rPr lang="de-CH" smtClean="0"/>
              <a:t>Semesterarbeit CAS EBX FS15</a:t>
            </a:r>
            <a:endParaRPr lang="de-CH" dirty="0" smtClean="0"/>
          </a:p>
        </p:txBody>
      </p:sp>
      <p:sp>
        <p:nvSpPr>
          <p:cNvPr id="5" name="Foliennummernplatzhalter 4"/>
          <p:cNvSpPr>
            <a:spLocks noGrp="1"/>
          </p:cNvSpPr>
          <p:nvPr>
            <p:ph type="sldNum" sz="quarter" idx="12"/>
          </p:nvPr>
        </p:nvSpPr>
        <p:spPr/>
        <p:txBody>
          <a:bodyPr/>
          <a:lstStyle/>
          <a:p>
            <a:fld id="{5A95ACF4-2AFA-4BAC-AAD3-6C6D2127B17F}" type="slidenum">
              <a:rPr lang="de-CH" smtClean="0"/>
              <a:t>11</a:t>
            </a:fld>
            <a:endParaRPr lang="de-CH"/>
          </a:p>
        </p:txBody>
      </p:sp>
      <p:grpSp>
        <p:nvGrpSpPr>
          <p:cNvPr id="7" name="Gruppieren 6"/>
          <p:cNvGrpSpPr/>
          <p:nvPr/>
        </p:nvGrpSpPr>
        <p:grpSpPr>
          <a:xfrm>
            <a:off x="11753850" y="6437338"/>
            <a:ext cx="265087" cy="265087"/>
            <a:chOff x="8818186" y="5612751"/>
            <a:chExt cx="265087" cy="265087"/>
          </a:xfrm>
        </p:grpSpPr>
        <p:grpSp>
          <p:nvGrpSpPr>
            <p:cNvPr id="8" name="Gruppieren 7"/>
            <p:cNvGrpSpPr/>
            <p:nvPr/>
          </p:nvGrpSpPr>
          <p:grpSpPr>
            <a:xfrm>
              <a:off x="8818186" y="5612751"/>
              <a:ext cx="265087" cy="265087"/>
              <a:chOff x="5080942" y="695244"/>
              <a:chExt cx="265087" cy="265087"/>
            </a:xfrm>
          </p:grpSpPr>
          <p:sp>
            <p:nvSpPr>
              <p:cNvPr id="10" name="Ellipse 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2" name="Gruppieren 11"/>
          <p:cNvGrpSpPr/>
          <p:nvPr/>
        </p:nvGrpSpPr>
        <p:grpSpPr>
          <a:xfrm>
            <a:off x="11753850" y="6313560"/>
            <a:ext cx="265087" cy="265087"/>
            <a:chOff x="8818186" y="5612751"/>
            <a:chExt cx="265087" cy="265087"/>
          </a:xfrm>
        </p:grpSpPr>
        <p:grpSp>
          <p:nvGrpSpPr>
            <p:cNvPr id="13" name="Gruppieren 12"/>
            <p:cNvGrpSpPr/>
            <p:nvPr/>
          </p:nvGrpSpPr>
          <p:grpSpPr>
            <a:xfrm>
              <a:off x="8818186" y="5612751"/>
              <a:ext cx="265087" cy="265087"/>
              <a:chOff x="5080942" y="695244"/>
              <a:chExt cx="265087" cy="265087"/>
            </a:xfrm>
          </p:grpSpPr>
          <p:sp>
            <p:nvSpPr>
              <p:cNvPr id="15" name="Ellipse 1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6" name="Grafik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7" name="Gruppieren 16"/>
          <p:cNvGrpSpPr/>
          <p:nvPr/>
        </p:nvGrpSpPr>
        <p:grpSpPr>
          <a:xfrm>
            <a:off x="11753850" y="6189777"/>
            <a:ext cx="265087" cy="265087"/>
            <a:chOff x="8818186" y="5612751"/>
            <a:chExt cx="265087" cy="265087"/>
          </a:xfrm>
        </p:grpSpPr>
        <p:grpSp>
          <p:nvGrpSpPr>
            <p:cNvPr id="18" name="Gruppieren 17"/>
            <p:cNvGrpSpPr/>
            <p:nvPr/>
          </p:nvGrpSpPr>
          <p:grpSpPr>
            <a:xfrm>
              <a:off x="8818186" y="5612751"/>
              <a:ext cx="265087" cy="265087"/>
              <a:chOff x="5080942" y="695244"/>
              <a:chExt cx="265087" cy="265087"/>
            </a:xfrm>
          </p:grpSpPr>
          <p:sp>
            <p:nvSpPr>
              <p:cNvPr id="20" name="Ellipse 1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21" name="Grafik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9" name="Grafik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spTree>
    <p:extLst>
      <p:ext uri="{BB962C8B-B14F-4D97-AF65-F5344CB8AC3E}">
        <p14:creationId xmlns:p14="http://schemas.microsoft.com/office/powerpoint/2010/main" val="1662149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CH" b="1" dirty="0" smtClean="0"/>
              <a:t>Erfahrungen aus der Semesterarbeit</a:t>
            </a:r>
            <a:endParaRPr lang="de-CH" b="1" dirty="0"/>
          </a:p>
        </p:txBody>
      </p:sp>
      <p:sp>
        <p:nvSpPr>
          <p:cNvPr id="3" name="Inhaltsplatzhalter 2"/>
          <p:cNvSpPr>
            <a:spLocks noGrp="1"/>
          </p:cNvSpPr>
          <p:nvPr>
            <p:ph idx="1"/>
          </p:nvPr>
        </p:nvSpPr>
        <p:spPr/>
        <p:txBody>
          <a:bodyPr>
            <a:normAutofit/>
          </a:bodyPr>
          <a:lstStyle/>
          <a:p>
            <a:r>
              <a:rPr lang="de-CH" dirty="0" smtClean="0"/>
              <a:t>QT ist für die GUI Entwicklung gut geeignet, benötigt aber einiges an Einarbeitung und CPU Leistung.</a:t>
            </a:r>
          </a:p>
          <a:p>
            <a:r>
              <a:rPr lang="de-CH" dirty="0" smtClean="0"/>
              <a:t>UVC-Video ändert den Zeitstempel der als «</a:t>
            </a:r>
            <a:r>
              <a:rPr lang="de-CH" dirty="0" err="1" smtClean="0"/>
              <a:t>id</a:t>
            </a:r>
            <a:r>
              <a:rPr lang="de-CH" dirty="0" smtClean="0"/>
              <a:t>» verwendet wird, was eine eindeutige Erkennung eines Frames vom Kernel bis in den </a:t>
            </a:r>
            <a:r>
              <a:rPr lang="de-CH" dirty="0" err="1" smtClean="0"/>
              <a:t>Userspace</a:t>
            </a:r>
            <a:r>
              <a:rPr lang="de-CH" dirty="0" smtClean="0"/>
              <a:t> erschwert.</a:t>
            </a:r>
          </a:p>
          <a:p>
            <a:r>
              <a:rPr lang="de-CH" dirty="0" smtClean="0"/>
              <a:t>Beim Modifizieren von Kernel </a:t>
            </a:r>
            <a:r>
              <a:rPr lang="de-CH" dirty="0" err="1" smtClean="0"/>
              <a:t>Sourcecode</a:t>
            </a:r>
            <a:r>
              <a:rPr lang="de-CH" dirty="0" smtClean="0"/>
              <a:t> ist es wichtig darauf zu achten ob man sich im Kernel im </a:t>
            </a:r>
            <a:r>
              <a:rPr lang="de-CH" dirty="0" err="1" smtClean="0"/>
              <a:t>Atomic</a:t>
            </a:r>
            <a:r>
              <a:rPr lang="de-CH" dirty="0" smtClean="0"/>
              <a:t> oder im </a:t>
            </a:r>
            <a:r>
              <a:rPr lang="de-CH" dirty="0" err="1" smtClean="0"/>
              <a:t>Process</a:t>
            </a:r>
            <a:r>
              <a:rPr lang="de-CH" dirty="0" smtClean="0"/>
              <a:t>-Kontext befindet.</a:t>
            </a:r>
          </a:p>
          <a:p>
            <a:r>
              <a:rPr lang="de-CH" dirty="0" smtClean="0"/>
              <a:t>Versionenkontrolle (z.B. </a:t>
            </a:r>
            <a:r>
              <a:rPr lang="de-CH" dirty="0" err="1" smtClean="0"/>
              <a:t>Git</a:t>
            </a:r>
            <a:r>
              <a:rPr lang="de-CH" dirty="0" smtClean="0"/>
              <a:t>) ist auch bei kleineren Softwareprojekten eine grosse Hilfe.</a:t>
            </a:r>
          </a:p>
        </p:txBody>
      </p:sp>
      <p:sp>
        <p:nvSpPr>
          <p:cNvPr id="4" name="Fußzeilenplatzhalter 3"/>
          <p:cNvSpPr>
            <a:spLocks noGrp="1"/>
          </p:cNvSpPr>
          <p:nvPr>
            <p:ph type="ftr" sz="quarter" idx="11"/>
          </p:nvPr>
        </p:nvSpPr>
        <p:spPr/>
        <p:txBody>
          <a:bodyPr/>
          <a:lstStyle/>
          <a:p>
            <a:r>
              <a:rPr lang="de-CH" smtClean="0"/>
              <a:t>Semesterarbeit CAS EBX FS15</a:t>
            </a:r>
            <a:endParaRPr lang="de-CH" dirty="0" smtClean="0"/>
          </a:p>
        </p:txBody>
      </p:sp>
      <p:sp>
        <p:nvSpPr>
          <p:cNvPr id="5" name="Foliennummernplatzhalter 4"/>
          <p:cNvSpPr>
            <a:spLocks noGrp="1"/>
          </p:cNvSpPr>
          <p:nvPr>
            <p:ph type="sldNum" sz="quarter" idx="12"/>
          </p:nvPr>
        </p:nvSpPr>
        <p:spPr/>
        <p:txBody>
          <a:bodyPr/>
          <a:lstStyle/>
          <a:p>
            <a:fld id="{5A95ACF4-2AFA-4BAC-AAD3-6C6D2127B17F}" type="slidenum">
              <a:rPr lang="de-CH" smtClean="0"/>
              <a:t>12</a:t>
            </a:fld>
            <a:endParaRPr lang="de-CH"/>
          </a:p>
        </p:txBody>
      </p:sp>
      <p:sp>
        <p:nvSpPr>
          <p:cNvPr id="6" name="Datumsplatzhalter 5"/>
          <p:cNvSpPr>
            <a:spLocks noGrp="1"/>
          </p:cNvSpPr>
          <p:nvPr>
            <p:ph type="dt" sz="half" idx="10"/>
          </p:nvPr>
        </p:nvSpPr>
        <p:spPr/>
        <p:txBody>
          <a:bodyPr/>
          <a:lstStyle/>
          <a:p>
            <a:r>
              <a:rPr lang="de-CH" smtClean="0"/>
              <a:t>30.09.2015</a:t>
            </a:r>
            <a:endParaRPr lang="de-CH"/>
          </a:p>
        </p:txBody>
      </p:sp>
      <p:grpSp>
        <p:nvGrpSpPr>
          <p:cNvPr id="7" name="Gruppieren 6"/>
          <p:cNvGrpSpPr/>
          <p:nvPr/>
        </p:nvGrpSpPr>
        <p:grpSpPr>
          <a:xfrm>
            <a:off x="11753850" y="6437338"/>
            <a:ext cx="265087" cy="265087"/>
            <a:chOff x="8818186" y="5612751"/>
            <a:chExt cx="265087" cy="265087"/>
          </a:xfrm>
        </p:grpSpPr>
        <p:grpSp>
          <p:nvGrpSpPr>
            <p:cNvPr id="8" name="Gruppieren 7"/>
            <p:cNvGrpSpPr/>
            <p:nvPr/>
          </p:nvGrpSpPr>
          <p:grpSpPr>
            <a:xfrm>
              <a:off x="8818186" y="5612751"/>
              <a:ext cx="265087" cy="265087"/>
              <a:chOff x="5080942" y="695244"/>
              <a:chExt cx="265087" cy="265087"/>
            </a:xfrm>
          </p:grpSpPr>
          <p:sp>
            <p:nvSpPr>
              <p:cNvPr id="10" name="Ellipse 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2" name="Gruppieren 11"/>
          <p:cNvGrpSpPr/>
          <p:nvPr/>
        </p:nvGrpSpPr>
        <p:grpSpPr>
          <a:xfrm>
            <a:off x="11753850" y="6313560"/>
            <a:ext cx="265087" cy="265087"/>
            <a:chOff x="8818186" y="5612751"/>
            <a:chExt cx="265087" cy="265087"/>
          </a:xfrm>
        </p:grpSpPr>
        <p:grpSp>
          <p:nvGrpSpPr>
            <p:cNvPr id="13" name="Gruppieren 12"/>
            <p:cNvGrpSpPr/>
            <p:nvPr/>
          </p:nvGrpSpPr>
          <p:grpSpPr>
            <a:xfrm>
              <a:off x="8818186" y="5612751"/>
              <a:ext cx="265087" cy="265087"/>
              <a:chOff x="5080942" y="695244"/>
              <a:chExt cx="265087" cy="265087"/>
            </a:xfrm>
          </p:grpSpPr>
          <p:sp>
            <p:nvSpPr>
              <p:cNvPr id="15" name="Ellipse 1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6" name="Grafik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spTree>
    <p:extLst>
      <p:ext uri="{BB962C8B-B14F-4D97-AF65-F5344CB8AC3E}">
        <p14:creationId xmlns:p14="http://schemas.microsoft.com/office/powerpoint/2010/main" val="3715468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CH" dirty="0" smtClean="0"/>
              <a:t>Quellcode </a:t>
            </a:r>
            <a:r>
              <a:rPr lang="de-CH" dirty="0"/>
              <a:t>verfügbar auf </a:t>
            </a:r>
            <a:r>
              <a:rPr lang="de-CH" dirty="0" err="1" smtClean="0"/>
              <a:t>GitHub</a:t>
            </a:r>
            <a:endParaRPr lang="de-CH" dirty="0"/>
          </a:p>
        </p:txBody>
      </p:sp>
      <p:sp>
        <p:nvSpPr>
          <p:cNvPr id="3" name="Inhaltsplatzhalter 2"/>
          <p:cNvSpPr>
            <a:spLocks noGrp="1"/>
          </p:cNvSpPr>
          <p:nvPr>
            <p:ph idx="1"/>
          </p:nvPr>
        </p:nvSpPr>
        <p:spPr/>
        <p:txBody>
          <a:bodyPr>
            <a:normAutofit fontScale="92500" lnSpcReduction="10000"/>
          </a:bodyPr>
          <a:lstStyle/>
          <a:p>
            <a:r>
              <a:rPr lang="de-CH" dirty="0" smtClean="0"/>
              <a:t>Eye </a:t>
            </a:r>
            <a:r>
              <a:rPr lang="de-CH" dirty="0" err="1" smtClean="0"/>
              <a:t>Tracker</a:t>
            </a:r>
            <a:endParaRPr lang="de-CH" dirty="0"/>
          </a:p>
          <a:p>
            <a:pPr lvl="1"/>
            <a:r>
              <a:rPr lang="de-CH" dirty="0" err="1">
                <a:hlinkClick r:id="rId2"/>
              </a:rPr>
              <a:t>git</a:t>
            </a:r>
            <a:r>
              <a:rPr lang="de-CH" dirty="0">
                <a:hlinkClick r:id="rId2"/>
              </a:rPr>
              <a:t> </a:t>
            </a:r>
            <a:r>
              <a:rPr lang="de-CH" dirty="0" err="1">
                <a:hlinkClick r:id="rId2"/>
              </a:rPr>
              <a:t>clone</a:t>
            </a:r>
            <a:r>
              <a:rPr lang="de-CH" dirty="0">
                <a:hlinkClick r:id="rId2"/>
              </a:rPr>
              <a:t> </a:t>
            </a:r>
            <a:r>
              <a:rPr lang="de-CH" dirty="0">
                <a:hlinkClick r:id="rId3"/>
              </a:rPr>
              <a:t>https://github.com/EBXFS15/EyeTrackerQt</a:t>
            </a:r>
            <a:endParaRPr lang="de-CH" dirty="0" smtClean="0"/>
          </a:p>
          <a:p>
            <a:pPr lvl="1"/>
            <a:r>
              <a:rPr lang="de-CH" dirty="0" err="1" smtClean="0"/>
              <a:t>Git</a:t>
            </a:r>
            <a:r>
              <a:rPr lang="de-CH" dirty="0" smtClean="0"/>
              <a:t>-Repository Umfang</a:t>
            </a:r>
            <a:endParaRPr lang="de-CH" dirty="0"/>
          </a:p>
          <a:p>
            <a:pPr lvl="2"/>
            <a:r>
              <a:rPr lang="de-CH" dirty="0" smtClean="0"/>
              <a:t>QT-Project</a:t>
            </a:r>
          </a:p>
          <a:p>
            <a:pPr lvl="2"/>
            <a:r>
              <a:rPr lang="de-CH" dirty="0" smtClean="0"/>
              <a:t>Detailliertes </a:t>
            </a:r>
            <a:r>
              <a:rPr lang="de-CH" dirty="0" err="1" smtClean="0"/>
              <a:t>Readme</a:t>
            </a:r>
            <a:r>
              <a:rPr lang="de-CH" dirty="0" smtClean="0"/>
              <a:t> (Komplettanleitung)</a:t>
            </a:r>
          </a:p>
          <a:p>
            <a:r>
              <a:rPr lang="de-CH" dirty="0"/>
              <a:t>EBX Monitor</a:t>
            </a:r>
          </a:p>
          <a:p>
            <a:pPr lvl="1"/>
            <a:r>
              <a:rPr lang="de-CH" dirty="0" err="1">
                <a:hlinkClick r:id="rId2"/>
              </a:rPr>
              <a:t>git</a:t>
            </a:r>
            <a:r>
              <a:rPr lang="de-CH" dirty="0">
                <a:hlinkClick r:id="rId2"/>
              </a:rPr>
              <a:t> </a:t>
            </a:r>
            <a:r>
              <a:rPr lang="de-CH" dirty="0" err="1">
                <a:hlinkClick r:id="rId2"/>
              </a:rPr>
              <a:t>clone</a:t>
            </a:r>
            <a:r>
              <a:rPr lang="de-CH" dirty="0">
                <a:hlinkClick r:id="rId2"/>
              </a:rPr>
              <a:t> https://github.com/EBXFS15/ebx_monitor</a:t>
            </a:r>
            <a:endParaRPr lang="de-CH" dirty="0" smtClean="0"/>
          </a:p>
          <a:p>
            <a:pPr lvl="1"/>
            <a:r>
              <a:rPr lang="de-CH" dirty="0" err="1" smtClean="0"/>
              <a:t>Git</a:t>
            </a:r>
            <a:r>
              <a:rPr lang="de-CH" dirty="0" smtClean="0"/>
              <a:t>-Repository </a:t>
            </a:r>
            <a:r>
              <a:rPr lang="de-CH" dirty="0"/>
              <a:t>Umfang</a:t>
            </a:r>
          </a:p>
          <a:p>
            <a:pPr lvl="2"/>
            <a:r>
              <a:rPr lang="de-CH" dirty="0" err="1" smtClean="0"/>
              <a:t>Makefile</a:t>
            </a:r>
            <a:endParaRPr lang="de-CH" dirty="0"/>
          </a:p>
          <a:p>
            <a:pPr lvl="2"/>
            <a:r>
              <a:rPr lang="de-CH" dirty="0"/>
              <a:t>Kernelmodul </a:t>
            </a:r>
            <a:r>
              <a:rPr lang="de-CH" dirty="0" smtClean="0"/>
              <a:t>BBB</a:t>
            </a:r>
          </a:p>
          <a:p>
            <a:r>
              <a:rPr lang="de-CH" dirty="0" smtClean="0"/>
              <a:t>Modifizierte UVC-Video</a:t>
            </a:r>
            <a:endParaRPr lang="de-CH" dirty="0"/>
          </a:p>
          <a:p>
            <a:pPr lvl="1"/>
            <a:r>
              <a:rPr lang="de-CH" dirty="0" err="1">
                <a:hlinkClick r:id="rId2"/>
              </a:rPr>
              <a:t>git</a:t>
            </a:r>
            <a:r>
              <a:rPr lang="de-CH" dirty="0">
                <a:hlinkClick r:id="rId2"/>
              </a:rPr>
              <a:t> </a:t>
            </a:r>
            <a:r>
              <a:rPr lang="de-CH" dirty="0" err="1">
                <a:hlinkClick r:id="rId2"/>
              </a:rPr>
              <a:t>clone</a:t>
            </a:r>
            <a:r>
              <a:rPr lang="de-CH" dirty="0">
                <a:hlinkClick r:id="rId2"/>
              </a:rPr>
              <a:t> </a:t>
            </a:r>
            <a:r>
              <a:rPr lang="de-CH" dirty="0">
                <a:hlinkClick r:id="rId4"/>
              </a:rPr>
              <a:t>https://github.com/EBXFS15/uvc-from-bbb-sources</a:t>
            </a:r>
            <a:endParaRPr lang="de-CH" dirty="0"/>
          </a:p>
          <a:p>
            <a:pPr lvl="1"/>
            <a:r>
              <a:rPr lang="de-CH" dirty="0" err="1" smtClean="0"/>
              <a:t>Git-Reporsitory</a:t>
            </a:r>
            <a:r>
              <a:rPr lang="de-CH" dirty="0" smtClean="0"/>
              <a:t> Umfang</a:t>
            </a:r>
          </a:p>
          <a:p>
            <a:pPr lvl="2"/>
            <a:r>
              <a:rPr lang="de-CH" dirty="0" smtClean="0"/>
              <a:t>Kernelmodul für BBB</a:t>
            </a:r>
          </a:p>
          <a:p>
            <a:pPr lvl="2"/>
            <a:r>
              <a:rPr lang="de-CH" dirty="0" err="1" smtClean="0"/>
              <a:t>Readme</a:t>
            </a:r>
            <a:endParaRPr lang="de-CH" dirty="0" smtClean="0"/>
          </a:p>
          <a:p>
            <a:pPr lvl="2"/>
            <a:endParaRPr lang="de-CH" dirty="0"/>
          </a:p>
        </p:txBody>
      </p:sp>
      <p:sp>
        <p:nvSpPr>
          <p:cNvPr id="4" name="Fußzeilenplatzhalter 3"/>
          <p:cNvSpPr>
            <a:spLocks noGrp="1"/>
          </p:cNvSpPr>
          <p:nvPr>
            <p:ph type="ftr" sz="quarter" idx="11"/>
          </p:nvPr>
        </p:nvSpPr>
        <p:spPr/>
        <p:txBody>
          <a:bodyPr/>
          <a:lstStyle/>
          <a:p>
            <a:r>
              <a:rPr lang="de-CH" smtClean="0"/>
              <a:t>Semesterarbeit CAS EBX FS15</a:t>
            </a:r>
            <a:endParaRPr lang="de-CH" dirty="0" smtClean="0"/>
          </a:p>
        </p:txBody>
      </p:sp>
      <p:sp>
        <p:nvSpPr>
          <p:cNvPr id="5" name="Foliennummernplatzhalter 4"/>
          <p:cNvSpPr>
            <a:spLocks noGrp="1"/>
          </p:cNvSpPr>
          <p:nvPr>
            <p:ph type="sldNum" sz="quarter" idx="12"/>
          </p:nvPr>
        </p:nvSpPr>
        <p:spPr/>
        <p:txBody>
          <a:bodyPr/>
          <a:lstStyle/>
          <a:p>
            <a:fld id="{5A95ACF4-2AFA-4BAC-AAD3-6C6D2127B17F}" type="slidenum">
              <a:rPr lang="de-CH" smtClean="0"/>
              <a:t>13</a:t>
            </a:fld>
            <a:endParaRPr lang="de-CH"/>
          </a:p>
        </p:txBody>
      </p:sp>
      <p:sp>
        <p:nvSpPr>
          <p:cNvPr id="6" name="Datumsplatzhalter 5"/>
          <p:cNvSpPr>
            <a:spLocks noGrp="1"/>
          </p:cNvSpPr>
          <p:nvPr>
            <p:ph type="dt" sz="half" idx="10"/>
          </p:nvPr>
        </p:nvSpPr>
        <p:spPr/>
        <p:txBody>
          <a:bodyPr/>
          <a:lstStyle/>
          <a:p>
            <a:r>
              <a:rPr lang="de-CH" smtClean="0"/>
              <a:t>30.09.2015</a:t>
            </a:r>
            <a:endParaRPr lang="de-CH"/>
          </a:p>
        </p:txBody>
      </p:sp>
      <p:grpSp>
        <p:nvGrpSpPr>
          <p:cNvPr id="16" name="Gruppieren 15"/>
          <p:cNvGrpSpPr/>
          <p:nvPr/>
        </p:nvGrpSpPr>
        <p:grpSpPr>
          <a:xfrm>
            <a:off x="11753850" y="6437338"/>
            <a:ext cx="265087" cy="265087"/>
            <a:chOff x="8818186" y="5612751"/>
            <a:chExt cx="265087" cy="265087"/>
          </a:xfrm>
        </p:grpSpPr>
        <p:grpSp>
          <p:nvGrpSpPr>
            <p:cNvPr id="17" name="Gruppieren 16"/>
            <p:cNvGrpSpPr/>
            <p:nvPr/>
          </p:nvGrpSpPr>
          <p:grpSpPr>
            <a:xfrm>
              <a:off x="8818186" y="5612751"/>
              <a:ext cx="265087" cy="265087"/>
              <a:chOff x="5080942" y="695244"/>
              <a:chExt cx="265087" cy="265087"/>
            </a:xfrm>
          </p:grpSpPr>
          <p:sp>
            <p:nvSpPr>
              <p:cNvPr id="19" name="Ellipse 18"/>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20" name="Grafik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8" name="Grafik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spTree>
    <p:extLst>
      <p:ext uri="{BB962C8B-B14F-4D97-AF65-F5344CB8AC3E}">
        <p14:creationId xmlns:p14="http://schemas.microsoft.com/office/powerpoint/2010/main" val="3769447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CH" dirty="0"/>
              <a:t>Aufgabenstellung</a:t>
            </a:r>
          </a:p>
        </p:txBody>
      </p:sp>
      <p:sp>
        <p:nvSpPr>
          <p:cNvPr id="3" name="Inhaltsplatzhalter 2"/>
          <p:cNvSpPr>
            <a:spLocks noGrp="1"/>
          </p:cNvSpPr>
          <p:nvPr>
            <p:ph idx="1"/>
          </p:nvPr>
        </p:nvSpPr>
        <p:spPr/>
        <p:txBody>
          <a:bodyPr>
            <a:normAutofit fontScale="92500"/>
          </a:bodyPr>
          <a:lstStyle/>
          <a:p>
            <a:r>
              <a:rPr lang="de-CH" dirty="0" smtClean="0"/>
              <a:t>Basierend auf einem Firmen internen Projekt in dem die Augenpositionen während einer Laseroperation verfolgt werden soll, haben wir uns zum Ziel genommen die Details einer WEBCAM Anbindung in Linux zu untersuchen.</a:t>
            </a:r>
            <a:br>
              <a:rPr lang="de-CH" dirty="0" smtClean="0"/>
            </a:br>
            <a:endParaRPr lang="de-CH" dirty="0" smtClean="0"/>
          </a:p>
          <a:p>
            <a:r>
              <a:rPr lang="de-CH" dirty="0" smtClean="0"/>
              <a:t>Während der Untersuchung sollen folgende Punkte erarbeitet werden:</a:t>
            </a:r>
          </a:p>
          <a:p>
            <a:pPr lvl="1"/>
            <a:r>
              <a:rPr lang="de-CH" dirty="0" smtClean="0"/>
              <a:t>Untersuchung der unterschiedlichen Möglichkeiten von USB Kameraanbindungen in Linux.</a:t>
            </a:r>
          </a:p>
          <a:p>
            <a:pPr lvl="1"/>
            <a:r>
              <a:rPr lang="de-CH" dirty="0" smtClean="0"/>
              <a:t>Untersuchung der entsprechenden Kerneltreiber.</a:t>
            </a:r>
          </a:p>
          <a:p>
            <a:pPr lvl="1"/>
            <a:r>
              <a:rPr lang="de-CH" dirty="0" smtClean="0"/>
              <a:t>Messen und erfassen des zeitlichen Verhaltens der vorhandenen Videoinfrastruktur im </a:t>
            </a:r>
            <a:r>
              <a:rPr lang="de-CH" dirty="0" err="1" smtClean="0"/>
              <a:t>Kernelspace</a:t>
            </a:r>
            <a:r>
              <a:rPr lang="de-CH" dirty="0" smtClean="0"/>
              <a:t> (Framerate und </a:t>
            </a:r>
            <a:r>
              <a:rPr lang="de-CH" dirty="0" err="1" smtClean="0"/>
              <a:t>Latency</a:t>
            </a:r>
            <a:r>
              <a:rPr lang="de-CH" dirty="0" smtClean="0"/>
              <a:t>).</a:t>
            </a:r>
          </a:p>
          <a:p>
            <a:pPr lvl="1"/>
            <a:r>
              <a:rPr lang="de-CH" dirty="0" smtClean="0"/>
              <a:t>Darstellen des </a:t>
            </a:r>
            <a:r>
              <a:rPr lang="de-CH" dirty="0" err="1" smtClean="0"/>
              <a:t>Videostreams</a:t>
            </a:r>
            <a:r>
              <a:rPr lang="de-CH" dirty="0" smtClean="0"/>
              <a:t> inklusive der dazugehörigen Messwerte in QT.</a:t>
            </a:r>
          </a:p>
          <a:p>
            <a:pPr lvl="1"/>
            <a:r>
              <a:rPr lang="de-CH" dirty="0" smtClean="0"/>
              <a:t>Darstellung der Messwerte inklusive statistischer Auswertung.</a:t>
            </a:r>
          </a:p>
          <a:p>
            <a:pPr lvl="1"/>
            <a:r>
              <a:rPr lang="de-CH" dirty="0" smtClean="0"/>
              <a:t>Konfigurierbare Parameter aus der </a:t>
            </a:r>
            <a:r>
              <a:rPr lang="de-CH" dirty="0" err="1" smtClean="0"/>
              <a:t>EyeTracker</a:t>
            </a:r>
            <a:r>
              <a:rPr lang="de-CH" dirty="0" smtClean="0"/>
              <a:t> Applikation um den Einfluss auf die Messwerte zu identifizieren.</a:t>
            </a:r>
          </a:p>
          <a:p>
            <a:pPr lvl="2"/>
            <a:endParaRPr lang="de-CH" dirty="0" smtClean="0"/>
          </a:p>
          <a:p>
            <a:pPr lvl="2"/>
            <a:endParaRPr lang="de-CH" dirty="0" smtClean="0"/>
          </a:p>
        </p:txBody>
      </p:sp>
      <p:sp>
        <p:nvSpPr>
          <p:cNvPr id="4" name="Fußzeilenplatzhalter 3"/>
          <p:cNvSpPr>
            <a:spLocks noGrp="1"/>
          </p:cNvSpPr>
          <p:nvPr>
            <p:ph type="ftr" sz="quarter" idx="11"/>
          </p:nvPr>
        </p:nvSpPr>
        <p:spPr/>
        <p:txBody>
          <a:bodyPr/>
          <a:lstStyle/>
          <a:p>
            <a:r>
              <a:rPr lang="de-CH" smtClean="0"/>
              <a:t>Semesterarbeit CAS EBX FS15</a:t>
            </a:r>
            <a:endParaRPr lang="de-CH" dirty="0" smtClean="0"/>
          </a:p>
        </p:txBody>
      </p:sp>
      <p:sp>
        <p:nvSpPr>
          <p:cNvPr id="5" name="Foliennummernplatzhalter 4"/>
          <p:cNvSpPr>
            <a:spLocks noGrp="1"/>
          </p:cNvSpPr>
          <p:nvPr>
            <p:ph type="sldNum" sz="quarter" idx="12"/>
          </p:nvPr>
        </p:nvSpPr>
        <p:spPr/>
        <p:txBody>
          <a:bodyPr/>
          <a:lstStyle/>
          <a:p>
            <a:fld id="{5A95ACF4-2AFA-4BAC-AAD3-6C6D2127B17F}" type="slidenum">
              <a:rPr lang="de-CH" smtClean="0"/>
              <a:t>2</a:t>
            </a:fld>
            <a:endParaRPr lang="de-CH" dirty="0"/>
          </a:p>
        </p:txBody>
      </p:sp>
      <p:sp>
        <p:nvSpPr>
          <p:cNvPr id="6" name="Datumsplatzhalter 5"/>
          <p:cNvSpPr>
            <a:spLocks noGrp="1"/>
          </p:cNvSpPr>
          <p:nvPr>
            <p:ph type="dt" sz="half" idx="10"/>
          </p:nvPr>
        </p:nvSpPr>
        <p:spPr/>
        <p:txBody>
          <a:bodyPr/>
          <a:lstStyle/>
          <a:p>
            <a:r>
              <a:rPr lang="de-CH" dirty="0" smtClean="0"/>
              <a:t>30.09.2015</a:t>
            </a:r>
            <a:endParaRPr lang="de-CH" dirty="0"/>
          </a:p>
        </p:txBody>
      </p:sp>
      <p:grpSp>
        <p:nvGrpSpPr>
          <p:cNvPr id="16" name="Gruppieren 15"/>
          <p:cNvGrpSpPr/>
          <p:nvPr/>
        </p:nvGrpSpPr>
        <p:grpSpPr>
          <a:xfrm>
            <a:off x="11753850" y="6437338"/>
            <a:ext cx="265087" cy="265087"/>
            <a:chOff x="8818186" y="5612751"/>
            <a:chExt cx="265087" cy="265087"/>
          </a:xfrm>
        </p:grpSpPr>
        <p:grpSp>
          <p:nvGrpSpPr>
            <p:cNvPr id="7" name="Gruppieren 6"/>
            <p:cNvGrpSpPr/>
            <p:nvPr/>
          </p:nvGrpSpPr>
          <p:grpSpPr>
            <a:xfrm>
              <a:off x="8818186" y="5612751"/>
              <a:ext cx="265087" cy="265087"/>
              <a:chOff x="5080942" y="695244"/>
              <a:chExt cx="265087" cy="265087"/>
            </a:xfrm>
          </p:grpSpPr>
          <p:sp>
            <p:nvSpPr>
              <p:cNvPr id="8" name="Ellipse 7"/>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2" name="Grafik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7" name="Gruppieren 16"/>
          <p:cNvGrpSpPr/>
          <p:nvPr/>
        </p:nvGrpSpPr>
        <p:grpSpPr>
          <a:xfrm>
            <a:off x="11753850" y="6313560"/>
            <a:ext cx="265087" cy="265087"/>
            <a:chOff x="8818186" y="5612751"/>
            <a:chExt cx="265087" cy="265087"/>
          </a:xfrm>
        </p:grpSpPr>
        <p:grpSp>
          <p:nvGrpSpPr>
            <p:cNvPr id="18" name="Gruppieren 17"/>
            <p:cNvGrpSpPr/>
            <p:nvPr/>
          </p:nvGrpSpPr>
          <p:grpSpPr>
            <a:xfrm>
              <a:off x="8818186" y="5612751"/>
              <a:ext cx="265087" cy="265087"/>
              <a:chOff x="5080942" y="695244"/>
              <a:chExt cx="265087" cy="265087"/>
            </a:xfrm>
          </p:grpSpPr>
          <p:sp>
            <p:nvSpPr>
              <p:cNvPr id="20" name="Ellipse 1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21" name="Grafik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9" name="Grafik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22" name="Gruppieren 21"/>
          <p:cNvGrpSpPr/>
          <p:nvPr/>
        </p:nvGrpSpPr>
        <p:grpSpPr>
          <a:xfrm>
            <a:off x="11753850" y="6189777"/>
            <a:ext cx="265087" cy="265087"/>
            <a:chOff x="8818186" y="5612751"/>
            <a:chExt cx="265087" cy="265087"/>
          </a:xfrm>
        </p:grpSpPr>
        <p:grpSp>
          <p:nvGrpSpPr>
            <p:cNvPr id="23" name="Gruppieren 22"/>
            <p:cNvGrpSpPr/>
            <p:nvPr/>
          </p:nvGrpSpPr>
          <p:grpSpPr>
            <a:xfrm>
              <a:off x="8818186" y="5612751"/>
              <a:ext cx="265087" cy="265087"/>
              <a:chOff x="5080942" y="695244"/>
              <a:chExt cx="265087" cy="265087"/>
            </a:xfrm>
          </p:grpSpPr>
          <p:sp>
            <p:nvSpPr>
              <p:cNvPr id="25" name="Ellipse 2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26" name="Grafik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24" name="Grafik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27" name="Gruppieren 26"/>
          <p:cNvGrpSpPr/>
          <p:nvPr/>
        </p:nvGrpSpPr>
        <p:grpSpPr>
          <a:xfrm>
            <a:off x="11753850" y="6065994"/>
            <a:ext cx="265087" cy="265087"/>
            <a:chOff x="8818186" y="5612751"/>
            <a:chExt cx="265087" cy="265087"/>
          </a:xfrm>
        </p:grpSpPr>
        <p:grpSp>
          <p:nvGrpSpPr>
            <p:cNvPr id="28" name="Gruppieren 27"/>
            <p:cNvGrpSpPr/>
            <p:nvPr/>
          </p:nvGrpSpPr>
          <p:grpSpPr>
            <a:xfrm>
              <a:off x="8818186" y="5612751"/>
              <a:ext cx="265087" cy="265087"/>
              <a:chOff x="5080942" y="695244"/>
              <a:chExt cx="265087" cy="265087"/>
            </a:xfrm>
          </p:grpSpPr>
          <p:sp>
            <p:nvSpPr>
              <p:cNvPr id="30" name="Ellipse 2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31" name="Grafik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29" name="Grafik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32" name="Gruppieren 31"/>
          <p:cNvGrpSpPr/>
          <p:nvPr/>
        </p:nvGrpSpPr>
        <p:grpSpPr>
          <a:xfrm>
            <a:off x="11753850" y="5942211"/>
            <a:ext cx="265087" cy="265087"/>
            <a:chOff x="8818186" y="5612751"/>
            <a:chExt cx="265087" cy="265087"/>
          </a:xfrm>
        </p:grpSpPr>
        <p:grpSp>
          <p:nvGrpSpPr>
            <p:cNvPr id="33" name="Gruppieren 32"/>
            <p:cNvGrpSpPr/>
            <p:nvPr/>
          </p:nvGrpSpPr>
          <p:grpSpPr>
            <a:xfrm>
              <a:off x="8818186" y="5612751"/>
              <a:ext cx="265087" cy="265087"/>
              <a:chOff x="5080942" y="695244"/>
              <a:chExt cx="265087" cy="265087"/>
            </a:xfrm>
          </p:grpSpPr>
          <p:sp>
            <p:nvSpPr>
              <p:cNvPr id="35" name="Ellipse 3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36" name="Grafik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34" name="Grafik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37" name="Gruppieren 36"/>
          <p:cNvGrpSpPr/>
          <p:nvPr/>
        </p:nvGrpSpPr>
        <p:grpSpPr>
          <a:xfrm>
            <a:off x="11753850" y="5818428"/>
            <a:ext cx="265087" cy="265087"/>
            <a:chOff x="8818186" y="5612751"/>
            <a:chExt cx="265087" cy="265087"/>
          </a:xfrm>
        </p:grpSpPr>
        <p:grpSp>
          <p:nvGrpSpPr>
            <p:cNvPr id="38" name="Gruppieren 37"/>
            <p:cNvGrpSpPr/>
            <p:nvPr/>
          </p:nvGrpSpPr>
          <p:grpSpPr>
            <a:xfrm>
              <a:off x="8818186" y="5612751"/>
              <a:ext cx="265087" cy="265087"/>
              <a:chOff x="5080942" y="695244"/>
              <a:chExt cx="265087" cy="265087"/>
            </a:xfrm>
          </p:grpSpPr>
          <p:sp>
            <p:nvSpPr>
              <p:cNvPr id="40" name="Ellipse 3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41" name="Grafik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39" name="Grafik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42" name="Gruppieren 41"/>
          <p:cNvGrpSpPr/>
          <p:nvPr/>
        </p:nvGrpSpPr>
        <p:grpSpPr>
          <a:xfrm>
            <a:off x="11753850" y="5694645"/>
            <a:ext cx="265087" cy="265087"/>
            <a:chOff x="8818186" y="5612751"/>
            <a:chExt cx="265087" cy="265087"/>
          </a:xfrm>
        </p:grpSpPr>
        <p:grpSp>
          <p:nvGrpSpPr>
            <p:cNvPr id="43" name="Gruppieren 42"/>
            <p:cNvGrpSpPr/>
            <p:nvPr/>
          </p:nvGrpSpPr>
          <p:grpSpPr>
            <a:xfrm>
              <a:off x="8818186" y="5612751"/>
              <a:ext cx="265087" cy="265087"/>
              <a:chOff x="5080942" y="695244"/>
              <a:chExt cx="265087" cy="265087"/>
            </a:xfrm>
          </p:grpSpPr>
          <p:sp>
            <p:nvSpPr>
              <p:cNvPr id="45" name="Ellipse 4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46" name="Grafik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44" name="Grafik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47" name="Gruppieren 46"/>
          <p:cNvGrpSpPr/>
          <p:nvPr/>
        </p:nvGrpSpPr>
        <p:grpSpPr>
          <a:xfrm>
            <a:off x="11753850" y="5570862"/>
            <a:ext cx="265087" cy="265087"/>
            <a:chOff x="8818186" y="5612751"/>
            <a:chExt cx="265087" cy="265087"/>
          </a:xfrm>
        </p:grpSpPr>
        <p:grpSp>
          <p:nvGrpSpPr>
            <p:cNvPr id="48" name="Gruppieren 47"/>
            <p:cNvGrpSpPr/>
            <p:nvPr/>
          </p:nvGrpSpPr>
          <p:grpSpPr>
            <a:xfrm>
              <a:off x="8818186" y="5612751"/>
              <a:ext cx="265087" cy="265087"/>
              <a:chOff x="5080942" y="695244"/>
              <a:chExt cx="265087" cy="265087"/>
            </a:xfrm>
          </p:grpSpPr>
          <p:sp>
            <p:nvSpPr>
              <p:cNvPr id="50" name="Ellipse 4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51" name="Grafik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49" name="Grafik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52" name="Gruppieren 51"/>
          <p:cNvGrpSpPr/>
          <p:nvPr/>
        </p:nvGrpSpPr>
        <p:grpSpPr>
          <a:xfrm>
            <a:off x="11753850" y="5447079"/>
            <a:ext cx="265087" cy="265087"/>
            <a:chOff x="8818186" y="5612751"/>
            <a:chExt cx="265087" cy="265087"/>
          </a:xfrm>
        </p:grpSpPr>
        <p:grpSp>
          <p:nvGrpSpPr>
            <p:cNvPr id="53" name="Gruppieren 52"/>
            <p:cNvGrpSpPr/>
            <p:nvPr/>
          </p:nvGrpSpPr>
          <p:grpSpPr>
            <a:xfrm>
              <a:off x="8818186" y="5612751"/>
              <a:ext cx="265087" cy="265087"/>
              <a:chOff x="5080942" y="695244"/>
              <a:chExt cx="265087" cy="265087"/>
            </a:xfrm>
          </p:grpSpPr>
          <p:sp>
            <p:nvSpPr>
              <p:cNvPr id="55" name="Ellipse 5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56" name="Grafik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54" name="Grafik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57" name="Gruppieren 56"/>
          <p:cNvGrpSpPr/>
          <p:nvPr/>
        </p:nvGrpSpPr>
        <p:grpSpPr>
          <a:xfrm>
            <a:off x="11753850" y="5323296"/>
            <a:ext cx="265087" cy="265087"/>
            <a:chOff x="8818186" y="5612751"/>
            <a:chExt cx="265087" cy="265087"/>
          </a:xfrm>
        </p:grpSpPr>
        <p:grpSp>
          <p:nvGrpSpPr>
            <p:cNvPr id="58" name="Gruppieren 57"/>
            <p:cNvGrpSpPr/>
            <p:nvPr/>
          </p:nvGrpSpPr>
          <p:grpSpPr>
            <a:xfrm>
              <a:off x="8818186" y="5612751"/>
              <a:ext cx="265087" cy="265087"/>
              <a:chOff x="5080942" y="695244"/>
              <a:chExt cx="265087" cy="265087"/>
            </a:xfrm>
          </p:grpSpPr>
          <p:sp>
            <p:nvSpPr>
              <p:cNvPr id="60" name="Ellipse 5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61" name="Grafik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59" name="Grafik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62" name="Gruppieren 61"/>
          <p:cNvGrpSpPr/>
          <p:nvPr/>
        </p:nvGrpSpPr>
        <p:grpSpPr>
          <a:xfrm>
            <a:off x="11753850" y="5199513"/>
            <a:ext cx="265087" cy="265087"/>
            <a:chOff x="8818186" y="5612751"/>
            <a:chExt cx="265087" cy="265087"/>
          </a:xfrm>
        </p:grpSpPr>
        <p:grpSp>
          <p:nvGrpSpPr>
            <p:cNvPr id="63" name="Gruppieren 62"/>
            <p:cNvGrpSpPr/>
            <p:nvPr/>
          </p:nvGrpSpPr>
          <p:grpSpPr>
            <a:xfrm>
              <a:off x="8818186" y="5612751"/>
              <a:ext cx="265087" cy="265087"/>
              <a:chOff x="5080942" y="695244"/>
              <a:chExt cx="265087" cy="265087"/>
            </a:xfrm>
          </p:grpSpPr>
          <p:sp>
            <p:nvSpPr>
              <p:cNvPr id="65" name="Ellipse 6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66" name="Grafik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64" name="Grafik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67" name="Gruppieren 66"/>
          <p:cNvGrpSpPr/>
          <p:nvPr/>
        </p:nvGrpSpPr>
        <p:grpSpPr>
          <a:xfrm>
            <a:off x="11753850" y="5075730"/>
            <a:ext cx="265087" cy="265087"/>
            <a:chOff x="8818186" y="5612751"/>
            <a:chExt cx="265087" cy="265087"/>
          </a:xfrm>
        </p:grpSpPr>
        <p:grpSp>
          <p:nvGrpSpPr>
            <p:cNvPr id="68" name="Gruppieren 67"/>
            <p:cNvGrpSpPr/>
            <p:nvPr/>
          </p:nvGrpSpPr>
          <p:grpSpPr>
            <a:xfrm>
              <a:off x="8818186" y="5612751"/>
              <a:ext cx="265087" cy="265087"/>
              <a:chOff x="5080942" y="695244"/>
              <a:chExt cx="265087" cy="265087"/>
            </a:xfrm>
          </p:grpSpPr>
          <p:sp>
            <p:nvSpPr>
              <p:cNvPr id="70" name="Ellipse 6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71" name="Grafik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69" name="Grafik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spTree>
    <p:extLst>
      <p:ext uri="{BB962C8B-B14F-4D97-AF65-F5344CB8AC3E}">
        <p14:creationId xmlns:p14="http://schemas.microsoft.com/office/powerpoint/2010/main" val="4020784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CH" dirty="0"/>
              <a:t>Ablauf der Arbeiten</a:t>
            </a:r>
          </a:p>
        </p:txBody>
      </p:sp>
      <p:sp>
        <p:nvSpPr>
          <p:cNvPr id="3" name="Inhaltsplatzhalter 2"/>
          <p:cNvSpPr>
            <a:spLocks noGrp="1"/>
          </p:cNvSpPr>
          <p:nvPr>
            <p:ph idx="1"/>
          </p:nvPr>
        </p:nvSpPr>
        <p:spPr/>
        <p:txBody>
          <a:bodyPr>
            <a:normAutofit fontScale="92500" lnSpcReduction="10000"/>
          </a:bodyPr>
          <a:lstStyle/>
          <a:p>
            <a:r>
              <a:rPr lang="de-CH" dirty="0" smtClean="0"/>
              <a:t>Video </a:t>
            </a:r>
            <a:r>
              <a:rPr lang="de-CH" dirty="0"/>
              <a:t>4 Linux 2 (V4L2) ist der Standard in </a:t>
            </a:r>
            <a:r>
              <a:rPr lang="de-CH" dirty="0" smtClean="0"/>
              <a:t>Linux</a:t>
            </a:r>
            <a:br>
              <a:rPr lang="de-CH" dirty="0" smtClean="0"/>
            </a:br>
            <a:r>
              <a:rPr lang="de-CH" dirty="0" smtClean="0"/>
              <a:t>Es hat sich herausgestellt, dass V4L2 die Standard Video Schnittstelle im (</a:t>
            </a:r>
            <a:r>
              <a:rPr lang="de-CH" dirty="0" err="1" smtClean="0"/>
              <a:t>Vanilla</a:t>
            </a:r>
            <a:r>
              <a:rPr lang="de-CH" dirty="0" smtClean="0"/>
              <a:t>) Linux Kernel ist. Aufgrund der begrenzten Zeit war schnell klar, dass andere Schnittstellen auf USB Protokollebene ansetzen und somit den zeitlichen Rahmen sprengen würden. Oder es müsste ein Kamera spezifischer Treiber implementiert werden was eine starke Einschränkung bei der Kameraauswahl bedeuten würde. </a:t>
            </a:r>
          </a:p>
          <a:p>
            <a:r>
              <a:rPr lang="de-CH" dirty="0" smtClean="0"/>
              <a:t>UVC (Kameratreiber) und V4L2 </a:t>
            </a:r>
            <a:r>
              <a:rPr lang="de-CH" dirty="0" err="1" smtClean="0"/>
              <a:t>Sourcecode</a:t>
            </a:r>
            <a:r>
              <a:rPr lang="de-CH" dirty="0" smtClean="0"/>
              <a:t> wurden analysiert um Messpunkte zu definieren.</a:t>
            </a:r>
          </a:p>
          <a:p>
            <a:r>
              <a:rPr lang="de-CH" dirty="0" smtClean="0"/>
              <a:t>UVC Kernel </a:t>
            </a:r>
            <a:r>
              <a:rPr lang="de-CH" dirty="0" err="1" smtClean="0"/>
              <a:t>Sourcen</a:t>
            </a:r>
            <a:r>
              <a:rPr lang="de-CH" dirty="0" smtClean="0"/>
              <a:t> wurden adaptiert und </a:t>
            </a:r>
            <a:r>
              <a:rPr lang="de-CH" dirty="0" err="1" smtClean="0"/>
              <a:t>compiliert</a:t>
            </a:r>
            <a:r>
              <a:rPr lang="de-CH" dirty="0" smtClean="0"/>
              <a:t> um Messungen durchzuführen.</a:t>
            </a:r>
          </a:p>
          <a:p>
            <a:r>
              <a:rPr lang="de-CH" dirty="0" smtClean="0"/>
              <a:t>Definieren des Messvorgangs.</a:t>
            </a:r>
          </a:p>
          <a:p>
            <a:r>
              <a:rPr lang="de-CH" dirty="0" smtClean="0"/>
              <a:t>Design und Implementation des Kernelmoduls EBX-Monitor und der </a:t>
            </a:r>
            <a:r>
              <a:rPr lang="de-CH" dirty="0" err="1" smtClean="0"/>
              <a:t>Userspace</a:t>
            </a:r>
            <a:r>
              <a:rPr lang="de-CH" dirty="0" smtClean="0"/>
              <a:t> Applikation </a:t>
            </a:r>
            <a:r>
              <a:rPr lang="de-CH" dirty="0" err="1" smtClean="0"/>
              <a:t>EyeTracker</a:t>
            </a:r>
            <a:r>
              <a:rPr lang="de-CH" dirty="0" smtClean="0"/>
              <a:t>.</a:t>
            </a:r>
          </a:p>
        </p:txBody>
      </p:sp>
      <p:sp>
        <p:nvSpPr>
          <p:cNvPr id="4" name="Fußzeilenplatzhalter 3"/>
          <p:cNvSpPr>
            <a:spLocks noGrp="1"/>
          </p:cNvSpPr>
          <p:nvPr>
            <p:ph type="ftr" sz="quarter" idx="11"/>
          </p:nvPr>
        </p:nvSpPr>
        <p:spPr/>
        <p:txBody>
          <a:bodyPr/>
          <a:lstStyle/>
          <a:p>
            <a:r>
              <a:rPr lang="de-CH" smtClean="0"/>
              <a:t>Semesterarbeit CAS EBX FS15</a:t>
            </a:r>
            <a:endParaRPr lang="de-CH" dirty="0" smtClean="0"/>
          </a:p>
        </p:txBody>
      </p:sp>
      <p:sp>
        <p:nvSpPr>
          <p:cNvPr id="5" name="Foliennummernplatzhalter 4"/>
          <p:cNvSpPr>
            <a:spLocks noGrp="1"/>
          </p:cNvSpPr>
          <p:nvPr>
            <p:ph type="sldNum" sz="quarter" idx="12"/>
          </p:nvPr>
        </p:nvSpPr>
        <p:spPr/>
        <p:txBody>
          <a:bodyPr/>
          <a:lstStyle/>
          <a:p>
            <a:fld id="{5A95ACF4-2AFA-4BAC-AAD3-6C6D2127B17F}" type="slidenum">
              <a:rPr lang="de-CH" smtClean="0"/>
              <a:t>3</a:t>
            </a:fld>
            <a:endParaRPr lang="de-CH"/>
          </a:p>
        </p:txBody>
      </p:sp>
      <p:sp>
        <p:nvSpPr>
          <p:cNvPr id="6" name="Datumsplatzhalter 5"/>
          <p:cNvSpPr>
            <a:spLocks noGrp="1"/>
          </p:cNvSpPr>
          <p:nvPr>
            <p:ph type="dt" sz="half" idx="10"/>
          </p:nvPr>
        </p:nvSpPr>
        <p:spPr/>
        <p:txBody>
          <a:bodyPr/>
          <a:lstStyle/>
          <a:p>
            <a:r>
              <a:rPr lang="de-CH" smtClean="0"/>
              <a:t>30.09.2015</a:t>
            </a:r>
            <a:endParaRPr lang="de-CH"/>
          </a:p>
        </p:txBody>
      </p:sp>
      <p:grpSp>
        <p:nvGrpSpPr>
          <p:cNvPr id="7" name="Gruppieren 6"/>
          <p:cNvGrpSpPr/>
          <p:nvPr/>
        </p:nvGrpSpPr>
        <p:grpSpPr>
          <a:xfrm>
            <a:off x="11753850" y="6437338"/>
            <a:ext cx="265087" cy="265087"/>
            <a:chOff x="8818186" y="5612751"/>
            <a:chExt cx="265087" cy="265087"/>
          </a:xfrm>
        </p:grpSpPr>
        <p:grpSp>
          <p:nvGrpSpPr>
            <p:cNvPr id="8" name="Gruppieren 7"/>
            <p:cNvGrpSpPr/>
            <p:nvPr/>
          </p:nvGrpSpPr>
          <p:grpSpPr>
            <a:xfrm>
              <a:off x="8818186" y="5612751"/>
              <a:ext cx="265087" cy="265087"/>
              <a:chOff x="5080942" y="695244"/>
              <a:chExt cx="265087" cy="265087"/>
            </a:xfrm>
          </p:grpSpPr>
          <p:sp>
            <p:nvSpPr>
              <p:cNvPr id="10" name="Ellipse 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2" name="Gruppieren 11"/>
          <p:cNvGrpSpPr/>
          <p:nvPr/>
        </p:nvGrpSpPr>
        <p:grpSpPr>
          <a:xfrm>
            <a:off x="11753850" y="6313560"/>
            <a:ext cx="265087" cy="265087"/>
            <a:chOff x="8818186" y="5612751"/>
            <a:chExt cx="265087" cy="265087"/>
          </a:xfrm>
        </p:grpSpPr>
        <p:grpSp>
          <p:nvGrpSpPr>
            <p:cNvPr id="13" name="Gruppieren 12"/>
            <p:cNvGrpSpPr/>
            <p:nvPr/>
          </p:nvGrpSpPr>
          <p:grpSpPr>
            <a:xfrm>
              <a:off x="8818186" y="5612751"/>
              <a:ext cx="265087" cy="265087"/>
              <a:chOff x="5080942" y="695244"/>
              <a:chExt cx="265087" cy="265087"/>
            </a:xfrm>
          </p:grpSpPr>
          <p:sp>
            <p:nvSpPr>
              <p:cNvPr id="15" name="Ellipse 1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6" name="Grafik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7" name="Gruppieren 16"/>
          <p:cNvGrpSpPr/>
          <p:nvPr/>
        </p:nvGrpSpPr>
        <p:grpSpPr>
          <a:xfrm>
            <a:off x="11753850" y="6189777"/>
            <a:ext cx="265087" cy="265087"/>
            <a:chOff x="8818186" y="5612751"/>
            <a:chExt cx="265087" cy="265087"/>
          </a:xfrm>
        </p:grpSpPr>
        <p:grpSp>
          <p:nvGrpSpPr>
            <p:cNvPr id="18" name="Gruppieren 17"/>
            <p:cNvGrpSpPr/>
            <p:nvPr/>
          </p:nvGrpSpPr>
          <p:grpSpPr>
            <a:xfrm>
              <a:off x="8818186" y="5612751"/>
              <a:ext cx="265087" cy="265087"/>
              <a:chOff x="5080942" y="695244"/>
              <a:chExt cx="265087" cy="265087"/>
            </a:xfrm>
          </p:grpSpPr>
          <p:sp>
            <p:nvSpPr>
              <p:cNvPr id="20" name="Ellipse 1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21" name="Grafik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9" name="Grafik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22" name="Gruppieren 21"/>
          <p:cNvGrpSpPr/>
          <p:nvPr/>
        </p:nvGrpSpPr>
        <p:grpSpPr>
          <a:xfrm>
            <a:off x="11753850" y="6065994"/>
            <a:ext cx="265087" cy="265087"/>
            <a:chOff x="8818186" y="5612751"/>
            <a:chExt cx="265087" cy="265087"/>
          </a:xfrm>
        </p:grpSpPr>
        <p:grpSp>
          <p:nvGrpSpPr>
            <p:cNvPr id="23" name="Gruppieren 22"/>
            <p:cNvGrpSpPr/>
            <p:nvPr/>
          </p:nvGrpSpPr>
          <p:grpSpPr>
            <a:xfrm>
              <a:off x="8818186" y="5612751"/>
              <a:ext cx="265087" cy="265087"/>
              <a:chOff x="5080942" y="695244"/>
              <a:chExt cx="265087" cy="265087"/>
            </a:xfrm>
          </p:grpSpPr>
          <p:sp>
            <p:nvSpPr>
              <p:cNvPr id="25" name="Ellipse 2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26" name="Grafik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27" name="Gruppieren 26"/>
          <p:cNvGrpSpPr/>
          <p:nvPr/>
        </p:nvGrpSpPr>
        <p:grpSpPr>
          <a:xfrm>
            <a:off x="11753850" y="5942211"/>
            <a:ext cx="265087" cy="265087"/>
            <a:chOff x="8818186" y="5612751"/>
            <a:chExt cx="265087" cy="265087"/>
          </a:xfrm>
        </p:grpSpPr>
        <p:grpSp>
          <p:nvGrpSpPr>
            <p:cNvPr id="28" name="Gruppieren 27"/>
            <p:cNvGrpSpPr/>
            <p:nvPr/>
          </p:nvGrpSpPr>
          <p:grpSpPr>
            <a:xfrm>
              <a:off x="8818186" y="5612751"/>
              <a:ext cx="265087" cy="265087"/>
              <a:chOff x="5080942" y="695244"/>
              <a:chExt cx="265087" cy="265087"/>
            </a:xfrm>
          </p:grpSpPr>
          <p:sp>
            <p:nvSpPr>
              <p:cNvPr id="30" name="Ellipse 2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31" name="Grafik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29" name="Grafik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32" name="Gruppieren 31"/>
          <p:cNvGrpSpPr/>
          <p:nvPr/>
        </p:nvGrpSpPr>
        <p:grpSpPr>
          <a:xfrm>
            <a:off x="11753850" y="5818428"/>
            <a:ext cx="265087" cy="265087"/>
            <a:chOff x="8818186" y="5612751"/>
            <a:chExt cx="265087" cy="265087"/>
          </a:xfrm>
        </p:grpSpPr>
        <p:grpSp>
          <p:nvGrpSpPr>
            <p:cNvPr id="33" name="Gruppieren 32"/>
            <p:cNvGrpSpPr/>
            <p:nvPr/>
          </p:nvGrpSpPr>
          <p:grpSpPr>
            <a:xfrm>
              <a:off x="8818186" y="5612751"/>
              <a:ext cx="265087" cy="265087"/>
              <a:chOff x="5080942" y="695244"/>
              <a:chExt cx="265087" cy="265087"/>
            </a:xfrm>
          </p:grpSpPr>
          <p:sp>
            <p:nvSpPr>
              <p:cNvPr id="35" name="Ellipse 3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36" name="Grafik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34" name="Grafik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37" name="Gruppieren 36"/>
          <p:cNvGrpSpPr/>
          <p:nvPr/>
        </p:nvGrpSpPr>
        <p:grpSpPr>
          <a:xfrm>
            <a:off x="11753850" y="5694645"/>
            <a:ext cx="265087" cy="265087"/>
            <a:chOff x="8818186" y="5612751"/>
            <a:chExt cx="265087" cy="265087"/>
          </a:xfrm>
        </p:grpSpPr>
        <p:grpSp>
          <p:nvGrpSpPr>
            <p:cNvPr id="38" name="Gruppieren 37"/>
            <p:cNvGrpSpPr/>
            <p:nvPr/>
          </p:nvGrpSpPr>
          <p:grpSpPr>
            <a:xfrm>
              <a:off x="8818186" y="5612751"/>
              <a:ext cx="265087" cy="265087"/>
              <a:chOff x="5080942" y="695244"/>
              <a:chExt cx="265087" cy="265087"/>
            </a:xfrm>
          </p:grpSpPr>
          <p:sp>
            <p:nvSpPr>
              <p:cNvPr id="40" name="Ellipse 3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41" name="Grafik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39" name="Grafik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42" name="Gruppieren 41"/>
          <p:cNvGrpSpPr/>
          <p:nvPr/>
        </p:nvGrpSpPr>
        <p:grpSpPr>
          <a:xfrm>
            <a:off x="11753850" y="5570862"/>
            <a:ext cx="265087" cy="265087"/>
            <a:chOff x="8818186" y="5612751"/>
            <a:chExt cx="265087" cy="265087"/>
          </a:xfrm>
        </p:grpSpPr>
        <p:grpSp>
          <p:nvGrpSpPr>
            <p:cNvPr id="43" name="Gruppieren 42"/>
            <p:cNvGrpSpPr/>
            <p:nvPr/>
          </p:nvGrpSpPr>
          <p:grpSpPr>
            <a:xfrm>
              <a:off x="8818186" y="5612751"/>
              <a:ext cx="265087" cy="265087"/>
              <a:chOff x="5080942" y="695244"/>
              <a:chExt cx="265087" cy="265087"/>
            </a:xfrm>
          </p:grpSpPr>
          <p:sp>
            <p:nvSpPr>
              <p:cNvPr id="45" name="Ellipse 4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46" name="Grafik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44" name="Grafik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47" name="Gruppieren 46"/>
          <p:cNvGrpSpPr/>
          <p:nvPr/>
        </p:nvGrpSpPr>
        <p:grpSpPr>
          <a:xfrm>
            <a:off x="11753850" y="5447079"/>
            <a:ext cx="265087" cy="265087"/>
            <a:chOff x="8818186" y="5612751"/>
            <a:chExt cx="265087" cy="265087"/>
          </a:xfrm>
        </p:grpSpPr>
        <p:grpSp>
          <p:nvGrpSpPr>
            <p:cNvPr id="48" name="Gruppieren 47"/>
            <p:cNvGrpSpPr/>
            <p:nvPr/>
          </p:nvGrpSpPr>
          <p:grpSpPr>
            <a:xfrm>
              <a:off x="8818186" y="5612751"/>
              <a:ext cx="265087" cy="265087"/>
              <a:chOff x="5080942" y="695244"/>
              <a:chExt cx="265087" cy="265087"/>
            </a:xfrm>
          </p:grpSpPr>
          <p:sp>
            <p:nvSpPr>
              <p:cNvPr id="50" name="Ellipse 4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51" name="Grafik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49" name="Grafik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52" name="Gruppieren 51"/>
          <p:cNvGrpSpPr/>
          <p:nvPr/>
        </p:nvGrpSpPr>
        <p:grpSpPr>
          <a:xfrm>
            <a:off x="11753850" y="5323296"/>
            <a:ext cx="265087" cy="265087"/>
            <a:chOff x="8818186" y="5612751"/>
            <a:chExt cx="265087" cy="265087"/>
          </a:xfrm>
        </p:grpSpPr>
        <p:grpSp>
          <p:nvGrpSpPr>
            <p:cNvPr id="53" name="Gruppieren 52"/>
            <p:cNvGrpSpPr/>
            <p:nvPr/>
          </p:nvGrpSpPr>
          <p:grpSpPr>
            <a:xfrm>
              <a:off x="8818186" y="5612751"/>
              <a:ext cx="265087" cy="265087"/>
              <a:chOff x="5080942" y="695244"/>
              <a:chExt cx="265087" cy="265087"/>
            </a:xfrm>
          </p:grpSpPr>
          <p:sp>
            <p:nvSpPr>
              <p:cNvPr id="55" name="Ellipse 5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56" name="Grafik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54" name="Grafik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57" name="Gruppieren 56"/>
          <p:cNvGrpSpPr/>
          <p:nvPr/>
        </p:nvGrpSpPr>
        <p:grpSpPr>
          <a:xfrm>
            <a:off x="11753850" y="5199513"/>
            <a:ext cx="265087" cy="265087"/>
            <a:chOff x="8818186" y="5612751"/>
            <a:chExt cx="265087" cy="265087"/>
          </a:xfrm>
        </p:grpSpPr>
        <p:grpSp>
          <p:nvGrpSpPr>
            <p:cNvPr id="58" name="Gruppieren 57"/>
            <p:cNvGrpSpPr/>
            <p:nvPr/>
          </p:nvGrpSpPr>
          <p:grpSpPr>
            <a:xfrm>
              <a:off x="8818186" y="5612751"/>
              <a:ext cx="265087" cy="265087"/>
              <a:chOff x="5080942" y="695244"/>
              <a:chExt cx="265087" cy="265087"/>
            </a:xfrm>
          </p:grpSpPr>
          <p:sp>
            <p:nvSpPr>
              <p:cNvPr id="60" name="Ellipse 5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61" name="Grafik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59" name="Grafik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spTree>
    <p:extLst>
      <p:ext uri="{BB962C8B-B14F-4D97-AF65-F5344CB8AC3E}">
        <p14:creationId xmlns:p14="http://schemas.microsoft.com/office/powerpoint/2010/main" val="4098888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CH" dirty="0"/>
              <a:t>Eye </a:t>
            </a:r>
            <a:r>
              <a:rPr lang="de-CH" dirty="0" err="1"/>
              <a:t>Tracker</a:t>
            </a:r>
            <a:r>
              <a:rPr lang="de-CH" dirty="0"/>
              <a:t> Übersicht</a:t>
            </a:r>
          </a:p>
        </p:txBody>
      </p:sp>
      <p:sp>
        <p:nvSpPr>
          <p:cNvPr id="3" name="Inhaltsplatzhalter 2"/>
          <p:cNvSpPr>
            <a:spLocks noGrp="1"/>
          </p:cNvSpPr>
          <p:nvPr>
            <p:ph idx="1"/>
          </p:nvPr>
        </p:nvSpPr>
        <p:spPr>
          <a:xfrm>
            <a:off x="838200" y="349952"/>
            <a:ext cx="10515600" cy="5273852"/>
          </a:xfrm>
        </p:spPr>
        <p:txBody>
          <a:bodyPr/>
          <a:lstStyle/>
          <a:p>
            <a:pPr marL="0" indent="0">
              <a:buNone/>
            </a:pPr>
            <a:endParaRPr lang="de-CH" dirty="0" smtClean="0"/>
          </a:p>
          <a:p>
            <a:pPr marL="0" indent="0">
              <a:buNone/>
            </a:pPr>
            <a:endParaRPr lang="de-CH" dirty="0"/>
          </a:p>
        </p:txBody>
      </p:sp>
      <p:cxnSp>
        <p:nvCxnSpPr>
          <p:cNvPr id="6" name="Gerader Verbinder 5"/>
          <p:cNvCxnSpPr/>
          <p:nvPr/>
        </p:nvCxnSpPr>
        <p:spPr>
          <a:xfrm>
            <a:off x="7817338" y="802734"/>
            <a:ext cx="6702" cy="53633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Gruppieren 18"/>
          <p:cNvGrpSpPr/>
          <p:nvPr/>
        </p:nvGrpSpPr>
        <p:grpSpPr>
          <a:xfrm>
            <a:off x="400537" y="622334"/>
            <a:ext cx="11350371" cy="5304939"/>
            <a:chOff x="425030" y="1352091"/>
            <a:chExt cx="11350371" cy="5304939"/>
          </a:xfrm>
        </p:grpSpPr>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030" y="2218991"/>
              <a:ext cx="965090" cy="965090"/>
            </a:xfrm>
            <a:prstGeom prst="rect">
              <a:avLst/>
            </a:prstGeom>
          </p:spPr>
        </p:pic>
        <p:grpSp>
          <p:nvGrpSpPr>
            <p:cNvPr id="21" name="Gruppieren 20"/>
            <p:cNvGrpSpPr/>
            <p:nvPr/>
          </p:nvGrpSpPr>
          <p:grpSpPr>
            <a:xfrm>
              <a:off x="6091920" y="2031478"/>
              <a:ext cx="996042" cy="1094014"/>
              <a:chOff x="2988129" y="3535136"/>
              <a:chExt cx="996042" cy="1094014"/>
            </a:xfrm>
            <a:solidFill>
              <a:schemeClr val="bg2">
                <a:lumMod val="90000"/>
              </a:schemeClr>
            </a:solidFill>
          </p:grpSpPr>
          <p:sp>
            <p:nvSpPr>
              <p:cNvPr id="15" name="Rechteck 14"/>
              <p:cNvSpPr/>
              <p:nvPr/>
            </p:nvSpPr>
            <p:spPr>
              <a:xfrm>
                <a:off x="2988129" y="3535136"/>
                <a:ext cx="996042" cy="109401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9" name="Textfeld 8"/>
              <p:cNvSpPr txBox="1"/>
              <p:nvPr/>
            </p:nvSpPr>
            <p:spPr>
              <a:xfrm>
                <a:off x="3068907" y="3935513"/>
                <a:ext cx="834485" cy="369332"/>
              </a:xfrm>
              <a:prstGeom prst="rect">
                <a:avLst/>
              </a:prstGeom>
              <a:grpFill/>
            </p:spPr>
            <p:txBody>
              <a:bodyPr wrap="square" rtlCol="0">
                <a:spAutoFit/>
              </a:bodyPr>
              <a:lstStyle/>
              <a:p>
                <a:pPr algn="ctr"/>
                <a:r>
                  <a:rPr lang="de-CH" dirty="0" smtClean="0">
                    <a:solidFill>
                      <a:prstClr val="black"/>
                    </a:solidFill>
                  </a:rPr>
                  <a:t>V4L2</a:t>
                </a:r>
              </a:p>
            </p:txBody>
          </p:sp>
        </p:grpSp>
        <p:grpSp>
          <p:nvGrpSpPr>
            <p:cNvPr id="28" name="Gruppieren 27"/>
            <p:cNvGrpSpPr/>
            <p:nvPr/>
          </p:nvGrpSpPr>
          <p:grpSpPr>
            <a:xfrm>
              <a:off x="4146599" y="2036948"/>
              <a:ext cx="996042" cy="1094014"/>
              <a:chOff x="4738007" y="3633489"/>
              <a:chExt cx="996042" cy="1094014"/>
            </a:xfrm>
            <a:solidFill>
              <a:schemeClr val="bg1">
                <a:lumMod val="65000"/>
              </a:schemeClr>
            </a:solidFill>
          </p:grpSpPr>
          <p:sp>
            <p:nvSpPr>
              <p:cNvPr id="26" name="Rechteck 25"/>
              <p:cNvSpPr/>
              <p:nvPr/>
            </p:nvSpPr>
            <p:spPr>
              <a:xfrm>
                <a:off x="4738007" y="3633489"/>
                <a:ext cx="996042" cy="109401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27" name="Textfeld 26"/>
              <p:cNvSpPr txBox="1"/>
              <p:nvPr/>
            </p:nvSpPr>
            <p:spPr>
              <a:xfrm>
                <a:off x="4748284" y="3857330"/>
                <a:ext cx="933847" cy="646331"/>
              </a:xfrm>
              <a:prstGeom prst="rect">
                <a:avLst/>
              </a:prstGeom>
              <a:grpFill/>
            </p:spPr>
            <p:txBody>
              <a:bodyPr wrap="square" rtlCol="0">
                <a:spAutoFit/>
              </a:bodyPr>
              <a:lstStyle/>
              <a:p>
                <a:pPr algn="ctr"/>
                <a:r>
                  <a:rPr lang="de-CH" dirty="0" smtClean="0">
                    <a:solidFill>
                      <a:prstClr val="black"/>
                    </a:solidFill>
                  </a:rPr>
                  <a:t>Driver</a:t>
                </a:r>
                <a:br>
                  <a:rPr lang="de-CH" dirty="0" smtClean="0">
                    <a:solidFill>
                      <a:prstClr val="black"/>
                    </a:solidFill>
                  </a:rPr>
                </a:br>
                <a:r>
                  <a:rPr lang="de-CH" dirty="0" smtClean="0">
                    <a:solidFill>
                      <a:prstClr val="black"/>
                    </a:solidFill>
                  </a:rPr>
                  <a:t>&lt;UVC&gt;</a:t>
                </a:r>
              </a:p>
            </p:txBody>
          </p:sp>
        </p:grpSp>
        <p:cxnSp>
          <p:nvCxnSpPr>
            <p:cNvPr id="79" name="Gerade Verbindung mit Pfeil 78"/>
            <p:cNvCxnSpPr>
              <a:stCxn id="74" idx="1"/>
              <a:endCxn id="34" idx="2"/>
            </p:cNvCxnSpPr>
            <p:nvPr/>
          </p:nvCxnSpPr>
          <p:spPr>
            <a:xfrm flipH="1">
              <a:off x="6258794" y="5497293"/>
              <a:ext cx="2039361" cy="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p:cNvCxnSpPr>
              <a:stCxn id="75" idx="1"/>
              <a:endCxn id="64" idx="0"/>
            </p:cNvCxnSpPr>
            <p:nvPr/>
          </p:nvCxnSpPr>
          <p:spPr>
            <a:xfrm flipH="1" flipV="1">
              <a:off x="6017683" y="6440604"/>
              <a:ext cx="2099538" cy="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feld 83"/>
            <p:cNvSpPr txBox="1"/>
            <p:nvPr/>
          </p:nvSpPr>
          <p:spPr>
            <a:xfrm>
              <a:off x="6265722" y="1352091"/>
              <a:ext cx="1430400" cy="369332"/>
            </a:xfrm>
            <a:prstGeom prst="rect">
              <a:avLst/>
            </a:prstGeom>
            <a:noFill/>
          </p:spPr>
          <p:txBody>
            <a:bodyPr wrap="square" rtlCol="0">
              <a:spAutoFit/>
            </a:bodyPr>
            <a:lstStyle/>
            <a:p>
              <a:pPr algn="ctr"/>
              <a:r>
                <a:rPr lang="de-CH" dirty="0" smtClean="0">
                  <a:solidFill>
                    <a:prstClr val="black"/>
                  </a:solidFill>
                </a:rPr>
                <a:t>Kernel Space</a:t>
              </a:r>
              <a:endParaRPr lang="de-CH" dirty="0">
                <a:solidFill>
                  <a:prstClr val="black"/>
                </a:solidFill>
              </a:endParaRPr>
            </a:p>
          </p:txBody>
        </p:sp>
        <p:grpSp>
          <p:nvGrpSpPr>
            <p:cNvPr id="10" name="Gruppieren 9"/>
            <p:cNvGrpSpPr/>
            <p:nvPr/>
          </p:nvGrpSpPr>
          <p:grpSpPr>
            <a:xfrm rot="5400000">
              <a:off x="4335368" y="4974716"/>
              <a:ext cx="432855" cy="2931774"/>
              <a:chOff x="10444480" y="2511422"/>
              <a:chExt cx="909320" cy="3120764"/>
            </a:xfrm>
          </p:grpSpPr>
          <p:sp>
            <p:nvSpPr>
              <p:cNvPr id="64" name="Rechteck 63"/>
              <p:cNvSpPr/>
              <p:nvPr/>
            </p:nvSpPr>
            <p:spPr>
              <a:xfrm>
                <a:off x="10444480" y="2511422"/>
                <a:ext cx="909320" cy="312076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89" name="Textfeld 88"/>
              <p:cNvSpPr txBox="1"/>
              <p:nvPr/>
            </p:nvSpPr>
            <p:spPr>
              <a:xfrm rot="16200000">
                <a:off x="9790051" y="3917915"/>
                <a:ext cx="1844022" cy="307777"/>
              </a:xfrm>
              <a:prstGeom prst="rect">
                <a:avLst/>
              </a:prstGeom>
              <a:noFill/>
            </p:spPr>
            <p:txBody>
              <a:bodyPr wrap="square" rtlCol="0">
                <a:spAutoFit/>
              </a:bodyPr>
              <a:lstStyle/>
              <a:p>
                <a:pPr algn="ctr"/>
                <a:r>
                  <a:rPr lang="de-CH" sz="1400" dirty="0" smtClean="0">
                    <a:solidFill>
                      <a:prstClr val="black"/>
                    </a:solidFill>
                  </a:rPr>
                  <a:t>Device Attribute File</a:t>
                </a:r>
                <a:endParaRPr lang="de-CH" sz="1400" dirty="0">
                  <a:solidFill>
                    <a:prstClr val="black"/>
                  </a:solidFill>
                </a:endParaRPr>
              </a:p>
            </p:txBody>
          </p:sp>
        </p:grpSp>
        <p:sp>
          <p:nvSpPr>
            <p:cNvPr id="105" name="Pfeil nach rechts 104"/>
            <p:cNvSpPr/>
            <p:nvPr/>
          </p:nvSpPr>
          <p:spPr>
            <a:xfrm>
              <a:off x="3380762" y="2385803"/>
              <a:ext cx="4982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142" name="Textfeld 141"/>
            <p:cNvSpPr txBox="1"/>
            <p:nvPr/>
          </p:nvSpPr>
          <p:spPr>
            <a:xfrm>
              <a:off x="7963194" y="1352091"/>
              <a:ext cx="1308704" cy="369332"/>
            </a:xfrm>
            <a:prstGeom prst="rect">
              <a:avLst/>
            </a:prstGeom>
            <a:noFill/>
          </p:spPr>
          <p:txBody>
            <a:bodyPr wrap="square" rtlCol="0">
              <a:spAutoFit/>
            </a:bodyPr>
            <a:lstStyle/>
            <a:p>
              <a:pPr algn="ctr"/>
              <a:r>
                <a:rPr lang="de-CH" dirty="0" smtClean="0">
                  <a:solidFill>
                    <a:prstClr val="black"/>
                  </a:solidFill>
                </a:rPr>
                <a:t>User Space</a:t>
              </a:r>
              <a:endParaRPr lang="de-CH" dirty="0">
                <a:solidFill>
                  <a:prstClr val="black"/>
                </a:solidFill>
              </a:endParaRPr>
            </a:p>
          </p:txBody>
        </p:sp>
        <p:sp>
          <p:nvSpPr>
            <p:cNvPr id="93" name="Pfeil nach rechts 92"/>
            <p:cNvSpPr/>
            <p:nvPr/>
          </p:nvSpPr>
          <p:spPr>
            <a:xfrm>
              <a:off x="5333854" y="2399976"/>
              <a:ext cx="4982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95" name="Pfeil nach rechts 94"/>
            <p:cNvSpPr/>
            <p:nvPr/>
          </p:nvSpPr>
          <p:spPr>
            <a:xfrm>
              <a:off x="1470145" y="2399976"/>
              <a:ext cx="4982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grpSp>
          <p:nvGrpSpPr>
            <p:cNvPr id="69" name="Gruppieren 68"/>
            <p:cNvGrpSpPr/>
            <p:nvPr/>
          </p:nvGrpSpPr>
          <p:grpSpPr>
            <a:xfrm>
              <a:off x="8261860" y="1788223"/>
              <a:ext cx="3433625" cy="4178703"/>
              <a:chOff x="8261860" y="1788223"/>
              <a:chExt cx="3433625" cy="4731390"/>
            </a:xfrm>
          </p:grpSpPr>
          <p:sp>
            <p:nvSpPr>
              <p:cNvPr id="102" name="Rechteck 101"/>
              <p:cNvSpPr/>
              <p:nvPr/>
            </p:nvSpPr>
            <p:spPr>
              <a:xfrm>
                <a:off x="8269651" y="2065222"/>
                <a:ext cx="3425834" cy="445439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prstClr val="white"/>
                  </a:solidFill>
                </a:endParaRPr>
              </a:p>
            </p:txBody>
          </p:sp>
          <p:sp>
            <p:nvSpPr>
              <p:cNvPr id="103" name="Textfeld 102"/>
              <p:cNvSpPr txBox="1"/>
              <p:nvPr/>
            </p:nvSpPr>
            <p:spPr>
              <a:xfrm>
                <a:off x="8261860" y="1788223"/>
                <a:ext cx="929081" cy="276999"/>
              </a:xfrm>
              <a:prstGeom prst="rect">
                <a:avLst/>
              </a:prstGeom>
              <a:solidFill>
                <a:schemeClr val="accent1"/>
              </a:solidFill>
              <a:ln>
                <a:solidFill>
                  <a:schemeClr val="tx1"/>
                </a:solidFill>
              </a:ln>
            </p:spPr>
            <p:txBody>
              <a:bodyPr wrap="square" rtlCol="0">
                <a:spAutoFit/>
              </a:bodyPr>
              <a:lstStyle/>
              <a:p>
                <a:r>
                  <a:rPr lang="de-CH" sz="1200" dirty="0" smtClean="0">
                    <a:solidFill>
                      <a:prstClr val="black"/>
                    </a:solidFill>
                  </a:rPr>
                  <a:t>Eye </a:t>
                </a:r>
                <a:r>
                  <a:rPr lang="de-CH" sz="1200" dirty="0" err="1" smtClean="0">
                    <a:solidFill>
                      <a:prstClr val="black"/>
                    </a:solidFill>
                  </a:rPr>
                  <a:t>Tracker</a:t>
                </a:r>
                <a:endParaRPr lang="de-CH" sz="1200" dirty="0">
                  <a:solidFill>
                    <a:prstClr val="black"/>
                  </a:solidFill>
                </a:endParaRPr>
              </a:p>
            </p:txBody>
          </p:sp>
        </p:grpSp>
        <p:sp>
          <p:nvSpPr>
            <p:cNvPr id="74" name="Textfeld 73"/>
            <p:cNvSpPr txBox="1"/>
            <p:nvPr/>
          </p:nvSpPr>
          <p:spPr>
            <a:xfrm>
              <a:off x="8298155" y="5127961"/>
              <a:ext cx="3080137" cy="738664"/>
            </a:xfrm>
            <a:prstGeom prst="rect">
              <a:avLst/>
            </a:prstGeom>
            <a:noFill/>
          </p:spPr>
          <p:txBody>
            <a:bodyPr wrap="square" rtlCol="0">
              <a:spAutoFit/>
            </a:bodyPr>
            <a:lstStyle/>
            <a:p>
              <a:r>
                <a:rPr lang="de-CH" sz="1400" dirty="0" err="1" smtClean="0">
                  <a:solidFill>
                    <a:prstClr val="black"/>
                  </a:solidFill>
                </a:rPr>
                <a:t>read</a:t>
              </a:r>
              <a:r>
                <a:rPr lang="de-CH" sz="1400" dirty="0" smtClean="0">
                  <a:solidFill>
                    <a:prstClr val="black"/>
                  </a:solidFill>
                </a:rPr>
                <a:t>() : Lesen der Messdaten</a:t>
              </a:r>
              <a:endParaRPr lang="de-CH" sz="1400" dirty="0">
                <a:solidFill>
                  <a:prstClr val="black"/>
                </a:solidFill>
              </a:endParaRPr>
            </a:p>
            <a:p>
              <a:r>
                <a:rPr lang="de-CH" sz="1400" dirty="0" err="1" smtClean="0">
                  <a:solidFill>
                    <a:prstClr val="black"/>
                  </a:solidFill>
                </a:rPr>
                <a:t>write</a:t>
              </a:r>
              <a:r>
                <a:rPr lang="de-CH" sz="1400" dirty="0">
                  <a:solidFill>
                    <a:prstClr val="black"/>
                  </a:solidFill>
                </a:rPr>
                <a:t>() </a:t>
              </a:r>
              <a:r>
                <a:rPr lang="de-CH" sz="1400" dirty="0" smtClean="0">
                  <a:solidFill>
                    <a:prstClr val="black"/>
                  </a:solidFill>
                </a:rPr>
                <a:t>: Trigger einer (neuen) Messung</a:t>
              </a:r>
              <a:endParaRPr lang="de-CH" sz="1400" dirty="0">
                <a:solidFill>
                  <a:prstClr val="black"/>
                </a:solidFill>
              </a:endParaRPr>
            </a:p>
            <a:p>
              <a:pPr algn="ctr"/>
              <a:endParaRPr lang="de-CH" sz="1400" dirty="0">
                <a:solidFill>
                  <a:prstClr val="black"/>
                </a:solidFill>
              </a:endParaRPr>
            </a:p>
          </p:txBody>
        </p:sp>
        <p:sp>
          <p:nvSpPr>
            <p:cNvPr id="75" name="Textfeld 74"/>
            <p:cNvSpPr txBox="1"/>
            <p:nvPr/>
          </p:nvSpPr>
          <p:spPr>
            <a:xfrm>
              <a:off x="8117221" y="6287066"/>
              <a:ext cx="3658180" cy="307777"/>
            </a:xfrm>
            <a:prstGeom prst="rect">
              <a:avLst/>
            </a:prstGeom>
            <a:noFill/>
          </p:spPr>
          <p:txBody>
            <a:bodyPr wrap="square" rtlCol="0">
              <a:spAutoFit/>
            </a:bodyPr>
            <a:lstStyle/>
            <a:p>
              <a:pPr algn="ctr"/>
              <a:r>
                <a:rPr lang="de-CH" sz="1400" dirty="0" err="1" smtClean="0">
                  <a:solidFill>
                    <a:prstClr val="black"/>
                  </a:solidFill>
                </a:rPr>
                <a:t>sys-fs</a:t>
              </a:r>
              <a:r>
                <a:rPr lang="de-CH" sz="1400" dirty="0" smtClean="0">
                  <a:solidFill>
                    <a:prstClr val="black"/>
                  </a:solidFill>
                </a:rPr>
                <a:t> : Zugriff auf </a:t>
              </a:r>
              <a:r>
                <a:rPr lang="de-CH" sz="1400" dirty="0" err="1">
                  <a:solidFill>
                    <a:prstClr val="black"/>
                  </a:solidFill>
                </a:rPr>
                <a:t>d</a:t>
              </a:r>
              <a:r>
                <a:rPr lang="de-CH" sz="1400" dirty="0" err="1" smtClean="0">
                  <a:solidFill>
                    <a:prstClr val="black"/>
                  </a:solidFill>
                </a:rPr>
                <a:t>evicespezifische</a:t>
              </a:r>
              <a:r>
                <a:rPr lang="de-CH" sz="1400" dirty="0" smtClean="0">
                  <a:solidFill>
                    <a:prstClr val="black"/>
                  </a:solidFill>
                </a:rPr>
                <a:t> Parameter</a:t>
              </a:r>
              <a:endParaRPr lang="de-CH" sz="1400" dirty="0">
                <a:solidFill>
                  <a:prstClr val="black"/>
                </a:solidFill>
              </a:endParaRPr>
            </a:p>
          </p:txBody>
        </p:sp>
        <p:sp>
          <p:nvSpPr>
            <p:cNvPr id="109" name="Pfeil nach rechts 108"/>
            <p:cNvSpPr/>
            <p:nvPr/>
          </p:nvSpPr>
          <p:spPr>
            <a:xfrm>
              <a:off x="7493829" y="2374205"/>
              <a:ext cx="4982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cxnSp>
          <p:nvCxnSpPr>
            <p:cNvPr id="107" name="Gerader Verbinder 106"/>
            <p:cNvCxnSpPr/>
            <p:nvPr/>
          </p:nvCxnSpPr>
          <p:spPr>
            <a:xfrm>
              <a:off x="3158842" y="3353811"/>
              <a:ext cx="9999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0" name="Gerader Verbinder 149"/>
            <p:cNvCxnSpPr/>
            <p:nvPr/>
          </p:nvCxnSpPr>
          <p:spPr>
            <a:xfrm>
              <a:off x="5130411" y="3353811"/>
              <a:ext cx="9695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2" name="Gerader Verbinder 151"/>
            <p:cNvCxnSpPr/>
            <p:nvPr/>
          </p:nvCxnSpPr>
          <p:spPr>
            <a:xfrm>
              <a:off x="7117234" y="3367139"/>
              <a:ext cx="9999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4" name="Gerader Verbinder 153"/>
            <p:cNvCxnSpPr/>
            <p:nvPr/>
          </p:nvCxnSpPr>
          <p:spPr>
            <a:xfrm>
              <a:off x="3158842" y="4018856"/>
              <a:ext cx="9999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5" name="Gerader Verbinder 154"/>
            <p:cNvCxnSpPr/>
            <p:nvPr/>
          </p:nvCxnSpPr>
          <p:spPr>
            <a:xfrm>
              <a:off x="5130411" y="4018856"/>
              <a:ext cx="101724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6" name="Gerader Verbinder 155"/>
            <p:cNvCxnSpPr/>
            <p:nvPr/>
          </p:nvCxnSpPr>
          <p:spPr>
            <a:xfrm>
              <a:off x="7117234" y="4032184"/>
              <a:ext cx="9999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3" name="Textfeld 112"/>
            <p:cNvSpPr txBox="1"/>
            <p:nvPr/>
          </p:nvSpPr>
          <p:spPr>
            <a:xfrm>
              <a:off x="9652859" y="2491667"/>
              <a:ext cx="1935280" cy="1477328"/>
            </a:xfrm>
            <a:prstGeom prst="rect">
              <a:avLst/>
            </a:prstGeom>
            <a:noFill/>
          </p:spPr>
          <p:txBody>
            <a:bodyPr wrap="square" rtlCol="0">
              <a:spAutoFit/>
            </a:bodyPr>
            <a:lstStyle/>
            <a:p>
              <a:pPr marL="285750" indent="-285750">
                <a:buFont typeface="Arial" panose="020B0604020202020204" pitchFamily="34" charset="0"/>
                <a:buChar char="•"/>
              </a:pPr>
              <a:r>
                <a:rPr lang="de-CH" dirty="0" smtClean="0"/>
                <a:t>GUI</a:t>
              </a:r>
            </a:p>
            <a:p>
              <a:pPr marL="285750" indent="-285750">
                <a:buFont typeface="Arial" panose="020B0604020202020204" pitchFamily="34" charset="0"/>
                <a:buChar char="•"/>
              </a:pPr>
              <a:r>
                <a:rPr lang="de-CH" dirty="0" smtClean="0"/>
                <a:t>Video Stream</a:t>
              </a:r>
              <a:endParaRPr lang="de-CH" dirty="0"/>
            </a:p>
            <a:p>
              <a:pPr marL="285750" indent="-285750">
                <a:buFont typeface="Arial" panose="020B0604020202020204" pitchFamily="34" charset="0"/>
                <a:buChar char="•"/>
              </a:pPr>
              <a:r>
                <a:rPr lang="de-CH" dirty="0" smtClean="0"/>
                <a:t>Statistik</a:t>
              </a:r>
            </a:p>
            <a:p>
              <a:pPr marL="285750" indent="-285750">
                <a:buFont typeface="Arial" panose="020B0604020202020204" pitchFamily="34" charset="0"/>
                <a:buChar char="•"/>
              </a:pPr>
              <a:r>
                <a:rPr lang="de-CH" dirty="0"/>
                <a:t>K</a:t>
              </a:r>
              <a:r>
                <a:rPr lang="de-CH" dirty="0" smtClean="0"/>
                <a:t>onfiguration</a:t>
              </a:r>
            </a:p>
            <a:p>
              <a:pPr marL="285750" indent="-285750">
                <a:buFont typeface="Arial" panose="020B0604020202020204" pitchFamily="34" charset="0"/>
                <a:buChar char="•"/>
              </a:pPr>
              <a:r>
                <a:rPr lang="de-CH" dirty="0" smtClean="0"/>
                <a:t>Datenerhebung</a:t>
              </a:r>
            </a:p>
          </p:txBody>
        </p:sp>
        <p:grpSp>
          <p:nvGrpSpPr>
            <p:cNvPr id="114" name="Gruppieren 113"/>
            <p:cNvGrpSpPr/>
            <p:nvPr/>
          </p:nvGrpSpPr>
          <p:grpSpPr>
            <a:xfrm>
              <a:off x="2753193" y="4471825"/>
              <a:ext cx="3505601" cy="1715600"/>
              <a:chOff x="2570771" y="4205697"/>
              <a:chExt cx="3505601" cy="1715600"/>
            </a:xfrm>
          </p:grpSpPr>
          <p:grpSp>
            <p:nvGrpSpPr>
              <p:cNvPr id="62" name="Gruppieren 61"/>
              <p:cNvGrpSpPr/>
              <p:nvPr/>
            </p:nvGrpSpPr>
            <p:grpSpPr>
              <a:xfrm>
                <a:off x="2570771" y="4205697"/>
                <a:ext cx="3505601" cy="1715600"/>
                <a:chOff x="2959892" y="3792898"/>
                <a:chExt cx="3505601" cy="1715600"/>
              </a:xfrm>
            </p:grpSpPr>
            <p:grpSp>
              <p:nvGrpSpPr>
                <p:cNvPr id="12" name="Gruppieren 11"/>
                <p:cNvGrpSpPr/>
                <p:nvPr/>
              </p:nvGrpSpPr>
              <p:grpSpPr>
                <a:xfrm>
                  <a:off x="2959892" y="3792898"/>
                  <a:ext cx="3501763" cy="1715600"/>
                  <a:chOff x="2959892" y="3792898"/>
                  <a:chExt cx="3501763" cy="1715600"/>
                </a:xfrm>
              </p:grpSpPr>
              <p:sp>
                <p:nvSpPr>
                  <p:cNvPr id="29" name="Rechteck 28"/>
                  <p:cNvSpPr/>
                  <p:nvPr/>
                </p:nvSpPr>
                <p:spPr>
                  <a:xfrm>
                    <a:off x="2959892" y="4076360"/>
                    <a:ext cx="3501763" cy="143213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31" name="Textfeld 30"/>
                  <p:cNvSpPr txBox="1"/>
                  <p:nvPr/>
                </p:nvSpPr>
                <p:spPr>
                  <a:xfrm>
                    <a:off x="2959892" y="3792898"/>
                    <a:ext cx="981007" cy="276999"/>
                  </a:xfrm>
                  <a:prstGeom prst="rect">
                    <a:avLst/>
                  </a:prstGeom>
                  <a:solidFill>
                    <a:schemeClr val="accent1"/>
                  </a:solidFill>
                  <a:ln>
                    <a:solidFill>
                      <a:schemeClr val="tx1"/>
                    </a:solidFill>
                  </a:ln>
                </p:spPr>
                <p:txBody>
                  <a:bodyPr wrap="square" rtlCol="0">
                    <a:spAutoFit/>
                  </a:bodyPr>
                  <a:lstStyle/>
                  <a:p>
                    <a:r>
                      <a:rPr lang="de-CH" sz="1200" dirty="0" smtClean="0">
                        <a:solidFill>
                          <a:prstClr val="black"/>
                        </a:solidFill>
                      </a:rPr>
                      <a:t>EBX </a:t>
                    </a:r>
                    <a:r>
                      <a:rPr lang="de-CH" sz="1200" dirty="0">
                        <a:solidFill>
                          <a:prstClr val="black"/>
                        </a:solidFill>
                      </a:rPr>
                      <a:t>M</a:t>
                    </a:r>
                    <a:r>
                      <a:rPr lang="de-CH" sz="1200" dirty="0" smtClean="0">
                        <a:solidFill>
                          <a:prstClr val="black"/>
                        </a:solidFill>
                      </a:rPr>
                      <a:t>onitor</a:t>
                    </a:r>
                    <a:endParaRPr lang="de-CH" sz="1200" dirty="0">
                      <a:solidFill>
                        <a:prstClr val="black"/>
                      </a:solidFill>
                    </a:endParaRPr>
                  </a:p>
                </p:txBody>
              </p:sp>
            </p:grpSp>
            <p:sp>
              <p:nvSpPr>
                <p:cNvPr id="33" name="Textfeld 32"/>
                <p:cNvSpPr txBox="1"/>
                <p:nvPr/>
              </p:nvSpPr>
              <p:spPr>
                <a:xfrm>
                  <a:off x="4358271" y="4084531"/>
                  <a:ext cx="940560" cy="307777"/>
                </a:xfrm>
                <a:prstGeom prst="rect">
                  <a:avLst/>
                </a:prstGeom>
                <a:noFill/>
                <a:ln>
                  <a:solidFill>
                    <a:schemeClr val="tx1"/>
                  </a:solidFill>
                </a:ln>
              </p:spPr>
              <p:txBody>
                <a:bodyPr wrap="square" rtlCol="0">
                  <a:spAutoFit/>
                </a:bodyPr>
                <a:lstStyle/>
                <a:p>
                  <a:r>
                    <a:rPr lang="de-CH" sz="1400" dirty="0" smtClean="0">
                      <a:solidFill>
                        <a:prstClr val="black"/>
                      </a:solidFill>
                    </a:rPr>
                    <a:t>Kernel API</a:t>
                  </a:r>
                  <a:endParaRPr lang="de-CH" sz="1400" dirty="0">
                    <a:solidFill>
                      <a:prstClr val="black"/>
                    </a:solidFill>
                  </a:endParaRPr>
                </a:p>
              </p:txBody>
            </p:sp>
            <p:sp>
              <p:nvSpPr>
                <p:cNvPr id="34" name="Textfeld 33"/>
                <p:cNvSpPr txBox="1"/>
                <p:nvPr/>
              </p:nvSpPr>
              <p:spPr>
                <a:xfrm rot="16200000">
                  <a:off x="5702003" y="4665143"/>
                  <a:ext cx="1219203" cy="307777"/>
                </a:xfrm>
                <a:prstGeom prst="rect">
                  <a:avLst/>
                </a:prstGeom>
                <a:noFill/>
                <a:ln>
                  <a:solidFill>
                    <a:schemeClr val="tx1"/>
                  </a:solidFill>
                </a:ln>
              </p:spPr>
              <p:txBody>
                <a:bodyPr wrap="square" rtlCol="0">
                  <a:spAutoFit/>
                </a:bodyPr>
                <a:lstStyle/>
                <a:p>
                  <a:r>
                    <a:rPr lang="de-CH" sz="1400" dirty="0" err="1" smtClean="0">
                      <a:solidFill>
                        <a:prstClr val="black"/>
                      </a:solidFill>
                    </a:rPr>
                    <a:t>Userspace</a:t>
                  </a:r>
                  <a:r>
                    <a:rPr lang="de-CH" sz="1400" dirty="0" smtClean="0">
                      <a:solidFill>
                        <a:prstClr val="black"/>
                      </a:solidFill>
                    </a:rPr>
                    <a:t> API</a:t>
                  </a:r>
                  <a:endParaRPr lang="de-CH" sz="1400" dirty="0">
                    <a:solidFill>
                      <a:prstClr val="black"/>
                    </a:solidFill>
                  </a:endParaRPr>
                </a:p>
              </p:txBody>
            </p:sp>
          </p:grpSp>
          <p:sp>
            <p:nvSpPr>
              <p:cNvPr id="159" name="Textfeld 158"/>
              <p:cNvSpPr txBox="1"/>
              <p:nvPr/>
            </p:nvSpPr>
            <p:spPr>
              <a:xfrm>
                <a:off x="2853914" y="5027956"/>
                <a:ext cx="1935280" cy="646331"/>
              </a:xfrm>
              <a:prstGeom prst="rect">
                <a:avLst/>
              </a:prstGeom>
              <a:noFill/>
            </p:spPr>
            <p:txBody>
              <a:bodyPr wrap="square" rtlCol="0">
                <a:spAutoFit/>
              </a:bodyPr>
              <a:lstStyle/>
              <a:p>
                <a:pPr marL="285750" indent="-285750">
                  <a:buFont typeface="Arial" panose="020B0604020202020204" pitchFamily="34" charset="0"/>
                  <a:buChar char="•"/>
                </a:pPr>
                <a:r>
                  <a:rPr lang="de-CH" dirty="0" smtClean="0"/>
                  <a:t>Messungen</a:t>
                </a:r>
                <a:endParaRPr lang="de-CH" dirty="0"/>
              </a:p>
              <a:p>
                <a:pPr marL="285750" indent="-285750">
                  <a:buFont typeface="Arial" panose="020B0604020202020204" pitchFamily="34" charset="0"/>
                  <a:buChar char="•"/>
                </a:pPr>
                <a:r>
                  <a:rPr lang="de-CH" dirty="0" smtClean="0"/>
                  <a:t>Statistik</a:t>
                </a:r>
              </a:p>
            </p:txBody>
          </p:sp>
        </p:grpSp>
        <p:grpSp>
          <p:nvGrpSpPr>
            <p:cNvPr id="110" name="Gruppieren 109"/>
            <p:cNvGrpSpPr/>
            <p:nvPr/>
          </p:nvGrpSpPr>
          <p:grpSpPr>
            <a:xfrm>
              <a:off x="2139269" y="2048624"/>
              <a:ext cx="996042" cy="1094014"/>
              <a:chOff x="4738007" y="3633489"/>
              <a:chExt cx="996042" cy="1094014"/>
            </a:xfrm>
            <a:solidFill>
              <a:schemeClr val="tx1">
                <a:lumMod val="50000"/>
                <a:lumOff val="50000"/>
              </a:schemeClr>
            </a:solidFill>
          </p:grpSpPr>
          <p:sp>
            <p:nvSpPr>
              <p:cNvPr id="111" name="Rechteck 110"/>
              <p:cNvSpPr/>
              <p:nvPr/>
            </p:nvSpPr>
            <p:spPr>
              <a:xfrm>
                <a:off x="4738007" y="3633489"/>
                <a:ext cx="996042" cy="109401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115" name="Textfeld 114"/>
              <p:cNvSpPr txBox="1"/>
              <p:nvPr/>
            </p:nvSpPr>
            <p:spPr>
              <a:xfrm>
                <a:off x="4750800" y="3995830"/>
                <a:ext cx="933847" cy="369332"/>
              </a:xfrm>
              <a:prstGeom prst="rect">
                <a:avLst/>
              </a:prstGeom>
              <a:grpFill/>
            </p:spPr>
            <p:txBody>
              <a:bodyPr wrap="square" rtlCol="0">
                <a:spAutoFit/>
              </a:bodyPr>
              <a:lstStyle/>
              <a:p>
                <a:pPr algn="ctr"/>
                <a:r>
                  <a:rPr lang="de-CH" dirty="0" smtClean="0">
                    <a:solidFill>
                      <a:prstClr val="black"/>
                    </a:solidFill>
                  </a:rPr>
                  <a:t>USB</a:t>
                </a:r>
              </a:p>
            </p:txBody>
          </p:sp>
        </p:grpSp>
        <p:sp>
          <p:nvSpPr>
            <p:cNvPr id="116" name="Pfeil nach rechts 115"/>
            <p:cNvSpPr/>
            <p:nvPr/>
          </p:nvSpPr>
          <p:spPr>
            <a:xfrm rot="5400000">
              <a:off x="4379680" y="4230963"/>
              <a:ext cx="4982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grpSp>
      <p:pic>
        <p:nvPicPr>
          <p:cNvPr id="63" name="Grafik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092" y="2637382"/>
            <a:ext cx="890991" cy="667384"/>
          </a:xfrm>
          <a:prstGeom prst="rect">
            <a:avLst/>
          </a:prstGeom>
        </p:spPr>
      </p:pic>
      <p:grpSp>
        <p:nvGrpSpPr>
          <p:cNvPr id="5" name="Gruppieren 4"/>
          <p:cNvGrpSpPr/>
          <p:nvPr/>
        </p:nvGrpSpPr>
        <p:grpSpPr>
          <a:xfrm>
            <a:off x="8079445" y="2484124"/>
            <a:ext cx="1043313" cy="955637"/>
            <a:chOff x="1343059" y="4779129"/>
            <a:chExt cx="1043313" cy="955637"/>
          </a:xfrm>
        </p:grpSpPr>
        <p:grpSp>
          <p:nvGrpSpPr>
            <p:cNvPr id="67" name="Gruppieren 66"/>
            <p:cNvGrpSpPr/>
            <p:nvPr/>
          </p:nvGrpSpPr>
          <p:grpSpPr>
            <a:xfrm>
              <a:off x="1361267" y="4779129"/>
              <a:ext cx="1025105" cy="955637"/>
              <a:chOff x="950761" y="4320335"/>
              <a:chExt cx="1025105" cy="955637"/>
            </a:xfrm>
          </p:grpSpPr>
          <p:pic>
            <p:nvPicPr>
              <p:cNvPr id="68" name="Grafik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817" y="4464461"/>
                <a:ext cx="890991" cy="667384"/>
              </a:xfrm>
              <a:prstGeom prst="rect">
                <a:avLst/>
              </a:prstGeom>
            </p:spPr>
          </p:pic>
          <p:pic>
            <p:nvPicPr>
              <p:cNvPr id="70" name="Grafik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50761" y="4320335"/>
                <a:ext cx="1025105" cy="955637"/>
              </a:xfrm>
              <a:prstGeom prst="rect">
                <a:avLst/>
              </a:prstGeom>
            </p:spPr>
          </p:pic>
        </p:grpSp>
        <p:sp>
          <p:nvSpPr>
            <p:cNvPr id="66" name="Textfeld 65"/>
            <p:cNvSpPr txBox="1"/>
            <p:nvPr/>
          </p:nvSpPr>
          <p:spPr>
            <a:xfrm>
              <a:off x="1343059" y="4852012"/>
              <a:ext cx="351693" cy="307777"/>
            </a:xfrm>
            <a:prstGeom prst="rect">
              <a:avLst/>
            </a:prstGeom>
            <a:noFill/>
          </p:spPr>
          <p:txBody>
            <a:bodyPr wrap="square" rtlCol="0">
              <a:spAutoFit/>
            </a:bodyPr>
            <a:lstStyle/>
            <a:p>
              <a:r>
                <a:rPr lang="de-CH" sz="1400" b="1" dirty="0" err="1" smtClean="0">
                  <a:solidFill>
                    <a:srgbClr val="FF0000"/>
                  </a:solidFill>
                </a:rPr>
                <a:t>id</a:t>
              </a:r>
              <a:endParaRPr lang="de-CH" sz="1400" b="1" dirty="0">
                <a:solidFill>
                  <a:srgbClr val="FF0000"/>
                </a:solidFill>
              </a:endParaRPr>
            </a:p>
          </p:txBody>
        </p:sp>
      </p:grpSp>
      <p:grpSp>
        <p:nvGrpSpPr>
          <p:cNvPr id="71" name="Gruppieren 70"/>
          <p:cNvGrpSpPr/>
          <p:nvPr/>
        </p:nvGrpSpPr>
        <p:grpSpPr>
          <a:xfrm>
            <a:off x="2100244" y="2484124"/>
            <a:ext cx="1025105" cy="955637"/>
            <a:chOff x="950761" y="4320335"/>
            <a:chExt cx="1025105" cy="955637"/>
          </a:xfrm>
        </p:grpSpPr>
        <p:pic>
          <p:nvPicPr>
            <p:cNvPr id="72" name="Grafik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817" y="4464461"/>
              <a:ext cx="890991" cy="667384"/>
            </a:xfrm>
            <a:prstGeom prst="rect">
              <a:avLst/>
            </a:prstGeom>
          </p:spPr>
        </p:pic>
        <p:pic>
          <p:nvPicPr>
            <p:cNvPr id="73" name="Grafik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50761" y="4320335"/>
              <a:ext cx="1025105" cy="955637"/>
            </a:xfrm>
            <a:prstGeom prst="rect">
              <a:avLst/>
            </a:prstGeom>
          </p:spPr>
        </p:pic>
      </p:grpSp>
      <p:grpSp>
        <p:nvGrpSpPr>
          <p:cNvPr id="78" name="Gruppieren 77"/>
          <p:cNvGrpSpPr/>
          <p:nvPr/>
        </p:nvGrpSpPr>
        <p:grpSpPr>
          <a:xfrm>
            <a:off x="4098470" y="2492707"/>
            <a:ext cx="1043313" cy="955637"/>
            <a:chOff x="1343059" y="4779129"/>
            <a:chExt cx="1043313" cy="955637"/>
          </a:xfrm>
        </p:grpSpPr>
        <p:grpSp>
          <p:nvGrpSpPr>
            <p:cNvPr id="82" name="Gruppieren 81"/>
            <p:cNvGrpSpPr/>
            <p:nvPr/>
          </p:nvGrpSpPr>
          <p:grpSpPr>
            <a:xfrm>
              <a:off x="1361267" y="4779129"/>
              <a:ext cx="1025105" cy="955637"/>
              <a:chOff x="950761" y="4320335"/>
              <a:chExt cx="1025105" cy="955637"/>
            </a:xfrm>
          </p:grpSpPr>
          <p:pic>
            <p:nvPicPr>
              <p:cNvPr id="85" name="Grafik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817" y="4464461"/>
                <a:ext cx="890991" cy="667384"/>
              </a:xfrm>
              <a:prstGeom prst="rect">
                <a:avLst/>
              </a:prstGeom>
            </p:spPr>
          </p:pic>
          <p:pic>
            <p:nvPicPr>
              <p:cNvPr id="86" name="Grafik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50761" y="4320335"/>
                <a:ext cx="1025105" cy="955637"/>
              </a:xfrm>
              <a:prstGeom prst="rect">
                <a:avLst/>
              </a:prstGeom>
            </p:spPr>
          </p:pic>
        </p:grpSp>
        <p:sp>
          <p:nvSpPr>
            <p:cNvPr id="83" name="Textfeld 82"/>
            <p:cNvSpPr txBox="1"/>
            <p:nvPr/>
          </p:nvSpPr>
          <p:spPr>
            <a:xfrm>
              <a:off x="1343059" y="4852012"/>
              <a:ext cx="351693" cy="307777"/>
            </a:xfrm>
            <a:prstGeom prst="rect">
              <a:avLst/>
            </a:prstGeom>
            <a:noFill/>
          </p:spPr>
          <p:txBody>
            <a:bodyPr wrap="square" rtlCol="0">
              <a:spAutoFit/>
            </a:bodyPr>
            <a:lstStyle/>
            <a:p>
              <a:r>
                <a:rPr lang="de-CH" sz="1400" b="1" dirty="0" err="1" smtClean="0">
                  <a:solidFill>
                    <a:srgbClr val="FF0000"/>
                  </a:solidFill>
                </a:rPr>
                <a:t>id</a:t>
              </a:r>
              <a:endParaRPr lang="de-CH" sz="1400" b="1" dirty="0">
                <a:solidFill>
                  <a:srgbClr val="FF0000"/>
                </a:solidFill>
              </a:endParaRPr>
            </a:p>
          </p:txBody>
        </p:sp>
      </p:grpSp>
      <p:grpSp>
        <p:nvGrpSpPr>
          <p:cNvPr id="87" name="Gruppieren 86"/>
          <p:cNvGrpSpPr/>
          <p:nvPr/>
        </p:nvGrpSpPr>
        <p:grpSpPr>
          <a:xfrm>
            <a:off x="6041810" y="2492706"/>
            <a:ext cx="1043313" cy="955637"/>
            <a:chOff x="1343059" y="4779129"/>
            <a:chExt cx="1043313" cy="955637"/>
          </a:xfrm>
        </p:grpSpPr>
        <p:grpSp>
          <p:nvGrpSpPr>
            <p:cNvPr id="88" name="Gruppieren 87"/>
            <p:cNvGrpSpPr/>
            <p:nvPr/>
          </p:nvGrpSpPr>
          <p:grpSpPr>
            <a:xfrm>
              <a:off x="1361267" y="4779129"/>
              <a:ext cx="1025105" cy="955637"/>
              <a:chOff x="950761" y="4320335"/>
              <a:chExt cx="1025105" cy="955637"/>
            </a:xfrm>
          </p:grpSpPr>
          <p:pic>
            <p:nvPicPr>
              <p:cNvPr id="117" name="Grafik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817" y="4464461"/>
                <a:ext cx="890991" cy="667384"/>
              </a:xfrm>
              <a:prstGeom prst="rect">
                <a:avLst/>
              </a:prstGeom>
            </p:spPr>
          </p:pic>
          <p:pic>
            <p:nvPicPr>
              <p:cNvPr id="118" name="Grafik 1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50761" y="4320335"/>
                <a:ext cx="1025105" cy="955637"/>
              </a:xfrm>
              <a:prstGeom prst="rect">
                <a:avLst/>
              </a:prstGeom>
            </p:spPr>
          </p:pic>
        </p:grpSp>
        <p:sp>
          <p:nvSpPr>
            <p:cNvPr id="112" name="Textfeld 111"/>
            <p:cNvSpPr txBox="1"/>
            <p:nvPr/>
          </p:nvSpPr>
          <p:spPr>
            <a:xfrm>
              <a:off x="1343059" y="4852012"/>
              <a:ext cx="351693" cy="307777"/>
            </a:xfrm>
            <a:prstGeom prst="rect">
              <a:avLst/>
            </a:prstGeom>
            <a:noFill/>
          </p:spPr>
          <p:txBody>
            <a:bodyPr wrap="square" rtlCol="0">
              <a:spAutoFit/>
            </a:bodyPr>
            <a:lstStyle/>
            <a:p>
              <a:r>
                <a:rPr lang="de-CH" sz="1400" b="1" dirty="0" err="1" smtClean="0">
                  <a:solidFill>
                    <a:srgbClr val="FF0000"/>
                  </a:solidFill>
                </a:rPr>
                <a:t>id</a:t>
              </a:r>
              <a:endParaRPr lang="de-CH" sz="1400" b="1" dirty="0">
                <a:solidFill>
                  <a:srgbClr val="FF0000"/>
                </a:solidFill>
              </a:endParaRPr>
            </a:p>
          </p:txBody>
        </p:sp>
      </p:grpSp>
      <p:sp>
        <p:nvSpPr>
          <p:cNvPr id="7" name="Fußzeilenplatzhalter 6"/>
          <p:cNvSpPr>
            <a:spLocks noGrp="1"/>
          </p:cNvSpPr>
          <p:nvPr>
            <p:ph type="ftr" sz="quarter" idx="11"/>
          </p:nvPr>
        </p:nvSpPr>
        <p:spPr/>
        <p:txBody>
          <a:bodyPr/>
          <a:lstStyle/>
          <a:p>
            <a:r>
              <a:rPr lang="de-CH" smtClean="0"/>
              <a:t>Semesterarbeit CAS EBX FS15</a:t>
            </a:r>
            <a:endParaRPr lang="de-CH" dirty="0" smtClean="0"/>
          </a:p>
        </p:txBody>
      </p:sp>
      <p:sp>
        <p:nvSpPr>
          <p:cNvPr id="8" name="Foliennummernplatzhalter 7"/>
          <p:cNvSpPr>
            <a:spLocks noGrp="1"/>
          </p:cNvSpPr>
          <p:nvPr>
            <p:ph type="sldNum" sz="quarter" idx="12"/>
          </p:nvPr>
        </p:nvSpPr>
        <p:spPr/>
        <p:txBody>
          <a:bodyPr/>
          <a:lstStyle/>
          <a:p>
            <a:fld id="{5A95ACF4-2AFA-4BAC-AAD3-6C6D2127B17F}" type="slidenum">
              <a:rPr lang="de-CH" smtClean="0"/>
              <a:t>4</a:t>
            </a:fld>
            <a:endParaRPr lang="de-CH"/>
          </a:p>
        </p:txBody>
      </p:sp>
      <p:sp>
        <p:nvSpPr>
          <p:cNvPr id="11" name="Datumsplatzhalter 10"/>
          <p:cNvSpPr>
            <a:spLocks noGrp="1"/>
          </p:cNvSpPr>
          <p:nvPr>
            <p:ph type="dt" sz="half" idx="10"/>
          </p:nvPr>
        </p:nvSpPr>
        <p:spPr/>
        <p:txBody>
          <a:bodyPr/>
          <a:lstStyle/>
          <a:p>
            <a:r>
              <a:rPr lang="de-CH" smtClean="0"/>
              <a:t>30.09.2015</a:t>
            </a:r>
            <a:endParaRPr lang="de-CH"/>
          </a:p>
        </p:txBody>
      </p:sp>
      <p:grpSp>
        <p:nvGrpSpPr>
          <p:cNvPr id="76" name="Gruppieren 75"/>
          <p:cNvGrpSpPr/>
          <p:nvPr/>
        </p:nvGrpSpPr>
        <p:grpSpPr>
          <a:xfrm>
            <a:off x="11753850" y="6437338"/>
            <a:ext cx="265087" cy="265087"/>
            <a:chOff x="8818186" y="5612751"/>
            <a:chExt cx="265087" cy="265087"/>
          </a:xfrm>
        </p:grpSpPr>
        <p:grpSp>
          <p:nvGrpSpPr>
            <p:cNvPr id="77" name="Gruppieren 76"/>
            <p:cNvGrpSpPr/>
            <p:nvPr/>
          </p:nvGrpSpPr>
          <p:grpSpPr>
            <a:xfrm>
              <a:off x="8818186" y="5612751"/>
              <a:ext cx="265087" cy="265087"/>
              <a:chOff x="5080942" y="695244"/>
              <a:chExt cx="265087" cy="265087"/>
            </a:xfrm>
          </p:grpSpPr>
          <p:sp>
            <p:nvSpPr>
              <p:cNvPr id="90" name="Ellipse 8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91" name="Grafik 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80" name="Grafik 7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92" name="Gruppieren 91"/>
          <p:cNvGrpSpPr/>
          <p:nvPr/>
        </p:nvGrpSpPr>
        <p:grpSpPr>
          <a:xfrm>
            <a:off x="11753850" y="6313560"/>
            <a:ext cx="265087" cy="265087"/>
            <a:chOff x="8818186" y="5612751"/>
            <a:chExt cx="265087" cy="265087"/>
          </a:xfrm>
        </p:grpSpPr>
        <p:grpSp>
          <p:nvGrpSpPr>
            <p:cNvPr id="94" name="Gruppieren 93"/>
            <p:cNvGrpSpPr/>
            <p:nvPr/>
          </p:nvGrpSpPr>
          <p:grpSpPr>
            <a:xfrm>
              <a:off x="8818186" y="5612751"/>
              <a:ext cx="265087" cy="265087"/>
              <a:chOff x="5080942" y="695244"/>
              <a:chExt cx="265087" cy="265087"/>
            </a:xfrm>
          </p:grpSpPr>
          <p:sp>
            <p:nvSpPr>
              <p:cNvPr id="97" name="Ellipse 96"/>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98" name="Grafik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96" name="Grafik 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99" name="Gruppieren 98"/>
          <p:cNvGrpSpPr/>
          <p:nvPr/>
        </p:nvGrpSpPr>
        <p:grpSpPr>
          <a:xfrm>
            <a:off x="11753850" y="6189777"/>
            <a:ext cx="265087" cy="265087"/>
            <a:chOff x="8818186" y="5612751"/>
            <a:chExt cx="265087" cy="265087"/>
          </a:xfrm>
        </p:grpSpPr>
        <p:grpSp>
          <p:nvGrpSpPr>
            <p:cNvPr id="100" name="Gruppieren 99"/>
            <p:cNvGrpSpPr/>
            <p:nvPr/>
          </p:nvGrpSpPr>
          <p:grpSpPr>
            <a:xfrm>
              <a:off x="8818186" y="5612751"/>
              <a:ext cx="265087" cy="265087"/>
              <a:chOff x="5080942" y="695244"/>
              <a:chExt cx="265087" cy="265087"/>
            </a:xfrm>
          </p:grpSpPr>
          <p:sp>
            <p:nvSpPr>
              <p:cNvPr id="104" name="Ellipse 103"/>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06" name="Grafik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01" name="Grafik 10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08" name="Gruppieren 107"/>
          <p:cNvGrpSpPr/>
          <p:nvPr/>
        </p:nvGrpSpPr>
        <p:grpSpPr>
          <a:xfrm>
            <a:off x="11753850" y="6065994"/>
            <a:ext cx="265087" cy="265087"/>
            <a:chOff x="8818186" y="5612751"/>
            <a:chExt cx="265087" cy="265087"/>
          </a:xfrm>
        </p:grpSpPr>
        <p:grpSp>
          <p:nvGrpSpPr>
            <p:cNvPr id="119" name="Gruppieren 118"/>
            <p:cNvGrpSpPr/>
            <p:nvPr/>
          </p:nvGrpSpPr>
          <p:grpSpPr>
            <a:xfrm>
              <a:off x="8818186" y="5612751"/>
              <a:ext cx="265087" cy="265087"/>
              <a:chOff x="5080942" y="695244"/>
              <a:chExt cx="265087" cy="265087"/>
            </a:xfrm>
          </p:grpSpPr>
          <p:sp>
            <p:nvSpPr>
              <p:cNvPr id="121" name="Ellipse 120"/>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22" name="Grafik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20" name="Grafik 1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23" name="Gruppieren 122"/>
          <p:cNvGrpSpPr/>
          <p:nvPr/>
        </p:nvGrpSpPr>
        <p:grpSpPr>
          <a:xfrm>
            <a:off x="11753850" y="5942211"/>
            <a:ext cx="265087" cy="265087"/>
            <a:chOff x="8818186" y="5612751"/>
            <a:chExt cx="265087" cy="265087"/>
          </a:xfrm>
        </p:grpSpPr>
        <p:grpSp>
          <p:nvGrpSpPr>
            <p:cNvPr id="124" name="Gruppieren 123"/>
            <p:cNvGrpSpPr/>
            <p:nvPr/>
          </p:nvGrpSpPr>
          <p:grpSpPr>
            <a:xfrm>
              <a:off x="8818186" y="5612751"/>
              <a:ext cx="265087" cy="265087"/>
              <a:chOff x="5080942" y="695244"/>
              <a:chExt cx="265087" cy="265087"/>
            </a:xfrm>
          </p:grpSpPr>
          <p:sp>
            <p:nvSpPr>
              <p:cNvPr id="126" name="Ellipse 125"/>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27" name="Grafik 1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25" name="Grafik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28" name="Gruppieren 127"/>
          <p:cNvGrpSpPr/>
          <p:nvPr/>
        </p:nvGrpSpPr>
        <p:grpSpPr>
          <a:xfrm>
            <a:off x="11753850" y="5818428"/>
            <a:ext cx="265087" cy="265087"/>
            <a:chOff x="8818186" y="5612751"/>
            <a:chExt cx="265087" cy="265087"/>
          </a:xfrm>
        </p:grpSpPr>
        <p:grpSp>
          <p:nvGrpSpPr>
            <p:cNvPr id="129" name="Gruppieren 128"/>
            <p:cNvGrpSpPr/>
            <p:nvPr/>
          </p:nvGrpSpPr>
          <p:grpSpPr>
            <a:xfrm>
              <a:off x="8818186" y="5612751"/>
              <a:ext cx="265087" cy="265087"/>
              <a:chOff x="5080942" y="695244"/>
              <a:chExt cx="265087" cy="265087"/>
            </a:xfrm>
          </p:grpSpPr>
          <p:sp>
            <p:nvSpPr>
              <p:cNvPr id="131" name="Ellipse 130"/>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32" name="Grafik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30" name="Grafik 1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33" name="Gruppieren 132"/>
          <p:cNvGrpSpPr/>
          <p:nvPr/>
        </p:nvGrpSpPr>
        <p:grpSpPr>
          <a:xfrm>
            <a:off x="11753850" y="5694645"/>
            <a:ext cx="265087" cy="265087"/>
            <a:chOff x="8818186" y="5612751"/>
            <a:chExt cx="265087" cy="265087"/>
          </a:xfrm>
        </p:grpSpPr>
        <p:grpSp>
          <p:nvGrpSpPr>
            <p:cNvPr id="134" name="Gruppieren 133"/>
            <p:cNvGrpSpPr/>
            <p:nvPr/>
          </p:nvGrpSpPr>
          <p:grpSpPr>
            <a:xfrm>
              <a:off x="8818186" y="5612751"/>
              <a:ext cx="265087" cy="265087"/>
              <a:chOff x="5080942" y="695244"/>
              <a:chExt cx="265087" cy="265087"/>
            </a:xfrm>
          </p:grpSpPr>
          <p:sp>
            <p:nvSpPr>
              <p:cNvPr id="136" name="Ellipse 135"/>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37" name="Grafik 1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35" name="Grafik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38" name="Gruppieren 137"/>
          <p:cNvGrpSpPr/>
          <p:nvPr/>
        </p:nvGrpSpPr>
        <p:grpSpPr>
          <a:xfrm>
            <a:off x="11753850" y="5570862"/>
            <a:ext cx="265087" cy="265087"/>
            <a:chOff x="8818186" y="5612751"/>
            <a:chExt cx="265087" cy="265087"/>
          </a:xfrm>
        </p:grpSpPr>
        <p:grpSp>
          <p:nvGrpSpPr>
            <p:cNvPr id="139" name="Gruppieren 138"/>
            <p:cNvGrpSpPr/>
            <p:nvPr/>
          </p:nvGrpSpPr>
          <p:grpSpPr>
            <a:xfrm>
              <a:off x="8818186" y="5612751"/>
              <a:ext cx="265087" cy="265087"/>
              <a:chOff x="5080942" y="695244"/>
              <a:chExt cx="265087" cy="265087"/>
            </a:xfrm>
          </p:grpSpPr>
          <p:sp>
            <p:nvSpPr>
              <p:cNvPr id="141" name="Ellipse 140"/>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43" name="Grafik 1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40" name="Grafik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44" name="Gruppieren 143"/>
          <p:cNvGrpSpPr/>
          <p:nvPr/>
        </p:nvGrpSpPr>
        <p:grpSpPr>
          <a:xfrm>
            <a:off x="11753850" y="5447079"/>
            <a:ext cx="265087" cy="265087"/>
            <a:chOff x="8818186" y="5612751"/>
            <a:chExt cx="265087" cy="265087"/>
          </a:xfrm>
        </p:grpSpPr>
        <p:grpSp>
          <p:nvGrpSpPr>
            <p:cNvPr id="145" name="Gruppieren 144"/>
            <p:cNvGrpSpPr/>
            <p:nvPr/>
          </p:nvGrpSpPr>
          <p:grpSpPr>
            <a:xfrm>
              <a:off x="8818186" y="5612751"/>
              <a:ext cx="265087" cy="265087"/>
              <a:chOff x="5080942" y="695244"/>
              <a:chExt cx="265087" cy="265087"/>
            </a:xfrm>
          </p:grpSpPr>
          <p:sp>
            <p:nvSpPr>
              <p:cNvPr id="147" name="Ellipse 146"/>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48" name="Grafik 1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46" name="Grafik 1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49" name="Gruppieren 148"/>
          <p:cNvGrpSpPr/>
          <p:nvPr/>
        </p:nvGrpSpPr>
        <p:grpSpPr>
          <a:xfrm>
            <a:off x="11753850" y="5323296"/>
            <a:ext cx="265087" cy="265087"/>
            <a:chOff x="8818186" y="5612751"/>
            <a:chExt cx="265087" cy="265087"/>
          </a:xfrm>
        </p:grpSpPr>
        <p:grpSp>
          <p:nvGrpSpPr>
            <p:cNvPr id="151" name="Gruppieren 150"/>
            <p:cNvGrpSpPr/>
            <p:nvPr/>
          </p:nvGrpSpPr>
          <p:grpSpPr>
            <a:xfrm>
              <a:off x="8818186" y="5612751"/>
              <a:ext cx="265087" cy="265087"/>
              <a:chOff x="5080942" y="695244"/>
              <a:chExt cx="265087" cy="265087"/>
            </a:xfrm>
          </p:grpSpPr>
          <p:sp>
            <p:nvSpPr>
              <p:cNvPr id="157" name="Ellipse 156"/>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58" name="Grafik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53" name="Grafik 1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spTree>
    <p:extLst>
      <p:ext uri="{BB962C8B-B14F-4D97-AF65-F5344CB8AC3E}">
        <p14:creationId xmlns:p14="http://schemas.microsoft.com/office/powerpoint/2010/main" val="304031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838080" y="650160"/>
            <a:ext cx="10515240" cy="5526360"/>
          </a:xfrm>
          <a:prstGeom prst="rect">
            <a:avLst/>
          </a:prstGeom>
        </p:spPr>
        <p:txBody>
          <a:bodyPr/>
          <a:lstStyle/>
          <a:p>
            <a:pPr>
              <a:lnSpc>
                <a:spcPct val="90000"/>
              </a:lnSpc>
              <a:buFont typeface="Arial"/>
              <a:buChar char="•"/>
            </a:pPr>
            <a:endParaRPr dirty="0"/>
          </a:p>
        </p:txBody>
      </p:sp>
      <p:sp>
        <p:nvSpPr>
          <p:cNvPr id="7" name="Titel 6"/>
          <p:cNvSpPr>
            <a:spLocks noGrp="1"/>
          </p:cNvSpPr>
          <p:nvPr>
            <p:ph type="title"/>
          </p:nvPr>
        </p:nvSpPr>
        <p:spPr/>
        <p:txBody>
          <a:bodyPr/>
          <a:lstStyle/>
          <a:p>
            <a:r>
              <a:rPr lang="de-CH" dirty="0" smtClean="0"/>
              <a:t>Machbarkeitsstudie (Modifizierung des UVCVIDEO Treibers)</a:t>
            </a:r>
            <a:endParaRPr lang="de-CH" dirty="0"/>
          </a:p>
        </p:txBody>
      </p:sp>
      <p:sp>
        <p:nvSpPr>
          <p:cNvPr id="8" name="Inhaltsplatzhalter 7"/>
          <p:cNvSpPr>
            <a:spLocks noGrp="1"/>
          </p:cNvSpPr>
          <p:nvPr>
            <p:ph idx="1"/>
          </p:nvPr>
        </p:nvSpPr>
        <p:spPr/>
        <p:txBody>
          <a:bodyPr>
            <a:normAutofit fontScale="92500" lnSpcReduction="20000"/>
          </a:bodyPr>
          <a:lstStyle/>
          <a:p>
            <a:r>
              <a:rPr lang="de-CH" dirty="0"/>
              <a:t>Es wurde der Quellcode angepasst, welchen wir in der ersten Laborübung benutzt haben. Dadurch wurde der Entwicklungsprozess massgeblich vereinfacht.</a:t>
            </a:r>
          </a:p>
          <a:p>
            <a:r>
              <a:rPr lang="de-CH" dirty="0" smtClean="0"/>
              <a:t>Damit möglichst einfach erkannt werden kann ob der modifizierte Treiber geladen wurden, wird die grüne LED eingeschaltet.</a:t>
            </a:r>
          </a:p>
          <a:p>
            <a:r>
              <a:rPr lang="de-CH" dirty="0" smtClean="0"/>
              <a:t>Damit </a:t>
            </a:r>
            <a:r>
              <a:rPr lang="de-CH" dirty="0"/>
              <a:t>die Messpunkte an den </a:t>
            </a:r>
            <a:r>
              <a:rPr lang="de-CH" dirty="0" err="1"/>
              <a:t>ebx_Monitor</a:t>
            </a:r>
            <a:r>
              <a:rPr lang="de-CH" dirty="0"/>
              <a:t> gemeldet werden können müssen die Funktionssymbole vom </a:t>
            </a:r>
            <a:r>
              <a:rPr lang="de-CH" dirty="0" err="1"/>
              <a:t>ebx_Monitor</a:t>
            </a:r>
            <a:r>
              <a:rPr lang="de-CH" dirty="0"/>
              <a:t> bezogen </a:t>
            </a:r>
            <a:r>
              <a:rPr lang="de-CH" dirty="0" smtClean="0"/>
              <a:t>werden.</a:t>
            </a:r>
            <a:endParaRPr lang="de-CH" dirty="0"/>
          </a:p>
          <a:p>
            <a:pPr lvl="1"/>
            <a:r>
              <a:rPr lang="de-CH" dirty="0" smtClean="0"/>
              <a:t>Falls die Symbole erfolgreich geladen wurden wird die blaue LED eingeschaltet.</a:t>
            </a:r>
          </a:p>
          <a:p>
            <a:r>
              <a:rPr lang="de-CH" dirty="0" smtClean="0"/>
              <a:t>Die Messpunkte wurden an den wichtigsten stellen hinzugefügt und ermöglichen die zeitliche Verfolgung eines spezifischen Bildes.</a:t>
            </a:r>
          </a:p>
          <a:p>
            <a:r>
              <a:rPr lang="de-CH" dirty="0" smtClean="0"/>
              <a:t>Da der original UVCVIDEO Treiber den Zeitstempel beziehungsweise die ID jedes Bildes anpasst, musste vor und nach der Anpassung der ID ein Messpunkt eingefügt werden.</a:t>
            </a:r>
          </a:p>
          <a:p>
            <a:pPr lvl="1"/>
            <a:r>
              <a:rPr lang="de-CH" dirty="0" smtClean="0"/>
              <a:t>Diese zwei Messpunkte werden in der QT Anwendung ausgewertet um die alternative ID zu definieren (Wert in Klammer der ersten Kolonne).</a:t>
            </a:r>
          </a:p>
        </p:txBody>
      </p:sp>
      <p:sp>
        <p:nvSpPr>
          <p:cNvPr id="4" name="Datumsplatzhalter 3"/>
          <p:cNvSpPr>
            <a:spLocks noGrp="1"/>
          </p:cNvSpPr>
          <p:nvPr>
            <p:ph type="dt" sz="half" idx="10"/>
          </p:nvPr>
        </p:nvSpPr>
        <p:spPr/>
        <p:txBody>
          <a:bodyPr/>
          <a:lstStyle/>
          <a:p>
            <a:r>
              <a:rPr lang="de-CH" smtClean="0"/>
              <a:t>30.09.2015</a:t>
            </a:r>
            <a:endParaRPr lang="de-CH"/>
          </a:p>
        </p:txBody>
      </p:sp>
      <p:sp>
        <p:nvSpPr>
          <p:cNvPr id="2" name="Fußzeilenplatzhalter 1"/>
          <p:cNvSpPr>
            <a:spLocks noGrp="1"/>
          </p:cNvSpPr>
          <p:nvPr>
            <p:ph type="ftr" sz="quarter" idx="11"/>
          </p:nvPr>
        </p:nvSpPr>
        <p:spPr/>
        <p:txBody>
          <a:bodyPr/>
          <a:lstStyle/>
          <a:p>
            <a:r>
              <a:rPr lang="de-CH" smtClean="0"/>
              <a:t>Semesterarbeit CAS EBX FS15</a:t>
            </a:r>
            <a:endParaRPr lang="de-CH"/>
          </a:p>
        </p:txBody>
      </p:sp>
      <p:sp>
        <p:nvSpPr>
          <p:cNvPr id="3" name="Foliennummernplatzhalter 2"/>
          <p:cNvSpPr>
            <a:spLocks noGrp="1"/>
          </p:cNvSpPr>
          <p:nvPr>
            <p:ph type="sldNum" sz="quarter" idx="12"/>
          </p:nvPr>
        </p:nvSpPr>
        <p:spPr/>
        <p:txBody>
          <a:bodyPr/>
          <a:lstStyle/>
          <a:p>
            <a:fld id="{5A95ACF4-2AFA-4BAC-AAD3-6C6D2127B17F}" type="slidenum">
              <a:rPr lang="de-CH" smtClean="0"/>
              <a:t>5</a:t>
            </a:fld>
            <a:endParaRPr lang="de-CH"/>
          </a:p>
        </p:txBody>
      </p:sp>
      <p:grpSp>
        <p:nvGrpSpPr>
          <p:cNvPr id="9" name="Gruppieren 8"/>
          <p:cNvGrpSpPr/>
          <p:nvPr/>
        </p:nvGrpSpPr>
        <p:grpSpPr>
          <a:xfrm>
            <a:off x="11753850" y="6437338"/>
            <a:ext cx="265087" cy="265087"/>
            <a:chOff x="8818186" y="5612751"/>
            <a:chExt cx="265087" cy="265087"/>
          </a:xfrm>
        </p:grpSpPr>
        <p:grpSp>
          <p:nvGrpSpPr>
            <p:cNvPr id="10" name="Gruppieren 9"/>
            <p:cNvGrpSpPr/>
            <p:nvPr/>
          </p:nvGrpSpPr>
          <p:grpSpPr>
            <a:xfrm>
              <a:off x="8818186" y="5612751"/>
              <a:ext cx="265087" cy="265087"/>
              <a:chOff x="5080942" y="695244"/>
              <a:chExt cx="265087" cy="265087"/>
            </a:xfrm>
          </p:grpSpPr>
          <p:sp>
            <p:nvSpPr>
              <p:cNvPr id="12" name="Ellipse 11"/>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3" name="Grafik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1" name="Grafik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4" name="Gruppieren 13"/>
          <p:cNvGrpSpPr/>
          <p:nvPr/>
        </p:nvGrpSpPr>
        <p:grpSpPr>
          <a:xfrm>
            <a:off x="11753850" y="6313560"/>
            <a:ext cx="265087" cy="265087"/>
            <a:chOff x="8818186" y="5612751"/>
            <a:chExt cx="265087" cy="265087"/>
          </a:xfrm>
        </p:grpSpPr>
        <p:grpSp>
          <p:nvGrpSpPr>
            <p:cNvPr id="15" name="Gruppieren 14"/>
            <p:cNvGrpSpPr/>
            <p:nvPr/>
          </p:nvGrpSpPr>
          <p:grpSpPr>
            <a:xfrm>
              <a:off x="8818186" y="5612751"/>
              <a:ext cx="265087" cy="265087"/>
              <a:chOff x="5080942" y="695244"/>
              <a:chExt cx="265087" cy="265087"/>
            </a:xfrm>
          </p:grpSpPr>
          <p:sp>
            <p:nvSpPr>
              <p:cNvPr id="17" name="Ellipse 16"/>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8" name="Grafik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9" name="Gruppieren 18"/>
          <p:cNvGrpSpPr/>
          <p:nvPr/>
        </p:nvGrpSpPr>
        <p:grpSpPr>
          <a:xfrm>
            <a:off x="11753850" y="6189777"/>
            <a:ext cx="265087" cy="265087"/>
            <a:chOff x="8818186" y="5612751"/>
            <a:chExt cx="265087" cy="265087"/>
          </a:xfrm>
        </p:grpSpPr>
        <p:grpSp>
          <p:nvGrpSpPr>
            <p:cNvPr id="20" name="Gruppieren 19"/>
            <p:cNvGrpSpPr/>
            <p:nvPr/>
          </p:nvGrpSpPr>
          <p:grpSpPr>
            <a:xfrm>
              <a:off x="8818186" y="5612751"/>
              <a:ext cx="265087" cy="265087"/>
              <a:chOff x="5080942" y="695244"/>
              <a:chExt cx="265087" cy="265087"/>
            </a:xfrm>
          </p:grpSpPr>
          <p:sp>
            <p:nvSpPr>
              <p:cNvPr id="22" name="Ellipse 21"/>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23" name="Grafik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21" name="Grafik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24" name="Gruppieren 23"/>
          <p:cNvGrpSpPr/>
          <p:nvPr/>
        </p:nvGrpSpPr>
        <p:grpSpPr>
          <a:xfrm>
            <a:off x="11753850" y="6065994"/>
            <a:ext cx="265087" cy="265087"/>
            <a:chOff x="8818186" y="5612751"/>
            <a:chExt cx="265087" cy="265087"/>
          </a:xfrm>
        </p:grpSpPr>
        <p:grpSp>
          <p:nvGrpSpPr>
            <p:cNvPr id="25" name="Gruppieren 24"/>
            <p:cNvGrpSpPr/>
            <p:nvPr/>
          </p:nvGrpSpPr>
          <p:grpSpPr>
            <a:xfrm>
              <a:off x="8818186" y="5612751"/>
              <a:ext cx="265087" cy="265087"/>
              <a:chOff x="5080942" y="695244"/>
              <a:chExt cx="265087" cy="265087"/>
            </a:xfrm>
          </p:grpSpPr>
          <p:sp>
            <p:nvSpPr>
              <p:cNvPr id="27" name="Ellipse 26"/>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28" name="Grafik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26" name="Grafik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29" name="Gruppieren 28"/>
          <p:cNvGrpSpPr/>
          <p:nvPr/>
        </p:nvGrpSpPr>
        <p:grpSpPr>
          <a:xfrm>
            <a:off x="11753850" y="5942211"/>
            <a:ext cx="265087" cy="265087"/>
            <a:chOff x="8818186" y="5612751"/>
            <a:chExt cx="265087" cy="265087"/>
          </a:xfrm>
        </p:grpSpPr>
        <p:grpSp>
          <p:nvGrpSpPr>
            <p:cNvPr id="30" name="Gruppieren 29"/>
            <p:cNvGrpSpPr/>
            <p:nvPr/>
          </p:nvGrpSpPr>
          <p:grpSpPr>
            <a:xfrm>
              <a:off x="8818186" y="5612751"/>
              <a:ext cx="265087" cy="265087"/>
              <a:chOff x="5080942" y="695244"/>
              <a:chExt cx="265087" cy="265087"/>
            </a:xfrm>
          </p:grpSpPr>
          <p:sp>
            <p:nvSpPr>
              <p:cNvPr id="32" name="Ellipse 31"/>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33" name="Grafik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31" name="Grafik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34" name="Gruppieren 33"/>
          <p:cNvGrpSpPr/>
          <p:nvPr/>
        </p:nvGrpSpPr>
        <p:grpSpPr>
          <a:xfrm>
            <a:off x="11753850" y="5818428"/>
            <a:ext cx="265087" cy="265087"/>
            <a:chOff x="8818186" y="5612751"/>
            <a:chExt cx="265087" cy="265087"/>
          </a:xfrm>
        </p:grpSpPr>
        <p:grpSp>
          <p:nvGrpSpPr>
            <p:cNvPr id="35" name="Gruppieren 34"/>
            <p:cNvGrpSpPr/>
            <p:nvPr/>
          </p:nvGrpSpPr>
          <p:grpSpPr>
            <a:xfrm>
              <a:off x="8818186" y="5612751"/>
              <a:ext cx="265087" cy="265087"/>
              <a:chOff x="5080942" y="695244"/>
              <a:chExt cx="265087" cy="265087"/>
            </a:xfrm>
          </p:grpSpPr>
          <p:sp>
            <p:nvSpPr>
              <p:cNvPr id="37" name="Ellipse 36"/>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38" name="Grafik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36" name="Grafik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39" name="Gruppieren 38"/>
          <p:cNvGrpSpPr/>
          <p:nvPr/>
        </p:nvGrpSpPr>
        <p:grpSpPr>
          <a:xfrm>
            <a:off x="11753850" y="5694645"/>
            <a:ext cx="265087" cy="265087"/>
            <a:chOff x="8818186" y="5612751"/>
            <a:chExt cx="265087" cy="265087"/>
          </a:xfrm>
        </p:grpSpPr>
        <p:grpSp>
          <p:nvGrpSpPr>
            <p:cNvPr id="40" name="Gruppieren 39"/>
            <p:cNvGrpSpPr/>
            <p:nvPr/>
          </p:nvGrpSpPr>
          <p:grpSpPr>
            <a:xfrm>
              <a:off x="8818186" y="5612751"/>
              <a:ext cx="265087" cy="265087"/>
              <a:chOff x="5080942" y="695244"/>
              <a:chExt cx="265087" cy="265087"/>
            </a:xfrm>
          </p:grpSpPr>
          <p:sp>
            <p:nvSpPr>
              <p:cNvPr id="42" name="Ellipse 41"/>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43" name="Grafik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41" name="Grafik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44" name="Gruppieren 43"/>
          <p:cNvGrpSpPr/>
          <p:nvPr/>
        </p:nvGrpSpPr>
        <p:grpSpPr>
          <a:xfrm>
            <a:off x="11753850" y="5570862"/>
            <a:ext cx="265087" cy="265087"/>
            <a:chOff x="8818186" y="5612751"/>
            <a:chExt cx="265087" cy="265087"/>
          </a:xfrm>
        </p:grpSpPr>
        <p:grpSp>
          <p:nvGrpSpPr>
            <p:cNvPr id="45" name="Gruppieren 44"/>
            <p:cNvGrpSpPr/>
            <p:nvPr/>
          </p:nvGrpSpPr>
          <p:grpSpPr>
            <a:xfrm>
              <a:off x="8818186" y="5612751"/>
              <a:ext cx="265087" cy="265087"/>
              <a:chOff x="5080942" y="695244"/>
              <a:chExt cx="265087" cy="265087"/>
            </a:xfrm>
          </p:grpSpPr>
          <p:sp>
            <p:nvSpPr>
              <p:cNvPr id="47" name="Ellipse 46"/>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48" name="Grafik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46" name="Grafik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49" name="Gruppieren 48"/>
          <p:cNvGrpSpPr/>
          <p:nvPr/>
        </p:nvGrpSpPr>
        <p:grpSpPr>
          <a:xfrm>
            <a:off x="11753850" y="5447079"/>
            <a:ext cx="265087" cy="265087"/>
            <a:chOff x="8818186" y="5612751"/>
            <a:chExt cx="265087" cy="265087"/>
          </a:xfrm>
        </p:grpSpPr>
        <p:grpSp>
          <p:nvGrpSpPr>
            <p:cNvPr id="50" name="Gruppieren 49"/>
            <p:cNvGrpSpPr/>
            <p:nvPr/>
          </p:nvGrpSpPr>
          <p:grpSpPr>
            <a:xfrm>
              <a:off x="8818186" y="5612751"/>
              <a:ext cx="265087" cy="265087"/>
              <a:chOff x="5080942" y="695244"/>
              <a:chExt cx="265087" cy="265087"/>
            </a:xfrm>
          </p:grpSpPr>
          <p:sp>
            <p:nvSpPr>
              <p:cNvPr id="52" name="Ellipse 51"/>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51" name="Grafik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spTree>
    <p:extLst>
      <p:ext uri="{BB962C8B-B14F-4D97-AF65-F5344CB8AC3E}">
        <p14:creationId xmlns:p14="http://schemas.microsoft.com/office/powerpoint/2010/main" val="4022788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176" y="0"/>
            <a:ext cx="9143647" cy="6858000"/>
          </a:xfrm>
          <a:prstGeom prst="rect">
            <a:avLst/>
          </a:prstGeom>
        </p:spPr>
      </p:pic>
      <p:sp>
        <p:nvSpPr>
          <p:cNvPr id="2" name="Titel 1"/>
          <p:cNvSpPr>
            <a:spLocks noGrp="1"/>
          </p:cNvSpPr>
          <p:nvPr>
            <p:ph type="title"/>
          </p:nvPr>
        </p:nvSpPr>
        <p:spPr/>
        <p:txBody>
          <a:bodyPr>
            <a:normAutofit fontScale="90000"/>
          </a:bodyPr>
          <a:lstStyle/>
          <a:p>
            <a:r>
              <a:rPr lang="de-CH" dirty="0" err="1" smtClean="0"/>
              <a:t>EyeTracker</a:t>
            </a:r>
            <a:r>
              <a:rPr lang="de-CH" dirty="0" smtClean="0"/>
              <a:t> </a:t>
            </a:r>
            <a:r>
              <a:rPr lang="de-CH" dirty="0" err="1" smtClean="0"/>
              <a:t>Mascot</a:t>
            </a:r>
            <a:endParaRPr lang="de-CH" dirty="0"/>
          </a:p>
        </p:txBody>
      </p:sp>
      <p:sp>
        <p:nvSpPr>
          <p:cNvPr id="6" name="Fußzeilenplatzhalter 5"/>
          <p:cNvSpPr>
            <a:spLocks noGrp="1"/>
          </p:cNvSpPr>
          <p:nvPr>
            <p:ph type="ftr" sz="quarter" idx="11"/>
          </p:nvPr>
        </p:nvSpPr>
        <p:spPr/>
        <p:txBody>
          <a:bodyPr/>
          <a:lstStyle/>
          <a:p>
            <a:r>
              <a:rPr lang="de-CH" smtClean="0"/>
              <a:t>Semesterarbeit CAS EBX FS15</a:t>
            </a:r>
            <a:endParaRPr lang="de-CH" dirty="0" smtClean="0"/>
          </a:p>
        </p:txBody>
      </p:sp>
      <p:sp>
        <p:nvSpPr>
          <p:cNvPr id="7" name="Foliennummernplatzhalter 6"/>
          <p:cNvSpPr>
            <a:spLocks noGrp="1"/>
          </p:cNvSpPr>
          <p:nvPr>
            <p:ph type="sldNum" sz="quarter" idx="12"/>
          </p:nvPr>
        </p:nvSpPr>
        <p:spPr/>
        <p:txBody>
          <a:bodyPr/>
          <a:lstStyle/>
          <a:p>
            <a:fld id="{5A95ACF4-2AFA-4BAC-AAD3-6C6D2127B17F}" type="slidenum">
              <a:rPr lang="de-CH" smtClean="0"/>
              <a:t>6</a:t>
            </a:fld>
            <a:endParaRPr lang="de-CH"/>
          </a:p>
        </p:txBody>
      </p:sp>
      <p:sp>
        <p:nvSpPr>
          <p:cNvPr id="8" name="Datumsplatzhalter 7"/>
          <p:cNvSpPr>
            <a:spLocks noGrp="1"/>
          </p:cNvSpPr>
          <p:nvPr>
            <p:ph type="dt" sz="half" idx="10"/>
          </p:nvPr>
        </p:nvSpPr>
        <p:spPr/>
        <p:txBody>
          <a:bodyPr/>
          <a:lstStyle/>
          <a:p>
            <a:r>
              <a:rPr lang="de-CH" smtClean="0"/>
              <a:t>30.09.2015</a:t>
            </a:r>
            <a:endParaRPr lang="de-CH"/>
          </a:p>
        </p:txBody>
      </p:sp>
      <p:grpSp>
        <p:nvGrpSpPr>
          <p:cNvPr id="10" name="Gruppieren 9"/>
          <p:cNvGrpSpPr/>
          <p:nvPr/>
        </p:nvGrpSpPr>
        <p:grpSpPr>
          <a:xfrm>
            <a:off x="11753850" y="6437338"/>
            <a:ext cx="265087" cy="265087"/>
            <a:chOff x="8818186" y="5612751"/>
            <a:chExt cx="265087" cy="265087"/>
          </a:xfrm>
        </p:grpSpPr>
        <p:grpSp>
          <p:nvGrpSpPr>
            <p:cNvPr id="11" name="Gruppieren 10"/>
            <p:cNvGrpSpPr/>
            <p:nvPr/>
          </p:nvGrpSpPr>
          <p:grpSpPr>
            <a:xfrm>
              <a:off x="8818186" y="5612751"/>
              <a:ext cx="265087" cy="265087"/>
              <a:chOff x="5080942" y="695244"/>
              <a:chExt cx="265087" cy="265087"/>
            </a:xfrm>
          </p:grpSpPr>
          <p:sp>
            <p:nvSpPr>
              <p:cNvPr id="13" name="Ellipse 12"/>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2" name="Grafik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5" name="Gruppieren 14"/>
          <p:cNvGrpSpPr/>
          <p:nvPr/>
        </p:nvGrpSpPr>
        <p:grpSpPr>
          <a:xfrm>
            <a:off x="11753850" y="6313560"/>
            <a:ext cx="265087" cy="265087"/>
            <a:chOff x="8818186" y="5612751"/>
            <a:chExt cx="265087" cy="265087"/>
          </a:xfrm>
        </p:grpSpPr>
        <p:grpSp>
          <p:nvGrpSpPr>
            <p:cNvPr id="16" name="Gruppieren 15"/>
            <p:cNvGrpSpPr/>
            <p:nvPr/>
          </p:nvGrpSpPr>
          <p:grpSpPr>
            <a:xfrm>
              <a:off x="8818186" y="5612751"/>
              <a:ext cx="265087" cy="265087"/>
              <a:chOff x="5080942" y="695244"/>
              <a:chExt cx="265087" cy="265087"/>
            </a:xfrm>
          </p:grpSpPr>
          <p:sp>
            <p:nvSpPr>
              <p:cNvPr id="18" name="Ellipse 17"/>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9" name="Grafik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7" name="Grafik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20" name="Gruppieren 19"/>
          <p:cNvGrpSpPr/>
          <p:nvPr/>
        </p:nvGrpSpPr>
        <p:grpSpPr>
          <a:xfrm>
            <a:off x="11753850" y="6189777"/>
            <a:ext cx="265087" cy="265087"/>
            <a:chOff x="8818186" y="5612751"/>
            <a:chExt cx="265087" cy="265087"/>
          </a:xfrm>
        </p:grpSpPr>
        <p:grpSp>
          <p:nvGrpSpPr>
            <p:cNvPr id="21" name="Gruppieren 20"/>
            <p:cNvGrpSpPr/>
            <p:nvPr/>
          </p:nvGrpSpPr>
          <p:grpSpPr>
            <a:xfrm>
              <a:off x="8818186" y="5612751"/>
              <a:ext cx="265087" cy="265087"/>
              <a:chOff x="5080942" y="695244"/>
              <a:chExt cx="265087" cy="265087"/>
            </a:xfrm>
          </p:grpSpPr>
          <p:sp>
            <p:nvSpPr>
              <p:cNvPr id="23" name="Ellipse 22"/>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22" name="Grafik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25" name="Gruppieren 24"/>
          <p:cNvGrpSpPr/>
          <p:nvPr/>
        </p:nvGrpSpPr>
        <p:grpSpPr>
          <a:xfrm>
            <a:off x="11753850" y="6065994"/>
            <a:ext cx="265087" cy="265087"/>
            <a:chOff x="8818186" y="5612751"/>
            <a:chExt cx="265087" cy="265087"/>
          </a:xfrm>
        </p:grpSpPr>
        <p:grpSp>
          <p:nvGrpSpPr>
            <p:cNvPr id="26" name="Gruppieren 25"/>
            <p:cNvGrpSpPr/>
            <p:nvPr/>
          </p:nvGrpSpPr>
          <p:grpSpPr>
            <a:xfrm>
              <a:off x="8818186" y="5612751"/>
              <a:ext cx="265087" cy="265087"/>
              <a:chOff x="5080942" y="695244"/>
              <a:chExt cx="265087" cy="265087"/>
            </a:xfrm>
          </p:grpSpPr>
          <p:sp>
            <p:nvSpPr>
              <p:cNvPr id="28" name="Ellipse 27"/>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29" name="Grafik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27" name="Grafik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30" name="Gruppieren 29"/>
          <p:cNvGrpSpPr/>
          <p:nvPr/>
        </p:nvGrpSpPr>
        <p:grpSpPr>
          <a:xfrm>
            <a:off x="11753850" y="5942211"/>
            <a:ext cx="265087" cy="265087"/>
            <a:chOff x="8818186" y="5612751"/>
            <a:chExt cx="265087" cy="265087"/>
          </a:xfrm>
        </p:grpSpPr>
        <p:grpSp>
          <p:nvGrpSpPr>
            <p:cNvPr id="31" name="Gruppieren 30"/>
            <p:cNvGrpSpPr/>
            <p:nvPr/>
          </p:nvGrpSpPr>
          <p:grpSpPr>
            <a:xfrm>
              <a:off x="8818186" y="5612751"/>
              <a:ext cx="265087" cy="265087"/>
              <a:chOff x="5080942" y="695244"/>
              <a:chExt cx="265087" cy="265087"/>
            </a:xfrm>
          </p:grpSpPr>
          <p:sp>
            <p:nvSpPr>
              <p:cNvPr id="33" name="Ellipse 32"/>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34" name="Grafik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32" name="Grafik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35" name="Gruppieren 34"/>
          <p:cNvGrpSpPr/>
          <p:nvPr/>
        </p:nvGrpSpPr>
        <p:grpSpPr>
          <a:xfrm>
            <a:off x="11753850" y="5818428"/>
            <a:ext cx="265087" cy="265087"/>
            <a:chOff x="8818186" y="5612751"/>
            <a:chExt cx="265087" cy="265087"/>
          </a:xfrm>
        </p:grpSpPr>
        <p:grpSp>
          <p:nvGrpSpPr>
            <p:cNvPr id="36" name="Gruppieren 35"/>
            <p:cNvGrpSpPr/>
            <p:nvPr/>
          </p:nvGrpSpPr>
          <p:grpSpPr>
            <a:xfrm>
              <a:off x="8818186" y="5612751"/>
              <a:ext cx="265087" cy="265087"/>
              <a:chOff x="5080942" y="695244"/>
              <a:chExt cx="265087" cy="265087"/>
            </a:xfrm>
          </p:grpSpPr>
          <p:sp>
            <p:nvSpPr>
              <p:cNvPr id="38" name="Ellipse 37"/>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39" name="Grafik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37" name="Grafik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40" name="Gruppieren 39"/>
          <p:cNvGrpSpPr/>
          <p:nvPr/>
        </p:nvGrpSpPr>
        <p:grpSpPr>
          <a:xfrm>
            <a:off x="11753850" y="5694645"/>
            <a:ext cx="265087" cy="265087"/>
            <a:chOff x="8818186" y="5612751"/>
            <a:chExt cx="265087" cy="265087"/>
          </a:xfrm>
        </p:grpSpPr>
        <p:grpSp>
          <p:nvGrpSpPr>
            <p:cNvPr id="41" name="Gruppieren 40"/>
            <p:cNvGrpSpPr/>
            <p:nvPr/>
          </p:nvGrpSpPr>
          <p:grpSpPr>
            <a:xfrm>
              <a:off x="8818186" y="5612751"/>
              <a:ext cx="265087" cy="265087"/>
              <a:chOff x="5080942" y="695244"/>
              <a:chExt cx="265087" cy="265087"/>
            </a:xfrm>
          </p:grpSpPr>
          <p:sp>
            <p:nvSpPr>
              <p:cNvPr id="43" name="Ellipse 42"/>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44" name="Grafik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42" name="Grafik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45" name="Gruppieren 44"/>
          <p:cNvGrpSpPr/>
          <p:nvPr/>
        </p:nvGrpSpPr>
        <p:grpSpPr>
          <a:xfrm>
            <a:off x="11753850" y="5570862"/>
            <a:ext cx="265087" cy="265087"/>
            <a:chOff x="8818186" y="5612751"/>
            <a:chExt cx="265087" cy="265087"/>
          </a:xfrm>
        </p:grpSpPr>
        <p:grpSp>
          <p:nvGrpSpPr>
            <p:cNvPr id="46" name="Gruppieren 45"/>
            <p:cNvGrpSpPr/>
            <p:nvPr/>
          </p:nvGrpSpPr>
          <p:grpSpPr>
            <a:xfrm>
              <a:off x="8818186" y="5612751"/>
              <a:ext cx="265087" cy="265087"/>
              <a:chOff x="5080942" y="695244"/>
              <a:chExt cx="265087" cy="265087"/>
            </a:xfrm>
          </p:grpSpPr>
          <p:sp>
            <p:nvSpPr>
              <p:cNvPr id="48" name="Ellipse 47"/>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49" name="Grafik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47" name="Grafik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spTree>
    <p:extLst>
      <p:ext uri="{BB962C8B-B14F-4D97-AF65-F5344CB8AC3E}">
        <p14:creationId xmlns:p14="http://schemas.microsoft.com/office/powerpoint/2010/main" val="2159986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CH" dirty="0"/>
              <a:t>EBX Monitor Übersicht</a:t>
            </a:r>
          </a:p>
        </p:txBody>
      </p:sp>
      <p:sp>
        <p:nvSpPr>
          <p:cNvPr id="3" name="Inhaltsplatzhalter 2"/>
          <p:cNvSpPr>
            <a:spLocks noGrp="1"/>
          </p:cNvSpPr>
          <p:nvPr>
            <p:ph idx="1"/>
          </p:nvPr>
        </p:nvSpPr>
        <p:spPr/>
        <p:txBody>
          <a:bodyPr/>
          <a:lstStyle/>
          <a:p>
            <a:pPr marL="0" indent="0">
              <a:buNone/>
            </a:pPr>
            <a:endParaRPr lang="de-CH" dirty="0" smtClean="0"/>
          </a:p>
          <a:p>
            <a:pPr marL="0" indent="0">
              <a:buNone/>
            </a:pPr>
            <a:endParaRPr lang="de-CH" dirty="0"/>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898" y="5611235"/>
            <a:ext cx="965090" cy="965090"/>
          </a:xfrm>
          <a:prstGeom prst="rect">
            <a:avLst/>
          </a:prstGeom>
        </p:spPr>
      </p:pic>
      <p:cxnSp>
        <p:nvCxnSpPr>
          <p:cNvPr id="6" name="Gerader Verbinder 5"/>
          <p:cNvCxnSpPr/>
          <p:nvPr/>
        </p:nvCxnSpPr>
        <p:spPr>
          <a:xfrm flipV="1">
            <a:off x="1071898" y="1595198"/>
            <a:ext cx="10506891" cy="164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1" name="Gruppieren 20"/>
          <p:cNvGrpSpPr/>
          <p:nvPr/>
        </p:nvGrpSpPr>
        <p:grpSpPr>
          <a:xfrm>
            <a:off x="1076081" y="2238324"/>
            <a:ext cx="996042" cy="1094014"/>
            <a:chOff x="2988129" y="3535136"/>
            <a:chExt cx="996042" cy="1094014"/>
          </a:xfrm>
          <a:solidFill>
            <a:schemeClr val="bg2">
              <a:lumMod val="90000"/>
            </a:schemeClr>
          </a:solidFill>
        </p:grpSpPr>
        <p:sp>
          <p:nvSpPr>
            <p:cNvPr id="15" name="Rechteck 14"/>
            <p:cNvSpPr/>
            <p:nvPr/>
          </p:nvSpPr>
          <p:spPr>
            <a:xfrm>
              <a:off x="2988129" y="3535136"/>
              <a:ext cx="996042" cy="109401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9" name="Textfeld 8"/>
            <p:cNvSpPr txBox="1"/>
            <p:nvPr/>
          </p:nvSpPr>
          <p:spPr>
            <a:xfrm>
              <a:off x="2998134" y="3937182"/>
              <a:ext cx="917730" cy="369332"/>
            </a:xfrm>
            <a:prstGeom prst="rect">
              <a:avLst/>
            </a:prstGeom>
            <a:grpFill/>
          </p:spPr>
          <p:txBody>
            <a:bodyPr wrap="square" rtlCol="0">
              <a:spAutoFit/>
            </a:bodyPr>
            <a:lstStyle/>
            <a:p>
              <a:pPr algn="ctr"/>
              <a:r>
                <a:rPr lang="de-CH" dirty="0" smtClean="0">
                  <a:solidFill>
                    <a:prstClr val="black"/>
                  </a:solidFill>
                </a:rPr>
                <a:t>V4L2</a:t>
              </a:r>
            </a:p>
          </p:txBody>
        </p:sp>
      </p:grpSp>
      <p:grpSp>
        <p:nvGrpSpPr>
          <p:cNvPr id="22" name="Gruppieren 21"/>
          <p:cNvGrpSpPr/>
          <p:nvPr/>
        </p:nvGrpSpPr>
        <p:grpSpPr>
          <a:xfrm>
            <a:off x="1064687" y="4789065"/>
            <a:ext cx="996042" cy="878392"/>
            <a:chOff x="2988129" y="3535136"/>
            <a:chExt cx="996042" cy="1094014"/>
          </a:xfrm>
          <a:solidFill>
            <a:schemeClr val="bg1">
              <a:lumMod val="50000"/>
            </a:schemeClr>
          </a:solidFill>
        </p:grpSpPr>
        <p:sp>
          <p:nvSpPr>
            <p:cNvPr id="23" name="Rechteck 22"/>
            <p:cNvSpPr/>
            <p:nvPr/>
          </p:nvSpPr>
          <p:spPr>
            <a:xfrm>
              <a:off x="2988129" y="3535136"/>
              <a:ext cx="996042" cy="109401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24" name="Textfeld 23"/>
            <p:cNvSpPr txBox="1"/>
            <p:nvPr/>
          </p:nvSpPr>
          <p:spPr>
            <a:xfrm>
              <a:off x="3009528" y="3926339"/>
              <a:ext cx="869689" cy="459993"/>
            </a:xfrm>
            <a:prstGeom prst="rect">
              <a:avLst/>
            </a:prstGeom>
            <a:grpFill/>
          </p:spPr>
          <p:txBody>
            <a:bodyPr wrap="square" rtlCol="0">
              <a:spAutoFit/>
            </a:bodyPr>
            <a:lstStyle/>
            <a:p>
              <a:pPr algn="ctr"/>
              <a:r>
                <a:rPr lang="de-CH" dirty="0" smtClean="0">
                  <a:solidFill>
                    <a:prstClr val="black"/>
                  </a:solidFill>
                </a:rPr>
                <a:t>USB</a:t>
              </a:r>
            </a:p>
          </p:txBody>
        </p:sp>
      </p:grpSp>
      <p:grpSp>
        <p:nvGrpSpPr>
          <p:cNvPr id="28" name="Gruppieren 27"/>
          <p:cNvGrpSpPr/>
          <p:nvPr/>
        </p:nvGrpSpPr>
        <p:grpSpPr>
          <a:xfrm>
            <a:off x="1064687" y="3498580"/>
            <a:ext cx="996042" cy="1094014"/>
            <a:chOff x="4738007" y="3633489"/>
            <a:chExt cx="996042" cy="1094014"/>
          </a:xfrm>
          <a:solidFill>
            <a:schemeClr val="bg1">
              <a:lumMod val="65000"/>
            </a:schemeClr>
          </a:solidFill>
        </p:grpSpPr>
        <p:sp>
          <p:nvSpPr>
            <p:cNvPr id="26" name="Rechteck 25"/>
            <p:cNvSpPr/>
            <p:nvPr/>
          </p:nvSpPr>
          <p:spPr>
            <a:xfrm>
              <a:off x="4738007" y="3633489"/>
              <a:ext cx="996042" cy="109401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27" name="Textfeld 26"/>
            <p:cNvSpPr txBox="1"/>
            <p:nvPr/>
          </p:nvSpPr>
          <p:spPr>
            <a:xfrm>
              <a:off x="4759986" y="3857330"/>
              <a:ext cx="916569" cy="646331"/>
            </a:xfrm>
            <a:prstGeom prst="rect">
              <a:avLst/>
            </a:prstGeom>
            <a:grpFill/>
          </p:spPr>
          <p:txBody>
            <a:bodyPr wrap="square" rtlCol="0">
              <a:spAutoFit/>
            </a:bodyPr>
            <a:lstStyle/>
            <a:p>
              <a:pPr algn="ctr"/>
              <a:r>
                <a:rPr lang="de-CH" dirty="0" smtClean="0">
                  <a:solidFill>
                    <a:prstClr val="black"/>
                  </a:solidFill>
                </a:rPr>
                <a:t>Driver</a:t>
              </a:r>
              <a:br>
                <a:rPr lang="de-CH" dirty="0" smtClean="0">
                  <a:solidFill>
                    <a:prstClr val="black"/>
                  </a:solidFill>
                </a:rPr>
              </a:br>
              <a:r>
                <a:rPr lang="de-CH" dirty="0" smtClean="0">
                  <a:solidFill>
                    <a:prstClr val="black"/>
                  </a:solidFill>
                </a:rPr>
                <a:t>&lt;UVC&gt;</a:t>
              </a:r>
            </a:p>
          </p:txBody>
        </p:sp>
      </p:grpSp>
      <p:sp>
        <p:nvSpPr>
          <p:cNvPr id="74" name="Textfeld 73"/>
          <p:cNvSpPr txBox="1"/>
          <p:nvPr/>
        </p:nvSpPr>
        <p:spPr>
          <a:xfrm>
            <a:off x="8469928" y="1092602"/>
            <a:ext cx="1534793" cy="369332"/>
          </a:xfrm>
          <a:prstGeom prst="rect">
            <a:avLst/>
          </a:prstGeom>
          <a:noFill/>
        </p:spPr>
        <p:txBody>
          <a:bodyPr wrap="square" rtlCol="0">
            <a:spAutoFit/>
          </a:bodyPr>
          <a:lstStyle/>
          <a:p>
            <a:pPr algn="ctr"/>
            <a:r>
              <a:rPr lang="de-CH" dirty="0" err="1" smtClean="0">
                <a:solidFill>
                  <a:prstClr val="black"/>
                </a:solidFill>
              </a:rPr>
              <a:t>read</a:t>
            </a:r>
            <a:r>
              <a:rPr lang="de-CH" dirty="0" smtClean="0">
                <a:solidFill>
                  <a:prstClr val="black"/>
                </a:solidFill>
              </a:rPr>
              <a:t>()/</a:t>
            </a:r>
            <a:r>
              <a:rPr lang="de-CH" dirty="0" err="1" smtClean="0">
                <a:solidFill>
                  <a:prstClr val="black"/>
                </a:solidFill>
              </a:rPr>
              <a:t>write</a:t>
            </a:r>
            <a:r>
              <a:rPr lang="de-CH" dirty="0" smtClean="0">
                <a:solidFill>
                  <a:prstClr val="black"/>
                </a:solidFill>
              </a:rPr>
              <a:t>()</a:t>
            </a:r>
            <a:endParaRPr lang="de-CH" dirty="0">
              <a:solidFill>
                <a:prstClr val="black"/>
              </a:solidFill>
            </a:endParaRPr>
          </a:p>
        </p:txBody>
      </p:sp>
      <p:sp>
        <p:nvSpPr>
          <p:cNvPr id="75" name="Textfeld 74"/>
          <p:cNvSpPr txBox="1"/>
          <p:nvPr/>
        </p:nvSpPr>
        <p:spPr>
          <a:xfrm>
            <a:off x="10302749" y="1084742"/>
            <a:ext cx="1168400" cy="369332"/>
          </a:xfrm>
          <a:prstGeom prst="rect">
            <a:avLst/>
          </a:prstGeom>
          <a:noFill/>
        </p:spPr>
        <p:txBody>
          <a:bodyPr wrap="square" rtlCol="0">
            <a:spAutoFit/>
          </a:bodyPr>
          <a:lstStyle/>
          <a:p>
            <a:pPr algn="ctr"/>
            <a:r>
              <a:rPr lang="de-CH" dirty="0" err="1" smtClean="0">
                <a:solidFill>
                  <a:prstClr val="black"/>
                </a:solidFill>
              </a:rPr>
              <a:t>sys-fs</a:t>
            </a:r>
            <a:endParaRPr lang="de-CH" dirty="0">
              <a:solidFill>
                <a:prstClr val="black"/>
              </a:solidFill>
            </a:endParaRPr>
          </a:p>
        </p:txBody>
      </p:sp>
      <p:sp>
        <p:nvSpPr>
          <p:cNvPr id="29" name="Rechteck 28"/>
          <p:cNvSpPr/>
          <p:nvPr/>
        </p:nvSpPr>
        <p:spPr>
          <a:xfrm>
            <a:off x="2842986" y="2511422"/>
            <a:ext cx="7421335" cy="31350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31" name="Textfeld 30"/>
          <p:cNvSpPr txBox="1"/>
          <p:nvPr/>
        </p:nvSpPr>
        <p:spPr>
          <a:xfrm>
            <a:off x="2842986" y="2142090"/>
            <a:ext cx="1404257" cy="369332"/>
          </a:xfrm>
          <a:prstGeom prst="rect">
            <a:avLst/>
          </a:prstGeom>
          <a:solidFill>
            <a:schemeClr val="accent1"/>
          </a:solidFill>
          <a:ln>
            <a:solidFill>
              <a:schemeClr val="tx1"/>
            </a:solidFill>
          </a:ln>
        </p:spPr>
        <p:txBody>
          <a:bodyPr wrap="square" rtlCol="0">
            <a:spAutoFit/>
          </a:bodyPr>
          <a:lstStyle/>
          <a:p>
            <a:r>
              <a:rPr lang="de-CH" dirty="0" smtClean="0">
                <a:solidFill>
                  <a:prstClr val="black"/>
                </a:solidFill>
              </a:rPr>
              <a:t>EBX </a:t>
            </a:r>
            <a:r>
              <a:rPr lang="de-CH" dirty="0">
                <a:solidFill>
                  <a:prstClr val="black"/>
                </a:solidFill>
              </a:rPr>
              <a:t>M</a:t>
            </a:r>
            <a:r>
              <a:rPr lang="de-CH" dirty="0" smtClean="0">
                <a:solidFill>
                  <a:prstClr val="black"/>
                </a:solidFill>
              </a:rPr>
              <a:t>onitor</a:t>
            </a:r>
            <a:endParaRPr lang="de-CH" dirty="0">
              <a:solidFill>
                <a:prstClr val="black"/>
              </a:solidFill>
            </a:endParaRPr>
          </a:p>
        </p:txBody>
      </p:sp>
      <p:sp>
        <p:nvSpPr>
          <p:cNvPr id="33" name="Textfeld 32"/>
          <p:cNvSpPr txBox="1"/>
          <p:nvPr/>
        </p:nvSpPr>
        <p:spPr>
          <a:xfrm rot="16200000">
            <a:off x="2419903" y="3527839"/>
            <a:ext cx="1209040" cy="369332"/>
          </a:xfrm>
          <a:prstGeom prst="rect">
            <a:avLst/>
          </a:prstGeom>
          <a:noFill/>
          <a:ln>
            <a:solidFill>
              <a:schemeClr val="tx1"/>
            </a:solidFill>
          </a:ln>
        </p:spPr>
        <p:txBody>
          <a:bodyPr wrap="square" rtlCol="0">
            <a:spAutoFit/>
          </a:bodyPr>
          <a:lstStyle/>
          <a:p>
            <a:r>
              <a:rPr lang="de-CH" dirty="0" smtClean="0">
                <a:solidFill>
                  <a:prstClr val="black"/>
                </a:solidFill>
              </a:rPr>
              <a:t>Kernel API</a:t>
            </a:r>
            <a:endParaRPr lang="de-CH" dirty="0">
              <a:solidFill>
                <a:prstClr val="black"/>
              </a:solidFill>
            </a:endParaRPr>
          </a:p>
        </p:txBody>
      </p:sp>
      <p:sp>
        <p:nvSpPr>
          <p:cNvPr id="34" name="Textfeld 33"/>
          <p:cNvSpPr txBox="1"/>
          <p:nvPr/>
        </p:nvSpPr>
        <p:spPr>
          <a:xfrm>
            <a:off x="8473464" y="2511422"/>
            <a:ext cx="1564479" cy="369332"/>
          </a:xfrm>
          <a:prstGeom prst="rect">
            <a:avLst/>
          </a:prstGeom>
          <a:noFill/>
          <a:ln>
            <a:solidFill>
              <a:schemeClr val="tx1"/>
            </a:solidFill>
          </a:ln>
        </p:spPr>
        <p:txBody>
          <a:bodyPr wrap="square" rtlCol="0">
            <a:spAutoFit/>
          </a:bodyPr>
          <a:lstStyle/>
          <a:p>
            <a:r>
              <a:rPr lang="de-CH" dirty="0" err="1" smtClean="0">
                <a:solidFill>
                  <a:prstClr val="black"/>
                </a:solidFill>
              </a:rPr>
              <a:t>Userspace</a:t>
            </a:r>
            <a:r>
              <a:rPr lang="de-CH" dirty="0" smtClean="0">
                <a:solidFill>
                  <a:prstClr val="black"/>
                </a:solidFill>
              </a:rPr>
              <a:t> API</a:t>
            </a:r>
            <a:endParaRPr lang="de-CH" dirty="0">
              <a:solidFill>
                <a:prstClr val="black"/>
              </a:solidFill>
            </a:endParaRPr>
          </a:p>
        </p:txBody>
      </p:sp>
      <p:sp>
        <p:nvSpPr>
          <p:cNvPr id="38" name="Textfeld 37"/>
          <p:cNvSpPr txBox="1"/>
          <p:nvPr/>
        </p:nvSpPr>
        <p:spPr>
          <a:xfrm>
            <a:off x="5273437" y="2880754"/>
            <a:ext cx="1382213" cy="369332"/>
          </a:xfrm>
          <a:prstGeom prst="rect">
            <a:avLst/>
          </a:prstGeom>
          <a:solidFill>
            <a:schemeClr val="accent6"/>
          </a:solidFill>
          <a:ln>
            <a:solidFill>
              <a:schemeClr val="tx1"/>
            </a:solidFill>
          </a:ln>
        </p:spPr>
        <p:txBody>
          <a:bodyPr wrap="square" rtlCol="0">
            <a:spAutoFit/>
          </a:bodyPr>
          <a:lstStyle/>
          <a:p>
            <a:pPr algn="ctr"/>
            <a:r>
              <a:rPr lang="de-CH" dirty="0" smtClean="0">
                <a:solidFill>
                  <a:prstClr val="black"/>
                </a:solidFill>
              </a:rPr>
              <a:t>Easy Mode</a:t>
            </a:r>
            <a:endParaRPr lang="de-CH" dirty="0">
              <a:solidFill>
                <a:prstClr val="black"/>
              </a:solidFill>
            </a:endParaRPr>
          </a:p>
        </p:txBody>
      </p:sp>
      <p:sp>
        <p:nvSpPr>
          <p:cNvPr id="39" name="Textfeld 38"/>
          <p:cNvSpPr txBox="1"/>
          <p:nvPr/>
        </p:nvSpPr>
        <p:spPr>
          <a:xfrm>
            <a:off x="5282341" y="4101866"/>
            <a:ext cx="1382213" cy="369332"/>
          </a:xfrm>
          <a:prstGeom prst="rect">
            <a:avLst/>
          </a:prstGeom>
          <a:solidFill>
            <a:srgbClr val="FFC000"/>
          </a:solidFill>
          <a:ln>
            <a:solidFill>
              <a:schemeClr val="tx1"/>
            </a:solidFill>
          </a:ln>
        </p:spPr>
        <p:txBody>
          <a:bodyPr wrap="square" rtlCol="0">
            <a:spAutoFit/>
          </a:bodyPr>
          <a:lstStyle/>
          <a:p>
            <a:pPr algn="ctr"/>
            <a:r>
              <a:rPr lang="de-CH" dirty="0" smtClean="0">
                <a:solidFill>
                  <a:prstClr val="black"/>
                </a:solidFill>
              </a:rPr>
              <a:t>Real Mode</a:t>
            </a:r>
            <a:endParaRPr lang="de-CH" dirty="0">
              <a:solidFill>
                <a:prstClr val="black"/>
              </a:solidFill>
            </a:endParaRPr>
          </a:p>
        </p:txBody>
      </p:sp>
      <p:sp>
        <p:nvSpPr>
          <p:cNvPr id="40" name="Textfeld 39"/>
          <p:cNvSpPr txBox="1"/>
          <p:nvPr/>
        </p:nvSpPr>
        <p:spPr>
          <a:xfrm>
            <a:off x="5262247" y="3521600"/>
            <a:ext cx="1544320" cy="369332"/>
          </a:xfrm>
          <a:prstGeom prst="rect">
            <a:avLst/>
          </a:prstGeom>
          <a:solidFill>
            <a:srgbClr val="FFFF00"/>
          </a:solidFill>
          <a:ln>
            <a:solidFill>
              <a:schemeClr val="tx1"/>
            </a:solidFill>
          </a:ln>
        </p:spPr>
        <p:txBody>
          <a:bodyPr wrap="square" rtlCol="0">
            <a:spAutoFit/>
          </a:bodyPr>
          <a:lstStyle/>
          <a:p>
            <a:pPr algn="ctr"/>
            <a:r>
              <a:rPr lang="de-CH" dirty="0" smtClean="0">
                <a:solidFill>
                  <a:prstClr val="black"/>
                </a:solidFill>
              </a:rPr>
              <a:t>Dummy Mode</a:t>
            </a:r>
            <a:endParaRPr lang="de-CH" dirty="0">
              <a:solidFill>
                <a:prstClr val="black"/>
              </a:solidFill>
            </a:endParaRPr>
          </a:p>
        </p:txBody>
      </p:sp>
      <p:grpSp>
        <p:nvGrpSpPr>
          <p:cNvPr id="50" name="Gruppieren 49"/>
          <p:cNvGrpSpPr/>
          <p:nvPr/>
        </p:nvGrpSpPr>
        <p:grpSpPr>
          <a:xfrm>
            <a:off x="8830108" y="3740699"/>
            <a:ext cx="934720" cy="1453481"/>
            <a:chOff x="8778240" y="802039"/>
            <a:chExt cx="934720" cy="1453481"/>
          </a:xfrm>
        </p:grpSpPr>
        <p:sp>
          <p:nvSpPr>
            <p:cNvPr id="42" name="Rechteck 41"/>
            <p:cNvSpPr/>
            <p:nvPr/>
          </p:nvSpPr>
          <p:spPr>
            <a:xfrm>
              <a:off x="8778240" y="802039"/>
              <a:ext cx="914400" cy="145348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41" name="Textfeld 40"/>
            <p:cNvSpPr txBox="1"/>
            <p:nvPr/>
          </p:nvSpPr>
          <p:spPr>
            <a:xfrm>
              <a:off x="8778240" y="802039"/>
              <a:ext cx="853440" cy="369332"/>
            </a:xfrm>
            <a:prstGeom prst="rect">
              <a:avLst/>
            </a:prstGeom>
            <a:noFill/>
          </p:spPr>
          <p:txBody>
            <a:bodyPr wrap="square" rtlCol="0">
              <a:spAutoFit/>
            </a:bodyPr>
            <a:lstStyle/>
            <a:p>
              <a:pPr algn="ctr"/>
              <a:r>
                <a:rPr lang="de-CH" dirty="0" smtClean="0">
                  <a:solidFill>
                    <a:prstClr val="black"/>
                  </a:solidFill>
                </a:rPr>
                <a:t>FIFO</a:t>
              </a:r>
              <a:endParaRPr lang="de-CH" dirty="0">
                <a:solidFill>
                  <a:prstClr val="black"/>
                </a:solidFill>
              </a:endParaRPr>
            </a:p>
          </p:txBody>
        </p:sp>
        <p:cxnSp>
          <p:nvCxnSpPr>
            <p:cNvPr id="44" name="Gerader Verbinder 43"/>
            <p:cNvCxnSpPr/>
            <p:nvPr/>
          </p:nvCxnSpPr>
          <p:spPr>
            <a:xfrm>
              <a:off x="8778240" y="1171371"/>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Gerader Verbinder 44"/>
            <p:cNvCxnSpPr/>
            <p:nvPr/>
          </p:nvCxnSpPr>
          <p:spPr>
            <a:xfrm>
              <a:off x="8778240" y="1364411"/>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Gerader Verbinder 45"/>
            <p:cNvCxnSpPr/>
            <p:nvPr/>
          </p:nvCxnSpPr>
          <p:spPr>
            <a:xfrm>
              <a:off x="8778240" y="154191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Gerader Verbinder 46"/>
            <p:cNvCxnSpPr/>
            <p:nvPr/>
          </p:nvCxnSpPr>
          <p:spPr>
            <a:xfrm>
              <a:off x="8778240" y="1720011"/>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Gerader Verbinder 47"/>
            <p:cNvCxnSpPr/>
            <p:nvPr/>
          </p:nvCxnSpPr>
          <p:spPr>
            <a:xfrm>
              <a:off x="8778240" y="1882571"/>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Gerader Verbinder 48"/>
            <p:cNvCxnSpPr/>
            <p:nvPr/>
          </p:nvCxnSpPr>
          <p:spPr>
            <a:xfrm>
              <a:off x="8798560" y="2041071"/>
              <a:ext cx="9144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4" name="Rechteck 63"/>
          <p:cNvSpPr/>
          <p:nvPr/>
        </p:nvSpPr>
        <p:spPr>
          <a:xfrm>
            <a:off x="10444480" y="2511422"/>
            <a:ext cx="909320" cy="312076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grpSp>
        <p:nvGrpSpPr>
          <p:cNvPr id="100" name="Gruppieren 99"/>
          <p:cNvGrpSpPr/>
          <p:nvPr/>
        </p:nvGrpSpPr>
        <p:grpSpPr>
          <a:xfrm>
            <a:off x="6946326" y="4860850"/>
            <a:ext cx="1662820" cy="484632"/>
            <a:chOff x="6977297" y="4798528"/>
            <a:chExt cx="1662820" cy="484632"/>
          </a:xfrm>
        </p:grpSpPr>
        <p:sp>
          <p:nvSpPr>
            <p:cNvPr id="72" name="Pfeil nach rechts 71"/>
            <p:cNvSpPr/>
            <p:nvPr/>
          </p:nvSpPr>
          <p:spPr>
            <a:xfrm>
              <a:off x="7041774" y="4798528"/>
              <a:ext cx="1598343"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77" name="Textfeld 76"/>
            <p:cNvSpPr txBox="1"/>
            <p:nvPr/>
          </p:nvSpPr>
          <p:spPr>
            <a:xfrm>
              <a:off x="6977297" y="4886955"/>
              <a:ext cx="1523602" cy="307777"/>
            </a:xfrm>
            <a:prstGeom prst="rect">
              <a:avLst/>
            </a:prstGeom>
            <a:noFill/>
          </p:spPr>
          <p:txBody>
            <a:bodyPr wrap="square" rtlCol="0">
              <a:spAutoFit/>
            </a:bodyPr>
            <a:lstStyle/>
            <a:p>
              <a:pPr algn="ctr"/>
              <a:r>
                <a:rPr lang="de-CH" sz="1400" dirty="0" err="1">
                  <a:solidFill>
                    <a:prstClr val="black"/>
                  </a:solidFill>
                </a:rPr>
                <a:t>w</a:t>
              </a:r>
              <a:r>
                <a:rPr lang="de-CH" sz="1400" dirty="0" err="1" smtClean="0">
                  <a:solidFill>
                    <a:prstClr val="black"/>
                  </a:solidFill>
                </a:rPr>
                <a:t>rite</a:t>
              </a:r>
              <a:r>
                <a:rPr lang="de-CH" sz="1400" dirty="0" smtClean="0">
                  <a:solidFill>
                    <a:prstClr val="black"/>
                  </a:solidFill>
                </a:rPr>
                <a:t> </a:t>
              </a:r>
              <a:r>
                <a:rPr lang="de-CH" sz="1400" dirty="0" err="1" smtClean="0">
                  <a:solidFill>
                    <a:prstClr val="black"/>
                  </a:solidFill>
                </a:rPr>
                <a:t>data</a:t>
              </a:r>
              <a:r>
                <a:rPr lang="de-CH" sz="1400" dirty="0" smtClean="0">
                  <a:solidFill>
                    <a:prstClr val="black"/>
                  </a:solidFill>
                </a:rPr>
                <a:t> </a:t>
              </a:r>
              <a:r>
                <a:rPr lang="de-CH" sz="1400" dirty="0" err="1" smtClean="0">
                  <a:solidFill>
                    <a:prstClr val="black"/>
                  </a:solidFill>
                </a:rPr>
                <a:t>to</a:t>
              </a:r>
              <a:r>
                <a:rPr lang="de-CH" sz="1400" dirty="0" smtClean="0">
                  <a:solidFill>
                    <a:prstClr val="black"/>
                  </a:solidFill>
                </a:rPr>
                <a:t> FIFO</a:t>
              </a:r>
              <a:endParaRPr lang="de-CH" sz="1400" dirty="0">
                <a:solidFill>
                  <a:prstClr val="black"/>
                </a:solidFill>
              </a:endParaRPr>
            </a:p>
          </p:txBody>
        </p:sp>
      </p:grpSp>
      <p:cxnSp>
        <p:nvCxnSpPr>
          <p:cNvPr id="79" name="Gerade Verbindung mit Pfeil 78"/>
          <p:cNvCxnSpPr>
            <a:stCxn id="74" idx="2"/>
            <a:endCxn id="34" idx="0"/>
          </p:cNvCxnSpPr>
          <p:nvPr/>
        </p:nvCxnSpPr>
        <p:spPr>
          <a:xfrm>
            <a:off x="9237325" y="1461934"/>
            <a:ext cx="18379" cy="1049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p:cNvCxnSpPr>
            <a:stCxn id="75" idx="2"/>
            <a:endCxn id="64" idx="0"/>
          </p:cNvCxnSpPr>
          <p:nvPr/>
        </p:nvCxnSpPr>
        <p:spPr>
          <a:xfrm>
            <a:off x="10886949" y="1454074"/>
            <a:ext cx="12191" cy="105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feld 83"/>
          <p:cNvSpPr txBox="1"/>
          <p:nvPr/>
        </p:nvSpPr>
        <p:spPr>
          <a:xfrm>
            <a:off x="593785" y="1603416"/>
            <a:ext cx="2170535" cy="369332"/>
          </a:xfrm>
          <a:prstGeom prst="rect">
            <a:avLst/>
          </a:prstGeom>
          <a:noFill/>
        </p:spPr>
        <p:txBody>
          <a:bodyPr wrap="square" rtlCol="0">
            <a:spAutoFit/>
          </a:bodyPr>
          <a:lstStyle/>
          <a:p>
            <a:pPr algn="ctr"/>
            <a:r>
              <a:rPr lang="de-CH" dirty="0" smtClean="0">
                <a:solidFill>
                  <a:prstClr val="black"/>
                </a:solidFill>
              </a:rPr>
              <a:t>Kernel Space</a:t>
            </a:r>
            <a:endParaRPr lang="de-CH" dirty="0">
              <a:solidFill>
                <a:prstClr val="black"/>
              </a:solidFill>
            </a:endParaRPr>
          </a:p>
        </p:txBody>
      </p:sp>
      <p:sp>
        <p:nvSpPr>
          <p:cNvPr id="89" name="Textfeld 88"/>
          <p:cNvSpPr txBox="1"/>
          <p:nvPr/>
        </p:nvSpPr>
        <p:spPr>
          <a:xfrm rot="16200000">
            <a:off x="9745008" y="3831134"/>
            <a:ext cx="2270092" cy="369332"/>
          </a:xfrm>
          <a:prstGeom prst="rect">
            <a:avLst/>
          </a:prstGeom>
          <a:noFill/>
        </p:spPr>
        <p:txBody>
          <a:bodyPr wrap="square" rtlCol="0">
            <a:spAutoFit/>
          </a:bodyPr>
          <a:lstStyle/>
          <a:p>
            <a:pPr algn="ctr"/>
            <a:r>
              <a:rPr lang="de-CH" dirty="0" smtClean="0">
                <a:solidFill>
                  <a:prstClr val="black"/>
                </a:solidFill>
              </a:rPr>
              <a:t>Device Attribute File</a:t>
            </a:r>
            <a:endParaRPr lang="de-CH" dirty="0">
              <a:solidFill>
                <a:prstClr val="black"/>
              </a:solidFill>
            </a:endParaRPr>
          </a:p>
        </p:txBody>
      </p:sp>
      <p:cxnSp>
        <p:nvCxnSpPr>
          <p:cNvPr id="91" name="Gerade Verbindung mit Pfeil 90"/>
          <p:cNvCxnSpPr>
            <a:stCxn id="40" idx="3"/>
            <a:endCxn id="77" idx="0"/>
          </p:cNvCxnSpPr>
          <p:nvPr/>
        </p:nvCxnSpPr>
        <p:spPr>
          <a:xfrm>
            <a:off x="6806567" y="3706266"/>
            <a:ext cx="901560" cy="124301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2" name="Gruppieren 91"/>
          <p:cNvGrpSpPr/>
          <p:nvPr/>
        </p:nvGrpSpPr>
        <p:grpSpPr>
          <a:xfrm>
            <a:off x="5140327" y="4886955"/>
            <a:ext cx="1693401" cy="736977"/>
            <a:chOff x="5192257" y="4817324"/>
            <a:chExt cx="1693401" cy="736977"/>
          </a:xfrm>
        </p:grpSpPr>
        <p:grpSp>
          <p:nvGrpSpPr>
            <p:cNvPr id="61" name="Gruppieren 60"/>
            <p:cNvGrpSpPr/>
            <p:nvPr/>
          </p:nvGrpSpPr>
          <p:grpSpPr>
            <a:xfrm>
              <a:off x="5192257" y="4817324"/>
              <a:ext cx="1666240" cy="464840"/>
              <a:chOff x="5212080" y="609600"/>
              <a:chExt cx="1666240" cy="464840"/>
            </a:xfrm>
            <a:solidFill>
              <a:srgbClr val="FFC000"/>
            </a:solidFill>
          </p:grpSpPr>
          <p:sp>
            <p:nvSpPr>
              <p:cNvPr id="52" name="Rechteck 51"/>
              <p:cNvSpPr/>
              <p:nvPr/>
            </p:nvSpPr>
            <p:spPr>
              <a:xfrm>
                <a:off x="5212080" y="609600"/>
                <a:ext cx="1666240" cy="447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cxnSp>
            <p:nvCxnSpPr>
              <p:cNvPr id="54" name="Gerader Verbinder 53"/>
              <p:cNvCxnSpPr/>
              <p:nvPr/>
            </p:nvCxnSpPr>
            <p:spPr>
              <a:xfrm>
                <a:off x="5415280" y="632561"/>
                <a:ext cx="10160" cy="43070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p:cNvCxnSpPr/>
              <p:nvPr/>
            </p:nvCxnSpPr>
            <p:spPr>
              <a:xfrm>
                <a:off x="5618480" y="643736"/>
                <a:ext cx="10160" cy="43070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r Verbinder 55"/>
              <p:cNvCxnSpPr/>
              <p:nvPr/>
            </p:nvCxnSpPr>
            <p:spPr>
              <a:xfrm>
                <a:off x="5821680" y="623139"/>
                <a:ext cx="10160" cy="43070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Gerader Verbinder 56"/>
              <p:cNvCxnSpPr/>
              <p:nvPr/>
            </p:nvCxnSpPr>
            <p:spPr>
              <a:xfrm>
                <a:off x="6024880" y="632561"/>
                <a:ext cx="10160" cy="43070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Gerader Verbinder 57"/>
              <p:cNvCxnSpPr/>
              <p:nvPr/>
            </p:nvCxnSpPr>
            <p:spPr>
              <a:xfrm>
                <a:off x="6238637" y="610459"/>
                <a:ext cx="10160" cy="43070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a:off x="6457276" y="623139"/>
                <a:ext cx="10160" cy="43070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Gerader Verbinder 59"/>
              <p:cNvCxnSpPr/>
              <p:nvPr/>
            </p:nvCxnSpPr>
            <p:spPr>
              <a:xfrm>
                <a:off x="6665953" y="623139"/>
                <a:ext cx="10160" cy="43070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Textfeld 50"/>
            <p:cNvSpPr txBox="1"/>
            <p:nvPr/>
          </p:nvSpPr>
          <p:spPr>
            <a:xfrm>
              <a:off x="5240135" y="5184969"/>
              <a:ext cx="1645523" cy="369332"/>
            </a:xfrm>
            <a:prstGeom prst="rect">
              <a:avLst/>
            </a:prstGeom>
            <a:noFill/>
          </p:spPr>
          <p:txBody>
            <a:bodyPr wrap="square" rtlCol="0">
              <a:spAutoFit/>
            </a:bodyPr>
            <a:lstStyle/>
            <a:p>
              <a:pPr algn="ctr"/>
              <a:r>
                <a:rPr lang="de-CH" dirty="0" err="1" smtClean="0">
                  <a:solidFill>
                    <a:prstClr val="black"/>
                  </a:solidFill>
                </a:rPr>
                <a:t>Measure</a:t>
              </a:r>
              <a:r>
                <a:rPr lang="de-CH" dirty="0" smtClean="0">
                  <a:solidFill>
                    <a:prstClr val="black"/>
                  </a:solidFill>
                </a:rPr>
                <a:t> Points</a:t>
              </a:r>
              <a:endParaRPr lang="de-CH" dirty="0">
                <a:solidFill>
                  <a:prstClr val="black"/>
                </a:solidFill>
              </a:endParaRPr>
            </a:p>
          </p:txBody>
        </p:sp>
      </p:grpSp>
      <p:cxnSp>
        <p:nvCxnSpPr>
          <p:cNvPr id="94" name="Gerade Verbindung mit Pfeil 93"/>
          <p:cNvCxnSpPr>
            <a:stCxn id="39" idx="2"/>
            <a:endCxn id="52" idx="0"/>
          </p:cNvCxnSpPr>
          <p:nvPr/>
        </p:nvCxnSpPr>
        <p:spPr>
          <a:xfrm flipH="1">
            <a:off x="5973447" y="4471198"/>
            <a:ext cx="1" cy="41575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Pfeil nach rechts 104"/>
          <p:cNvSpPr/>
          <p:nvPr/>
        </p:nvSpPr>
        <p:spPr>
          <a:xfrm>
            <a:off x="2233639" y="3466774"/>
            <a:ext cx="4982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111" name="Textfeld 110"/>
          <p:cNvSpPr txBox="1"/>
          <p:nvPr/>
        </p:nvSpPr>
        <p:spPr>
          <a:xfrm>
            <a:off x="3517569" y="4613045"/>
            <a:ext cx="1184847" cy="369332"/>
          </a:xfrm>
          <a:prstGeom prst="rect">
            <a:avLst/>
          </a:prstGeom>
          <a:noFill/>
        </p:spPr>
        <p:txBody>
          <a:bodyPr wrap="square" rtlCol="0">
            <a:spAutoFit/>
          </a:bodyPr>
          <a:lstStyle/>
          <a:p>
            <a:pPr algn="ctr"/>
            <a:r>
              <a:rPr lang="de-CH" dirty="0" err="1">
                <a:solidFill>
                  <a:prstClr val="black"/>
                </a:solidFill>
              </a:rPr>
              <a:t>s</a:t>
            </a:r>
            <a:r>
              <a:rPr lang="de-CH" dirty="0" err="1" smtClean="0">
                <a:solidFill>
                  <a:prstClr val="black"/>
                </a:solidFill>
              </a:rPr>
              <a:t>et</a:t>
            </a:r>
            <a:r>
              <a:rPr lang="de-CH" dirty="0" smtClean="0">
                <a:solidFill>
                  <a:prstClr val="black"/>
                </a:solidFill>
              </a:rPr>
              <a:t> </a:t>
            </a:r>
            <a:r>
              <a:rPr lang="de-CH" dirty="0" err="1" smtClean="0">
                <a:solidFill>
                  <a:prstClr val="black"/>
                </a:solidFill>
              </a:rPr>
              <a:t>mode</a:t>
            </a:r>
            <a:endParaRPr lang="de-CH" dirty="0">
              <a:solidFill>
                <a:prstClr val="black"/>
              </a:solidFill>
            </a:endParaRPr>
          </a:p>
        </p:txBody>
      </p:sp>
      <p:cxnSp>
        <p:nvCxnSpPr>
          <p:cNvPr id="115" name="Gerade Verbindung mit Pfeil 114"/>
          <p:cNvCxnSpPr>
            <a:stCxn id="111" idx="0"/>
            <a:endCxn id="122" idx="2"/>
          </p:cNvCxnSpPr>
          <p:nvPr/>
        </p:nvCxnSpPr>
        <p:spPr>
          <a:xfrm flipV="1">
            <a:off x="4109993" y="4170484"/>
            <a:ext cx="216965" cy="442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Gruppieren 123"/>
          <p:cNvGrpSpPr/>
          <p:nvPr/>
        </p:nvGrpSpPr>
        <p:grpSpPr>
          <a:xfrm>
            <a:off x="3538324" y="3261377"/>
            <a:ext cx="1505831" cy="909107"/>
            <a:chOff x="8151813" y="222674"/>
            <a:chExt cx="1443344" cy="871382"/>
          </a:xfrm>
        </p:grpSpPr>
        <p:sp>
          <p:nvSpPr>
            <p:cNvPr id="122" name="Rechteck 121"/>
            <p:cNvSpPr/>
            <p:nvPr/>
          </p:nvSpPr>
          <p:spPr>
            <a:xfrm>
              <a:off x="8220285" y="222674"/>
              <a:ext cx="1374872" cy="87138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sp>
          <p:nvSpPr>
            <p:cNvPr id="37" name="Textfeld 36"/>
            <p:cNvSpPr txBox="1"/>
            <p:nvPr/>
          </p:nvSpPr>
          <p:spPr>
            <a:xfrm>
              <a:off x="8151813" y="352307"/>
              <a:ext cx="985520" cy="646331"/>
            </a:xfrm>
            <a:prstGeom prst="rect">
              <a:avLst/>
            </a:prstGeom>
            <a:noFill/>
            <a:ln>
              <a:noFill/>
            </a:ln>
          </p:spPr>
          <p:txBody>
            <a:bodyPr wrap="square" rtlCol="0">
              <a:spAutoFit/>
            </a:bodyPr>
            <a:lstStyle/>
            <a:p>
              <a:pPr algn="ctr"/>
              <a:r>
                <a:rPr lang="de-CH" dirty="0" smtClean="0">
                  <a:solidFill>
                    <a:prstClr val="black"/>
                  </a:solidFill>
                </a:rPr>
                <a:t>Monitor Mode</a:t>
              </a:r>
              <a:endParaRPr lang="de-CH" dirty="0">
                <a:solidFill>
                  <a:prstClr val="black"/>
                </a:solidFill>
              </a:endParaRPr>
            </a:p>
          </p:txBody>
        </p:sp>
        <p:sp>
          <p:nvSpPr>
            <p:cNvPr id="120" name="Flussdiagramm: Verzweigung 119"/>
            <p:cNvSpPr/>
            <p:nvPr/>
          </p:nvSpPr>
          <p:spPr>
            <a:xfrm>
              <a:off x="9100284" y="531326"/>
              <a:ext cx="369032" cy="247251"/>
            </a:xfrm>
            <a:prstGeom prst="flowChartDecisi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prstClr val="white"/>
                </a:solidFill>
              </a:endParaRPr>
            </a:p>
          </p:txBody>
        </p:sp>
      </p:grpSp>
      <p:cxnSp>
        <p:nvCxnSpPr>
          <p:cNvPr id="126" name="Gerade Verbindung mit Pfeil 125"/>
          <p:cNvCxnSpPr>
            <a:endCxn id="37" idx="1"/>
          </p:cNvCxnSpPr>
          <p:nvPr/>
        </p:nvCxnSpPr>
        <p:spPr>
          <a:xfrm>
            <a:off x="3280525" y="3731488"/>
            <a:ext cx="257799" cy="2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Gerade Verbindung mit Pfeil 131"/>
          <p:cNvCxnSpPr>
            <a:stCxn id="120" idx="0"/>
            <a:endCxn id="38" idx="1"/>
          </p:cNvCxnSpPr>
          <p:nvPr/>
        </p:nvCxnSpPr>
        <p:spPr>
          <a:xfrm flipV="1">
            <a:off x="4720362" y="3065420"/>
            <a:ext cx="553075" cy="5179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a:stCxn id="120" idx="3"/>
            <a:endCxn id="40" idx="1"/>
          </p:cNvCxnSpPr>
          <p:nvPr/>
        </p:nvCxnSpPr>
        <p:spPr>
          <a:xfrm flipV="1">
            <a:off x="4912866" y="3706266"/>
            <a:ext cx="349381" cy="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135"/>
          <p:cNvCxnSpPr>
            <a:stCxn id="120" idx="2"/>
            <a:endCxn id="39" idx="1"/>
          </p:cNvCxnSpPr>
          <p:nvPr/>
        </p:nvCxnSpPr>
        <p:spPr>
          <a:xfrm>
            <a:off x="4720362" y="3841347"/>
            <a:ext cx="561979" cy="4451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feld 141"/>
          <p:cNvSpPr txBox="1"/>
          <p:nvPr/>
        </p:nvSpPr>
        <p:spPr>
          <a:xfrm>
            <a:off x="488834" y="1218058"/>
            <a:ext cx="2170535" cy="369332"/>
          </a:xfrm>
          <a:prstGeom prst="rect">
            <a:avLst/>
          </a:prstGeom>
          <a:noFill/>
        </p:spPr>
        <p:txBody>
          <a:bodyPr wrap="square" rtlCol="0">
            <a:spAutoFit/>
          </a:bodyPr>
          <a:lstStyle/>
          <a:p>
            <a:pPr algn="ctr"/>
            <a:r>
              <a:rPr lang="de-CH" dirty="0" smtClean="0">
                <a:solidFill>
                  <a:prstClr val="black"/>
                </a:solidFill>
              </a:rPr>
              <a:t>User Space</a:t>
            </a:r>
            <a:endParaRPr lang="de-CH" dirty="0">
              <a:solidFill>
                <a:prstClr val="black"/>
              </a:solidFill>
            </a:endParaRPr>
          </a:p>
        </p:txBody>
      </p:sp>
      <p:cxnSp>
        <p:nvCxnSpPr>
          <p:cNvPr id="144" name="Gerade Verbindung mit Pfeil 143"/>
          <p:cNvCxnSpPr>
            <a:stCxn id="34" idx="2"/>
            <a:endCxn id="41" idx="0"/>
          </p:cNvCxnSpPr>
          <p:nvPr/>
        </p:nvCxnSpPr>
        <p:spPr>
          <a:xfrm>
            <a:off x="9255704" y="2880754"/>
            <a:ext cx="1124" cy="859945"/>
          </a:xfrm>
          <a:prstGeom prst="straightConnector1">
            <a:avLst/>
          </a:prstGeom>
          <a:ln>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1" name="Textfeld 150"/>
          <p:cNvSpPr txBox="1"/>
          <p:nvPr/>
        </p:nvSpPr>
        <p:spPr>
          <a:xfrm>
            <a:off x="7016783" y="2809118"/>
            <a:ext cx="1208907" cy="523220"/>
          </a:xfrm>
          <a:prstGeom prst="rect">
            <a:avLst/>
          </a:prstGeom>
          <a:solidFill>
            <a:schemeClr val="accent6"/>
          </a:solidFill>
          <a:ln>
            <a:solidFill>
              <a:schemeClr val="tx1"/>
            </a:solidFill>
          </a:ln>
        </p:spPr>
        <p:txBody>
          <a:bodyPr wrap="square" rtlCol="0">
            <a:spAutoFit/>
          </a:bodyPr>
          <a:lstStyle/>
          <a:p>
            <a:pPr algn="ctr"/>
            <a:r>
              <a:rPr lang="de-CH" sz="1400" dirty="0">
                <a:solidFill>
                  <a:prstClr val="black"/>
                </a:solidFill>
              </a:rPr>
              <a:t>u</a:t>
            </a:r>
            <a:r>
              <a:rPr lang="de-CH" sz="1400" dirty="0" smtClean="0">
                <a:solidFill>
                  <a:prstClr val="black"/>
                </a:solidFill>
              </a:rPr>
              <a:t>pdate </a:t>
            </a:r>
            <a:r>
              <a:rPr lang="de-CH" sz="1400" dirty="0" err="1" smtClean="0">
                <a:solidFill>
                  <a:prstClr val="black"/>
                </a:solidFill>
              </a:rPr>
              <a:t>device</a:t>
            </a:r>
            <a:r>
              <a:rPr lang="de-CH" sz="1400" dirty="0" smtClean="0">
                <a:solidFill>
                  <a:prstClr val="black"/>
                </a:solidFill>
              </a:rPr>
              <a:t> </a:t>
            </a:r>
            <a:r>
              <a:rPr lang="de-CH" sz="1400" dirty="0" err="1" smtClean="0">
                <a:solidFill>
                  <a:prstClr val="black"/>
                </a:solidFill>
              </a:rPr>
              <a:t>attributes</a:t>
            </a:r>
            <a:endParaRPr lang="de-CH" sz="1400" dirty="0">
              <a:solidFill>
                <a:prstClr val="black"/>
              </a:solidFill>
            </a:endParaRPr>
          </a:p>
        </p:txBody>
      </p:sp>
      <p:cxnSp>
        <p:nvCxnSpPr>
          <p:cNvPr id="153" name="Gerade Verbindung mit Pfeil 152"/>
          <p:cNvCxnSpPr>
            <a:stCxn id="38" idx="3"/>
            <a:endCxn id="151" idx="1"/>
          </p:cNvCxnSpPr>
          <p:nvPr/>
        </p:nvCxnSpPr>
        <p:spPr>
          <a:xfrm>
            <a:off x="6655650" y="3065420"/>
            <a:ext cx="361133" cy="530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 name="Fußzeilenplatzhalter 4"/>
          <p:cNvSpPr>
            <a:spLocks noGrp="1"/>
          </p:cNvSpPr>
          <p:nvPr>
            <p:ph type="ftr" sz="quarter" idx="11"/>
          </p:nvPr>
        </p:nvSpPr>
        <p:spPr/>
        <p:txBody>
          <a:bodyPr/>
          <a:lstStyle/>
          <a:p>
            <a:r>
              <a:rPr lang="de-CH" smtClean="0"/>
              <a:t>Semesterarbeit CAS EBX FS15</a:t>
            </a:r>
            <a:endParaRPr lang="de-CH" dirty="0" smtClean="0"/>
          </a:p>
        </p:txBody>
      </p:sp>
      <p:sp>
        <p:nvSpPr>
          <p:cNvPr id="7" name="Foliennummernplatzhalter 6"/>
          <p:cNvSpPr>
            <a:spLocks noGrp="1"/>
          </p:cNvSpPr>
          <p:nvPr>
            <p:ph type="sldNum" sz="quarter" idx="12"/>
          </p:nvPr>
        </p:nvSpPr>
        <p:spPr/>
        <p:txBody>
          <a:bodyPr/>
          <a:lstStyle/>
          <a:p>
            <a:fld id="{5A95ACF4-2AFA-4BAC-AAD3-6C6D2127B17F}" type="slidenum">
              <a:rPr lang="de-CH" smtClean="0"/>
              <a:t>7</a:t>
            </a:fld>
            <a:endParaRPr lang="de-CH"/>
          </a:p>
        </p:txBody>
      </p:sp>
      <p:sp>
        <p:nvSpPr>
          <p:cNvPr id="8" name="Datumsplatzhalter 7"/>
          <p:cNvSpPr>
            <a:spLocks noGrp="1"/>
          </p:cNvSpPr>
          <p:nvPr>
            <p:ph type="dt" sz="half" idx="10"/>
          </p:nvPr>
        </p:nvSpPr>
        <p:spPr/>
        <p:txBody>
          <a:bodyPr/>
          <a:lstStyle/>
          <a:p>
            <a:r>
              <a:rPr lang="de-CH" smtClean="0"/>
              <a:t>30.09.2015</a:t>
            </a:r>
            <a:endParaRPr lang="de-CH"/>
          </a:p>
        </p:txBody>
      </p:sp>
      <p:grpSp>
        <p:nvGrpSpPr>
          <p:cNvPr id="73" name="Gruppieren 72"/>
          <p:cNvGrpSpPr/>
          <p:nvPr/>
        </p:nvGrpSpPr>
        <p:grpSpPr>
          <a:xfrm>
            <a:off x="11753850" y="6437338"/>
            <a:ext cx="265087" cy="265087"/>
            <a:chOff x="8818186" y="5612751"/>
            <a:chExt cx="265087" cy="265087"/>
          </a:xfrm>
        </p:grpSpPr>
        <p:grpSp>
          <p:nvGrpSpPr>
            <p:cNvPr id="76" name="Gruppieren 75"/>
            <p:cNvGrpSpPr/>
            <p:nvPr/>
          </p:nvGrpSpPr>
          <p:grpSpPr>
            <a:xfrm>
              <a:off x="8818186" y="5612751"/>
              <a:ext cx="265087" cy="265087"/>
              <a:chOff x="5080942" y="695244"/>
              <a:chExt cx="265087" cy="265087"/>
            </a:xfrm>
          </p:grpSpPr>
          <p:sp>
            <p:nvSpPr>
              <p:cNvPr id="80" name="Ellipse 7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82" name="Grafik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78" name="Grafik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83" name="Gruppieren 82"/>
          <p:cNvGrpSpPr/>
          <p:nvPr/>
        </p:nvGrpSpPr>
        <p:grpSpPr>
          <a:xfrm>
            <a:off x="11753850" y="6313560"/>
            <a:ext cx="265087" cy="265087"/>
            <a:chOff x="8818186" y="5612751"/>
            <a:chExt cx="265087" cy="265087"/>
          </a:xfrm>
        </p:grpSpPr>
        <p:grpSp>
          <p:nvGrpSpPr>
            <p:cNvPr id="85" name="Gruppieren 84"/>
            <p:cNvGrpSpPr/>
            <p:nvPr/>
          </p:nvGrpSpPr>
          <p:grpSpPr>
            <a:xfrm>
              <a:off x="8818186" y="5612751"/>
              <a:ext cx="265087" cy="265087"/>
              <a:chOff x="5080942" y="695244"/>
              <a:chExt cx="265087" cy="265087"/>
            </a:xfrm>
          </p:grpSpPr>
          <p:sp>
            <p:nvSpPr>
              <p:cNvPr id="87" name="Ellipse 86"/>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88" name="Grafik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86" name="Grafik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90" name="Gruppieren 89"/>
          <p:cNvGrpSpPr/>
          <p:nvPr/>
        </p:nvGrpSpPr>
        <p:grpSpPr>
          <a:xfrm>
            <a:off x="11753850" y="6189777"/>
            <a:ext cx="265087" cy="265087"/>
            <a:chOff x="8818186" y="5612751"/>
            <a:chExt cx="265087" cy="265087"/>
          </a:xfrm>
        </p:grpSpPr>
        <p:grpSp>
          <p:nvGrpSpPr>
            <p:cNvPr id="93" name="Gruppieren 92"/>
            <p:cNvGrpSpPr/>
            <p:nvPr/>
          </p:nvGrpSpPr>
          <p:grpSpPr>
            <a:xfrm>
              <a:off x="8818186" y="5612751"/>
              <a:ext cx="265087" cy="265087"/>
              <a:chOff x="5080942" y="695244"/>
              <a:chExt cx="265087" cy="265087"/>
            </a:xfrm>
          </p:grpSpPr>
          <p:sp>
            <p:nvSpPr>
              <p:cNvPr id="96" name="Ellipse 95"/>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97" name="Grafik 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95" name="Grafik 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98" name="Gruppieren 97"/>
          <p:cNvGrpSpPr/>
          <p:nvPr/>
        </p:nvGrpSpPr>
        <p:grpSpPr>
          <a:xfrm>
            <a:off x="11753850" y="6065994"/>
            <a:ext cx="265087" cy="265087"/>
            <a:chOff x="8818186" y="5612751"/>
            <a:chExt cx="265087" cy="265087"/>
          </a:xfrm>
        </p:grpSpPr>
        <p:grpSp>
          <p:nvGrpSpPr>
            <p:cNvPr id="99" name="Gruppieren 98"/>
            <p:cNvGrpSpPr/>
            <p:nvPr/>
          </p:nvGrpSpPr>
          <p:grpSpPr>
            <a:xfrm>
              <a:off x="8818186" y="5612751"/>
              <a:ext cx="265087" cy="265087"/>
              <a:chOff x="5080942" y="695244"/>
              <a:chExt cx="265087" cy="265087"/>
            </a:xfrm>
          </p:grpSpPr>
          <p:sp>
            <p:nvSpPr>
              <p:cNvPr id="102" name="Ellipse 101"/>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03" name="Grafik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01" name="Grafik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04" name="Gruppieren 103"/>
          <p:cNvGrpSpPr/>
          <p:nvPr/>
        </p:nvGrpSpPr>
        <p:grpSpPr>
          <a:xfrm>
            <a:off x="11753850" y="5942211"/>
            <a:ext cx="265087" cy="265087"/>
            <a:chOff x="8818186" y="5612751"/>
            <a:chExt cx="265087" cy="265087"/>
          </a:xfrm>
        </p:grpSpPr>
        <p:grpSp>
          <p:nvGrpSpPr>
            <p:cNvPr id="106" name="Gruppieren 105"/>
            <p:cNvGrpSpPr/>
            <p:nvPr/>
          </p:nvGrpSpPr>
          <p:grpSpPr>
            <a:xfrm>
              <a:off x="8818186" y="5612751"/>
              <a:ext cx="265087" cy="265087"/>
              <a:chOff x="5080942" y="695244"/>
              <a:chExt cx="265087" cy="265087"/>
            </a:xfrm>
          </p:grpSpPr>
          <p:sp>
            <p:nvSpPr>
              <p:cNvPr id="108" name="Ellipse 107"/>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09" name="Grafik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07" name="Grafik 1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10" name="Gruppieren 109"/>
          <p:cNvGrpSpPr/>
          <p:nvPr/>
        </p:nvGrpSpPr>
        <p:grpSpPr>
          <a:xfrm>
            <a:off x="11753850" y="5818428"/>
            <a:ext cx="265087" cy="265087"/>
            <a:chOff x="8818186" y="5612751"/>
            <a:chExt cx="265087" cy="265087"/>
          </a:xfrm>
        </p:grpSpPr>
        <p:grpSp>
          <p:nvGrpSpPr>
            <p:cNvPr id="112" name="Gruppieren 111"/>
            <p:cNvGrpSpPr/>
            <p:nvPr/>
          </p:nvGrpSpPr>
          <p:grpSpPr>
            <a:xfrm>
              <a:off x="8818186" y="5612751"/>
              <a:ext cx="265087" cy="265087"/>
              <a:chOff x="5080942" y="695244"/>
              <a:chExt cx="265087" cy="265087"/>
            </a:xfrm>
          </p:grpSpPr>
          <p:sp>
            <p:nvSpPr>
              <p:cNvPr id="114" name="Ellipse 113"/>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16" name="Grafik 1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13" name="Grafik 1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17" name="Gruppieren 116"/>
          <p:cNvGrpSpPr/>
          <p:nvPr/>
        </p:nvGrpSpPr>
        <p:grpSpPr>
          <a:xfrm>
            <a:off x="11753850" y="5694645"/>
            <a:ext cx="265087" cy="265087"/>
            <a:chOff x="8818186" y="5612751"/>
            <a:chExt cx="265087" cy="265087"/>
          </a:xfrm>
        </p:grpSpPr>
        <p:grpSp>
          <p:nvGrpSpPr>
            <p:cNvPr id="118" name="Gruppieren 117"/>
            <p:cNvGrpSpPr/>
            <p:nvPr/>
          </p:nvGrpSpPr>
          <p:grpSpPr>
            <a:xfrm>
              <a:off x="8818186" y="5612751"/>
              <a:ext cx="265087" cy="265087"/>
              <a:chOff x="5080942" y="695244"/>
              <a:chExt cx="265087" cy="265087"/>
            </a:xfrm>
          </p:grpSpPr>
          <p:sp>
            <p:nvSpPr>
              <p:cNvPr id="121" name="Ellipse 120"/>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23" name="Grafik 1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19" name="Grafik 1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spTree>
    <p:extLst>
      <p:ext uri="{BB962C8B-B14F-4D97-AF65-F5344CB8AC3E}">
        <p14:creationId xmlns:p14="http://schemas.microsoft.com/office/powerpoint/2010/main" val="2991676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CH" dirty="0"/>
              <a:t>EBX Monitor Beschreibung</a:t>
            </a:r>
          </a:p>
        </p:txBody>
      </p:sp>
      <p:sp>
        <p:nvSpPr>
          <p:cNvPr id="3" name="Inhaltsplatzhalter 2"/>
          <p:cNvSpPr>
            <a:spLocks noGrp="1"/>
          </p:cNvSpPr>
          <p:nvPr>
            <p:ph idx="1"/>
          </p:nvPr>
        </p:nvSpPr>
        <p:spPr/>
        <p:txBody>
          <a:bodyPr>
            <a:normAutofit fontScale="70000" lnSpcReduction="20000"/>
          </a:bodyPr>
          <a:lstStyle/>
          <a:p>
            <a:r>
              <a:rPr lang="de-CH" dirty="0" smtClean="0"/>
              <a:t>Zeitstempel im Linux Kernel erfassen und ein </a:t>
            </a:r>
            <a:r>
              <a:rPr lang="de-CH" dirty="0" err="1" smtClean="0"/>
              <a:t>Userspace</a:t>
            </a:r>
            <a:r>
              <a:rPr lang="de-CH" dirty="0" smtClean="0"/>
              <a:t> API zur Verfügung stellen um die Messdaten zu lesen.</a:t>
            </a:r>
            <a:endParaRPr lang="de-CH" dirty="0"/>
          </a:p>
          <a:p>
            <a:r>
              <a:rPr lang="de-CH" dirty="0" smtClean="0"/>
              <a:t>Nur ein Mode aktiv zur selben Zeit (Daten schützen)</a:t>
            </a:r>
          </a:p>
          <a:p>
            <a:r>
              <a:rPr lang="de-CH" dirty="0" smtClean="0"/>
              <a:t>Monitor Modes</a:t>
            </a:r>
          </a:p>
          <a:p>
            <a:pPr lvl="1"/>
            <a:r>
              <a:rPr lang="de-CH" dirty="0" smtClean="0"/>
              <a:t>Real-Mode: Erfasst Zeitstempel und schreibt die Daten in das «</a:t>
            </a:r>
            <a:r>
              <a:rPr lang="de-CH" dirty="0" err="1" smtClean="0"/>
              <a:t>measure</a:t>
            </a:r>
            <a:r>
              <a:rPr lang="de-CH" dirty="0" smtClean="0"/>
              <a:t> </a:t>
            </a:r>
            <a:r>
              <a:rPr lang="de-CH" dirty="0" err="1" smtClean="0"/>
              <a:t>point</a:t>
            </a:r>
            <a:r>
              <a:rPr lang="de-CH" dirty="0" smtClean="0"/>
              <a:t>» Array</a:t>
            </a:r>
          </a:p>
          <a:p>
            <a:pPr lvl="1"/>
            <a:r>
              <a:rPr lang="de-CH" dirty="0" smtClean="0"/>
              <a:t>Dummy-Mode: Nach einer abgeschlossenen Messung wird in den «Dummy-Mode» umgeschaltet um die Daten zu schützen. In diesem Mode werden die Messdaten in den Bereich zum Abholen aus dem User API geschrieben. Die nächste Messung ist erst wieder möglich wenn die Messdaten aus dem </a:t>
            </a:r>
            <a:r>
              <a:rPr lang="de-CH" dirty="0" err="1" smtClean="0"/>
              <a:t>Userspace</a:t>
            </a:r>
            <a:r>
              <a:rPr lang="de-CH" dirty="0" smtClean="0"/>
              <a:t> vollständig gelesen sind.</a:t>
            </a:r>
          </a:p>
          <a:p>
            <a:pPr lvl="1"/>
            <a:r>
              <a:rPr lang="de-CH" dirty="0" smtClean="0"/>
              <a:t>Easy-Mode: Es werden nur Daten erfasst die über das </a:t>
            </a:r>
            <a:r>
              <a:rPr lang="de-CH" dirty="0" err="1" smtClean="0"/>
              <a:t>sys-fs</a:t>
            </a:r>
            <a:r>
              <a:rPr lang="de-CH" dirty="0" smtClean="0"/>
              <a:t> (Device-Attribut-Files) verfügbar sind, </a:t>
            </a:r>
            <a:r>
              <a:rPr lang="de-CH" dirty="0"/>
              <a:t>z</a:t>
            </a:r>
            <a:r>
              <a:rPr lang="de-CH" dirty="0" smtClean="0"/>
              <a:t>.B. Framerate oder das Delay zwischen den letzten zwei Frames.</a:t>
            </a:r>
          </a:p>
          <a:p>
            <a:r>
              <a:rPr lang="de-CH" dirty="0" smtClean="0"/>
              <a:t>Modul Parameter (</a:t>
            </a:r>
            <a:r>
              <a:rPr lang="de-CH" dirty="0" err="1" smtClean="0"/>
              <a:t>modinfo</a:t>
            </a:r>
            <a:r>
              <a:rPr lang="de-CH" dirty="0" smtClean="0"/>
              <a:t> </a:t>
            </a:r>
            <a:r>
              <a:rPr lang="de-CH" dirty="0" err="1" smtClean="0"/>
              <a:t>ebx_monitor.ko</a:t>
            </a:r>
            <a:r>
              <a:rPr lang="de-CH" dirty="0" smtClean="0"/>
              <a:t>)</a:t>
            </a:r>
          </a:p>
          <a:p>
            <a:pPr lvl="1"/>
            <a:r>
              <a:rPr lang="de-CH" dirty="0" err="1" smtClean="0"/>
              <a:t>nbrOfMeasurePoints</a:t>
            </a:r>
            <a:r>
              <a:rPr lang="de-CH" dirty="0" smtClean="0"/>
              <a:t> (</a:t>
            </a:r>
            <a:r>
              <a:rPr lang="de-CH" dirty="0" err="1" smtClean="0"/>
              <a:t>uint</a:t>
            </a:r>
            <a:r>
              <a:rPr lang="de-CH" dirty="0" smtClean="0"/>
              <a:t>)</a:t>
            </a:r>
            <a:br>
              <a:rPr lang="de-CH" dirty="0" smtClean="0"/>
            </a:br>
            <a:r>
              <a:rPr lang="de-CH" dirty="0" smtClean="0"/>
              <a:t>Die Anzahl der Messpunkte im EBX Monitor. Der Speicher zum Erfassen der Messpunkte und für den FIFO für das User API wird bei der Modulinitialisierung </a:t>
            </a:r>
            <a:r>
              <a:rPr lang="de-CH" dirty="0" err="1" smtClean="0"/>
              <a:t>alloziert</a:t>
            </a:r>
            <a:r>
              <a:rPr lang="de-CH" dirty="0" smtClean="0"/>
              <a:t>. Wenn die Anzahl der Messpunkte null ist (</a:t>
            </a:r>
            <a:r>
              <a:rPr lang="de-CH" dirty="0" err="1" smtClean="0"/>
              <a:t>nbrOfMeasurePoint</a:t>
            </a:r>
            <a:r>
              <a:rPr lang="de-CH" dirty="0" smtClean="0"/>
              <a:t>=0), wird der «Easy-Mode» aktiviert. Sind Messpunkte konfiguriert wird der «Real-Mode» aktiviert.</a:t>
            </a:r>
          </a:p>
          <a:p>
            <a:pPr lvl="1"/>
            <a:r>
              <a:rPr lang="de-CH" dirty="0" err="1" smtClean="0"/>
              <a:t>deferredFifo</a:t>
            </a:r>
            <a:r>
              <a:rPr lang="de-CH" dirty="0" smtClean="0"/>
              <a:t> (</a:t>
            </a:r>
            <a:r>
              <a:rPr lang="de-CH" dirty="0" err="1" smtClean="0"/>
              <a:t>bool</a:t>
            </a:r>
            <a:r>
              <a:rPr lang="de-CH" dirty="0" smtClean="0"/>
              <a:t>)</a:t>
            </a:r>
            <a:br>
              <a:rPr lang="de-CH" dirty="0" smtClean="0"/>
            </a:br>
            <a:r>
              <a:rPr lang="de-CH" dirty="0" smtClean="0"/>
              <a:t>Wenn der Parameter auf «Y» konfiguriert wird, werden die Messdaten in einer Work-Queue in das FIFO geschrieben, was einen geringeren Einfluss auf den </a:t>
            </a:r>
            <a:r>
              <a:rPr lang="de-CH" dirty="0" err="1" smtClean="0"/>
              <a:t>Videostream</a:t>
            </a:r>
            <a:r>
              <a:rPr lang="de-CH" dirty="0" smtClean="0"/>
              <a:t> hat. Sonst werden die Daten direkt nach der letzten </a:t>
            </a:r>
            <a:r>
              <a:rPr lang="de-CH" dirty="0" err="1" smtClean="0"/>
              <a:t>Mesung</a:t>
            </a:r>
            <a:r>
              <a:rPr lang="de-CH" dirty="0" smtClean="0"/>
              <a:t> ins FIFO geschrieben.</a:t>
            </a:r>
          </a:p>
          <a:p>
            <a:r>
              <a:rPr lang="de-CH" dirty="0" smtClean="0"/>
              <a:t>Eine detaillierte Beschreibung ist im Header vom </a:t>
            </a:r>
            <a:r>
              <a:rPr lang="de-CH" dirty="0" err="1" smtClean="0"/>
              <a:t>Sourcefile</a:t>
            </a:r>
            <a:r>
              <a:rPr lang="de-CH" dirty="0" smtClean="0"/>
              <a:t> zu finden.</a:t>
            </a:r>
            <a:endParaRPr lang="de-CH" dirty="0"/>
          </a:p>
        </p:txBody>
      </p:sp>
      <p:sp>
        <p:nvSpPr>
          <p:cNvPr id="4" name="Fußzeilenplatzhalter 3"/>
          <p:cNvSpPr>
            <a:spLocks noGrp="1"/>
          </p:cNvSpPr>
          <p:nvPr>
            <p:ph type="ftr" sz="quarter" idx="11"/>
          </p:nvPr>
        </p:nvSpPr>
        <p:spPr/>
        <p:txBody>
          <a:bodyPr/>
          <a:lstStyle/>
          <a:p>
            <a:r>
              <a:rPr lang="de-CH" smtClean="0"/>
              <a:t>Semesterarbeit CAS EBX FS15</a:t>
            </a:r>
            <a:endParaRPr lang="de-CH" dirty="0" smtClean="0"/>
          </a:p>
        </p:txBody>
      </p:sp>
      <p:sp>
        <p:nvSpPr>
          <p:cNvPr id="5" name="Foliennummernplatzhalter 4"/>
          <p:cNvSpPr>
            <a:spLocks noGrp="1"/>
          </p:cNvSpPr>
          <p:nvPr>
            <p:ph type="sldNum" sz="quarter" idx="12"/>
          </p:nvPr>
        </p:nvSpPr>
        <p:spPr/>
        <p:txBody>
          <a:bodyPr/>
          <a:lstStyle/>
          <a:p>
            <a:fld id="{5A95ACF4-2AFA-4BAC-AAD3-6C6D2127B17F}" type="slidenum">
              <a:rPr lang="de-CH" smtClean="0"/>
              <a:t>8</a:t>
            </a:fld>
            <a:endParaRPr lang="de-CH"/>
          </a:p>
        </p:txBody>
      </p:sp>
      <p:sp>
        <p:nvSpPr>
          <p:cNvPr id="6" name="Datumsplatzhalter 5"/>
          <p:cNvSpPr>
            <a:spLocks noGrp="1"/>
          </p:cNvSpPr>
          <p:nvPr>
            <p:ph type="dt" sz="half" idx="10"/>
          </p:nvPr>
        </p:nvSpPr>
        <p:spPr/>
        <p:txBody>
          <a:bodyPr/>
          <a:lstStyle/>
          <a:p>
            <a:r>
              <a:rPr lang="de-CH" smtClean="0"/>
              <a:t>30.09.2015</a:t>
            </a:r>
            <a:endParaRPr lang="de-CH"/>
          </a:p>
        </p:txBody>
      </p:sp>
      <p:grpSp>
        <p:nvGrpSpPr>
          <p:cNvPr id="7" name="Gruppieren 6"/>
          <p:cNvGrpSpPr/>
          <p:nvPr/>
        </p:nvGrpSpPr>
        <p:grpSpPr>
          <a:xfrm>
            <a:off x="11753850" y="6437338"/>
            <a:ext cx="265087" cy="265087"/>
            <a:chOff x="8818186" y="5612751"/>
            <a:chExt cx="265087" cy="265087"/>
          </a:xfrm>
        </p:grpSpPr>
        <p:grpSp>
          <p:nvGrpSpPr>
            <p:cNvPr id="8" name="Gruppieren 7"/>
            <p:cNvGrpSpPr/>
            <p:nvPr/>
          </p:nvGrpSpPr>
          <p:grpSpPr>
            <a:xfrm>
              <a:off x="8818186" y="5612751"/>
              <a:ext cx="265087" cy="265087"/>
              <a:chOff x="5080942" y="695244"/>
              <a:chExt cx="265087" cy="265087"/>
            </a:xfrm>
          </p:grpSpPr>
          <p:sp>
            <p:nvSpPr>
              <p:cNvPr id="10" name="Ellipse 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2" name="Gruppieren 11"/>
          <p:cNvGrpSpPr/>
          <p:nvPr/>
        </p:nvGrpSpPr>
        <p:grpSpPr>
          <a:xfrm>
            <a:off x="11753850" y="6313560"/>
            <a:ext cx="265087" cy="265087"/>
            <a:chOff x="8818186" y="5612751"/>
            <a:chExt cx="265087" cy="265087"/>
          </a:xfrm>
        </p:grpSpPr>
        <p:grpSp>
          <p:nvGrpSpPr>
            <p:cNvPr id="13" name="Gruppieren 12"/>
            <p:cNvGrpSpPr/>
            <p:nvPr/>
          </p:nvGrpSpPr>
          <p:grpSpPr>
            <a:xfrm>
              <a:off x="8818186" y="5612751"/>
              <a:ext cx="265087" cy="265087"/>
              <a:chOff x="5080942" y="695244"/>
              <a:chExt cx="265087" cy="265087"/>
            </a:xfrm>
          </p:grpSpPr>
          <p:sp>
            <p:nvSpPr>
              <p:cNvPr id="15" name="Ellipse 1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6" name="Grafik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7" name="Gruppieren 16"/>
          <p:cNvGrpSpPr/>
          <p:nvPr/>
        </p:nvGrpSpPr>
        <p:grpSpPr>
          <a:xfrm>
            <a:off x="11753850" y="6189777"/>
            <a:ext cx="265087" cy="265087"/>
            <a:chOff x="8818186" y="5612751"/>
            <a:chExt cx="265087" cy="265087"/>
          </a:xfrm>
        </p:grpSpPr>
        <p:grpSp>
          <p:nvGrpSpPr>
            <p:cNvPr id="18" name="Gruppieren 17"/>
            <p:cNvGrpSpPr/>
            <p:nvPr/>
          </p:nvGrpSpPr>
          <p:grpSpPr>
            <a:xfrm>
              <a:off x="8818186" y="5612751"/>
              <a:ext cx="265087" cy="265087"/>
              <a:chOff x="5080942" y="695244"/>
              <a:chExt cx="265087" cy="265087"/>
            </a:xfrm>
          </p:grpSpPr>
          <p:sp>
            <p:nvSpPr>
              <p:cNvPr id="20" name="Ellipse 1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21" name="Grafik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9" name="Grafik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22" name="Gruppieren 21"/>
          <p:cNvGrpSpPr/>
          <p:nvPr/>
        </p:nvGrpSpPr>
        <p:grpSpPr>
          <a:xfrm>
            <a:off x="11753850" y="6065994"/>
            <a:ext cx="265087" cy="265087"/>
            <a:chOff x="8818186" y="5612751"/>
            <a:chExt cx="265087" cy="265087"/>
          </a:xfrm>
        </p:grpSpPr>
        <p:grpSp>
          <p:nvGrpSpPr>
            <p:cNvPr id="23" name="Gruppieren 22"/>
            <p:cNvGrpSpPr/>
            <p:nvPr/>
          </p:nvGrpSpPr>
          <p:grpSpPr>
            <a:xfrm>
              <a:off x="8818186" y="5612751"/>
              <a:ext cx="265087" cy="265087"/>
              <a:chOff x="5080942" y="695244"/>
              <a:chExt cx="265087" cy="265087"/>
            </a:xfrm>
          </p:grpSpPr>
          <p:sp>
            <p:nvSpPr>
              <p:cNvPr id="25" name="Ellipse 2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26" name="Grafik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27" name="Gruppieren 26"/>
          <p:cNvGrpSpPr/>
          <p:nvPr/>
        </p:nvGrpSpPr>
        <p:grpSpPr>
          <a:xfrm>
            <a:off x="11753850" y="5942211"/>
            <a:ext cx="265087" cy="265087"/>
            <a:chOff x="8818186" y="5612751"/>
            <a:chExt cx="265087" cy="265087"/>
          </a:xfrm>
        </p:grpSpPr>
        <p:grpSp>
          <p:nvGrpSpPr>
            <p:cNvPr id="28" name="Gruppieren 27"/>
            <p:cNvGrpSpPr/>
            <p:nvPr/>
          </p:nvGrpSpPr>
          <p:grpSpPr>
            <a:xfrm>
              <a:off x="8818186" y="5612751"/>
              <a:ext cx="265087" cy="265087"/>
              <a:chOff x="5080942" y="695244"/>
              <a:chExt cx="265087" cy="265087"/>
            </a:xfrm>
          </p:grpSpPr>
          <p:sp>
            <p:nvSpPr>
              <p:cNvPr id="30" name="Ellipse 2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31" name="Grafik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29" name="Grafik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32" name="Gruppieren 31"/>
          <p:cNvGrpSpPr/>
          <p:nvPr/>
        </p:nvGrpSpPr>
        <p:grpSpPr>
          <a:xfrm>
            <a:off x="11753850" y="5818428"/>
            <a:ext cx="265087" cy="265087"/>
            <a:chOff x="8818186" y="5612751"/>
            <a:chExt cx="265087" cy="265087"/>
          </a:xfrm>
        </p:grpSpPr>
        <p:grpSp>
          <p:nvGrpSpPr>
            <p:cNvPr id="33" name="Gruppieren 32"/>
            <p:cNvGrpSpPr/>
            <p:nvPr/>
          </p:nvGrpSpPr>
          <p:grpSpPr>
            <a:xfrm>
              <a:off x="8818186" y="5612751"/>
              <a:ext cx="265087" cy="265087"/>
              <a:chOff x="5080942" y="695244"/>
              <a:chExt cx="265087" cy="265087"/>
            </a:xfrm>
          </p:grpSpPr>
          <p:sp>
            <p:nvSpPr>
              <p:cNvPr id="35" name="Ellipse 3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36" name="Grafik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34" name="Grafik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spTree>
    <p:extLst>
      <p:ext uri="{BB962C8B-B14F-4D97-AF65-F5344CB8AC3E}">
        <p14:creationId xmlns:p14="http://schemas.microsoft.com/office/powerpoint/2010/main" val="1309971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CH" dirty="0" smtClean="0"/>
              <a:t>EBX-Monitor API</a:t>
            </a:r>
            <a:endParaRPr lang="de-CH" dirty="0"/>
          </a:p>
        </p:txBody>
      </p:sp>
      <p:sp>
        <p:nvSpPr>
          <p:cNvPr id="3" name="Inhaltsplatzhalter 2"/>
          <p:cNvSpPr>
            <a:spLocks noGrp="1"/>
          </p:cNvSpPr>
          <p:nvPr>
            <p:ph idx="1"/>
          </p:nvPr>
        </p:nvSpPr>
        <p:spPr/>
        <p:txBody>
          <a:bodyPr>
            <a:normAutofit fontScale="77500" lnSpcReduction="20000"/>
          </a:bodyPr>
          <a:lstStyle/>
          <a:p>
            <a:r>
              <a:rPr lang="de-CH" dirty="0" err="1" smtClean="0"/>
              <a:t>Userspace</a:t>
            </a:r>
            <a:endParaRPr lang="de-CH" dirty="0" smtClean="0"/>
          </a:p>
          <a:p>
            <a:pPr lvl="1"/>
            <a:r>
              <a:rPr lang="de-CH" dirty="0" err="1"/>
              <a:t>r</a:t>
            </a:r>
            <a:r>
              <a:rPr lang="de-CH" dirty="0" err="1" smtClean="0"/>
              <a:t>ead</a:t>
            </a:r>
            <a:r>
              <a:rPr lang="de-CH" dirty="0" smtClean="0"/>
              <a:t>() </a:t>
            </a:r>
            <a:r>
              <a:rPr lang="de-CH" dirty="0" err="1" smtClean="0"/>
              <a:t>blocking</a:t>
            </a:r>
            <a:r>
              <a:rPr lang="de-CH" dirty="0" smtClean="0"/>
              <a:t> und non-</a:t>
            </a:r>
            <a:r>
              <a:rPr lang="de-CH" dirty="0" err="1" smtClean="0"/>
              <a:t>blocking</a:t>
            </a:r>
            <a:r>
              <a:rPr lang="de-CH" dirty="0" smtClean="0"/>
              <a:t>.</a:t>
            </a:r>
            <a:br>
              <a:rPr lang="de-CH" dirty="0" smtClean="0"/>
            </a:br>
            <a:r>
              <a:rPr lang="de-CH" dirty="0" smtClean="0"/>
              <a:t>Um mit «</a:t>
            </a:r>
            <a:r>
              <a:rPr lang="de-CH" dirty="0" err="1" smtClean="0"/>
              <a:t>cat</a:t>
            </a:r>
            <a:r>
              <a:rPr lang="de-CH" dirty="0" smtClean="0"/>
              <a:t>» die Daten zu lesen, kann via Device-Attribut-File «</a:t>
            </a:r>
            <a:r>
              <a:rPr lang="de-CH" dirty="0" err="1" smtClean="0"/>
              <a:t>readOneShot</a:t>
            </a:r>
            <a:r>
              <a:rPr lang="de-CH" dirty="0" smtClean="0"/>
              <a:t>» ein non-</a:t>
            </a:r>
            <a:r>
              <a:rPr lang="de-CH" dirty="0" err="1" smtClean="0"/>
              <a:t>blocking</a:t>
            </a:r>
            <a:r>
              <a:rPr lang="de-CH" dirty="0" smtClean="0"/>
              <a:t> Zugriff simuliert werden.</a:t>
            </a:r>
          </a:p>
          <a:p>
            <a:pPr lvl="1"/>
            <a:r>
              <a:rPr lang="de-CH" dirty="0" err="1"/>
              <a:t>w</a:t>
            </a:r>
            <a:r>
              <a:rPr lang="de-CH" dirty="0" err="1" smtClean="0"/>
              <a:t>rite</a:t>
            </a:r>
            <a:r>
              <a:rPr lang="de-CH" dirty="0" smtClean="0"/>
              <a:t>()</a:t>
            </a:r>
            <a:br>
              <a:rPr lang="de-CH" dirty="0" smtClean="0"/>
            </a:br>
            <a:r>
              <a:rPr lang="de-CH" dirty="0" smtClean="0"/>
              <a:t>Wird das Kommando «</a:t>
            </a:r>
            <a:r>
              <a:rPr lang="de-CH" dirty="0" err="1" smtClean="0"/>
              <a:t>start</a:t>
            </a:r>
            <a:r>
              <a:rPr lang="de-CH" dirty="0" smtClean="0"/>
              <a:t>» geschrieben, wird eine Messung (neu) gestartet. Messdaten die nicht gelesen wurden gehen verloren.</a:t>
            </a:r>
          </a:p>
          <a:p>
            <a:pPr lvl="1"/>
            <a:r>
              <a:rPr lang="de-CH" dirty="0" smtClean="0"/>
              <a:t>Device-Attribut-Files: /</a:t>
            </a:r>
            <a:r>
              <a:rPr lang="de-CH" dirty="0" err="1" smtClean="0"/>
              <a:t>sys</a:t>
            </a:r>
            <a:r>
              <a:rPr lang="de-CH" dirty="0" smtClean="0"/>
              <a:t>/</a:t>
            </a:r>
            <a:r>
              <a:rPr lang="de-CH" dirty="0" err="1" smtClean="0"/>
              <a:t>devices</a:t>
            </a:r>
            <a:r>
              <a:rPr lang="de-CH" dirty="0" smtClean="0"/>
              <a:t>/</a:t>
            </a:r>
            <a:r>
              <a:rPr lang="de-CH" dirty="0" err="1" smtClean="0"/>
              <a:t>virtual</a:t>
            </a:r>
            <a:r>
              <a:rPr lang="de-CH" dirty="0" smtClean="0"/>
              <a:t>/</a:t>
            </a:r>
            <a:r>
              <a:rPr lang="de-CH" dirty="0" err="1" smtClean="0"/>
              <a:t>misc</a:t>
            </a:r>
            <a:r>
              <a:rPr lang="de-CH" dirty="0" smtClean="0"/>
              <a:t>/</a:t>
            </a:r>
            <a:r>
              <a:rPr lang="de-CH" dirty="0" err="1" smtClean="0"/>
              <a:t>ebx_monitor</a:t>
            </a:r>
            <a:endParaRPr lang="de-CH" dirty="0" smtClean="0"/>
          </a:p>
          <a:p>
            <a:pPr lvl="2"/>
            <a:r>
              <a:rPr lang="de-CH" dirty="0" err="1" smtClean="0"/>
              <a:t>totalFrameCount</a:t>
            </a:r>
            <a:endParaRPr lang="de-CH" dirty="0" smtClean="0"/>
          </a:p>
          <a:p>
            <a:pPr lvl="2"/>
            <a:r>
              <a:rPr lang="de-CH" dirty="0" err="1" smtClean="0"/>
              <a:t>totalFrameDelta</a:t>
            </a:r>
            <a:endParaRPr lang="de-CH" dirty="0" smtClean="0"/>
          </a:p>
          <a:p>
            <a:pPr lvl="2"/>
            <a:r>
              <a:rPr lang="de-CH" dirty="0" err="1" smtClean="0"/>
              <a:t>lastFrameDelta</a:t>
            </a:r>
            <a:endParaRPr lang="de-CH" dirty="0" smtClean="0"/>
          </a:p>
          <a:p>
            <a:pPr lvl="2"/>
            <a:r>
              <a:rPr lang="de-CH" dirty="0" err="1" smtClean="0"/>
              <a:t>averageFrameTime</a:t>
            </a:r>
            <a:endParaRPr lang="de-CH" dirty="0" smtClean="0"/>
          </a:p>
          <a:p>
            <a:pPr lvl="2"/>
            <a:r>
              <a:rPr lang="de-CH" dirty="0" err="1" smtClean="0"/>
              <a:t>readOneShot</a:t>
            </a:r>
            <a:r>
              <a:rPr lang="de-CH" dirty="0" smtClean="0"/>
              <a:t/>
            </a:r>
            <a:br>
              <a:rPr lang="de-CH" dirty="0" smtClean="0"/>
            </a:br>
            <a:endParaRPr lang="de-CH" dirty="0" smtClean="0"/>
          </a:p>
          <a:p>
            <a:r>
              <a:rPr lang="de-CH" dirty="0" err="1" smtClean="0"/>
              <a:t>Kernelspace</a:t>
            </a:r>
            <a:endParaRPr lang="de-CH" dirty="0" smtClean="0"/>
          </a:p>
          <a:p>
            <a:pPr lvl="1"/>
            <a:r>
              <a:rPr lang="de-CH" dirty="0" err="1" smtClean="0"/>
              <a:t>void</a:t>
            </a:r>
            <a:r>
              <a:rPr lang="de-CH" dirty="0" smtClean="0"/>
              <a:t> </a:t>
            </a:r>
            <a:r>
              <a:rPr lang="de-CH" dirty="0" err="1" smtClean="0"/>
              <a:t>ebx_monitor_gotnewframe</a:t>
            </a:r>
            <a:r>
              <a:rPr lang="de-CH" dirty="0" smtClean="0"/>
              <a:t>(</a:t>
            </a:r>
            <a:r>
              <a:rPr lang="de-CH" dirty="0" err="1" smtClean="0"/>
              <a:t>const</a:t>
            </a:r>
            <a:r>
              <a:rPr lang="de-CH" dirty="0" smtClean="0"/>
              <a:t> </a:t>
            </a:r>
            <a:r>
              <a:rPr lang="de-CH" dirty="0" err="1" smtClean="0"/>
              <a:t>struct</a:t>
            </a:r>
            <a:r>
              <a:rPr lang="de-CH" dirty="0" smtClean="0"/>
              <a:t> </a:t>
            </a:r>
            <a:r>
              <a:rPr lang="de-CH" dirty="0" err="1" smtClean="0"/>
              <a:t>timeval</a:t>
            </a:r>
            <a:r>
              <a:rPr lang="de-CH" dirty="0" smtClean="0"/>
              <a:t>* </a:t>
            </a:r>
            <a:r>
              <a:rPr lang="de-CH" dirty="0" err="1" smtClean="0"/>
              <a:t>inTimeOfNewFrameP</a:t>
            </a:r>
            <a:r>
              <a:rPr lang="de-CH" dirty="0" smtClean="0"/>
              <a:t>)</a:t>
            </a:r>
            <a:br>
              <a:rPr lang="de-CH" dirty="0" smtClean="0"/>
            </a:br>
            <a:r>
              <a:rPr lang="de-CH" dirty="0" err="1" smtClean="0"/>
              <a:t>inTimeOfNewFrameP</a:t>
            </a:r>
            <a:r>
              <a:rPr lang="de-CH" dirty="0" smtClean="0"/>
              <a:t>: Initialer Zeitstempel, wird als «</a:t>
            </a:r>
            <a:r>
              <a:rPr lang="de-CH" dirty="0" err="1" smtClean="0"/>
              <a:t>id</a:t>
            </a:r>
            <a:r>
              <a:rPr lang="de-CH" dirty="0" smtClean="0"/>
              <a:t>» des Frames </a:t>
            </a:r>
            <a:r>
              <a:rPr lang="de-CH" dirty="0"/>
              <a:t>verwendet. </a:t>
            </a:r>
            <a:r>
              <a:rPr lang="de-CH" dirty="0" smtClean="0"/>
              <a:t>Der </a:t>
            </a:r>
            <a:r>
              <a:rPr lang="de-CH" dirty="0"/>
              <a:t>EBX Monitor erfasst </a:t>
            </a:r>
            <a:r>
              <a:rPr lang="de-CH" dirty="0" smtClean="0"/>
              <a:t>zusätzlich den </a:t>
            </a:r>
            <a:r>
              <a:rPr lang="de-CH" dirty="0"/>
              <a:t>Zeitstempel vom Funktionsaufruf</a:t>
            </a:r>
            <a:r>
              <a:rPr lang="de-CH" dirty="0" smtClean="0"/>
              <a:t>.</a:t>
            </a:r>
          </a:p>
          <a:p>
            <a:pPr lvl="1"/>
            <a:r>
              <a:rPr lang="de-CH" dirty="0" err="1"/>
              <a:t>v</a:t>
            </a:r>
            <a:r>
              <a:rPr lang="de-CH" dirty="0" err="1" smtClean="0"/>
              <a:t>oid</a:t>
            </a:r>
            <a:r>
              <a:rPr lang="de-CH" dirty="0" smtClean="0"/>
              <a:t> </a:t>
            </a:r>
            <a:r>
              <a:rPr lang="de-CH" dirty="0" err="1" smtClean="0"/>
              <a:t>ebx_monitor_gotframe</a:t>
            </a:r>
            <a:r>
              <a:rPr lang="de-CH" dirty="0" smtClean="0"/>
              <a:t>(</a:t>
            </a:r>
            <a:r>
              <a:rPr lang="de-CH" dirty="0" err="1" smtClean="0"/>
              <a:t>const</a:t>
            </a:r>
            <a:r>
              <a:rPr lang="de-CH" dirty="0" smtClean="0"/>
              <a:t> </a:t>
            </a:r>
            <a:r>
              <a:rPr lang="de-CH" dirty="0" err="1" smtClean="0"/>
              <a:t>struct</a:t>
            </a:r>
            <a:r>
              <a:rPr lang="de-CH" dirty="0" smtClean="0"/>
              <a:t> </a:t>
            </a:r>
            <a:r>
              <a:rPr lang="de-CH" dirty="0" err="1" smtClean="0"/>
              <a:t>timeval</a:t>
            </a:r>
            <a:r>
              <a:rPr lang="de-CH" dirty="0" smtClean="0"/>
              <a:t>* </a:t>
            </a:r>
            <a:r>
              <a:rPr lang="de-CH" dirty="0" err="1" smtClean="0"/>
              <a:t>inTimeOfNewFrameP</a:t>
            </a:r>
            <a:r>
              <a:rPr lang="de-CH" dirty="0" smtClean="0"/>
              <a:t>, </a:t>
            </a:r>
            <a:r>
              <a:rPr lang="de-CH" dirty="0" err="1" smtClean="0"/>
              <a:t>const</a:t>
            </a:r>
            <a:r>
              <a:rPr lang="de-CH" dirty="0" smtClean="0"/>
              <a:t> </a:t>
            </a:r>
            <a:r>
              <a:rPr lang="de-CH" dirty="0" err="1" smtClean="0"/>
              <a:t>unsigned</a:t>
            </a:r>
            <a:r>
              <a:rPr lang="de-CH" dirty="0" smtClean="0"/>
              <a:t> </a:t>
            </a:r>
            <a:r>
              <a:rPr lang="de-CH" dirty="0" err="1" smtClean="0"/>
              <a:t>char</a:t>
            </a:r>
            <a:r>
              <a:rPr lang="de-CH" dirty="0" smtClean="0"/>
              <a:t> </a:t>
            </a:r>
            <a:r>
              <a:rPr lang="de-CH" dirty="0" err="1" smtClean="0"/>
              <a:t>inTag</a:t>
            </a:r>
            <a:r>
              <a:rPr lang="de-CH" dirty="0" smtClean="0"/>
              <a:t>)</a:t>
            </a:r>
            <a:br>
              <a:rPr lang="de-CH" dirty="0" smtClean="0"/>
            </a:br>
            <a:r>
              <a:rPr lang="de-CH" dirty="0" err="1" smtClean="0"/>
              <a:t>inTimeOfNewFrameP</a:t>
            </a:r>
            <a:r>
              <a:rPr lang="de-CH" dirty="0" smtClean="0"/>
              <a:t>: Frame «</a:t>
            </a:r>
            <a:r>
              <a:rPr lang="de-CH" dirty="0" err="1" smtClean="0"/>
              <a:t>id</a:t>
            </a:r>
            <a:r>
              <a:rPr lang="de-CH" dirty="0" smtClean="0"/>
              <a:t>», der EBX Monitor erfasst den Zeitstempel vom Funktionsaufruf.</a:t>
            </a:r>
            <a:br>
              <a:rPr lang="de-CH" dirty="0" smtClean="0"/>
            </a:br>
            <a:r>
              <a:rPr lang="de-CH" dirty="0" err="1" smtClean="0"/>
              <a:t>inTag</a:t>
            </a:r>
            <a:r>
              <a:rPr lang="de-CH" dirty="0" smtClean="0"/>
              <a:t>: Identifiziert einen Funktionsaufruf (</a:t>
            </a:r>
            <a:r>
              <a:rPr lang="de-CH" dirty="0" err="1" smtClean="0"/>
              <a:t>maximum</a:t>
            </a:r>
            <a:r>
              <a:rPr lang="de-CH" dirty="0" smtClean="0"/>
              <a:t> Wert = 255)</a:t>
            </a:r>
            <a:endParaRPr lang="de-CH" dirty="0"/>
          </a:p>
        </p:txBody>
      </p:sp>
      <p:sp>
        <p:nvSpPr>
          <p:cNvPr id="4" name="Fußzeilenplatzhalter 3"/>
          <p:cNvSpPr>
            <a:spLocks noGrp="1"/>
          </p:cNvSpPr>
          <p:nvPr>
            <p:ph type="ftr" sz="quarter" idx="11"/>
          </p:nvPr>
        </p:nvSpPr>
        <p:spPr/>
        <p:txBody>
          <a:bodyPr/>
          <a:lstStyle/>
          <a:p>
            <a:r>
              <a:rPr lang="de-CH" smtClean="0"/>
              <a:t>Semesterarbeit CAS EBX FS15</a:t>
            </a:r>
            <a:endParaRPr lang="de-CH" dirty="0" smtClean="0"/>
          </a:p>
        </p:txBody>
      </p:sp>
      <p:sp>
        <p:nvSpPr>
          <p:cNvPr id="5" name="Foliennummernplatzhalter 4"/>
          <p:cNvSpPr>
            <a:spLocks noGrp="1"/>
          </p:cNvSpPr>
          <p:nvPr>
            <p:ph type="sldNum" sz="quarter" idx="12"/>
          </p:nvPr>
        </p:nvSpPr>
        <p:spPr/>
        <p:txBody>
          <a:bodyPr/>
          <a:lstStyle/>
          <a:p>
            <a:fld id="{5A95ACF4-2AFA-4BAC-AAD3-6C6D2127B17F}" type="slidenum">
              <a:rPr lang="de-CH" smtClean="0"/>
              <a:t>9</a:t>
            </a:fld>
            <a:endParaRPr lang="de-CH"/>
          </a:p>
        </p:txBody>
      </p:sp>
      <p:sp>
        <p:nvSpPr>
          <p:cNvPr id="6" name="Datumsplatzhalter 5"/>
          <p:cNvSpPr>
            <a:spLocks noGrp="1"/>
          </p:cNvSpPr>
          <p:nvPr>
            <p:ph type="dt" sz="half" idx="10"/>
          </p:nvPr>
        </p:nvSpPr>
        <p:spPr/>
        <p:txBody>
          <a:bodyPr/>
          <a:lstStyle/>
          <a:p>
            <a:r>
              <a:rPr lang="de-CH" smtClean="0"/>
              <a:t>30.09.2015</a:t>
            </a:r>
            <a:endParaRPr lang="de-CH"/>
          </a:p>
        </p:txBody>
      </p:sp>
      <p:grpSp>
        <p:nvGrpSpPr>
          <p:cNvPr id="7" name="Gruppieren 6"/>
          <p:cNvGrpSpPr/>
          <p:nvPr/>
        </p:nvGrpSpPr>
        <p:grpSpPr>
          <a:xfrm>
            <a:off x="11753850" y="6437338"/>
            <a:ext cx="265087" cy="265087"/>
            <a:chOff x="8818186" y="5612751"/>
            <a:chExt cx="265087" cy="265087"/>
          </a:xfrm>
        </p:grpSpPr>
        <p:grpSp>
          <p:nvGrpSpPr>
            <p:cNvPr id="8" name="Gruppieren 7"/>
            <p:cNvGrpSpPr/>
            <p:nvPr/>
          </p:nvGrpSpPr>
          <p:grpSpPr>
            <a:xfrm>
              <a:off x="8818186" y="5612751"/>
              <a:ext cx="265087" cy="265087"/>
              <a:chOff x="5080942" y="695244"/>
              <a:chExt cx="265087" cy="265087"/>
            </a:xfrm>
          </p:grpSpPr>
          <p:sp>
            <p:nvSpPr>
              <p:cNvPr id="10" name="Ellipse 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2" name="Gruppieren 11"/>
          <p:cNvGrpSpPr/>
          <p:nvPr/>
        </p:nvGrpSpPr>
        <p:grpSpPr>
          <a:xfrm>
            <a:off x="11753850" y="6313560"/>
            <a:ext cx="265087" cy="265087"/>
            <a:chOff x="8818186" y="5612751"/>
            <a:chExt cx="265087" cy="265087"/>
          </a:xfrm>
        </p:grpSpPr>
        <p:grpSp>
          <p:nvGrpSpPr>
            <p:cNvPr id="13" name="Gruppieren 12"/>
            <p:cNvGrpSpPr/>
            <p:nvPr/>
          </p:nvGrpSpPr>
          <p:grpSpPr>
            <a:xfrm>
              <a:off x="8818186" y="5612751"/>
              <a:ext cx="265087" cy="265087"/>
              <a:chOff x="5080942" y="695244"/>
              <a:chExt cx="265087" cy="265087"/>
            </a:xfrm>
          </p:grpSpPr>
          <p:sp>
            <p:nvSpPr>
              <p:cNvPr id="15" name="Ellipse 1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16" name="Grafik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17" name="Gruppieren 16"/>
          <p:cNvGrpSpPr/>
          <p:nvPr/>
        </p:nvGrpSpPr>
        <p:grpSpPr>
          <a:xfrm>
            <a:off x="11753850" y="6189777"/>
            <a:ext cx="265087" cy="265087"/>
            <a:chOff x="8818186" y="5612751"/>
            <a:chExt cx="265087" cy="265087"/>
          </a:xfrm>
        </p:grpSpPr>
        <p:grpSp>
          <p:nvGrpSpPr>
            <p:cNvPr id="18" name="Gruppieren 17"/>
            <p:cNvGrpSpPr/>
            <p:nvPr/>
          </p:nvGrpSpPr>
          <p:grpSpPr>
            <a:xfrm>
              <a:off x="8818186" y="5612751"/>
              <a:ext cx="265087" cy="265087"/>
              <a:chOff x="5080942" y="695244"/>
              <a:chExt cx="265087" cy="265087"/>
            </a:xfrm>
          </p:grpSpPr>
          <p:sp>
            <p:nvSpPr>
              <p:cNvPr id="20" name="Ellipse 1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21" name="Grafik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19" name="Grafik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22" name="Gruppieren 21"/>
          <p:cNvGrpSpPr/>
          <p:nvPr/>
        </p:nvGrpSpPr>
        <p:grpSpPr>
          <a:xfrm>
            <a:off x="11753850" y="6065994"/>
            <a:ext cx="265087" cy="265087"/>
            <a:chOff x="8818186" y="5612751"/>
            <a:chExt cx="265087" cy="265087"/>
          </a:xfrm>
        </p:grpSpPr>
        <p:grpSp>
          <p:nvGrpSpPr>
            <p:cNvPr id="23" name="Gruppieren 22"/>
            <p:cNvGrpSpPr/>
            <p:nvPr/>
          </p:nvGrpSpPr>
          <p:grpSpPr>
            <a:xfrm>
              <a:off x="8818186" y="5612751"/>
              <a:ext cx="265087" cy="265087"/>
              <a:chOff x="5080942" y="695244"/>
              <a:chExt cx="265087" cy="265087"/>
            </a:xfrm>
          </p:grpSpPr>
          <p:sp>
            <p:nvSpPr>
              <p:cNvPr id="25" name="Ellipse 24"/>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26" name="Grafik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grpSp>
        <p:nvGrpSpPr>
          <p:cNvPr id="27" name="Gruppieren 26"/>
          <p:cNvGrpSpPr/>
          <p:nvPr/>
        </p:nvGrpSpPr>
        <p:grpSpPr>
          <a:xfrm>
            <a:off x="11753850" y="5942211"/>
            <a:ext cx="265087" cy="265087"/>
            <a:chOff x="8818186" y="5612751"/>
            <a:chExt cx="265087" cy="265087"/>
          </a:xfrm>
        </p:grpSpPr>
        <p:grpSp>
          <p:nvGrpSpPr>
            <p:cNvPr id="28" name="Gruppieren 27"/>
            <p:cNvGrpSpPr/>
            <p:nvPr/>
          </p:nvGrpSpPr>
          <p:grpSpPr>
            <a:xfrm>
              <a:off x="8818186" y="5612751"/>
              <a:ext cx="265087" cy="265087"/>
              <a:chOff x="5080942" y="695244"/>
              <a:chExt cx="265087" cy="265087"/>
            </a:xfrm>
          </p:grpSpPr>
          <p:sp>
            <p:nvSpPr>
              <p:cNvPr id="30" name="Ellipse 29"/>
              <p:cNvSpPr/>
              <p:nvPr/>
            </p:nvSpPr>
            <p:spPr>
              <a:xfrm>
                <a:off x="5080942" y="695244"/>
                <a:ext cx="265087" cy="265087"/>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0" rIns="0" rtlCol="0" anchor="ctr"/>
              <a:lstStyle/>
              <a:p>
                <a:endParaRPr lang="de-CH" sz="600" b="1" dirty="0" smtClean="0">
                  <a:ln/>
                  <a:solidFill>
                    <a:sysClr val="windowText" lastClr="000000"/>
                  </a:solidFill>
                  <a:effectLst>
                    <a:outerShdw blurRad="38100" dist="19050" dir="2700000" algn="tl" rotWithShape="0">
                      <a:schemeClr val="dk1">
                        <a:lumMod val="50000"/>
                        <a:alpha val="40000"/>
                      </a:schemeClr>
                    </a:outerShdw>
                  </a:effectLst>
                </a:endParaRPr>
              </a:p>
              <a:p>
                <a:pPr algn="r"/>
                <a:endParaRPr lang="de-CH" sz="1200" b="1" dirty="0">
                  <a:ln/>
                  <a:solidFill>
                    <a:sysClr val="windowText" lastClr="000000"/>
                  </a:solidFill>
                  <a:effectLst>
                    <a:outerShdw blurRad="38100" dist="19050" dir="2700000" algn="tl" rotWithShape="0">
                      <a:schemeClr val="dk1">
                        <a:lumMod val="50000"/>
                        <a:alpha val="40000"/>
                      </a:schemeClr>
                    </a:outerShdw>
                  </a:effectLst>
                </a:endParaRPr>
              </a:p>
            </p:txBody>
          </p:sp>
          <p:pic>
            <p:nvPicPr>
              <p:cNvPr id="31" name="Grafik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3415" y="739181"/>
                <a:ext cx="166951" cy="131763"/>
              </a:xfrm>
              <a:prstGeom prst="rect">
                <a:avLst/>
              </a:prstGeom>
            </p:spPr>
          </p:pic>
        </p:grpSp>
        <p:pic>
          <p:nvPicPr>
            <p:cNvPr id="29" name="Grafik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6448" y="5726657"/>
              <a:ext cx="114982" cy="133379"/>
            </a:xfrm>
            <a:prstGeom prst="rect">
              <a:avLst/>
            </a:prstGeom>
          </p:spPr>
        </p:pic>
      </p:grpSp>
    </p:spTree>
    <p:extLst>
      <p:ext uri="{BB962C8B-B14F-4D97-AF65-F5344CB8AC3E}">
        <p14:creationId xmlns:p14="http://schemas.microsoft.com/office/powerpoint/2010/main" val="524518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839</Words>
  <Application>Microsoft Office PowerPoint</Application>
  <PresentationFormat>Breitbild</PresentationFormat>
  <Paragraphs>209</Paragraphs>
  <Slides>13</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Calibri Light</vt:lpstr>
      <vt:lpstr>Office Theme</vt:lpstr>
      <vt:lpstr>EyeTracker</vt:lpstr>
      <vt:lpstr>Aufgabenstellung</vt:lpstr>
      <vt:lpstr>Ablauf der Arbeiten</vt:lpstr>
      <vt:lpstr>Eye Tracker Übersicht</vt:lpstr>
      <vt:lpstr>Machbarkeitsstudie (Modifizierung des UVCVIDEO Treibers)</vt:lpstr>
      <vt:lpstr>EyeTracker Mascot</vt:lpstr>
      <vt:lpstr>EBX Monitor Übersicht</vt:lpstr>
      <vt:lpstr>EBX Monitor Beschreibung</vt:lpstr>
      <vt:lpstr>EBX-Monitor API</vt:lpstr>
      <vt:lpstr>Details captureWorker (wie wir die Bilder von der Kamera beziehen) </vt:lpstr>
      <vt:lpstr>Resultate</vt:lpstr>
      <vt:lpstr>Erfahrungen aus der Semesterarbeit</vt:lpstr>
      <vt:lpstr>Quellcode verfügbar auf GitHub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Michel Grundmann</dc:creator>
  <cp:lastModifiedBy>Cedric Ocaña</cp:lastModifiedBy>
  <cp:revision>215</cp:revision>
  <dcterms:created xsi:type="dcterms:W3CDTF">2015-09-19T06:39:59Z</dcterms:created>
  <dcterms:modified xsi:type="dcterms:W3CDTF">2015-09-30T13:20:16Z</dcterms:modified>
</cp:coreProperties>
</file>