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Lora"/>
      <p:regular r:id="rId12"/>
      <p:bold r:id="rId13"/>
      <p:italic r:id="rId14"/>
      <p:boldItalic r:id="rId15"/>
    </p:embeddedFon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ora-bold.fntdata"/><Relationship Id="rId12" Type="http://schemas.openxmlformats.org/officeDocument/2006/relationships/font" Target="fonts/Lo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ora-boldItalic.fntdata"/><Relationship Id="rId14" Type="http://schemas.openxmlformats.org/officeDocument/2006/relationships/font" Target="fonts/Lora-italic.fntdata"/><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7132e52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7132e52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7132e52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7132e52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7132e521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7132e52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7132e521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7132e521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7132e521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7132e521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7.jpg"/><Relationship Id="rId5"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bayler.github.io/Team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Dude, Where’s My Beer?</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lang="en" sz="1050">
                <a:solidFill>
                  <a:srgbClr val="FFFFFF"/>
                </a:solidFill>
                <a:latin typeface="Courier New"/>
                <a:ea typeface="Courier New"/>
                <a:cs typeface="Courier New"/>
                <a:sym typeface="Courier New"/>
              </a:rPr>
              <a:t>Allison | Emma | Igor | Erika | Surin</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849050" y="1152475"/>
            <a:ext cx="49833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Arial"/>
                <a:ea typeface="Arial"/>
                <a:cs typeface="Arial"/>
                <a:sym typeface="Arial"/>
              </a:rPr>
              <a:t>Dude, Where’s my Beer? </a:t>
            </a:r>
            <a:endParaRPr b="1" sz="1600">
              <a:solidFill>
                <a:srgbClr val="FFFFFF"/>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lang="en" sz="1600">
                <a:solidFill>
                  <a:srgbClr val="FFFFFF"/>
                </a:solidFill>
                <a:latin typeface="Arial"/>
                <a:ea typeface="Arial"/>
                <a:cs typeface="Arial"/>
                <a:sym typeface="Arial"/>
              </a:rPr>
              <a:t>Is an app created to help you and your </a:t>
            </a:r>
            <a:r>
              <a:rPr lang="en" sz="1600">
                <a:solidFill>
                  <a:srgbClr val="FFFFFF"/>
                </a:solidFill>
                <a:latin typeface="Arial"/>
                <a:ea typeface="Arial"/>
                <a:cs typeface="Arial"/>
                <a:sym typeface="Arial"/>
              </a:rPr>
              <a:t>friends</a:t>
            </a:r>
            <a:r>
              <a:rPr lang="en" sz="1600">
                <a:solidFill>
                  <a:srgbClr val="FFFFFF"/>
                </a:solidFill>
                <a:latin typeface="Arial"/>
                <a:ea typeface="Arial"/>
                <a:cs typeface="Arial"/>
                <a:sym typeface="Arial"/>
              </a:rPr>
              <a:t> find the nearest and best beer </a:t>
            </a:r>
            <a:r>
              <a:rPr lang="en" sz="1600">
                <a:solidFill>
                  <a:srgbClr val="FFFFFF"/>
                </a:solidFill>
                <a:latin typeface="Arial"/>
                <a:ea typeface="Arial"/>
                <a:cs typeface="Arial"/>
                <a:sym typeface="Arial"/>
              </a:rPr>
              <a:t>establishment</a:t>
            </a:r>
            <a:r>
              <a:rPr lang="en" sz="1600">
                <a:solidFill>
                  <a:srgbClr val="FFFFFF"/>
                </a:solidFill>
                <a:latin typeface="Arial"/>
                <a:ea typeface="Arial"/>
                <a:cs typeface="Arial"/>
                <a:sym typeface="Arial"/>
              </a:rPr>
              <a:t>. Using a locational search a user will be able to find all of the </a:t>
            </a:r>
            <a:r>
              <a:rPr lang="en" sz="1600">
                <a:solidFill>
                  <a:srgbClr val="FFFFFF"/>
                </a:solidFill>
                <a:latin typeface="Arial"/>
                <a:ea typeface="Arial"/>
                <a:cs typeface="Arial"/>
                <a:sym typeface="Arial"/>
              </a:rPr>
              <a:t>establishments</a:t>
            </a:r>
            <a:r>
              <a:rPr lang="en" sz="1600">
                <a:solidFill>
                  <a:srgbClr val="FFFFFF"/>
                </a:solidFill>
                <a:latin typeface="Arial"/>
                <a:ea typeface="Arial"/>
                <a:cs typeface="Arial"/>
                <a:sym typeface="Arial"/>
              </a:rPr>
              <a:t> that serve beer near them and then </a:t>
            </a:r>
            <a:r>
              <a:rPr lang="en" sz="1600">
                <a:solidFill>
                  <a:srgbClr val="FFFFFF"/>
                </a:solidFill>
                <a:latin typeface="Arial"/>
                <a:ea typeface="Arial"/>
                <a:cs typeface="Arial"/>
                <a:sym typeface="Arial"/>
              </a:rPr>
              <a:t>filter</a:t>
            </a:r>
            <a:r>
              <a:rPr lang="en" sz="1600">
                <a:solidFill>
                  <a:srgbClr val="FFFFFF"/>
                </a:solidFill>
                <a:latin typeface="Arial"/>
                <a:ea typeface="Arial"/>
                <a:cs typeface="Arial"/>
                <a:sym typeface="Arial"/>
              </a:rPr>
              <a:t> by rating to ensure they are getting the best brew</a:t>
            </a:r>
            <a:r>
              <a:rPr lang="en" sz="1100">
                <a:solidFill>
                  <a:schemeClr val="dk1"/>
                </a:solidFill>
              </a:rPr>
              <a:t>.</a:t>
            </a:r>
            <a:endParaRPr/>
          </a:p>
        </p:txBody>
      </p:sp>
      <p:sp>
        <p:nvSpPr>
          <p:cNvPr id="66" name="Google Shape;66;p14"/>
          <p:cNvSpPr txBox="1"/>
          <p:nvPr>
            <p:ph type="title"/>
          </p:nvPr>
        </p:nvSpPr>
        <p:spPr>
          <a:xfrm>
            <a:off x="311700" y="445025"/>
            <a:ext cx="3396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Description</a:t>
            </a:r>
            <a:endParaRPr/>
          </a:p>
        </p:txBody>
      </p:sp>
      <p:grpSp>
        <p:nvGrpSpPr>
          <p:cNvPr id="67" name="Google Shape;67;p14"/>
          <p:cNvGrpSpPr/>
          <p:nvPr/>
        </p:nvGrpSpPr>
        <p:grpSpPr>
          <a:xfrm>
            <a:off x="535350" y="1319750"/>
            <a:ext cx="3313700" cy="5752775"/>
            <a:chOff x="535350" y="1105450"/>
            <a:chExt cx="3313700" cy="5752775"/>
          </a:xfrm>
        </p:grpSpPr>
        <p:pic>
          <p:nvPicPr>
            <p:cNvPr id="68" name="Google Shape;68;p14"/>
            <p:cNvPicPr preferRelativeResize="0"/>
            <p:nvPr/>
          </p:nvPicPr>
          <p:blipFill>
            <a:blip r:embed="rId3">
              <a:alphaModFix/>
            </a:blip>
            <a:stretch>
              <a:fillRect/>
            </a:stretch>
          </p:blipFill>
          <p:spPr>
            <a:xfrm>
              <a:off x="535350" y="1105450"/>
              <a:ext cx="3313700" cy="5752775"/>
            </a:xfrm>
            <a:prstGeom prst="rect">
              <a:avLst/>
            </a:prstGeom>
            <a:noFill/>
            <a:ln>
              <a:noFill/>
            </a:ln>
          </p:spPr>
        </p:pic>
        <p:pic>
          <p:nvPicPr>
            <p:cNvPr id="69" name="Google Shape;69;p14"/>
            <p:cNvPicPr preferRelativeResize="0"/>
            <p:nvPr/>
          </p:nvPicPr>
          <p:blipFill>
            <a:blip r:embed="rId4">
              <a:alphaModFix/>
            </a:blip>
            <a:stretch>
              <a:fillRect/>
            </a:stretch>
          </p:blipFill>
          <p:spPr>
            <a:xfrm>
              <a:off x="978975" y="1960975"/>
              <a:ext cx="2450025" cy="3064649"/>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Goal</a:t>
            </a:r>
            <a:endParaRPr/>
          </a:p>
        </p:txBody>
      </p:sp>
      <p:sp>
        <p:nvSpPr>
          <p:cNvPr id="75" name="Google Shape;75;p15"/>
          <p:cNvSpPr txBox="1"/>
          <p:nvPr>
            <p:ph idx="1" type="body"/>
          </p:nvPr>
        </p:nvSpPr>
        <p:spPr>
          <a:xfrm>
            <a:off x="3793325" y="1152475"/>
            <a:ext cx="5039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Arial"/>
                <a:ea typeface="Arial"/>
                <a:cs typeface="Arial"/>
                <a:sym typeface="Arial"/>
              </a:rPr>
              <a:t>Dude, Where is My Beer? Is:</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Convenient and user friendly </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Community building</a:t>
            </a:r>
            <a:endParaRPr sz="1600">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The best way to find the highest rated beer</a:t>
            </a:r>
            <a:endParaRPr sz="1600">
              <a:solidFill>
                <a:srgbClr val="FFFFFF"/>
              </a:solidFill>
              <a:latin typeface="Arial"/>
              <a:ea typeface="Arial"/>
              <a:cs typeface="Arial"/>
              <a:sym typeface="Arial"/>
            </a:endParaRPr>
          </a:p>
          <a:p>
            <a:pPr indent="0" lvl="0" marL="457200" rtl="0" algn="l">
              <a:spcBef>
                <a:spcPts val="0"/>
              </a:spcBef>
              <a:spcAft>
                <a:spcPts val="0"/>
              </a:spcAft>
              <a:buNone/>
            </a:pPr>
            <a:r>
              <a:t/>
            </a:r>
            <a:endParaRPr sz="1600">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rPr lang="en" sz="1600">
                <a:solidFill>
                  <a:srgbClr val="FFFFFF"/>
                </a:solidFill>
                <a:latin typeface="Arial"/>
                <a:ea typeface="Arial"/>
                <a:cs typeface="Arial"/>
                <a:sym typeface="Arial"/>
              </a:rPr>
              <a:t>Problem that the product will address: </a:t>
            </a:r>
            <a:endParaRPr sz="1600">
              <a:solidFill>
                <a:srgbClr val="FFFFFF"/>
              </a:solidFill>
              <a:latin typeface="Arial"/>
              <a:ea typeface="Arial"/>
              <a:cs typeface="Arial"/>
              <a:sym typeface="Arial"/>
            </a:endParaRPr>
          </a:p>
          <a:p>
            <a:pPr indent="-330200" lvl="0" marL="457200" marR="0" rtl="0" algn="l">
              <a:lnSpc>
                <a:spcPct val="115000"/>
              </a:lnSpc>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Gives users with lack of knowledge of nearby area a chance to find their new favorite brew-pub.</a:t>
            </a:r>
            <a:endParaRPr sz="1600">
              <a:solidFill>
                <a:srgbClr val="FFFFFF"/>
              </a:solidFill>
              <a:latin typeface="Arial"/>
              <a:ea typeface="Arial"/>
              <a:cs typeface="Arial"/>
              <a:sym typeface="Arial"/>
            </a:endParaRPr>
          </a:p>
          <a:p>
            <a:pPr indent="0" lvl="0" marL="457200" marR="0" rtl="0" algn="l">
              <a:lnSpc>
                <a:spcPct val="115000"/>
              </a:lnSpc>
              <a:spcBef>
                <a:spcPts val="0"/>
              </a:spcBef>
              <a:spcAft>
                <a:spcPts val="0"/>
              </a:spcAft>
              <a:buNone/>
            </a:pPr>
            <a:r>
              <a:t/>
            </a:r>
            <a:endParaRPr sz="1600">
              <a:solidFill>
                <a:srgbClr val="FFFFFF"/>
              </a:solidFill>
              <a:latin typeface="Arial"/>
              <a:ea typeface="Arial"/>
              <a:cs typeface="Arial"/>
              <a:sym typeface="Arial"/>
            </a:endParaRPr>
          </a:p>
        </p:txBody>
      </p:sp>
      <p:grpSp>
        <p:nvGrpSpPr>
          <p:cNvPr id="76" name="Google Shape;76;p15"/>
          <p:cNvGrpSpPr/>
          <p:nvPr/>
        </p:nvGrpSpPr>
        <p:grpSpPr>
          <a:xfrm>
            <a:off x="535350" y="1319750"/>
            <a:ext cx="3313700" cy="5752775"/>
            <a:chOff x="535350" y="1105450"/>
            <a:chExt cx="3313700" cy="5752775"/>
          </a:xfrm>
        </p:grpSpPr>
        <p:pic>
          <p:nvPicPr>
            <p:cNvPr id="77" name="Google Shape;77;p15"/>
            <p:cNvPicPr preferRelativeResize="0"/>
            <p:nvPr/>
          </p:nvPicPr>
          <p:blipFill>
            <a:blip r:embed="rId3">
              <a:alphaModFix/>
            </a:blip>
            <a:stretch>
              <a:fillRect/>
            </a:stretch>
          </p:blipFill>
          <p:spPr>
            <a:xfrm>
              <a:off x="535350" y="1105450"/>
              <a:ext cx="3313700" cy="5752775"/>
            </a:xfrm>
            <a:prstGeom prst="rect">
              <a:avLst/>
            </a:prstGeom>
            <a:noFill/>
            <a:ln>
              <a:noFill/>
            </a:ln>
          </p:spPr>
        </p:pic>
        <p:pic>
          <p:nvPicPr>
            <p:cNvPr id="78" name="Google Shape;78;p15"/>
            <p:cNvPicPr preferRelativeResize="0"/>
            <p:nvPr/>
          </p:nvPicPr>
          <p:blipFill>
            <a:blip r:embed="rId4">
              <a:alphaModFix/>
            </a:blip>
            <a:stretch>
              <a:fillRect/>
            </a:stretch>
          </p:blipFill>
          <p:spPr>
            <a:xfrm>
              <a:off x="978975" y="1960975"/>
              <a:ext cx="2450025" cy="3064649"/>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6920300" y="1071550"/>
            <a:ext cx="1297425" cy="1297425"/>
          </a:xfrm>
          <a:prstGeom prst="rect">
            <a:avLst/>
          </a:prstGeom>
          <a:noFill/>
          <a:ln>
            <a:noFill/>
          </a:ln>
        </p:spPr>
      </p:pic>
      <p:sp>
        <p:nvSpPr>
          <p:cNvPr id="84" name="Google Shape;84;p16"/>
          <p:cNvSpPr txBox="1"/>
          <p:nvPr/>
        </p:nvSpPr>
        <p:spPr>
          <a:xfrm>
            <a:off x="311700" y="2422800"/>
            <a:ext cx="2688300" cy="2477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600">
                <a:solidFill>
                  <a:srgbClr val="FFFFFF"/>
                </a:solidFill>
              </a:rPr>
              <a:t>Beer Enthusiasts</a:t>
            </a:r>
            <a:endParaRPr b="1" sz="1600">
              <a:solidFill>
                <a:srgbClr val="FFFFFF"/>
              </a:solidFill>
            </a:endParaRPr>
          </a:p>
          <a:p>
            <a:pPr indent="0" lvl="0" marL="0" marR="0" rtl="0" algn="ctr">
              <a:lnSpc>
                <a:spcPct val="115000"/>
              </a:lnSpc>
              <a:spcBef>
                <a:spcPts val="0"/>
              </a:spcBef>
              <a:spcAft>
                <a:spcPts val="0"/>
              </a:spcAft>
              <a:buNone/>
            </a:pPr>
            <a:r>
              <a:t/>
            </a:r>
            <a:endParaRPr b="1" sz="1600">
              <a:solidFill>
                <a:srgbClr val="FFFFFF"/>
              </a:solidFill>
            </a:endParaRPr>
          </a:p>
          <a:p>
            <a:pPr indent="0" lvl="0" marL="0" rtl="0" algn="ctr">
              <a:lnSpc>
                <a:spcPct val="115000"/>
              </a:lnSpc>
              <a:spcBef>
                <a:spcPts val="0"/>
              </a:spcBef>
              <a:spcAft>
                <a:spcPts val="0"/>
              </a:spcAft>
              <a:buNone/>
            </a:pPr>
            <a:r>
              <a:rPr lang="en" sz="1600">
                <a:solidFill>
                  <a:srgbClr val="FFFFFF"/>
                </a:solidFill>
              </a:rPr>
              <a:t>Those who love beer and are constantly looking to find the next best brewery in Denver.</a:t>
            </a:r>
            <a:endParaRPr sz="1600"/>
          </a:p>
        </p:txBody>
      </p:sp>
      <p:sp>
        <p:nvSpPr>
          <p:cNvPr id="85" name="Google Shape;85;p16"/>
          <p:cNvSpPr txBox="1"/>
          <p:nvPr/>
        </p:nvSpPr>
        <p:spPr>
          <a:xfrm>
            <a:off x="6211500" y="2445175"/>
            <a:ext cx="2688300" cy="2477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en" sz="1600">
                <a:solidFill>
                  <a:srgbClr val="FFFFFF"/>
                </a:solidFill>
              </a:rPr>
              <a:t>New Denver Residences &amp; City Adventurers</a:t>
            </a:r>
            <a:endParaRPr b="1" sz="1600">
              <a:solidFill>
                <a:srgbClr val="FFFFFF"/>
              </a:solidFill>
            </a:endParaRPr>
          </a:p>
          <a:p>
            <a:pPr indent="0" lvl="0" marL="0" marR="0" rtl="0" algn="ctr">
              <a:lnSpc>
                <a:spcPct val="115000"/>
              </a:lnSpc>
              <a:spcBef>
                <a:spcPts val="0"/>
              </a:spcBef>
              <a:spcAft>
                <a:spcPts val="0"/>
              </a:spcAft>
              <a:buNone/>
            </a:pPr>
            <a:r>
              <a:t/>
            </a:r>
            <a:endParaRPr b="1" sz="1600">
              <a:solidFill>
                <a:srgbClr val="FFFFFF"/>
              </a:solidFill>
            </a:endParaRPr>
          </a:p>
          <a:p>
            <a:pPr indent="0" lvl="0" marL="0" rtl="0" algn="ctr">
              <a:lnSpc>
                <a:spcPct val="115000"/>
              </a:lnSpc>
              <a:spcBef>
                <a:spcPts val="0"/>
              </a:spcBef>
              <a:spcAft>
                <a:spcPts val="0"/>
              </a:spcAft>
              <a:buNone/>
            </a:pPr>
            <a:r>
              <a:rPr lang="en" sz="1600">
                <a:solidFill>
                  <a:srgbClr val="FFFFFF"/>
                </a:solidFill>
              </a:rPr>
              <a:t>Those who love to discover new parts of their city through trying new brew-pubs.</a:t>
            </a:r>
            <a:endParaRPr sz="1600">
              <a:solidFill>
                <a:srgbClr val="FFFFFF"/>
              </a:solidFill>
            </a:endParaRPr>
          </a:p>
        </p:txBody>
      </p:sp>
      <p:sp>
        <p:nvSpPr>
          <p:cNvPr id="86" name="Google Shape;86;p16"/>
          <p:cNvSpPr txBox="1"/>
          <p:nvPr>
            <p:ph idx="1" type="body"/>
          </p:nvPr>
        </p:nvSpPr>
        <p:spPr>
          <a:xfrm>
            <a:off x="3261600" y="2434875"/>
            <a:ext cx="2688300" cy="24771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rPr>
              <a:t>Tourists</a:t>
            </a:r>
            <a:endParaRPr b="1" sz="1600">
              <a:solidFill>
                <a:srgbClr val="FFFFFF"/>
              </a:solidFill>
            </a:endParaRPr>
          </a:p>
          <a:p>
            <a:pPr indent="0" lvl="0" marL="0" rtl="0" algn="ctr">
              <a:spcBef>
                <a:spcPts val="0"/>
              </a:spcBef>
              <a:spcAft>
                <a:spcPts val="0"/>
              </a:spcAft>
              <a:buNone/>
            </a:pPr>
            <a:r>
              <a:t/>
            </a:r>
            <a:endParaRPr b="1" sz="1600">
              <a:solidFill>
                <a:srgbClr val="FFFFFF"/>
              </a:solidFill>
            </a:endParaRPr>
          </a:p>
          <a:p>
            <a:pPr indent="0" lvl="0" marL="0" rtl="0" algn="ctr">
              <a:spcBef>
                <a:spcPts val="0"/>
              </a:spcBef>
              <a:spcAft>
                <a:spcPts val="0"/>
              </a:spcAft>
              <a:buNone/>
            </a:pPr>
            <a:r>
              <a:rPr lang="en" sz="1600">
                <a:solidFill>
                  <a:srgbClr val="FFFFFF"/>
                </a:solidFill>
              </a:rPr>
              <a:t>Those who who are visiting Denver and want to experience the city through trying to brew-pubs.</a:t>
            </a:r>
            <a:endParaRPr sz="1600">
              <a:solidFill>
                <a:srgbClr val="FFFFFF"/>
              </a:solidFill>
            </a:endParaRPr>
          </a:p>
        </p:txBody>
      </p:sp>
      <p:sp>
        <p:nvSpPr>
          <p:cNvPr id="87" name="Google Shape;8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p:txBody>
      </p:sp>
      <p:pic>
        <p:nvPicPr>
          <p:cNvPr id="88" name="Google Shape;88;p16"/>
          <p:cNvPicPr preferRelativeResize="0"/>
          <p:nvPr/>
        </p:nvPicPr>
        <p:blipFill>
          <a:blip r:embed="rId4">
            <a:alphaModFix/>
          </a:blip>
          <a:stretch>
            <a:fillRect/>
          </a:stretch>
        </p:blipFill>
        <p:spPr>
          <a:xfrm>
            <a:off x="3990550" y="1212725"/>
            <a:ext cx="1158475" cy="1158475"/>
          </a:xfrm>
          <a:prstGeom prst="rect">
            <a:avLst/>
          </a:prstGeom>
          <a:noFill/>
          <a:ln>
            <a:noFill/>
          </a:ln>
        </p:spPr>
      </p:pic>
      <p:pic>
        <p:nvPicPr>
          <p:cNvPr id="89" name="Google Shape;89;p16"/>
          <p:cNvPicPr preferRelativeResize="0"/>
          <p:nvPr/>
        </p:nvPicPr>
        <p:blipFill>
          <a:blip r:embed="rId5">
            <a:alphaModFix/>
          </a:blip>
          <a:stretch>
            <a:fillRect/>
          </a:stretch>
        </p:blipFill>
        <p:spPr>
          <a:xfrm>
            <a:off x="926250" y="1113300"/>
            <a:ext cx="1357325" cy="1357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75000" y="244850"/>
            <a:ext cx="9144000" cy="6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95" name="Google Shape;95;p17"/>
          <p:cNvSpPr txBox="1"/>
          <p:nvPr/>
        </p:nvSpPr>
        <p:spPr>
          <a:xfrm>
            <a:off x="75000" y="887850"/>
            <a:ext cx="2864700" cy="2881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 sz="1600">
                <a:solidFill>
                  <a:srgbClr val="FFFFFF"/>
                </a:solidFill>
              </a:rPr>
              <a:t>Surin</a:t>
            </a:r>
            <a:endParaRPr b="1" sz="1600">
              <a:solidFill>
                <a:srgbClr val="FFFFFF"/>
              </a:solidFill>
            </a:endParaRPr>
          </a:p>
          <a:p>
            <a:pPr indent="0" lvl="0" marL="0" marR="0" rtl="0" algn="ctr">
              <a:lnSpc>
                <a:spcPct val="115000"/>
              </a:lnSpc>
              <a:spcBef>
                <a:spcPts val="0"/>
              </a:spcBef>
              <a:spcAft>
                <a:spcPts val="0"/>
              </a:spcAft>
              <a:buNone/>
            </a:pPr>
            <a:r>
              <a:t/>
            </a:r>
            <a:endParaRPr b="1" sz="1600">
              <a:solidFill>
                <a:srgbClr val="FFFFFF"/>
              </a:solidFill>
            </a:endParaRPr>
          </a:p>
          <a:p>
            <a:pPr indent="0" lvl="0" marL="0" rtl="0" algn="ctr">
              <a:lnSpc>
                <a:spcPct val="115000"/>
              </a:lnSpc>
              <a:spcBef>
                <a:spcPts val="0"/>
              </a:spcBef>
              <a:spcAft>
                <a:spcPts val="0"/>
              </a:spcAft>
              <a:buNone/>
            </a:pPr>
            <a:r>
              <a:rPr lang="en" sz="1600">
                <a:solidFill>
                  <a:srgbClr val="FFFFFF"/>
                </a:solidFill>
              </a:rPr>
              <a:t>Surin is a beer lover looking for the next best brewery in Denver. He prides himself on knowing all the best spots in Denver and uses the rating feature in Dude, Where’s My Beer? to find them.</a:t>
            </a:r>
            <a:endParaRPr sz="1600"/>
          </a:p>
        </p:txBody>
      </p:sp>
      <p:sp>
        <p:nvSpPr>
          <p:cNvPr id="96" name="Google Shape;96;p17"/>
          <p:cNvSpPr txBox="1"/>
          <p:nvPr>
            <p:ph idx="1" type="body"/>
          </p:nvPr>
        </p:nvSpPr>
        <p:spPr>
          <a:xfrm>
            <a:off x="3077550" y="887850"/>
            <a:ext cx="3138900" cy="28812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Arial"/>
                <a:ea typeface="Arial"/>
                <a:cs typeface="Arial"/>
                <a:sym typeface="Arial"/>
              </a:rPr>
              <a:t>Erika</a:t>
            </a:r>
            <a:endParaRPr b="1" sz="1600">
              <a:solidFill>
                <a:srgbClr val="FFFFFF"/>
              </a:solidFill>
              <a:latin typeface="Arial"/>
              <a:ea typeface="Arial"/>
              <a:cs typeface="Arial"/>
              <a:sym typeface="Arial"/>
            </a:endParaRPr>
          </a:p>
          <a:p>
            <a:pPr indent="0" lvl="0" marL="0" rtl="0" algn="ctr">
              <a:spcBef>
                <a:spcPts val="0"/>
              </a:spcBef>
              <a:spcAft>
                <a:spcPts val="0"/>
              </a:spcAft>
              <a:buNone/>
            </a:pPr>
            <a:r>
              <a:t/>
            </a:r>
            <a:endParaRPr b="1" sz="1600">
              <a:solidFill>
                <a:srgbClr val="FFFFFF"/>
              </a:solidFill>
              <a:latin typeface="Arial"/>
              <a:ea typeface="Arial"/>
              <a:cs typeface="Arial"/>
              <a:sym typeface="Arial"/>
            </a:endParaRPr>
          </a:p>
          <a:p>
            <a:pPr indent="0" lvl="0" marL="0" rtl="0" algn="ctr">
              <a:spcBef>
                <a:spcPts val="0"/>
              </a:spcBef>
              <a:spcAft>
                <a:spcPts val="0"/>
              </a:spcAft>
              <a:buNone/>
            </a:pPr>
            <a:r>
              <a:rPr lang="en" sz="1600">
                <a:solidFill>
                  <a:srgbClr val="FFFFFF"/>
                </a:solidFill>
                <a:latin typeface="Arial"/>
                <a:ea typeface="Arial"/>
                <a:cs typeface="Arial"/>
                <a:sym typeface="Arial"/>
              </a:rPr>
              <a:t>Erika is a tourist visiting Denver for the first time and wants to find a nice place to find a beer close to her Air BnB. Unfamiliar with the area she looks to Dude, Where’s My Beer? search function to find the best spot close to her.</a:t>
            </a:r>
            <a:endParaRPr sz="1600">
              <a:solidFill>
                <a:srgbClr val="FFFFFF"/>
              </a:solidFill>
              <a:latin typeface="Arial"/>
              <a:ea typeface="Arial"/>
              <a:cs typeface="Arial"/>
              <a:sym typeface="Arial"/>
            </a:endParaRPr>
          </a:p>
        </p:txBody>
      </p:sp>
      <p:pic>
        <p:nvPicPr>
          <p:cNvPr id="97" name="Google Shape;97;p17"/>
          <p:cNvPicPr preferRelativeResize="0"/>
          <p:nvPr/>
        </p:nvPicPr>
        <p:blipFill>
          <a:blip r:embed="rId3">
            <a:alphaModFix/>
          </a:blip>
          <a:stretch>
            <a:fillRect/>
          </a:stretch>
        </p:blipFill>
        <p:spPr>
          <a:xfrm>
            <a:off x="595450" y="3686600"/>
            <a:ext cx="1823801" cy="1823801"/>
          </a:xfrm>
          <a:prstGeom prst="rect">
            <a:avLst/>
          </a:prstGeom>
          <a:noFill/>
          <a:ln>
            <a:noFill/>
          </a:ln>
        </p:spPr>
      </p:pic>
      <p:pic>
        <p:nvPicPr>
          <p:cNvPr id="98" name="Google Shape;98;p17"/>
          <p:cNvPicPr preferRelativeResize="0"/>
          <p:nvPr/>
        </p:nvPicPr>
        <p:blipFill>
          <a:blip r:embed="rId4">
            <a:alphaModFix/>
          </a:blip>
          <a:stretch>
            <a:fillRect/>
          </a:stretch>
        </p:blipFill>
        <p:spPr>
          <a:xfrm>
            <a:off x="3471213" y="3686588"/>
            <a:ext cx="2351573" cy="1763674"/>
          </a:xfrm>
          <a:prstGeom prst="rect">
            <a:avLst/>
          </a:prstGeom>
          <a:noFill/>
          <a:ln>
            <a:noFill/>
          </a:ln>
        </p:spPr>
      </p:pic>
      <p:sp>
        <p:nvSpPr>
          <p:cNvPr id="99" name="Google Shape;99;p17"/>
          <p:cNvSpPr txBox="1"/>
          <p:nvPr/>
        </p:nvSpPr>
        <p:spPr>
          <a:xfrm>
            <a:off x="6204300" y="895475"/>
            <a:ext cx="2864700" cy="2881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 sz="1600">
                <a:solidFill>
                  <a:srgbClr val="FFFFFF"/>
                </a:solidFill>
              </a:rPr>
              <a:t>Emma</a:t>
            </a:r>
            <a:endParaRPr b="1" sz="1600">
              <a:solidFill>
                <a:srgbClr val="FFFFFF"/>
              </a:solidFill>
            </a:endParaRPr>
          </a:p>
          <a:p>
            <a:pPr indent="0" lvl="0" marL="0" marR="0" rtl="0" algn="ctr">
              <a:lnSpc>
                <a:spcPct val="115000"/>
              </a:lnSpc>
              <a:spcBef>
                <a:spcPts val="0"/>
              </a:spcBef>
              <a:spcAft>
                <a:spcPts val="0"/>
              </a:spcAft>
              <a:buNone/>
            </a:pPr>
            <a:r>
              <a:t/>
            </a:r>
            <a:endParaRPr b="1" sz="1600">
              <a:solidFill>
                <a:srgbClr val="FFFFFF"/>
              </a:solidFill>
            </a:endParaRPr>
          </a:p>
          <a:p>
            <a:pPr indent="0" lvl="0" marL="0" rtl="0" algn="ctr">
              <a:lnSpc>
                <a:spcPct val="115000"/>
              </a:lnSpc>
              <a:spcBef>
                <a:spcPts val="0"/>
              </a:spcBef>
              <a:spcAft>
                <a:spcPts val="0"/>
              </a:spcAft>
              <a:buNone/>
            </a:pPr>
            <a:r>
              <a:rPr lang="en" sz="1600">
                <a:solidFill>
                  <a:srgbClr val="FFFFFF"/>
                </a:solidFill>
              </a:rPr>
              <a:t>Emma is a city adventurer that loves to explore the next up and coming neighborhood in Denver through Dude, Where’s My Beer? map feature. </a:t>
            </a:r>
            <a:endParaRPr sz="1600"/>
          </a:p>
        </p:txBody>
      </p:sp>
      <p:pic>
        <p:nvPicPr>
          <p:cNvPr id="100" name="Google Shape;100;p17"/>
          <p:cNvPicPr preferRelativeResize="0"/>
          <p:nvPr/>
        </p:nvPicPr>
        <p:blipFill>
          <a:blip r:embed="rId5">
            <a:alphaModFix/>
          </a:blip>
          <a:stretch>
            <a:fillRect/>
          </a:stretch>
        </p:blipFill>
        <p:spPr>
          <a:xfrm>
            <a:off x="6773124" y="3492913"/>
            <a:ext cx="1957326" cy="1957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nvSpPr>
        <p:spPr>
          <a:xfrm>
            <a:off x="1507475" y="1506825"/>
            <a:ext cx="2864700" cy="28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rPr>
              <a:t>APIs:</a:t>
            </a:r>
            <a:endParaRPr b="1"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 sz="1600">
                <a:solidFill>
                  <a:srgbClr val="FFFFFF"/>
                </a:solidFill>
              </a:rPr>
              <a:t>Zomato</a:t>
            </a:r>
            <a:r>
              <a:rPr lang="en" sz="1600">
                <a:solidFill>
                  <a:srgbClr val="FFFFFF"/>
                </a:solidFill>
              </a:rPr>
              <a:t> API</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 sz="1600">
                <a:solidFill>
                  <a:srgbClr val="FFFFFF"/>
                </a:solidFill>
              </a:rPr>
              <a:t>Google Maps API</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 sz="1600">
                <a:solidFill>
                  <a:srgbClr val="FFFFFF"/>
                </a:solidFill>
              </a:rPr>
              <a:t>Bootstrap API</a:t>
            </a:r>
            <a:endParaRPr sz="1600">
              <a:solidFill>
                <a:srgbClr val="FFFFFF"/>
              </a:solidFill>
            </a:endParaRPr>
          </a:p>
          <a:p>
            <a:pPr indent="-330200" lvl="1" marL="914400" rtl="0" algn="l">
              <a:lnSpc>
                <a:spcPct val="115000"/>
              </a:lnSpc>
              <a:spcBef>
                <a:spcPts val="0"/>
              </a:spcBef>
              <a:spcAft>
                <a:spcPts val="0"/>
              </a:spcAft>
              <a:buClr>
                <a:srgbClr val="FFFFFF"/>
              </a:buClr>
              <a:buSzPts val="1600"/>
              <a:buChar char="○"/>
            </a:pPr>
            <a:r>
              <a:rPr lang="en" sz="1600">
                <a:solidFill>
                  <a:srgbClr val="FFFFFF"/>
                </a:solidFill>
              </a:rPr>
              <a:t>CSS</a:t>
            </a:r>
            <a:endParaRPr sz="1600">
              <a:solidFill>
                <a:srgbClr val="FFFFFF"/>
              </a:solidFill>
            </a:endParaRPr>
          </a:p>
          <a:p>
            <a:pPr indent="-330200" lvl="1" marL="914400" rtl="0" algn="l">
              <a:lnSpc>
                <a:spcPct val="115000"/>
              </a:lnSpc>
              <a:spcBef>
                <a:spcPts val="0"/>
              </a:spcBef>
              <a:spcAft>
                <a:spcPts val="0"/>
              </a:spcAft>
              <a:buClr>
                <a:srgbClr val="FFFFFF"/>
              </a:buClr>
              <a:buSzPts val="1600"/>
              <a:buChar char="○"/>
            </a:pPr>
            <a:r>
              <a:rPr lang="en" sz="1600">
                <a:solidFill>
                  <a:srgbClr val="FFFFFF"/>
                </a:solidFill>
              </a:rPr>
              <a:t>JavaScript</a:t>
            </a:r>
            <a:endParaRPr sz="1600">
              <a:solidFill>
                <a:srgbClr val="FFFFFF"/>
              </a:solidFill>
            </a:endParaRPr>
          </a:p>
          <a:p>
            <a:pPr indent="0" lvl="0" marL="457200" rtl="0" algn="l">
              <a:lnSpc>
                <a:spcPct val="115000"/>
              </a:lnSpc>
              <a:spcBef>
                <a:spcPts val="0"/>
              </a:spcBef>
              <a:spcAft>
                <a:spcPts val="0"/>
              </a:spcAft>
              <a:buNone/>
            </a:pPr>
            <a:r>
              <a:t/>
            </a:r>
            <a:endParaRPr sz="1600">
              <a:solidFill>
                <a:srgbClr val="FFFFFF"/>
              </a:solidFill>
            </a:endParaRPr>
          </a:p>
          <a:p>
            <a:pPr indent="0" lvl="0" marL="0" rtl="0" algn="l">
              <a:lnSpc>
                <a:spcPct val="115000"/>
              </a:lnSpc>
              <a:spcBef>
                <a:spcPts val="0"/>
              </a:spcBef>
              <a:spcAft>
                <a:spcPts val="0"/>
              </a:spcAft>
              <a:buNone/>
            </a:pPr>
            <a:r>
              <a:t/>
            </a:r>
            <a:endParaRPr sz="1600">
              <a:solidFill>
                <a:srgbClr val="FFFFFF"/>
              </a:solidFill>
            </a:endParaRPr>
          </a:p>
          <a:p>
            <a:pPr indent="0" lvl="0" marL="457200" rtl="0" algn="l">
              <a:lnSpc>
                <a:spcPct val="115000"/>
              </a:lnSpc>
              <a:spcBef>
                <a:spcPts val="0"/>
              </a:spcBef>
              <a:spcAft>
                <a:spcPts val="0"/>
              </a:spcAft>
              <a:buNone/>
            </a:pPr>
            <a:r>
              <a:t/>
            </a:r>
            <a:endParaRPr sz="1600">
              <a:solidFill>
                <a:srgbClr val="FFFFFF"/>
              </a:solidFill>
            </a:endParaRPr>
          </a:p>
        </p:txBody>
      </p:sp>
      <p:sp>
        <p:nvSpPr>
          <p:cNvPr id="106" name="Google Shape;106;p18"/>
          <p:cNvSpPr txBox="1"/>
          <p:nvPr>
            <p:ph type="title"/>
          </p:nvPr>
        </p:nvSpPr>
        <p:spPr>
          <a:xfrm>
            <a:off x="75000" y="244850"/>
            <a:ext cx="9144000" cy="6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Utilized </a:t>
            </a:r>
            <a:endParaRPr/>
          </a:p>
        </p:txBody>
      </p:sp>
      <p:sp>
        <p:nvSpPr>
          <p:cNvPr id="107" name="Google Shape;107;p18"/>
          <p:cNvSpPr txBox="1"/>
          <p:nvPr/>
        </p:nvSpPr>
        <p:spPr>
          <a:xfrm>
            <a:off x="4647225" y="150682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rPr>
              <a:t>Languages Utilized:</a:t>
            </a:r>
            <a:endParaRPr b="1"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 sz="1600">
                <a:solidFill>
                  <a:srgbClr val="FFFFFF"/>
                </a:solidFill>
              </a:rPr>
              <a:t>HTML</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 sz="1600">
                <a:solidFill>
                  <a:srgbClr val="FFFFFF"/>
                </a:solidFill>
              </a:rPr>
              <a:t>CSS</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 sz="1600">
                <a:solidFill>
                  <a:srgbClr val="FFFFFF"/>
                </a:solidFill>
              </a:rPr>
              <a:t>JavaScript</a:t>
            </a:r>
            <a:endParaRPr sz="1600">
              <a:solidFill>
                <a:srgbClr val="FFFFFF"/>
              </a:solidFill>
            </a:endParaRPr>
          </a:p>
          <a:p>
            <a:pPr indent="-330200" lvl="0" marL="457200" rtl="0" algn="l">
              <a:lnSpc>
                <a:spcPct val="115000"/>
              </a:lnSpc>
              <a:spcBef>
                <a:spcPts val="0"/>
              </a:spcBef>
              <a:spcAft>
                <a:spcPts val="0"/>
              </a:spcAft>
              <a:buClr>
                <a:srgbClr val="FFFFFF"/>
              </a:buClr>
              <a:buSzPts val="1600"/>
              <a:buChar char="●"/>
            </a:pPr>
            <a:r>
              <a:rPr lang="en" sz="1600">
                <a:solidFill>
                  <a:srgbClr val="FFFFFF"/>
                </a:solidFill>
              </a:rPr>
              <a:t>jQuery</a:t>
            </a:r>
            <a:endParaRPr sz="1600">
              <a:solidFill>
                <a:srgbClr val="FFFFFF"/>
              </a:solidFill>
            </a:endParaRPr>
          </a:p>
        </p:txBody>
      </p:sp>
      <p:sp>
        <p:nvSpPr>
          <p:cNvPr id="108" name="Google Shape;108;p18"/>
          <p:cNvSpPr txBox="1"/>
          <p:nvPr/>
        </p:nvSpPr>
        <p:spPr>
          <a:xfrm>
            <a:off x="1188075" y="3958675"/>
            <a:ext cx="6473400" cy="5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Check it out:  </a:t>
            </a:r>
            <a:r>
              <a:rPr lang="en"/>
              <a:t>       </a:t>
            </a:r>
            <a:r>
              <a:rPr lang="en" u="sng">
                <a:solidFill>
                  <a:schemeClr val="hlink"/>
                </a:solidFill>
                <a:latin typeface="Lora"/>
                <a:ea typeface="Lora"/>
                <a:cs typeface="Lora"/>
                <a:sym typeface="Lora"/>
                <a:hlinkClick r:id="rId3"/>
              </a:rPr>
              <a:t>https://ebayler.github.io/Team7/</a:t>
            </a:r>
            <a:endParaRPr>
              <a:latin typeface="Lora"/>
              <a:ea typeface="Lora"/>
              <a:cs typeface="Lora"/>
              <a:sym typeface="Lora"/>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