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aven Pro" panose="020B0604020202020204" charset="0"/>
      <p:regular r:id="rId13"/>
      <p:bold r:id="rId14"/>
    </p:embeddedFont>
    <p:embeddedFont>
      <p:font typeface="Nunito" pitchFamily="2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55DE91-A01A-465C-B8AF-AB3D85BAE43E}">
  <a:tblStyle styleId="{BA55DE91-A01A-465C-B8AF-AB3D85BAE4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61826e30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f61826e30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b3be9f1ac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b3be9f1ac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f7f2d6fbf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f7f2d6fbf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f7f2d6fbf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f7f2d6fbf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7f2d6fbf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f7f2d6fbf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of the iinsights from the dataset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look at the lifestyle variables smoking and work-type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-smoking majority of the dataset never smoked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-we have unknowns  , formerly smoked and smokes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-looking at the work type variable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part of the population have some type of employment and a very small percentage has never worked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7f2d6fb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7f2d6fb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the eda the data was cleaned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-missing values  replaced,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Feature engineering Blood sugar converted to low , normal, borderline high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-the lifestyle variables were removed leaving the health variables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was split into training and test sets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f7f2d6fbf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f7f2d6fbf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-after removing the lifestyle 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-correlation between the health variables is there one that has a greater impact?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-none of the health variables has significant correlation with increased stroke chances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7f2d6fbf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f7f2d6fbf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f37144e1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f37144e1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logistic regression used the balanced model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Stroke Prediction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2817000"/>
            <a:ext cx="5020200" cy="17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Our Team:</a:t>
            </a:r>
            <a:r>
              <a:rPr lang="en" sz="1800"/>
              <a:t>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Awino, Emina Belekanich, Angela Zhang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GitHub link: </a:t>
            </a:r>
            <a:r>
              <a:rPr lang="en"/>
              <a:t>https://github.com/EBelekanich/Stroke-Prediction </a:t>
            </a:r>
            <a:endParaRPr/>
          </a:p>
        </p:txBody>
      </p:sp>
      <p:grpSp>
        <p:nvGrpSpPr>
          <p:cNvPr id="279" name="Google Shape;279;p13"/>
          <p:cNvGrpSpPr/>
          <p:nvPr/>
        </p:nvGrpSpPr>
        <p:grpSpPr>
          <a:xfrm>
            <a:off x="5350887" y="501610"/>
            <a:ext cx="2915497" cy="4245460"/>
            <a:chOff x="1283175" y="2054875"/>
            <a:chExt cx="1312400" cy="1911250"/>
          </a:xfrm>
        </p:grpSpPr>
        <p:sp>
          <p:nvSpPr>
            <p:cNvPr id="280" name="Google Shape;280;p13"/>
            <p:cNvSpPr/>
            <p:nvPr/>
          </p:nvSpPr>
          <p:spPr>
            <a:xfrm>
              <a:off x="1943675" y="3735400"/>
              <a:ext cx="314950" cy="213750"/>
            </a:xfrm>
            <a:custGeom>
              <a:avLst/>
              <a:gdLst/>
              <a:ahLst/>
              <a:cxnLst/>
              <a:rect l="l" t="t" r="r" b="b"/>
              <a:pathLst>
                <a:path w="12598" h="8550" extrusionOk="0">
                  <a:moveTo>
                    <a:pt x="1" y="1"/>
                  </a:moveTo>
                  <a:lnTo>
                    <a:pt x="1" y="8550"/>
                  </a:lnTo>
                  <a:lnTo>
                    <a:pt x="12598" y="8550"/>
                  </a:lnTo>
                  <a:cubicBezTo>
                    <a:pt x="11717" y="6728"/>
                    <a:pt x="10097" y="5347"/>
                    <a:pt x="8228" y="4799"/>
                  </a:cubicBezTo>
                  <a:cubicBezTo>
                    <a:pt x="7276" y="4513"/>
                    <a:pt x="6252" y="4442"/>
                    <a:pt x="5371" y="3966"/>
                  </a:cubicBezTo>
                  <a:cubicBezTo>
                    <a:pt x="4085" y="3251"/>
                    <a:pt x="3311" y="1620"/>
                    <a:pt x="3525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1943375" y="3784825"/>
              <a:ext cx="314650" cy="163125"/>
            </a:xfrm>
            <a:custGeom>
              <a:avLst/>
              <a:gdLst/>
              <a:ahLst/>
              <a:cxnLst/>
              <a:rect l="l" t="t" r="r" b="b"/>
              <a:pathLst>
                <a:path w="12586" h="6525" extrusionOk="0">
                  <a:moveTo>
                    <a:pt x="3739" y="0"/>
                  </a:moveTo>
                  <a:cubicBezTo>
                    <a:pt x="3478" y="381"/>
                    <a:pt x="3239" y="762"/>
                    <a:pt x="2977" y="1120"/>
                  </a:cubicBezTo>
                  <a:cubicBezTo>
                    <a:pt x="2727" y="1477"/>
                    <a:pt x="2430" y="1810"/>
                    <a:pt x="2073" y="2048"/>
                  </a:cubicBezTo>
                  <a:cubicBezTo>
                    <a:pt x="1806" y="2226"/>
                    <a:pt x="1492" y="2318"/>
                    <a:pt x="1176" y="2318"/>
                  </a:cubicBezTo>
                  <a:cubicBezTo>
                    <a:pt x="1070" y="2318"/>
                    <a:pt x="963" y="2307"/>
                    <a:pt x="858" y="2286"/>
                  </a:cubicBezTo>
                  <a:cubicBezTo>
                    <a:pt x="549" y="2227"/>
                    <a:pt x="263" y="2084"/>
                    <a:pt x="1" y="1893"/>
                  </a:cubicBezTo>
                  <a:lnTo>
                    <a:pt x="1" y="6525"/>
                  </a:lnTo>
                  <a:lnTo>
                    <a:pt x="12586" y="6525"/>
                  </a:lnTo>
                  <a:cubicBezTo>
                    <a:pt x="11717" y="4739"/>
                    <a:pt x="10086" y="3358"/>
                    <a:pt x="8228" y="2798"/>
                  </a:cubicBezTo>
                  <a:cubicBezTo>
                    <a:pt x="7276" y="2524"/>
                    <a:pt x="6252" y="2441"/>
                    <a:pt x="5371" y="1965"/>
                  </a:cubicBezTo>
                  <a:cubicBezTo>
                    <a:pt x="4632" y="1548"/>
                    <a:pt x="4049" y="834"/>
                    <a:pt x="3739" y="0"/>
                  </a:cubicBezTo>
                  <a:close/>
                </a:path>
              </a:pathLst>
            </a:custGeom>
            <a:solidFill>
              <a:srgbClr val="F94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1928500" y="3932750"/>
              <a:ext cx="338450" cy="33375"/>
            </a:xfrm>
            <a:custGeom>
              <a:avLst/>
              <a:gdLst/>
              <a:ahLst/>
              <a:cxnLst/>
              <a:rect l="l" t="t" r="r" b="b"/>
              <a:pathLst>
                <a:path w="13538" h="1335" extrusionOk="0">
                  <a:moveTo>
                    <a:pt x="644" y="1"/>
                  </a:moveTo>
                  <a:cubicBezTo>
                    <a:pt x="286" y="1"/>
                    <a:pt x="1" y="298"/>
                    <a:pt x="1" y="667"/>
                  </a:cubicBezTo>
                  <a:cubicBezTo>
                    <a:pt x="1" y="1037"/>
                    <a:pt x="298" y="1334"/>
                    <a:pt x="644" y="1334"/>
                  </a:cubicBezTo>
                  <a:lnTo>
                    <a:pt x="12907" y="1334"/>
                  </a:lnTo>
                  <a:cubicBezTo>
                    <a:pt x="13240" y="1334"/>
                    <a:pt x="13526" y="1037"/>
                    <a:pt x="13538" y="667"/>
                  </a:cubicBezTo>
                  <a:cubicBezTo>
                    <a:pt x="13538" y="298"/>
                    <a:pt x="13240" y="1"/>
                    <a:pt x="12907" y="1"/>
                  </a:cubicBezTo>
                  <a:close/>
                </a:path>
              </a:pathLst>
            </a:custGeom>
            <a:solidFill>
              <a:srgbClr val="2B3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2019875" y="3783850"/>
              <a:ext cx="66700" cy="68050"/>
            </a:xfrm>
            <a:custGeom>
              <a:avLst/>
              <a:gdLst/>
              <a:ahLst/>
              <a:cxnLst/>
              <a:rect l="l" t="t" r="r" b="b"/>
              <a:pathLst>
                <a:path w="2668" h="2722" extrusionOk="0">
                  <a:moveTo>
                    <a:pt x="2299" y="1"/>
                  </a:moveTo>
                  <a:cubicBezTo>
                    <a:pt x="2212" y="1"/>
                    <a:pt x="2126" y="33"/>
                    <a:pt x="2061" y="99"/>
                  </a:cubicBezTo>
                  <a:lnTo>
                    <a:pt x="144" y="2111"/>
                  </a:lnTo>
                  <a:cubicBezTo>
                    <a:pt x="1" y="2266"/>
                    <a:pt x="1" y="2480"/>
                    <a:pt x="144" y="2623"/>
                  </a:cubicBezTo>
                  <a:cubicBezTo>
                    <a:pt x="209" y="2688"/>
                    <a:pt x="293" y="2721"/>
                    <a:pt x="377" y="2721"/>
                  </a:cubicBezTo>
                  <a:cubicBezTo>
                    <a:pt x="462" y="2721"/>
                    <a:pt x="549" y="2688"/>
                    <a:pt x="620" y="2623"/>
                  </a:cubicBezTo>
                  <a:lnTo>
                    <a:pt x="2537" y="611"/>
                  </a:lnTo>
                  <a:cubicBezTo>
                    <a:pt x="2668" y="456"/>
                    <a:pt x="2668" y="242"/>
                    <a:pt x="2537" y="99"/>
                  </a:cubicBezTo>
                  <a:cubicBezTo>
                    <a:pt x="2471" y="33"/>
                    <a:pt x="2385" y="1"/>
                    <a:pt x="2299" y="1"/>
                  </a:cubicBezTo>
                  <a:close/>
                </a:path>
              </a:pathLst>
            </a:custGeom>
            <a:solidFill>
              <a:srgbClr val="2B3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2050850" y="3806550"/>
              <a:ext cx="66700" cy="68200"/>
            </a:xfrm>
            <a:custGeom>
              <a:avLst/>
              <a:gdLst/>
              <a:ahLst/>
              <a:cxnLst/>
              <a:rect l="l" t="t" r="r" b="b"/>
              <a:pathLst>
                <a:path w="2668" h="2728" extrusionOk="0">
                  <a:moveTo>
                    <a:pt x="2294" y="1"/>
                  </a:moveTo>
                  <a:cubicBezTo>
                    <a:pt x="2209" y="1"/>
                    <a:pt x="2125" y="36"/>
                    <a:pt x="2060" y="108"/>
                  </a:cubicBezTo>
                  <a:lnTo>
                    <a:pt x="131" y="2108"/>
                  </a:lnTo>
                  <a:cubicBezTo>
                    <a:pt x="0" y="2263"/>
                    <a:pt x="0" y="2489"/>
                    <a:pt x="131" y="2620"/>
                  </a:cubicBezTo>
                  <a:cubicBezTo>
                    <a:pt x="202" y="2691"/>
                    <a:pt x="292" y="2727"/>
                    <a:pt x="378" y="2727"/>
                  </a:cubicBezTo>
                  <a:cubicBezTo>
                    <a:pt x="464" y="2727"/>
                    <a:pt x="548" y="2691"/>
                    <a:pt x="607" y="2620"/>
                  </a:cubicBezTo>
                  <a:lnTo>
                    <a:pt x="2536" y="608"/>
                  </a:lnTo>
                  <a:cubicBezTo>
                    <a:pt x="2667" y="465"/>
                    <a:pt x="2667" y="239"/>
                    <a:pt x="2536" y="108"/>
                  </a:cubicBezTo>
                  <a:cubicBezTo>
                    <a:pt x="2465" y="36"/>
                    <a:pt x="2378" y="1"/>
                    <a:pt x="2294" y="1"/>
                  </a:cubicBezTo>
                  <a:close/>
                </a:path>
              </a:pathLst>
            </a:custGeom>
            <a:solidFill>
              <a:srgbClr val="2B3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1283175" y="2861550"/>
              <a:ext cx="151225" cy="130525"/>
            </a:xfrm>
            <a:custGeom>
              <a:avLst/>
              <a:gdLst/>
              <a:ahLst/>
              <a:cxnLst/>
              <a:rect l="l" t="t" r="r" b="b"/>
              <a:pathLst>
                <a:path w="6049" h="5221" extrusionOk="0">
                  <a:moveTo>
                    <a:pt x="2147" y="0"/>
                  </a:moveTo>
                  <a:cubicBezTo>
                    <a:pt x="1735" y="0"/>
                    <a:pt x="1436" y="66"/>
                    <a:pt x="1406" y="248"/>
                  </a:cubicBezTo>
                  <a:cubicBezTo>
                    <a:pt x="1346" y="641"/>
                    <a:pt x="2954" y="1082"/>
                    <a:pt x="2954" y="1082"/>
                  </a:cubicBezTo>
                  <a:cubicBezTo>
                    <a:pt x="2954" y="1082"/>
                    <a:pt x="1" y="2677"/>
                    <a:pt x="156" y="3141"/>
                  </a:cubicBezTo>
                  <a:cubicBezTo>
                    <a:pt x="177" y="3208"/>
                    <a:pt x="242" y="3236"/>
                    <a:pt x="340" y="3236"/>
                  </a:cubicBezTo>
                  <a:cubicBezTo>
                    <a:pt x="908" y="3236"/>
                    <a:pt x="2549" y="2272"/>
                    <a:pt x="2549" y="2272"/>
                  </a:cubicBezTo>
                  <a:lnTo>
                    <a:pt x="2549" y="2272"/>
                  </a:lnTo>
                  <a:cubicBezTo>
                    <a:pt x="2548" y="2273"/>
                    <a:pt x="263" y="3856"/>
                    <a:pt x="513" y="4344"/>
                  </a:cubicBezTo>
                  <a:cubicBezTo>
                    <a:pt x="544" y="4403"/>
                    <a:pt x="601" y="4429"/>
                    <a:pt x="677" y="4429"/>
                  </a:cubicBezTo>
                  <a:cubicBezTo>
                    <a:pt x="1248" y="4429"/>
                    <a:pt x="2905" y="2975"/>
                    <a:pt x="2906" y="2975"/>
                  </a:cubicBezTo>
                  <a:lnTo>
                    <a:pt x="2906" y="2975"/>
                  </a:lnTo>
                  <a:cubicBezTo>
                    <a:pt x="2905" y="2975"/>
                    <a:pt x="989" y="4749"/>
                    <a:pt x="1370" y="5023"/>
                  </a:cubicBezTo>
                  <a:cubicBezTo>
                    <a:pt x="1384" y="5032"/>
                    <a:pt x="1402" y="5037"/>
                    <a:pt x="1423" y="5037"/>
                  </a:cubicBezTo>
                  <a:cubicBezTo>
                    <a:pt x="1804" y="5037"/>
                    <a:pt x="3299" y="3606"/>
                    <a:pt x="3299" y="3606"/>
                  </a:cubicBezTo>
                  <a:lnTo>
                    <a:pt x="3299" y="3606"/>
                  </a:lnTo>
                  <a:cubicBezTo>
                    <a:pt x="3299" y="3606"/>
                    <a:pt x="2084" y="4904"/>
                    <a:pt x="2370" y="5201"/>
                  </a:cubicBezTo>
                  <a:cubicBezTo>
                    <a:pt x="2383" y="5214"/>
                    <a:pt x="2401" y="5220"/>
                    <a:pt x="2425" y="5220"/>
                  </a:cubicBezTo>
                  <a:cubicBezTo>
                    <a:pt x="2945" y="5220"/>
                    <a:pt x="6049" y="2225"/>
                    <a:pt x="6037" y="2225"/>
                  </a:cubicBezTo>
                  <a:lnTo>
                    <a:pt x="4942" y="415"/>
                  </a:lnTo>
                  <a:cubicBezTo>
                    <a:pt x="4942" y="415"/>
                    <a:pt x="3185" y="0"/>
                    <a:pt x="2147" y="0"/>
                  </a:cubicBezTo>
                  <a:close/>
                </a:path>
              </a:pathLst>
            </a:custGeom>
            <a:solidFill>
              <a:srgbClr val="2B3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1360575" y="2913275"/>
              <a:ext cx="42300" cy="17225"/>
            </a:xfrm>
            <a:custGeom>
              <a:avLst/>
              <a:gdLst/>
              <a:ahLst/>
              <a:cxnLst/>
              <a:rect l="l" t="t" r="r" b="b"/>
              <a:pathLst>
                <a:path w="1692" h="689" extrusionOk="0">
                  <a:moveTo>
                    <a:pt x="1691" y="1"/>
                  </a:moveTo>
                  <a:lnTo>
                    <a:pt x="0" y="632"/>
                  </a:lnTo>
                  <a:cubicBezTo>
                    <a:pt x="128" y="670"/>
                    <a:pt x="260" y="689"/>
                    <a:pt x="392" y="689"/>
                  </a:cubicBezTo>
                  <a:cubicBezTo>
                    <a:pt x="875" y="689"/>
                    <a:pt x="1364" y="440"/>
                    <a:pt x="1691" y="1"/>
                  </a:cubicBezTo>
                  <a:close/>
                </a:path>
              </a:pathLst>
            </a:custGeom>
            <a:solidFill>
              <a:srgbClr val="5D5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1399875" y="2837675"/>
              <a:ext cx="69075" cy="79500"/>
            </a:xfrm>
            <a:custGeom>
              <a:avLst/>
              <a:gdLst/>
              <a:ahLst/>
              <a:cxnLst/>
              <a:rect l="l" t="t" r="r" b="b"/>
              <a:pathLst>
                <a:path w="2763" h="3180" extrusionOk="0">
                  <a:moveTo>
                    <a:pt x="1250" y="1"/>
                  </a:moveTo>
                  <a:lnTo>
                    <a:pt x="0" y="1680"/>
                  </a:lnTo>
                  <a:lnTo>
                    <a:pt x="1381" y="3180"/>
                  </a:lnTo>
                  <a:lnTo>
                    <a:pt x="2762" y="1668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5D5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1553150" y="3748800"/>
              <a:ext cx="314650" cy="197675"/>
            </a:xfrm>
            <a:custGeom>
              <a:avLst/>
              <a:gdLst/>
              <a:ahLst/>
              <a:cxnLst/>
              <a:rect l="l" t="t" r="r" b="b"/>
              <a:pathLst>
                <a:path w="12586" h="7907" extrusionOk="0">
                  <a:moveTo>
                    <a:pt x="12586" y="1"/>
                  </a:moveTo>
                  <a:lnTo>
                    <a:pt x="9061" y="108"/>
                  </a:lnTo>
                  <a:cubicBezTo>
                    <a:pt x="9288" y="1501"/>
                    <a:pt x="8514" y="3013"/>
                    <a:pt x="7216" y="3668"/>
                  </a:cubicBezTo>
                  <a:cubicBezTo>
                    <a:pt x="6335" y="4108"/>
                    <a:pt x="5311" y="4168"/>
                    <a:pt x="4359" y="4442"/>
                  </a:cubicBezTo>
                  <a:cubicBezTo>
                    <a:pt x="2501" y="4942"/>
                    <a:pt x="870" y="6228"/>
                    <a:pt x="1" y="7906"/>
                  </a:cubicBezTo>
                  <a:lnTo>
                    <a:pt x="12586" y="7906"/>
                  </a:lnTo>
                  <a:lnTo>
                    <a:pt x="125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1553150" y="3794950"/>
              <a:ext cx="314650" cy="151225"/>
            </a:xfrm>
            <a:custGeom>
              <a:avLst/>
              <a:gdLst/>
              <a:ahLst/>
              <a:cxnLst/>
              <a:rect l="l" t="t" r="r" b="b"/>
              <a:pathLst>
                <a:path w="12586" h="6049" extrusionOk="0">
                  <a:moveTo>
                    <a:pt x="8847" y="0"/>
                  </a:moveTo>
                  <a:cubicBezTo>
                    <a:pt x="8538" y="774"/>
                    <a:pt x="7954" y="1429"/>
                    <a:pt x="7216" y="1810"/>
                  </a:cubicBezTo>
                  <a:cubicBezTo>
                    <a:pt x="6335" y="2262"/>
                    <a:pt x="5311" y="2334"/>
                    <a:pt x="4359" y="2596"/>
                  </a:cubicBezTo>
                  <a:cubicBezTo>
                    <a:pt x="2501" y="3096"/>
                    <a:pt x="894" y="4382"/>
                    <a:pt x="1" y="6049"/>
                  </a:cubicBezTo>
                  <a:lnTo>
                    <a:pt x="12586" y="6049"/>
                  </a:lnTo>
                  <a:lnTo>
                    <a:pt x="12586" y="1774"/>
                  </a:lnTo>
                  <a:cubicBezTo>
                    <a:pt x="12324" y="1953"/>
                    <a:pt x="12038" y="2072"/>
                    <a:pt x="11728" y="2131"/>
                  </a:cubicBezTo>
                  <a:cubicBezTo>
                    <a:pt x="11625" y="2149"/>
                    <a:pt x="11521" y="2158"/>
                    <a:pt x="11416" y="2158"/>
                  </a:cubicBezTo>
                  <a:cubicBezTo>
                    <a:pt x="11099" y="2158"/>
                    <a:pt x="10783" y="2075"/>
                    <a:pt x="10514" y="1905"/>
                  </a:cubicBezTo>
                  <a:cubicBezTo>
                    <a:pt x="10157" y="1679"/>
                    <a:pt x="9859" y="1369"/>
                    <a:pt x="9609" y="1036"/>
                  </a:cubicBezTo>
                  <a:cubicBezTo>
                    <a:pt x="9347" y="703"/>
                    <a:pt x="9109" y="345"/>
                    <a:pt x="8847" y="0"/>
                  </a:cubicBezTo>
                  <a:close/>
                </a:path>
              </a:pathLst>
            </a:custGeom>
            <a:solidFill>
              <a:srgbClr val="F94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1544525" y="3931875"/>
              <a:ext cx="338450" cy="30675"/>
            </a:xfrm>
            <a:custGeom>
              <a:avLst/>
              <a:gdLst/>
              <a:ahLst/>
              <a:cxnLst/>
              <a:rect l="l" t="t" r="r" b="b"/>
              <a:pathLst>
                <a:path w="13538" h="1227" extrusionOk="0">
                  <a:moveTo>
                    <a:pt x="643" y="0"/>
                  </a:moveTo>
                  <a:cubicBezTo>
                    <a:pt x="298" y="0"/>
                    <a:pt x="1" y="286"/>
                    <a:pt x="1" y="607"/>
                  </a:cubicBezTo>
                  <a:cubicBezTo>
                    <a:pt x="1" y="941"/>
                    <a:pt x="286" y="1226"/>
                    <a:pt x="643" y="1226"/>
                  </a:cubicBezTo>
                  <a:lnTo>
                    <a:pt x="12895" y="1226"/>
                  </a:lnTo>
                  <a:cubicBezTo>
                    <a:pt x="13240" y="1226"/>
                    <a:pt x="13538" y="941"/>
                    <a:pt x="13538" y="607"/>
                  </a:cubicBezTo>
                  <a:cubicBezTo>
                    <a:pt x="13538" y="274"/>
                    <a:pt x="13264" y="0"/>
                    <a:pt x="12895" y="0"/>
                  </a:cubicBezTo>
                  <a:close/>
                </a:path>
              </a:pathLst>
            </a:custGeom>
            <a:solidFill>
              <a:srgbClr val="2B3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1724600" y="3793975"/>
              <a:ext cx="66700" cy="62750"/>
            </a:xfrm>
            <a:custGeom>
              <a:avLst/>
              <a:gdLst/>
              <a:ahLst/>
              <a:cxnLst/>
              <a:rect l="l" t="t" r="r" b="b"/>
              <a:pathLst>
                <a:path w="2668" h="2510" extrusionOk="0">
                  <a:moveTo>
                    <a:pt x="370" y="0"/>
                  </a:moveTo>
                  <a:cubicBezTo>
                    <a:pt x="284" y="0"/>
                    <a:pt x="197" y="33"/>
                    <a:pt x="132" y="99"/>
                  </a:cubicBezTo>
                  <a:cubicBezTo>
                    <a:pt x="1" y="230"/>
                    <a:pt x="1" y="444"/>
                    <a:pt x="132" y="563"/>
                  </a:cubicBezTo>
                  <a:lnTo>
                    <a:pt x="2049" y="2420"/>
                  </a:lnTo>
                  <a:cubicBezTo>
                    <a:pt x="2120" y="2480"/>
                    <a:pt x="2209" y="2510"/>
                    <a:pt x="2296" y="2510"/>
                  </a:cubicBezTo>
                  <a:cubicBezTo>
                    <a:pt x="2382" y="2510"/>
                    <a:pt x="2465" y="2480"/>
                    <a:pt x="2525" y="2420"/>
                  </a:cubicBezTo>
                  <a:cubicBezTo>
                    <a:pt x="2668" y="2289"/>
                    <a:pt x="2668" y="2075"/>
                    <a:pt x="2525" y="1956"/>
                  </a:cubicBezTo>
                  <a:lnTo>
                    <a:pt x="608" y="99"/>
                  </a:lnTo>
                  <a:cubicBezTo>
                    <a:pt x="543" y="33"/>
                    <a:pt x="456" y="0"/>
                    <a:pt x="370" y="0"/>
                  </a:cubicBezTo>
                  <a:close/>
                </a:path>
              </a:pathLst>
            </a:custGeom>
            <a:solidFill>
              <a:srgbClr val="2B3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1693650" y="3815100"/>
              <a:ext cx="66700" cy="62775"/>
            </a:xfrm>
            <a:custGeom>
              <a:avLst/>
              <a:gdLst/>
              <a:ahLst/>
              <a:cxnLst/>
              <a:rect l="l" t="t" r="r" b="b"/>
              <a:pathLst>
                <a:path w="2668" h="2511" extrusionOk="0">
                  <a:moveTo>
                    <a:pt x="374" y="1"/>
                  </a:moveTo>
                  <a:cubicBezTo>
                    <a:pt x="289" y="1"/>
                    <a:pt x="203" y="34"/>
                    <a:pt x="132" y="99"/>
                  </a:cubicBezTo>
                  <a:cubicBezTo>
                    <a:pt x="1" y="242"/>
                    <a:pt x="1" y="444"/>
                    <a:pt x="132" y="563"/>
                  </a:cubicBezTo>
                  <a:lnTo>
                    <a:pt x="2060" y="2421"/>
                  </a:lnTo>
                  <a:cubicBezTo>
                    <a:pt x="2126" y="2480"/>
                    <a:pt x="2209" y="2510"/>
                    <a:pt x="2294" y="2510"/>
                  </a:cubicBezTo>
                  <a:cubicBezTo>
                    <a:pt x="2379" y="2510"/>
                    <a:pt x="2465" y="2480"/>
                    <a:pt x="2537" y="2421"/>
                  </a:cubicBezTo>
                  <a:cubicBezTo>
                    <a:pt x="2668" y="2290"/>
                    <a:pt x="2668" y="2087"/>
                    <a:pt x="2537" y="1968"/>
                  </a:cubicBezTo>
                  <a:lnTo>
                    <a:pt x="608" y="99"/>
                  </a:lnTo>
                  <a:cubicBezTo>
                    <a:pt x="542" y="34"/>
                    <a:pt x="459" y="1"/>
                    <a:pt x="374" y="1"/>
                  </a:cubicBezTo>
                  <a:close/>
                </a:path>
              </a:pathLst>
            </a:custGeom>
            <a:solidFill>
              <a:srgbClr val="2B3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1933275" y="2288875"/>
              <a:ext cx="38750" cy="215975"/>
            </a:xfrm>
            <a:custGeom>
              <a:avLst/>
              <a:gdLst/>
              <a:ahLst/>
              <a:cxnLst/>
              <a:rect l="l" t="t" r="r" b="b"/>
              <a:pathLst>
                <a:path w="1550" h="8639" extrusionOk="0">
                  <a:moveTo>
                    <a:pt x="1311" y="1"/>
                  </a:moveTo>
                  <a:cubicBezTo>
                    <a:pt x="1230" y="1"/>
                    <a:pt x="1148" y="46"/>
                    <a:pt x="1119" y="152"/>
                  </a:cubicBezTo>
                  <a:cubicBezTo>
                    <a:pt x="357" y="2855"/>
                    <a:pt x="0" y="5641"/>
                    <a:pt x="36" y="8451"/>
                  </a:cubicBezTo>
                  <a:cubicBezTo>
                    <a:pt x="36" y="8576"/>
                    <a:pt x="134" y="8639"/>
                    <a:pt x="232" y="8639"/>
                  </a:cubicBezTo>
                  <a:cubicBezTo>
                    <a:pt x="330" y="8639"/>
                    <a:pt x="429" y="8576"/>
                    <a:pt x="429" y="8451"/>
                  </a:cubicBezTo>
                  <a:cubicBezTo>
                    <a:pt x="405" y="5665"/>
                    <a:pt x="762" y="2927"/>
                    <a:pt x="1500" y="248"/>
                  </a:cubicBezTo>
                  <a:cubicBezTo>
                    <a:pt x="1550" y="99"/>
                    <a:pt x="1431" y="1"/>
                    <a:pt x="1311" y="1"/>
                  </a:cubicBezTo>
                  <a:close/>
                </a:path>
              </a:pathLst>
            </a:custGeom>
            <a:solidFill>
              <a:srgbClr val="7E6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1936550" y="2531925"/>
              <a:ext cx="10125" cy="93175"/>
            </a:xfrm>
            <a:custGeom>
              <a:avLst/>
              <a:gdLst/>
              <a:ahLst/>
              <a:cxnLst/>
              <a:rect l="l" t="t" r="r" b="b"/>
              <a:pathLst>
                <a:path w="405" h="3727" extrusionOk="0">
                  <a:moveTo>
                    <a:pt x="202" y="0"/>
                  </a:moveTo>
                  <a:cubicBezTo>
                    <a:pt x="101" y="0"/>
                    <a:pt x="0" y="69"/>
                    <a:pt x="0" y="205"/>
                  </a:cubicBezTo>
                  <a:lnTo>
                    <a:pt x="0" y="3539"/>
                  </a:lnTo>
                  <a:cubicBezTo>
                    <a:pt x="0" y="3664"/>
                    <a:pt x="101" y="3727"/>
                    <a:pt x="202" y="3727"/>
                  </a:cubicBezTo>
                  <a:cubicBezTo>
                    <a:pt x="304" y="3727"/>
                    <a:pt x="405" y="3664"/>
                    <a:pt x="405" y="3539"/>
                  </a:cubicBezTo>
                  <a:lnTo>
                    <a:pt x="405" y="205"/>
                  </a:lnTo>
                  <a:cubicBezTo>
                    <a:pt x="405" y="69"/>
                    <a:pt x="304" y="0"/>
                    <a:pt x="202" y="0"/>
                  </a:cubicBezTo>
                  <a:close/>
                </a:path>
              </a:pathLst>
            </a:custGeom>
            <a:solidFill>
              <a:srgbClr val="7E6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1898450" y="2201225"/>
              <a:ext cx="97050" cy="122925"/>
            </a:xfrm>
            <a:custGeom>
              <a:avLst/>
              <a:gdLst/>
              <a:ahLst/>
              <a:cxnLst/>
              <a:rect l="l" t="t" r="r" b="b"/>
              <a:pathLst>
                <a:path w="3882" h="4917" extrusionOk="0">
                  <a:moveTo>
                    <a:pt x="2908" y="1"/>
                  </a:moveTo>
                  <a:cubicBezTo>
                    <a:pt x="2767" y="1"/>
                    <a:pt x="2635" y="29"/>
                    <a:pt x="2512" y="39"/>
                  </a:cubicBezTo>
                  <a:cubicBezTo>
                    <a:pt x="2167" y="87"/>
                    <a:pt x="1667" y="206"/>
                    <a:pt x="1322" y="241"/>
                  </a:cubicBezTo>
                  <a:cubicBezTo>
                    <a:pt x="1429" y="1634"/>
                    <a:pt x="750" y="2908"/>
                    <a:pt x="0" y="4075"/>
                  </a:cubicBezTo>
                  <a:cubicBezTo>
                    <a:pt x="143" y="4170"/>
                    <a:pt x="310" y="4278"/>
                    <a:pt x="453" y="4385"/>
                  </a:cubicBezTo>
                  <a:cubicBezTo>
                    <a:pt x="595" y="4456"/>
                    <a:pt x="714" y="4551"/>
                    <a:pt x="845" y="4623"/>
                  </a:cubicBezTo>
                  <a:cubicBezTo>
                    <a:pt x="1201" y="4814"/>
                    <a:pt x="1608" y="4916"/>
                    <a:pt x="2014" y="4916"/>
                  </a:cubicBezTo>
                  <a:cubicBezTo>
                    <a:pt x="2165" y="4916"/>
                    <a:pt x="2316" y="4902"/>
                    <a:pt x="2465" y="4873"/>
                  </a:cubicBezTo>
                  <a:cubicBezTo>
                    <a:pt x="3012" y="4766"/>
                    <a:pt x="3524" y="4432"/>
                    <a:pt x="3882" y="3992"/>
                  </a:cubicBezTo>
                  <a:cubicBezTo>
                    <a:pt x="3370" y="3432"/>
                    <a:pt x="3334" y="2599"/>
                    <a:pt x="3393" y="1837"/>
                  </a:cubicBezTo>
                  <a:cubicBezTo>
                    <a:pt x="3429" y="1337"/>
                    <a:pt x="3524" y="825"/>
                    <a:pt x="3643" y="337"/>
                  </a:cubicBezTo>
                  <a:lnTo>
                    <a:pt x="3643" y="337"/>
                  </a:lnTo>
                  <a:cubicBezTo>
                    <a:pt x="3635" y="337"/>
                    <a:pt x="3626" y="338"/>
                    <a:pt x="3618" y="338"/>
                  </a:cubicBezTo>
                  <a:cubicBezTo>
                    <a:pt x="3392" y="338"/>
                    <a:pt x="3206" y="38"/>
                    <a:pt x="2977" y="3"/>
                  </a:cubicBezTo>
                  <a:cubicBezTo>
                    <a:pt x="2953" y="2"/>
                    <a:pt x="2930" y="1"/>
                    <a:pt x="2908" y="1"/>
                  </a:cubicBezTo>
                  <a:close/>
                </a:path>
              </a:pathLst>
            </a:custGeom>
            <a:solidFill>
              <a:srgbClr val="F1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1921050" y="2201650"/>
              <a:ext cx="64625" cy="61025"/>
            </a:xfrm>
            <a:custGeom>
              <a:avLst/>
              <a:gdLst/>
              <a:ahLst/>
              <a:cxnLst/>
              <a:rect l="l" t="t" r="r" b="b"/>
              <a:pathLst>
                <a:path w="2585" h="2441" extrusionOk="0">
                  <a:moveTo>
                    <a:pt x="1934" y="0"/>
                  </a:moveTo>
                  <a:cubicBezTo>
                    <a:pt x="1822" y="0"/>
                    <a:pt x="1709" y="17"/>
                    <a:pt x="1608" y="34"/>
                  </a:cubicBezTo>
                  <a:cubicBezTo>
                    <a:pt x="1263" y="81"/>
                    <a:pt x="763" y="201"/>
                    <a:pt x="418" y="236"/>
                  </a:cubicBezTo>
                  <a:cubicBezTo>
                    <a:pt x="465" y="986"/>
                    <a:pt x="299" y="1713"/>
                    <a:pt x="1" y="2415"/>
                  </a:cubicBezTo>
                  <a:cubicBezTo>
                    <a:pt x="136" y="2431"/>
                    <a:pt x="269" y="2440"/>
                    <a:pt x="402" y="2440"/>
                  </a:cubicBezTo>
                  <a:cubicBezTo>
                    <a:pt x="666" y="2440"/>
                    <a:pt x="926" y="2403"/>
                    <a:pt x="1180" y="2308"/>
                  </a:cubicBezTo>
                  <a:cubicBezTo>
                    <a:pt x="1727" y="2106"/>
                    <a:pt x="2085" y="1594"/>
                    <a:pt x="2323" y="1082"/>
                  </a:cubicBezTo>
                  <a:cubicBezTo>
                    <a:pt x="2430" y="820"/>
                    <a:pt x="2513" y="570"/>
                    <a:pt x="2585" y="308"/>
                  </a:cubicBezTo>
                  <a:cubicBezTo>
                    <a:pt x="2406" y="224"/>
                    <a:pt x="2251" y="22"/>
                    <a:pt x="2073" y="10"/>
                  </a:cubicBezTo>
                  <a:cubicBezTo>
                    <a:pt x="2027" y="3"/>
                    <a:pt x="1981" y="0"/>
                    <a:pt x="1934" y="0"/>
                  </a:cubicBezTo>
                  <a:close/>
                </a:path>
              </a:pathLst>
            </a:custGeom>
            <a:solidFill>
              <a:srgbClr val="5D5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746625" y="2589725"/>
              <a:ext cx="328950" cy="483125"/>
            </a:xfrm>
            <a:custGeom>
              <a:avLst/>
              <a:gdLst/>
              <a:ahLst/>
              <a:cxnLst/>
              <a:rect l="l" t="t" r="r" b="b"/>
              <a:pathLst>
                <a:path w="13158" h="19325" extrusionOk="0">
                  <a:moveTo>
                    <a:pt x="3239" y="1"/>
                  </a:moveTo>
                  <a:cubicBezTo>
                    <a:pt x="1453" y="1"/>
                    <a:pt x="1" y="1465"/>
                    <a:pt x="1" y="3251"/>
                  </a:cubicBezTo>
                  <a:lnTo>
                    <a:pt x="1" y="16074"/>
                  </a:lnTo>
                  <a:cubicBezTo>
                    <a:pt x="13" y="17860"/>
                    <a:pt x="1465" y="19325"/>
                    <a:pt x="3251" y="19325"/>
                  </a:cubicBezTo>
                  <a:lnTo>
                    <a:pt x="9907" y="19325"/>
                  </a:lnTo>
                  <a:cubicBezTo>
                    <a:pt x="11693" y="19325"/>
                    <a:pt x="13157" y="17860"/>
                    <a:pt x="13157" y="16074"/>
                  </a:cubicBezTo>
                  <a:lnTo>
                    <a:pt x="13157" y="3251"/>
                  </a:lnTo>
                  <a:cubicBezTo>
                    <a:pt x="13157" y="1465"/>
                    <a:pt x="11693" y="1"/>
                    <a:pt x="9907" y="1"/>
                  </a:cubicBezTo>
                  <a:close/>
                </a:path>
              </a:pathLst>
            </a:custGeom>
            <a:solidFill>
              <a:srgbClr val="8AA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1912125" y="2895725"/>
              <a:ext cx="170875" cy="870375"/>
            </a:xfrm>
            <a:custGeom>
              <a:avLst/>
              <a:gdLst/>
              <a:ahLst/>
              <a:cxnLst/>
              <a:rect l="l" t="t" r="r" b="b"/>
              <a:pathLst>
                <a:path w="6835" h="34815" extrusionOk="0">
                  <a:moveTo>
                    <a:pt x="6835" y="0"/>
                  </a:moveTo>
                  <a:lnTo>
                    <a:pt x="132" y="596"/>
                  </a:lnTo>
                  <a:cubicBezTo>
                    <a:pt x="1" y="2929"/>
                    <a:pt x="679" y="27682"/>
                    <a:pt x="918" y="34814"/>
                  </a:cubicBezTo>
                  <a:lnTo>
                    <a:pt x="5859" y="34814"/>
                  </a:lnTo>
                  <a:cubicBezTo>
                    <a:pt x="6097" y="27278"/>
                    <a:pt x="6835" y="2394"/>
                    <a:pt x="6835" y="0"/>
                  </a:cubicBezTo>
                  <a:close/>
                </a:path>
              </a:pathLst>
            </a:custGeom>
            <a:solidFill>
              <a:srgbClr val="8AA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1737100" y="2860300"/>
              <a:ext cx="170900" cy="905800"/>
            </a:xfrm>
            <a:custGeom>
              <a:avLst/>
              <a:gdLst/>
              <a:ahLst/>
              <a:cxnLst/>
              <a:rect l="l" t="t" r="r" b="b"/>
              <a:pathLst>
                <a:path w="6836" h="36232" extrusionOk="0">
                  <a:moveTo>
                    <a:pt x="120" y="1"/>
                  </a:moveTo>
                  <a:lnTo>
                    <a:pt x="120" y="1"/>
                  </a:lnTo>
                  <a:cubicBezTo>
                    <a:pt x="1" y="2739"/>
                    <a:pt x="584" y="27778"/>
                    <a:pt x="715" y="36231"/>
                  </a:cubicBezTo>
                  <a:lnTo>
                    <a:pt x="5704" y="36231"/>
                  </a:lnTo>
                  <a:cubicBezTo>
                    <a:pt x="6097" y="28171"/>
                    <a:pt x="6835" y="3501"/>
                    <a:pt x="6787" y="882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rgbClr val="8AA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1401950" y="2441500"/>
              <a:ext cx="343225" cy="487875"/>
            </a:xfrm>
            <a:custGeom>
              <a:avLst/>
              <a:gdLst/>
              <a:ahLst/>
              <a:cxnLst/>
              <a:rect l="l" t="t" r="r" b="b"/>
              <a:pathLst>
                <a:path w="13729" h="19515" extrusionOk="0">
                  <a:moveTo>
                    <a:pt x="9752" y="1"/>
                  </a:moveTo>
                  <a:cubicBezTo>
                    <a:pt x="7954" y="3549"/>
                    <a:pt x="6549" y="7942"/>
                    <a:pt x="4477" y="10419"/>
                  </a:cubicBezTo>
                  <a:cubicBezTo>
                    <a:pt x="4108" y="10907"/>
                    <a:pt x="3703" y="11502"/>
                    <a:pt x="3275" y="12157"/>
                  </a:cubicBezTo>
                  <a:cubicBezTo>
                    <a:pt x="3227" y="12216"/>
                    <a:pt x="3191" y="12288"/>
                    <a:pt x="3144" y="12347"/>
                  </a:cubicBezTo>
                  <a:cubicBezTo>
                    <a:pt x="3144" y="12359"/>
                    <a:pt x="3132" y="12383"/>
                    <a:pt x="3132" y="12383"/>
                  </a:cubicBezTo>
                  <a:cubicBezTo>
                    <a:pt x="3084" y="12443"/>
                    <a:pt x="3048" y="12502"/>
                    <a:pt x="3013" y="12562"/>
                  </a:cubicBezTo>
                  <a:cubicBezTo>
                    <a:pt x="2989" y="12574"/>
                    <a:pt x="2989" y="12585"/>
                    <a:pt x="2977" y="12597"/>
                  </a:cubicBezTo>
                  <a:cubicBezTo>
                    <a:pt x="2870" y="12752"/>
                    <a:pt x="2787" y="12895"/>
                    <a:pt x="2679" y="13050"/>
                  </a:cubicBezTo>
                  <a:cubicBezTo>
                    <a:pt x="2667" y="13062"/>
                    <a:pt x="2667" y="13074"/>
                    <a:pt x="2656" y="13097"/>
                  </a:cubicBezTo>
                  <a:cubicBezTo>
                    <a:pt x="2608" y="13169"/>
                    <a:pt x="2572" y="13228"/>
                    <a:pt x="2536" y="13288"/>
                  </a:cubicBezTo>
                  <a:lnTo>
                    <a:pt x="2536" y="13300"/>
                  </a:lnTo>
                  <a:cubicBezTo>
                    <a:pt x="2453" y="13407"/>
                    <a:pt x="2394" y="13514"/>
                    <a:pt x="2322" y="13609"/>
                  </a:cubicBezTo>
                  <a:cubicBezTo>
                    <a:pt x="2298" y="13645"/>
                    <a:pt x="2275" y="13693"/>
                    <a:pt x="2251" y="13717"/>
                  </a:cubicBezTo>
                  <a:cubicBezTo>
                    <a:pt x="2215" y="13776"/>
                    <a:pt x="2191" y="13824"/>
                    <a:pt x="2155" y="13871"/>
                  </a:cubicBezTo>
                  <a:lnTo>
                    <a:pt x="1846" y="14359"/>
                  </a:lnTo>
                  <a:cubicBezTo>
                    <a:pt x="1822" y="14419"/>
                    <a:pt x="1774" y="14490"/>
                    <a:pt x="1727" y="14550"/>
                  </a:cubicBezTo>
                  <a:cubicBezTo>
                    <a:pt x="1358" y="15121"/>
                    <a:pt x="1001" y="15669"/>
                    <a:pt x="667" y="16169"/>
                  </a:cubicBezTo>
                  <a:cubicBezTo>
                    <a:pt x="655" y="16193"/>
                    <a:pt x="643" y="16217"/>
                    <a:pt x="620" y="16229"/>
                  </a:cubicBezTo>
                  <a:cubicBezTo>
                    <a:pt x="548" y="16336"/>
                    <a:pt x="477" y="16431"/>
                    <a:pt x="417" y="16526"/>
                  </a:cubicBezTo>
                  <a:cubicBezTo>
                    <a:pt x="405" y="16562"/>
                    <a:pt x="370" y="16586"/>
                    <a:pt x="358" y="16622"/>
                  </a:cubicBezTo>
                  <a:cubicBezTo>
                    <a:pt x="286" y="16753"/>
                    <a:pt x="191" y="16860"/>
                    <a:pt x="120" y="16979"/>
                  </a:cubicBezTo>
                  <a:cubicBezTo>
                    <a:pt x="72" y="17026"/>
                    <a:pt x="48" y="17062"/>
                    <a:pt x="12" y="17110"/>
                  </a:cubicBezTo>
                  <a:cubicBezTo>
                    <a:pt x="131" y="17336"/>
                    <a:pt x="84" y="17860"/>
                    <a:pt x="215" y="18062"/>
                  </a:cubicBezTo>
                  <a:cubicBezTo>
                    <a:pt x="655" y="18836"/>
                    <a:pt x="0" y="18765"/>
                    <a:pt x="465" y="19515"/>
                  </a:cubicBezTo>
                  <a:cubicBezTo>
                    <a:pt x="489" y="19503"/>
                    <a:pt x="524" y="19479"/>
                    <a:pt x="548" y="19467"/>
                  </a:cubicBezTo>
                  <a:cubicBezTo>
                    <a:pt x="2120" y="18408"/>
                    <a:pt x="4799" y="16455"/>
                    <a:pt x="7144" y="14883"/>
                  </a:cubicBezTo>
                  <a:cubicBezTo>
                    <a:pt x="8371" y="14062"/>
                    <a:pt x="10299" y="12466"/>
                    <a:pt x="10299" y="12466"/>
                  </a:cubicBezTo>
                  <a:cubicBezTo>
                    <a:pt x="11430" y="10716"/>
                    <a:pt x="12312" y="9966"/>
                    <a:pt x="13728" y="7144"/>
                  </a:cubicBezTo>
                  <a:cubicBezTo>
                    <a:pt x="13621" y="7001"/>
                    <a:pt x="13526" y="6870"/>
                    <a:pt x="13490" y="6739"/>
                  </a:cubicBezTo>
                  <a:cubicBezTo>
                    <a:pt x="12073" y="4620"/>
                    <a:pt x="10776" y="2382"/>
                    <a:pt x="9752" y="1"/>
                  </a:cubicBezTo>
                  <a:close/>
                </a:path>
              </a:pathLst>
            </a:custGeom>
            <a:solidFill>
              <a:srgbClr val="EE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1867775" y="2177475"/>
              <a:ext cx="177000" cy="221200"/>
            </a:xfrm>
            <a:custGeom>
              <a:avLst/>
              <a:gdLst/>
              <a:ahLst/>
              <a:cxnLst/>
              <a:rect l="l" t="t" r="r" b="b"/>
              <a:pathLst>
                <a:path w="7080" h="8848" extrusionOk="0">
                  <a:moveTo>
                    <a:pt x="5609" y="1"/>
                  </a:moveTo>
                  <a:cubicBezTo>
                    <a:pt x="5609" y="1"/>
                    <a:pt x="5609" y="1"/>
                    <a:pt x="5609" y="1"/>
                  </a:cubicBezTo>
                  <a:lnTo>
                    <a:pt x="1501" y="286"/>
                  </a:lnTo>
                  <a:lnTo>
                    <a:pt x="1489" y="286"/>
                  </a:lnTo>
                  <a:lnTo>
                    <a:pt x="596" y="3501"/>
                  </a:lnTo>
                  <a:lnTo>
                    <a:pt x="1" y="5632"/>
                  </a:lnTo>
                  <a:lnTo>
                    <a:pt x="60" y="5704"/>
                  </a:lnTo>
                  <a:lnTo>
                    <a:pt x="2442" y="8847"/>
                  </a:lnTo>
                  <a:cubicBezTo>
                    <a:pt x="2442" y="8847"/>
                    <a:pt x="6612" y="5797"/>
                    <a:pt x="6908" y="5797"/>
                  </a:cubicBezTo>
                  <a:cubicBezTo>
                    <a:pt x="6912" y="5797"/>
                    <a:pt x="6916" y="5798"/>
                    <a:pt x="6918" y="5799"/>
                  </a:cubicBezTo>
                  <a:cubicBezTo>
                    <a:pt x="6919" y="5799"/>
                    <a:pt x="6920" y="5800"/>
                    <a:pt x="6921" y="5800"/>
                  </a:cubicBezTo>
                  <a:cubicBezTo>
                    <a:pt x="7079" y="5800"/>
                    <a:pt x="5635" y="1"/>
                    <a:pt x="5609" y="1"/>
                  </a:cubicBezTo>
                  <a:close/>
                </a:path>
              </a:pathLst>
            </a:custGeom>
            <a:solidFill>
              <a:srgbClr val="EE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1882675" y="2184625"/>
              <a:ext cx="119975" cy="80775"/>
            </a:xfrm>
            <a:custGeom>
              <a:avLst/>
              <a:gdLst/>
              <a:ahLst/>
              <a:cxnLst/>
              <a:rect l="l" t="t" r="r" b="b"/>
              <a:pathLst>
                <a:path w="4799" h="3231" extrusionOk="0">
                  <a:moveTo>
                    <a:pt x="893" y="0"/>
                  </a:moveTo>
                  <a:lnTo>
                    <a:pt x="0" y="3215"/>
                  </a:lnTo>
                  <a:cubicBezTo>
                    <a:pt x="142" y="3225"/>
                    <a:pt x="282" y="3230"/>
                    <a:pt x="420" y="3230"/>
                  </a:cubicBezTo>
                  <a:cubicBezTo>
                    <a:pt x="782" y="3230"/>
                    <a:pt x="1135" y="3194"/>
                    <a:pt x="1488" y="3108"/>
                  </a:cubicBezTo>
                  <a:cubicBezTo>
                    <a:pt x="2334" y="2918"/>
                    <a:pt x="3096" y="2501"/>
                    <a:pt x="3727" y="1905"/>
                  </a:cubicBezTo>
                  <a:cubicBezTo>
                    <a:pt x="4155" y="1501"/>
                    <a:pt x="4501" y="1024"/>
                    <a:pt x="4798" y="524"/>
                  </a:cubicBezTo>
                  <a:cubicBezTo>
                    <a:pt x="4780" y="478"/>
                    <a:pt x="4768" y="445"/>
                    <a:pt x="4758" y="445"/>
                  </a:cubicBezTo>
                  <a:cubicBezTo>
                    <a:pt x="4756" y="445"/>
                    <a:pt x="4753" y="448"/>
                    <a:pt x="4751" y="453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5D5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1401950" y="2712675"/>
              <a:ext cx="178625" cy="216700"/>
            </a:xfrm>
            <a:custGeom>
              <a:avLst/>
              <a:gdLst/>
              <a:ahLst/>
              <a:cxnLst/>
              <a:rect l="l" t="t" r="r" b="b"/>
              <a:pathLst>
                <a:path w="7145" h="8668" extrusionOk="0">
                  <a:moveTo>
                    <a:pt x="4156" y="0"/>
                  </a:moveTo>
                  <a:cubicBezTo>
                    <a:pt x="3882" y="405"/>
                    <a:pt x="3584" y="845"/>
                    <a:pt x="3275" y="1310"/>
                  </a:cubicBezTo>
                  <a:cubicBezTo>
                    <a:pt x="3227" y="1369"/>
                    <a:pt x="3191" y="1441"/>
                    <a:pt x="3144" y="1500"/>
                  </a:cubicBezTo>
                  <a:cubicBezTo>
                    <a:pt x="3144" y="1512"/>
                    <a:pt x="3132" y="1536"/>
                    <a:pt x="3132" y="1536"/>
                  </a:cubicBezTo>
                  <a:cubicBezTo>
                    <a:pt x="3084" y="1596"/>
                    <a:pt x="3048" y="1655"/>
                    <a:pt x="3013" y="1715"/>
                  </a:cubicBezTo>
                  <a:cubicBezTo>
                    <a:pt x="2989" y="1727"/>
                    <a:pt x="2989" y="1738"/>
                    <a:pt x="2977" y="1750"/>
                  </a:cubicBezTo>
                  <a:cubicBezTo>
                    <a:pt x="2870" y="1905"/>
                    <a:pt x="2787" y="2048"/>
                    <a:pt x="2679" y="2203"/>
                  </a:cubicBezTo>
                  <a:cubicBezTo>
                    <a:pt x="2667" y="2215"/>
                    <a:pt x="2667" y="2227"/>
                    <a:pt x="2656" y="2250"/>
                  </a:cubicBezTo>
                  <a:cubicBezTo>
                    <a:pt x="2608" y="2322"/>
                    <a:pt x="2572" y="2381"/>
                    <a:pt x="2536" y="2441"/>
                  </a:cubicBezTo>
                  <a:lnTo>
                    <a:pt x="2536" y="2453"/>
                  </a:lnTo>
                  <a:cubicBezTo>
                    <a:pt x="2453" y="2560"/>
                    <a:pt x="2394" y="2667"/>
                    <a:pt x="2322" y="2762"/>
                  </a:cubicBezTo>
                  <a:cubicBezTo>
                    <a:pt x="2298" y="2798"/>
                    <a:pt x="2275" y="2846"/>
                    <a:pt x="2251" y="2870"/>
                  </a:cubicBezTo>
                  <a:cubicBezTo>
                    <a:pt x="2215" y="2929"/>
                    <a:pt x="2191" y="2977"/>
                    <a:pt x="2155" y="3024"/>
                  </a:cubicBezTo>
                  <a:lnTo>
                    <a:pt x="1846" y="3512"/>
                  </a:lnTo>
                  <a:cubicBezTo>
                    <a:pt x="1822" y="3572"/>
                    <a:pt x="1774" y="3643"/>
                    <a:pt x="1727" y="3703"/>
                  </a:cubicBezTo>
                  <a:cubicBezTo>
                    <a:pt x="1358" y="4274"/>
                    <a:pt x="1001" y="4822"/>
                    <a:pt x="667" y="5322"/>
                  </a:cubicBezTo>
                  <a:cubicBezTo>
                    <a:pt x="655" y="5346"/>
                    <a:pt x="643" y="5370"/>
                    <a:pt x="620" y="5382"/>
                  </a:cubicBezTo>
                  <a:cubicBezTo>
                    <a:pt x="548" y="5489"/>
                    <a:pt x="477" y="5584"/>
                    <a:pt x="417" y="5679"/>
                  </a:cubicBezTo>
                  <a:cubicBezTo>
                    <a:pt x="405" y="5715"/>
                    <a:pt x="370" y="5739"/>
                    <a:pt x="358" y="5775"/>
                  </a:cubicBezTo>
                  <a:cubicBezTo>
                    <a:pt x="286" y="5906"/>
                    <a:pt x="191" y="6013"/>
                    <a:pt x="120" y="6132"/>
                  </a:cubicBezTo>
                  <a:cubicBezTo>
                    <a:pt x="72" y="6179"/>
                    <a:pt x="48" y="6215"/>
                    <a:pt x="12" y="6263"/>
                  </a:cubicBezTo>
                  <a:cubicBezTo>
                    <a:pt x="131" y="6489"/>
                    <a:pt x="84" y="7013"/>
                    <a:pt x="215" y="7215"/>
                  </a:cubicBezTo>
                  <a:cubicBezTo>
                    <a:pt x="655" y="7989"/>
                    <a:pt x="0" y="7918"/>
                    <a:pt x="465" y="8668"/>
                  </a:cubicBezTo>
                  <a:cubicBezTo>
                    <a:pt x="489" y="8656"/>
                    <a:pt x="524" y="8632"/>
                    <a:pt x="548" y="8620"/>
                  </a:cubicBezTo>
                  <a:cubicBezTo>
                    <a:pt x="2120" y="7561"/>
                    <a:pt x="4799" y="5608"/>
                    <a:pt x="7144" y="4036"/>
                  </a:cubicBezTo>
                  <a:cubicBezTo>
                    <a:pt x="6144" y="2691"/>
                    <a:pt x="5132" y="1357"/>
                    <a:pt x="4156" y="0"/>
                  </a:cubicBezTo>
                  <a:close/>
                </a:path>
              </a:pathLst>
            </a:custGeom>
            <a:solidFill>
              <a:srgbClr val="2B3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1609125" y="2318250"/>
              <a:ext cx="249450" cy="312875"/>
            </a:xfrm>
            <a:custGeom>
              <a:avLst/>
              <a:gdLst/>
              <a:ahLst/>
              <a:cxnLst/>
              <a:rect l="l" t="t" r="r" b="b"/>
              <a:pathLst>
                <a:path w="9978" h="12515" extrusionOk="0">
                  <a:moveTo>
                    <a:pt x="7804" y="1"/>
                  </a:moveTo>
                  <a:cubicBezTo>
                    <a:pt x="3961" y="1"/>
                    <a:pt x="1925" y="3773"/>
                    <a:pt x="0" y="7645"/>
                  </a:cubicBezTo>
                  <a:cubicBezTo>
                    <a:pt x="1191" y="9610"/>
                    <a:pt x="2834" y="11193"/>
                    <a:pt x="4667" y="12515"/>
                  </a:cubicBezTo>
                  <a:cubicBezTo>
                    <a:pt x="7418" y="7967"/>
                    <a:pt x="9978" y="2430"/>
                    <a:pt x="8216" y="61"/>
                  </a:cubicBezTo>
                  <a:cubicBezTo>
                    <a:pt x="8358" y="49"/>
                    <a:pt x="8454" y="25"/>
                    <a:pt x="8192" y="13"/>
                  </a:cubicBezTo>
                  <a:cubicBezTo>
                    <a:pt x="8061" y="5"/>
                    <a:pt x="7931" y="1"/>
                    <a:pt x="7804" y="1"/>
                  </a:cubicBezTo>
                  <a:close/>
                </a:path>
              </a:pathLst>
            </a:custGeom>
            <a:solidFill>
              <a:srgbClr val="8AA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1850825" y="2315300"/>
              <a:ext cx="185150" cy="82600"/>
            </a:xfrm>
            <a:custGeom>
              <a:avLst/>
              <a:gdLst/>
              <a:ahLst/>
              <a:cxnLst/>
              <a:rect l="l" t="t" r="r" b="b"/>
              <a:pathLst>
                <a:path w="7406" h="3304" extrusionOk="0">
                  <a:moveTo>
                    <a:pt x="4803" y="1"/>
                  </a:moveTo>
                  <a:cubicBezTo>
                    <a:pt x="3441" y="1"/>
                    <a:pt x="2074" y="84"/>
                    <a:pt x="714" y="84"/>
                  </a:cubicBezTo>
                  <a:lnTo>
                    <a:pt x="0" y="84"/>
                  </a:lnTo>
                  <a:cubicBezTo>
                    <a:pt x="119" y="548"/>
                    <a:pt x="274" y="1000"/>
                    <a:pt x="476" y="1429"/>
                  </a:cubicBezTo>
                  <a:cubicBezTo>
                    <a:pt x="798" y="2143"/>
                    <a:pt x="1226" y="2822"/>
                    <a:pt x="1929" y="3155"/>
                  </a:cubicBezTo>
                  <a:cubicBezTo>
                    <a:pt x="2122" y="3247"/>
                    <a:pt x="2358" y="3304"/>
                    <a:pt x="2608" y="3304"/>
                  </a:cubicBezTo>
                  <a:cubicBezTo>
                    <a:pt x="2651" y="3304"/>
                    <a:pt x="2695" y="3302"/>
                    <a:pt x="2739" y="3298"/>
                  </a:cubicBezTo>
                  <a:cubicBezTo>
                    <a:pt x="2929" y="3286"/>
                    <a:pt x="2977" y="3286"/>
                    <a:pt x="3167" y="3239"/>
                  </a:cubicBezTo>
                  <a:cubicBezTo>
                    <a:pt x="3334" y="3203"/>
                    <a:pt x="3512" y="3132"/>
                    <a:pt x="3667" y="3084"/>
                  </a:cubicBezTo>
                  <a:cubicBezTo>
                    <a:pt x="4417" y="2798"/>
                    <a:pt x="5155" y="2251"/>
                    <a:pt x="5787" y="1715"/>
                  </a:cubicBezTo>
                  <a:cubicBezTo>
                    <a:pt x="6346" y="1239"/>
                    <a:pt x="6882" y="715"/>
                    <a:pt x="7406" y="143"/>
                  </a:cubicBezTo>
                  <a:cubicBezTo>
                    <a:pt x="6810" y="72"/>
                    <a:pt x="6203" y="24"/>
                    <a:pt x="5620" y="12"/>
                  </a:cubicBezTo>
                  <a:cubicBezTo>
                    <a:pt x="5348" y="4"/>
                    <a:pt x="5076" y="1"/>
                    <a:pt x="4803" y="1"/>
                  </a:cubicBezTo>
                  <a:close/>
                </a:path>
              </a:pathLst>
            </a:custGeom>
            <a:solidFill>
              <a:srgbClr val="97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1902300" y="2056950"/>
              <a:ext cx="122675" cy="187500"/>
            </a:xfrm>
            <a:custGeom>
              <a:avLst/>
              <a:gdLst/>
              <a:ahLst/>
              <a:cxnLst/>
              <a:rect l="l" t="t" r="r" b="b"/>
              <a:pathLst>
                <a:path w="4907" h="7500" extrusionOk="0">
                  <a:moveTo>
                    <a:pt x="2628" y="1"/>
                  </a:moveTo>
                  <a:cubicBezTo>
                    <a:pt x="1526" y="1"/>
                    <a:pt x="565" y="835"/>
                    <a:pt x="453" y="1952"/>
                  </a:cubicBezTo>
                  <a:lnTo>
                    <a:pt x="120" y="5096"/>
                  </a:lnTo>
                  <a:cubicBezTo>
                    <a:pt x="1" y="6286"/>
                    <a:pt x="870" y="7370"/>
                    <a:pt x="2061" y="7489"/>
                  </a:cubicBezTo>
                  <a:cubicBezTo>
                    <a:pt x="2134" y="7496"/>
                    <a:pt x="2207" y="7500"/>
                    <a:pt x="2279" y="7500"/>
                  </a:cubicBezTo>
                  <a:cubicBezTo>
                    <a:pt x="3371" y="7500"/>
                    <a:pt x="4331" y="6676"/>
                    <a:pt x="4454" y="5560"/>
                  </a:cubicBezTo>
                  <a:lnTo>
                    <a:pt x="4787" y="2417"/>
                  </a:lnTo>
                  <a:cubicBezTo>
                    <a:pt x="4906" y="1226"/>
                    <a:pt x="4037" y="143"/>
                    <a:pt x="2846" y="12"/>
                  </a:cubicBezTo>
                  <a:cubicBezTo>
                    <a:pt x="2773" y="4"/>
                    <a:pt x="2700" y="1"/>
                    <a:pt x="2628" y="1"/>
                  </a:cubicBezTo>
                  <a:close/>
                </a:path>
              </a:pathLst>
            </a:custGeom>
            <a:solidFill>
              <a:srgbClr val="EE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1902000" y="2179575"/>
              <a:ext cx="113150" cy="64575"/>
            </a:xfrm>
            <a:custGeom>
              <a:avLst/>
              <a:gdLst/>
              <a:ahLst/>
              <a:cxnLst/>
              <a:rect l="l" t="t" r="r" b="b"/>
              <a:pathLst>
                <a:path w="4526" h="2583" extrusionOk="0">
                  <a:moveTo>
                    <a:pt x="4525" y="0"/>
                  </a:moveTo>
                  <a:lnTo>
                    <a:pt x="4525" y="0"/>
                  </a:lnTo>
                  <a:cubicBezTo>
                    <a:pt x="4406" y="119"/>
                    <a:pt x="4287" y="202"/>
                    <a:pt x="4156" y="274"/>
                  </a:cubicBezTo>
                  <a:cubicBezTo>
                    <a:pt x="3882" y="429"/>
                    <a:pt x="3561" y="536"/>
                    <a:pt x="3263" y="619"/>
                  </a:cubicBezTo>
                  <a:cubicBezTo>
                    <a:pt x="2841" y="752"/>
                    <a:pt x="2397" y="844"/>
                    <a:pt x="1953" y="844"/>
                  </a:cubicBezTo>
                  <a:cubicBezTo>
                    <a:pt x="1758" y="844"/>
                    <a:pt x="1563" y="826"/>
                    <a:pt x="1370" y="786"/>
                  </a:cubicBezTo>
                  <a:cubicBezTo>
                    <a:pt x="906" y="691"/>
                    <a:pt x="465" y="512"/>
                    <a:pt x="120" y="202"/>
                  </a:cubicBezTo>
                  <a:lnTo>
                    <a:pt x="120" y="202"/>
                  </a:lnTo>
                  <a:cubicBezTo>
                    <a:pt x="1" y="1381"/>
                    <a:pt x="882" y="2453"/>
                    <a:pt x="2061" y="2572"/>
                  </a:cubicBezTo>
                  <a:cubicBezTo>
                    <a:pt x="2134" y="2579"/>
                    <a:pt x="2207" y="2583"/>
                    <a:pt x="2279" y="2583"/>
                  </a:cubicBezTo>
                  <a:cubicBezTo>
                    <a:pt x="3380" y="2583"/>
                    <a:pt x="4331" y="1748"/>
                    <a:pt x="4454" y="631"/>
                  </a:cubicBezTo>
                  <a:lnTo>
                    <a:pt x="452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2005300" y="2134800"/>
              <a:ext cx="44975" cy="60650"/>
            </a:xfrm>
            <a:custGeom>
              <a:avLst/>
              <a:gdLst/>
              <a:ahLst/>
              <a:cxnLst/>
              <a:rect l="l" t="t" r="r" b="b"/>
              <a:pathLst>
                <a:path w="1799" h="2426" extrusionOk="0">
                  <a:moveTo>
                    <a:pt x="953" y="0"/>
                  </a:moveTo>
                  <a:cubicBezTo>
                    <a:pt x="527" y="0"/>
                    <a:pt x="139" y="493"/>
                    <a:pt x="72" y="1124"/>
                  </a:cubicBezTo>
                  <a:cubicBezTo>
                    <a:pt x="0" y="1791"/>
                    <a:pt x="310" y="2374"/>
                    <a:pt x="774" y="2422"/>
                  </a:cubicBezTo>
                  <a:cubicBezTo>
                    <a:pt x="794" y="2424"/>
                    <a:pt x="814" y="2425"/>
                    <a:pt x="834" y="2425"/>
                  </a:cubicBezTo>
                  <a:cubicBezTo>
                    <a:pt x="1264" y="2425"/>
                    <a:pt x="1659" y="1940"/>
                    <a:pt x="1727" y="1303"/>
                  </a:cubicBezTo>
                  <a:cubicBezTo>
                    <a:pt x="1798" y="636"/>
                    <a:pt x="1489" y="53"/>
                    <a:pt x="1024" y="5"/>
                  </a:cubicBezTo>
                  <a:cubicBezTo>
                    <a:pt x="1000" y="2"/>
                    <a:pt x="976" y="0"/>
                    <a:pt x="953" y="0"/>
                  </a:cubicBezTo>
                  <a:close/>
                </a:path>
              </a:pathLst>
            </a:custGeom>
            <a:solidFill>
              <a:srgbClr val="EE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1876425" y="2131275"/>
              <a:ext cx="44950" cy="61775"/>
            </a:xfrm>
            <a:custGeom>
              <a:avLst/>
              <a:gdLst/>
              <a:ahLst/>
              <a:cxnLst/>
              <a:rect l="l" t="t" r="r" b="b"/>
              <a:pathLst>
                <a:path w="1798" h="2471" extrusionOk="0">
                  <a:moveTo>
                    <a:pt x="965" y="0"/>
                  </a:moveTo>
                  <a:cubicBezTo>
                    <a:pt x="535" y="0"/>
                    <a:pt x="140" y="497"/>
                    <a:pt x="71" y="1146"/>
                  </a:cubicBezTo>
                  <a:cubicBezTo>
                    <a:pt x="0" y="1825"/>
                    <a:pt x="310" y="2420"/>
                    <a:pt x="774" y="2468"/>
                  </a:cubicBezTo>
                  <a:cubicBezTo>
                    <a:pt x="793" y="2470"/>
                    <a:pt x="813" y="2471"/>
                    <a:pt x="832" y="2471"/>
                  </a:cubicBezTo>
                  <a:cubicBezTo>
                    <a:pt x="1263" y="2471"/>
                    <a:pt x="1658" y="1974"/>
                    <a:pt x="1726" y="1325"/>
                  </a:cubicBezTo>
                  <a:cubicBezTo>
                    <a:pt x="1798" y="646"/>
                    <a:pt x="1488" y="51"/>
                    <a:pt x="1024" y="3"/>
                  </a:cubicBezTo>
                  <a:cubicBezTo>
                    <a:pt x="1004" y="1"/>
                    <a:pt x="985" y="0"/>
                    <a:pt x="965" y="0"/>
                  </a:cubicBezTo>
                  <a:close/>
                </a:path>
              </a:pathLst>
            </a:custGeom>
            <a:solidFill>
              <a:srgbClr val="EE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1370400" y="2893050"/>
              <a:ext cx="36925" cy="32475"/>
            </a:xfrm>
            <a:custGeom>
              <a:avLst/>
              <a:gdLst/>
              <a:ahLst/>
              <a:cxnLst/>
              <a:rect l="l" t="t" r="r" b="b"/>
              <a:pathLst>
                <a:path w="1477" h="1299" fill="none" extrusionOk="0">
                  <a:moveTo>
                    <a:pt x="1477" y="0"/>
                  </a:moveTo>
                  <a:cubicBezTo>
                    <a:pt x="1477" y="0"/>
                    <a:pt x="739" y="107"/>
                    <a:pt x="0" y="1298"/>
                  </a:cubicBezTo>
                </a:path>
              </a:pathLst>
            </a:custGeom>
            <a:noFill/>
            <a:ln w="6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1433200" y="2761175"/>
              <a:ext cx="65500" cy="98550"/>
            </a:xfrm>
            <a:custGeom>
              <a:avLst/>
              <a:gdLst/>
              <a:ahLst/>
              <a:cxnLst/>
              <a:rect l="l" t="t" r="r" b="b"/>
              <a:pathLst>
                <a:path w="2620" h="3942" fill="none" extrusionOk="0">
                  <a:moveTo>
                    <a:pt x="1" y="3942"/>
                  </a:moveTo>
                  <a:lnTo>
                    <a:pt x="2620" y="1"/>
                  </a:lnTo>
                </a:path>
              </a:pathLst>
            </a:custGeom>
            <a:noFill/>
            <a:ln w="6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1706450" y="2315900"/>
              <a:ext cx="479550" cy="614275"/>
            </a:xfrm>
            <a:custGeom>
              <a:avLst/>
              <a:gdLst/>
              <a:ahLst/>
              <a:cxnLst/>
              <a:rect l="l" t="t" r="r" b="b"/>
              <a:pathLst>
                <a:path w="19182" h="24571" extrusionOk="0">
                  <a:moveTo>
                    <a:pt x="9799" y="0"/>
                  </a:moveTo>
                  <a:cubicBezTo>
                    <a:pt x="9621" y="0"/>
                    <a:pt x="9442" y="12"/>
                    <a:pt x="9264" y="12"/>
                  </a:cubicBezTo>
                  <a:lnTo>
                    <a:pt x="9049" y="12"/>
                  </a:lnTo>
                  <a:cubicBezTo>
                    <a:pt x="8871" y="12"/>
                    <a:pt x="8692" y="36"/>
                    <a:pt x="8514" y="36"/>
                  </a:cubicBezTo>
                  <a:cubicBezTo>
                    <a:pt x="8418" y="48"/>
                    <a:pt x="8347" y="48"/>
                    <a:pt x="8252" y="48"/>
                  </a:cubicBezTo>
                  <a:lnTo>
                    <a:pt x="8097" y="48"/>
                  </a:lnTo>
                  <a:cubicBezTo>
                    <a:pt x="7859" y="48"/>
                    <a:pt x="7621" y="60"/>
                    <a:pt x="7382" y="60"/>
                  </a:cubicBezTo>
                  <a:lnTo>
                    <a:pt x="5751" y="60"/>
                  </a:lnTo>
                  <a:cubicBezTo>
                    <a:pt x="4858" y="60"/>
                    <a:pt x="3942" y="60"/>
                    <a:pt x="3060" y="191"/>
                  </a:cubicBezTo>
                  <a:cubicBezTo>
                    <a:pt x="2941" y="214"/>
                    <a:pt x="2822" y="226"/>
                    <a:pt x="2703" y="250"/>
                  </a:cubicBezTo>
                  <a:cubicBezTo>
                    <a:pt x="2644" y="345"/>
                    <a:pt x="2572" y="453"/>
                    <a:pt x="2513" y="536"/>
                  </a:cubicBezTo>
                  <a:cubicBezTo>
                    <a:pt x="1572" y="1917"/>
                    <a:pt x="894" y="3501"/>
                    <a:pt x="572" y="5167"/>
                  </a:cubicBezTo>
                  <a:cubicBezTo>
                    <a:pt x="513" y="5525"/>
                    <a:pt x="453" y="5894"/>
                    <a:pt x="393" y="6251"/>
                  </a:cubicBezTo>
                  <a:cubicBezTo>
                    <a:pt x="346" y="6501"/>
                    <a:pt x="322" y="6763"/>
                    <a:pt x="298" y="7025"/>
                  </a:cubicBezTo>
                  <a:cubicBezTo>
                    <a:pt x="274" y="7096"/>
                    <a:pt x="274" y="7191"/>
                    <a:pt x="262" y="7263"/>
                  </a:cubicBezTo>
                  <a:cubicBezTo>
                    <a:pt x="1" y="9775"/>
                    <a:pt x="60" y="12311"/>
                    <a:pt x="203" y="14823"/>
                  </a:cubicBezTo>
                  <a:cubicBezTo>
                    <a:pt x="310" y="16431"/>
                    <a:pt x="441" y="18050"/>
                    <a:pt x="572" y="19657"/>
                  </a:cubicBezTo>
                  <a:cubicBezTo>
                    <a:pt x="655" y="20467"/>
                    <a:pt x="715" y="21265"/>
                    <a:pt x="751" y="22074"/>
                  </a:cubicBezTo>
                  <a:cubicBezTo>
                    <a:pt x="786" y="22634"/>
                    <a:pt x="727" y="23432"/>
                    <a:pt x="953" y="23944"/>
                  </a:cubicBezTo>
                  <a:cubicBezTo>
                    <a:pt x="965" y="23991"/>
                    <a:pt x="989" y="24027"/>
                    <a:pt x="1013" y="24051"/>
                  </a:cubicBezTo>
                  <a:cubicBezTo>
                    <a:pt x="1084" y="24158"/>
                    <a:pt x="1167" y="24229"/>
                    <a:pt x="1263" y="24289"/>
                  </a:cubicBezTo>
                  <a:cubicBezTo>
                    <a:pt x="1358" y="24360"/>
                    <a:pt x="1489" y="24408"/>
                    <a:pt x="1620" y="24456"/>
                  </a:cubicBezTo>
                  <a:cubicBezTo>
                    <a:pt x="1832" y="24516"/>
                    <a:pt x="2064" y="24536"/>
                    <a:pt x="2299" y="24536"/>
                  </a:cubicBezTo>
                  <a:cubicBezTo>
                    <a:pt x="2617" y="24536"/>
                    <a:pt x="2940" y="24500"/>
                    <a:pt x="3227" y="24479"/>
                  </a:cubicBezTo>
                  <a:cubicBezTo>
                    <a:pt x="3449" y="24467"/>
                    <a:pt x="3674" y="24463"/>
                    <a:pt x="3900" y="24463"/>
                  </a:cubicBezTo>
                  <a:cubicBezTo>
                    <a:pt x="4352" y="24463"/>
                    <a:pt x="4807" y="24479"/>
                    <a:pt x="5251" y="24479"/>
                  </a:cubicBezTo>
                  <a:cubicBezTo>
                    <a:pt x="6168" y="24503"/>
                    <a:pt x="7109" y="24503"/>
                    <a:pt x="8037" y="24503"/>
                  </a:cubicBezTo>
                  <a:lnTo>
                    <a:pt x="9526" y="24503"/>
                  </a:lnTo>
                  <a:cubicBezTo>
                    <a:pt x="10549" y="24515"/>
                    <a:pt x="11585" y="24515"/>
                    <a:pt x="12633" y="24515"/>
                  </a:cubicBezTo>
                  <a:cubicBezTo>
                    <a:pt x="13027" y="24515"/>
                    <a:pt x="13539" y="24571"/>
                    <a:pt x="14035" y="24571"/>
                  </a:cubicBezTo>
                  <a:cubicBezTo>
                    <a:pt x="14227" y="24571"/>
                    <a:pt x="14418" y="24562"/>
                    <a:pt x="14598" y="24539"/>
                  </a:cubicBezTo>
                  <a:cubicBezTo>
                    <a:pt x="14657" y="24527"/>
                    <a:pt x="14717" y="24527"/>
                    <a:pt x="14776" y="24515"/>
                  </a:cubicBezTo>
                  <a:cubicBezTo>
                    <a:pt x="14871" y="24503"/>
                    <a:pt x="14979" y="24467"/>
                    <a:pt x="15074" y="24444"/>
                  </a:cubicBezTo>
                  <a:cubicBezTo>
                    <a:pt x="15169" y="24408"/>
                    <a:pt x="15264" y="24360"/>
                    <a:pt x="15336" y="24325"/>
                  </a:cubicBezTo>
                  <a:cubicBezTo>
                    <a:pt x="15693" y="24086"/>
                    <a:pt x="15753" y="23705"/>
                    <a:pt x="15764" y="23336"/>
                  </a:cubicBezTo>
                  <a:cubicBezTo>
                    <a:pt x="15764" y="23205"/>
                    <a:pt x="15764" y="23086"/>
                    <a:pt x="15788" y="22955"/>
                  </a:cubicBezTo>
                  <a:cubicBezTo>
                    <a:pt x="15824" y="22372"/>
                    <a:pt x="15907" y="21800"/>
                    <a:pt x="15979" y="21241"/>
                  </a:cubicBezTo>
                  <a:cubicBezTo>
                    <a:pt x="16122" y="20253"/>
                    <a:pt x="16300" y="19300"/>
                    <a:pt x="16503" y="18336"/>
                  </a:cubicBezTo>
                  <a:cubicBezTo>
                    <a:pt x="16526" y="18169"/>
                    <a:pt x="16574" y="17990"/>
                    <a:pt x="16598" y="17836"/>
                  </a:cubicBezTo>
                  <a:cubicBezTo>
                    <a:pt x="16753" y="17097"/>
                    <a:pt x="16919" y="16359"/>
                    <a:pt x="17098" y="15633"/>
                  </a:cubicBezTo>
                  <a:cubicBezTo>
                    <a:pt x="17098" y="15597"/>
                    <a:pt x="17110" y="15573"/>
                    <a:pt x="17110" y="15538"/>
                  </a:cubicBezTo>
                  <a:cubicBezTo>
                    <a:pt x="17157" y="15359"/>
                    <a:pt x="17193" y="15169"/>
                    <a:pt x="17241" y="14990"/>
                  </a:cubicBezTo>
                  <a:cubicBezTo>
                    <a:pt x="17479" y="13930"/>
                    <a:pt x="17729" y="12859"/>
                    <a:pt x="17955" y="11811"/>
                  </a:cubicBezTo>
                  <a:cubicBezTo>
                    <a:pt x="18003" y="11573"/>
                    <a:pt x="18062" y="11311"/>
                    <a:pt x="18110" y="11073"/>
                  </a:cubicBezTo>
                  <a:cubicBezTo>
                    <a:pt x="18586" y="8668"/>
                    <a:pt x="19182" y="6239"/>
                    <a:pt x="19015" y="3751"/>
                  </a:cubicBezTo>
                  <a:cubicBezTo>
                    <a:pt x="19015" y="3691"/>
                    <a:pt x="19003" y="3620"/>
                    <a:pt x="19003" y="3560"/>
                  </a:cubicBezTo>
                  <a:lnTo>
                    <a:pt x="19003" y="3489"/>
                  </a:lnTo>
                  <a:cubicBezTo>
                    <a:pt x="18693" y="3131"/>
                    <a:pt x="18360" y="2774"/>
                    <a:pt x="18003" y="2441"/>
                  </a:cubicBezTo>
                  <a:cubicBezTo>
                    <a:pt x="17396" y="1881"/>
                    <a:pt x="16741" y="1369"/>
                    <a:pt x="16014" y="965"/>
                  </a:cubicBezTo>
                  <a:cubicBezTo>
                    <a:pt x="15431" y="655"/>
                    <a:pt x="14800" y="429"/>
                    <a:pt x="14169" y="286"/>
                  </a:cubicBezTo>
                  <a:cubicBezTo>
                    <a:pt x="13824" y="214"/>
                    <a:pt x="13467" y="155"/>
                    <a:pt x="13121" y="107"/>
                  </a:cubicBezTo>
                  <a:cubicBezTo>
                    <a:pt x="13097" y="107"/>
                    <a:pt x="13050" y="95"/>
                    <a:pt x="13014" y="95"/>
                  </a:cubicBezTo>
                  <a:lnTo>
                    <a:pt x="12978" y="95"/>
                  </a:lnTo>
                  <a:cubicBezTo>
                    <a:pt x="12931" y="95"/>
                    <a:pt x="12883" y="72"/>
                    <a:pt x="12835" y="72"/>
                  </a:cubicBezTo>
                  <a:lnTo>
                    <a:pt x="12812" y="72"/>
                  </a:lnTo>
                  <a:cubicBezTo>
                    <a:pt x="12764" y="72"/>
                    <a:pt x="12740" y="60"/>
                    <a:pt x="12693" y="60"/>
                  </a:cubicBezTo>
                  <a:lnTo>
                    <a:pt x="12681" y="60"/>
                  </a:lnTo>
                  <a:cubicBezTo>
                    <a:pt x="12633" y="60"/>
                    <a:pt x="12585" y="48"/>
                    <a:pt x="12538" y="48"/>
                  </a:cubicBezTo>
                  <a:lnTo>
                    <a:pt x="12395" y="48"/>
                  </a:lnTo>
                  <a:cubicBezTo>
                    <a:pt x="12359" y="36"/>
                    <a:pt x="12324" y="36"/>
                    <a:pt x="12276" y="36"/>
                  </a:cubicBezTo>
                  <a:lnTo>
                    <a:pt x="12181" y="36"/>
                  </a:lnTo>
                  <a:cubicBezTo>
                    <a:pt x="12097" y="36"/>
                    <a:pt x="12002" y="12"/>
                    <a:pt x="11919" y="12"/>
                  </a:cubicBezTo>
                  <a:lnTo>
                    <a:pt x="11371" y="12"/>
                  </a:lnTo>
                  <a:cubicBezTo>
                    <a:pt x="11085" y="0"/>
                    <a:pt x="10811" y="0"/>
                    <a:pt x="10538" y="0"/>
                  </a:cubicBezTo>
                  <a:close/>
                </a:path>
              </a:pathLst>
            </a:custGeom>
            <a:solidFill>
              <a:srgbClr val="8AA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1786825" y="2928175"/>
              <a:ext cx="234875" cy="625"/>
            </a:xfrm>
            <a:custGeom>
              <a:avLst/>
              <a:gdLst/>
              <a:ahLst/>
              <a:cxnLst/>
              <a:rect l="l" t="t" r="r" b="b"/>
              <a:pathLst>
                <a:path w="9395" h="25" fill="none" extrusionOk="0">
                  <a:moveTo>
                    <a:pt x="0" y="0"/>
                  </a:moveTo>
                  <a:lnTo>
                    <a:pt x="9394" y="24"/>
                  </a:lnTo>
                </a:path>
              </a:pathLst>
            </a:custGeom>
            <a:noFill/>
            <a:ln w="65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2138950" y="2337325"/>
              <a:ext cx="396500" cy="311375"/>
            </a:xfrm>
            <a:custGeom>
              <a:avLst/>
              <a:gdLst/>
              <a:ahLst/>
              <a:cxnLst/>
              <a:rect l="l" t="t" r="r" b="b"/>
              <a:pathLst>
                <a:path w="15860" h="12455" extrusionOk="0">
                  <a:moveTo>
                    <a:pt x="0" y="0"/>
                  </a:moveTo>
                  <a:cubicBezTo>
                    <a:pt x="12" y="24"/>
                    <a:pt x="36" y="48"/>
                    <a:pt x="36" y="84"/>
                  </a:cubicBezTo>
                  <a:cubicBezTo>
                    <a:pt x="358" y="2477"/>
                    <a:pt x="750" y="4858"/>
                    <a:pt x="1227" y="7227"/>
                  </a:cubicBezTo>
                  <a:cubicBezTo>
                    <a:pt x="1429" y="8168"/>
                    <a:pt x="1655" y="9121"/>
                    <a:pt x="1882" y="10061"/>
                  </a:cubicBezTo>
                  <a:lnTo>
                    <a:pt x="7037" y="12454"/>
                  </a:lnTo>
                  <a:lnTo>
                    <a:pt x="15859" y="3072"/>
                  </a:lnTo>
                  <a:lnTo>
                    <a:pt x="14502" y="239"/>
                  </a:lnTo>
                  <a:lnTo>
                    <a:pt x="6656" y="4477"/>
                  </a:lnTo>
                  <a:cubicBezTo>
                    <a:pt x="6656" y="4477"/>
                    <a:pt x="3203" y="953"/>
                    <a:pt x="0" y="0"/>
                  </a:cubicBezTo>
                  <a:close/>
                </a:path>
              </a:pathLst>
            </a:custGeom>
            <a:solidFill>
              <a:srgbClr val="EE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2391950" y="2348625"/>
              <a:ext cx="157500" cy="174150"/>
            </a:xfrm>
            <a:custGeom>
              <a:avLst/>
              <a:gdLst/>
              <a:ahLst/>
              <a:cxnLst/>
              <a:rect l="l" t="t" r="r" b="b"/>
              <a:pathLst>
                <a:path w="6300" h="6966" extrusionOk="0">
                  <a:moveTo>
                    <a:pt x="4096" y="1"/>
                  </a:moveTo>
                  <a:lnTo>
                    <a:pt x="1" y="2144"/>
                  </a:lnTo>
                  <a:cubicBezTo>
                    <a:pt x="405" y="3680"/>
                    <a:pt x="1048" y="5501"/>
                    <a:pt x="1608" y="6966"/>
                  </a:cubicBezTo>
                  <a:lnTo>
                    <a:pt x="6299" y="2084"/>
                  </a:lnTo>
                  <a:lnTo>
                    <a:pt x="4096" y="1"/>
                  </a:lnTo>
                  <a:close/>
                </a:path>
              </a:pathLst>
            </a:custGeom>
            <a:solidFill>
              <a:srgbClr val="2B3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2025825" y="2331525"/>
              <a:ext cx="218825" cy="255250"/>
            </a:xfrm>
            <a:custGeom>
              <a:avLst/>
              <a:gdLst/>
              <a:ahLst/>
              <a:cxnLst/>
              <a:rect l="l" t="t" r="r" b="b"/>
              <a:pathLst>
                <a:path w="8753" h="10210" extrusionOk="0">
                  <a:moveTo>
                    <a:pt x="3055" y="0"/>
                  </a:moveTo>
                  <a:cubicBezTo>
                    <a:pt x="2800" y="0"/>
                    <a:pt x="2551" y="25"/>
                    <a:pt x="2311" y="78"/>
                  </a:cubicBezTo>
                  <a:cubicBezTo>
                    <a:pt x="1" y="601"/>
                    <a:pt x="2954" y="8698"/>
                    <a:pt x="2954" y="8698"/>
                  </a:cubicBezTo>
                  <a:lnTo>
                    <a:pt x="6252" y="10210"/>
                  </a:lnTo>
                  <a:cubicBezTo>
                    <a:pt x="7085" y="7674"/>
                    <a:pt x="7931" y="5138"/>
                    <a:pt x="8752" y="2590"/>
                  </a:cubicBezTo>
                  <a:cubicBezTo>
                    <a:pt x="7117" y="1332"/>
                    <a:pt x="4928" y="0"/>
                    <a:pt x="3055" y="0"/>
                  </a:cubicBezTo>
                  <a:close/>
                </a:path>
              </a:pathLst>
            </a:custGeom>
            <a:solidFill>
              <a:srgbClr val="8AA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2446425" y="2270650"/>
              <a:ext cx="149150" cy="222375"/>
            </a:xfrm>
            <a:custGeom>
              <a:avLst/>
              <a:gdLst/>
              <a:ahLst/>
              <a:cxnLst/>
              <a:rect l="l" t="t" r="r" b="b"/>
              <a:pathLst>
                <a:path w="5966" h="8895" extrusionOk="0">
                  <a:moveTo>
                    <a:pt x="2960" y="1"/>
                  </a:moveTo>
                  <a:cubicBezTo>
                    <a:pt x="2909" y="1"/>
                    <a:pt x="2860" y="15"/>
                    <a:pt x="2822" y="48"/>
                  </a:cubicBezTo>
                  <a:cubicBezTo>
                    <a:pt x="2870" y="584"/>
                    <a:pt x="2632" y="1084"/>
                    <a:pt x="2334" y="1536"/>
                  </a:cubicBezTo>
                  <a:cubicBezTo>
                    <a:pt x="2036" y="1965"/>
                    <a:pt x="1679" y="2370"/>
                    <a:pt x="1441" y="2846"/>
                  </a:cubicBezTo>
                  <a:cubicBezTo>
                    <a:pt x="1203" y="3322"/>
                    <a:pt x="1096" y="3894"/>
                    <a:pt x="1334" y="4370"/>
                  </a:cubicBezTo>
                  <a:cubicBezTo>
                    <a:pt x="858" y="4834"/>
                    <a:pt x="370" y="5180"/>
                    <a:pt x="0" y="5727"/>
                  </a:cubicBezTo>
                  <a:cubicBezTo>
                    <a:pt x="72" y="6680"/>
                    <a:pt x="179" y="7930"/>
                    <a:pt x="143" y="8894"/>
                  </a:cubicBezTo>
                  <a:cubicBezTo>
                    <a:pt x="1048" y="8037"/>
                    <a:pt x="2108" y="7192"/>
                    <a:pt x="2941" y="6251"/>
                  </a:cubicBezTo>
                  <a:cubicBezTo>
                    <a:pt x="3310" y="6204"/>
                    <a:pt x="3691" y="6180"/>
                    <a:pt x="4061" y="6132"/>
                  </a:cubicBezTo>
                  <a:cubicBezTo>
                    <a:pt x="4275" y="6120"/>
                    <a:pt x="4489" y="6084"/>
                    <a:pt x="4692" y="6001"/>
                  </a:cubicBezTo>
                  <a:cubicBezTo>
                    <a:pt x="4989" y="5846"/>
                    <a:pt x="5180" y="5537"/>
                    <a:pt x="5263" y="5203"/>
                  </a:cubicBezTo>
                  <a:cubicBezTo>
                    <a:pt x="5358" y="4882"/>
                    <a:pt x="5501" y="4513"/>
                    <a:pt x="5489" y="4168"/>
                  </a:cubicBezTo>
                  <a:cubicBezTo>
                    <a:pt x="5858" y="3929"/>
                    <a:pt x="5918" y="3132"/>
                    <a:pt x="5537" y="2929"/>
                  </a:cubicBezTo>
                  <a:cubicBezTo>
                    <a:pt x="5751" y="2751"/>
                    <a:pt x="5966" y="2465"/>
                    <a:pt x="5894" y="2191"/>
                  </a:cubicBezTo>
                  <a:cubicBezTo>
                    <a:pt x="5835" y="1977"/>
                    <a:pt x="5620" y="1822"/>
                    <a:pt x="5418" y="1786"/>
                  </a:cubicBezTo>
                  <a:cubicBezTo>
                    <a:pt x="5341" y="1769"/>
                    <a:pt x="5262" y="1763"/>
                    <a:pt x="5184" y="1763"/>
                  </a:cubicBezTo>
                  <a:cubicBezTo>
                    <a:pt x="5044" y="1763"/>
                    <a:pt x="4904" y="1783"/>
                    <a:pt x="4775" y="1798"/>
                  </a:cubicBezTo>
                  <a:cubicBezTo>
                    <a:pt x="4191" y="1870"/>
                    <a:pt x="3584" y="1953"/>
                    <a:pt x="3013" y="2024"/>
                  </a:cubicBezTo>
                  <a:cubicBezTo>
                    <a:pt x="3299" y="1548"/>
                    <a:pt x="3418" y="965"/>
                    <a:pt x="3310" y="429"/>
                  </a:cubicBezTo>
                  <a:cubicBezTo>
                    <a:pt x="3287" y="310"/>
                    <a:pt x="3263" y="179"/>
                    <a:pt x="3168" y="84"/>
                  </a:cubicBezTo>
                  <a:cubicBezTo>
                    <a:pt x="3117" y="34"/>
                    <a:pt x="3037" y="1"/>
                    <a:pt x="2960" y="1"/>
                  </a:cubicBezTo>
                  <a:close/>
                </a:path>
              </a:pathLst>
            </a:custGeom>
            <a:solidFill>
              <a:srgbClr val="2B3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2502075" y="2357550"/>
              <a:ext cx="28325" cy="42300"/>
            </a:xfrm>
            <a:custGeom>
              <a:avLst/>
              <a:gdLst/>
              <a:ahLst/>
              <a:cxnLst/>
              <a:rect l="l" t="t" r="r" b="b"/>
              <a:pathLst>
                <a:path w="1133" h="1692" fill="none" extrusionOk="0">
                  <a:moveTo>
                    <a:pt x="1132" y="1"/>
                  </a:moveTo>
                  <a:cubicBezTo>
                    <a:pt x="477" y="263"/>
                    <a:pt x="203" y="1013"/>
                    <a:pt x="1" y="1692"/>
                  </a:cubicBezTo>
                </a:path>
              </a:pathLst>
            </a:custGeom>
            <a:noFill/>
            <a:ln w="62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1868675" y="2277200"/>
              <a:ext cx="172075" cy="158975"/>
            </a:xfrm>
            <a:custGeom>
              <a:avLst/>
              <a:gdLst/>
              <a:ahLst/>
              <a:cxnLst/>
              <a:rect l="l" t="t" r="r" b="b"/>
              <a:pathLst>
                <a:path w="6883" h="6359" extrusionOk="0">
                  <a:moveTo>
                    <a:pt x="4477" y="0"/>
                  </a:moveTo>
                  <a:lnTo>
                    <a:pt x="1584" y="203"/>
                  </a:lnTo>
                  <a:lnTo>
                    <a:pt x="0" y="1643"/>
                  </a:lnTo>
                  <a:lnTo>
                    <a:pt x="2108" y="6358"/>
                  </a:lnTo>
                  <a:lnTo>
                    <a:pt x="6882" y="1810"/>
                  </a:lnTo>
                  <a:lnTo>
                    <a:pt x="4477" y="0"/>
                  </a:lnTo>
                  <a:close/>
                </a:path>
              </a:pathLst>
            </a:custGeom>
            <a:solidFill>
              <a:srgbClr val="EE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2329150" y="2423050"/>
              <a:ext cx="4775" cy="53300"/>
            </a:xfrm>
            <a:custGeom>
              <a:avLst/>
              <a:gdLst/>
              <a:ahLst/>
              <a:cxnLst/>
              <a:rect l="l" t="t" r="r" b="b"/>
              <a:pathLst>
                <a:path w="191" h="2132" fill="none" extrusionOk="0">
                  <a:moveTo>
                    <a:pt x="0" y="0"/>
                  </a:moveTo>
                  <a:lnTo>
                    <a:pt x="191" y="2132"/>
                  </a:lnTo>
                </a:path>
              </a:pathLst>
            </a:custGeom>
            <a:noFill/>
            <a:ln w="6550" cap="rnd" cmpd="sng">
              <a:solidFill>
                <a:srgbClr val="5D51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1510900" y="2673075"/>
              <a:ext cx="30375" cy="44075"/>
            </a:xfrm>
            <a:custGeom>
              <a:avLst/>
              <a:gdLst/>
              <a:ahLst/>
              <a:cxnLst/>
              <a:rect l="l" t="t" r="r" b="b"/>
              <a:pathLst>
                <a:path w="1215" h="1763" fill="none" extrusionOk="0">
                  <a:moveTo>
                    <a:pt x="0" y="1"/>
                  </a:moveTo>
                  <a:lnTo>
                    <a:pt x="1215" y="1763"/>
                  </a:lnTo>
                </a:path>
              </a:pathLst>
            </a:custGeom>
            <a:noFill/>
            <a:ln w="6550" cap="rnd" cmpd="sng">
              <a:solidFill>
                <a:srgbClr val="5D51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1520725" y="2656400"/>
              <a:ext cx="30075" cy="44075"/>
            </a:xfrm>
            <a:custGeom>
              <a:avLst/>
              <a:gdLst/>
              <a:ahLst/>
              <a:cxnLst/>
              <a:rect l="l" t="t" r="r" b="b"/>
              <a:pathLst>
                <a:path w="1203" h="1763" fill="none" extrusionOk="0">
                  <a:moveTo>
                    <a:pt x="0" y="1"/>
                  </a:moveTo>
                  <a:lnTo>
                    <a:pt x="1203" y="1763"/>
                  </a:lnTo>
                </a:path>
              </a:pathLst>
            </a:custGeom>
            <a:noFill/>
            <a:ln w="6550" cap="rnd" cmpd="sng">
              <a:solidFill>
                <a:srgbClr val="5D51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2346125" y="2403700"/>
              <a:ext cx="5075" cy="53300"/>
            </a:xfrm>
            <a:custGeom>
              <a:avLst/>
              <a:gdLst/>
              <a:ahLst/>
              <a:cxnLst/>
              <a:rect l="l" t="t" r="r" b="b"/>
              <a:pathLst>
                <a:path w="203" h="2132" fill="none" extrusionOk="0">
                  <a:moveTo>
                    <a:pt x="0" y="0"/>
                  </a:moveTo>
                  <a:lnTo>
                    <a:pt x="202" y="2132"/>
                  </a:lnTo>
                </a:path>
              </a:pathLst>
            </a:custGeom>
            <a:noFill/>
            <a:ln w="6550" cap="rnd" cmpd="sng">
              <a:solidFill>
                <a:srgbClr val="5D51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1919875" y="2137900"/>
              <a:ext cx="35150" cy="23825"/>
            </a:xfrm>
            <a:custGeom>
              <a:avLst/>
              <a:gdLst/>
              <a:ahLst/>
              <a:cxnLst/>
              <a:rect l="l" t="t" r="r" b="b"/>
              <a:pathLst>
                <a:path w="1406" h="953" fill="none" extrusionOk="0">
                  <a:moveTo>
                    <a:pt x="1191" y="953"/>
                  </a:moveTo>
                  <a:lnTo>
                    <a:pt x="167" y="893"/>
                  </a:lnTo>
                  <a:cubicBezTo>
                    <a:pt x="72" y="893"/>
                    <a:pt x="0" y="798"/>
                    <a:pt x="0" y="715"/>
                  </a:cubicBezTo>
                  <a:lnTo>
                    <a:pt x="36" y="155"/>
                  </a:lnTo>
                  <a:cubicBezTo>
                    <a:pt x="36" y="72"/>
                    <a:pt x="119" y="0"/>
                    <a:pt x="215" y="0"/>
                  </a:cubicBezTo>
                  <a:lnTo>
                    <a:pt x="1239" y="60"/>
                  </a:lnTo>
                  <a:cubicBezTo>
                    <a:pt x="1322" y="60"/>
                    <a:pt x="1405" y="143"/>
                    <a:pt x="1405" y="238"/>
                  </a:cubicBezTo>
                  <a:lnTo>
                    <a:pt x="1370" y="786"/>
                  </a:lnTo>
                  <a:cubicBezTo>
                    <a:pt x="1370" y="869"/>
                    <a:pt x="1286" y="953"/>
                    <a:pt x="1191" y="953"/>
                  </a:cubicBezTo>
                  <a:close/>
                </a:path>
              </a:pathLst>
            </a:custGeom>
            <a:noFill/>
            <a:ln w="505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1963925" y="2141175"/>
              <a:ext cx="34850" cy="23825"/>
            </a:xfrm>
            <a:custGeom>
              <a:avLst/>
              <a:gdLst/>
              <a:ahLst/>
              <a:cxnLst/>
              <a:rect l="l" t="t" r="r" b="b"/>
              <a:pathLst>
                <a:path w="1394" h="953" fill="none" extrusionOk="0">
                  <a:moveTo>
                    <a:pt x="1191" y="953"/>
                  </a:moveTo>
                  <a:lnTo>
                    <a:pt x="155" y="893"/>
                  </a:lnTo>
                  <a:cubicBezTo>
                    <a:pt x="72" y="893"/>
                    <a:pt x="0" y="798"/>
                    <a:pt x="0" y="715"/>
                  </a:cubicBezTo>
                  <a:lnTo>
                    <a:pt x="24" y="167"/>
                  </a:lnTo>
                  <a:cubicBezTo>
                    <a:pt x="24" y="72"/>
                    <a:pt x="120" y="0"/>
                    <a:pt x="203" y="0"/>
                  </a:cubicBezTo>
                  <a:lnTo>
                    <a:pt x="1227" y="60"/>
                  </a:lnTo>
                  <a:cubicBezTo>
                    <a:pt x="1322" y="60"/>
                    <a:pt x="1393" y="143"/>
                    <a:pt x="1393" y="238"/>
                  </a:cubicBezTo>
                  <a:lnTo>
                    <a:pt x="1370" y="786"/>
                  </a:lnTo>
                  <a:cubicBezTo>
                    <a:pt x="1370" y="893"/>
                    <a:pt x="1274" y="953"/>
                    <a:pt x="1191" y="953"/>
                  </a:cubicBezTo>
                  <a:close/>
                </a:path>
              </a:pathLst>
            </a:custGeom>
            <a:noFill/>
            <a:ln w="505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1955000" y="2145925"/>
              <a:ext cx="10425" cy="3900"/>
            </a:xfrm>
            <a:custGeom>
              <a:avLst/>
              <a:gdLst/>
              <a:ahLst/>
              <a:cxnLst/>
              <a:rect l="l" t="t" r="r" b="b"/>
              <a:pathLst>
                <a:path w="417" h="156" extrusionOk="0">
                  <a:moveTo>
                    <a:pt x="72" y="1"/>
                  </a:moveTo>
                  <a:cubicBezTo>
                    <a:pt x="24" y="1"/>
                    <a:pt x="0" y="36"/>
                    <a:pt x="0" y="60"/>
                  </a:cubicBezTo>
                  <a:cubicBezTo>
                    <a:pt x="0" y="108"/>
                    <a:pt x="24" y="132"/>
                    <a:pt x="60" y="132"/>
                  </a:cubicBezTo>
                  <a:lnTo>
                    <a:pt x="334" y="155"/>
                  </a:lnTo>
                  <a:cubicBezTo>
                    <a:pt x="381" y="155"/>
                    <a:pt x="417" y="132"/>
                    <a:pt x="417" y="96"/>
                  </a:cubicBezTo>
                  <a:cubicBezTo>
                    <a:pt x="417" y="48"/>
                    <a:pt x="381" y="13"/>
                    <a:pt x="357" y="1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1959750" y="2468000"/>
              <a:ext cx="120575" cy="45250"/>
            </a:xfrm>
            <a:custGeom>
              <a:avLst/>
              <a:gdLst/>
              <a:ahLst/>
              <a:cxnLst/>
              <a:rect l="l" t="t" r="r" b="b"/>
              <a:pathLst>
                <a:path w="4823" h="1810" extrusionOk="0">
                  <a:moveTo>
                    <a:pt x="1" y="0"/>
                  </a:moveTo>
                  <a:lnTo>
                    <a:pt x="1" y="1810"/>
                  </a:lnTo>
                  <a:lnTo>
                    <a:pt x="4823" y="1810"/>
                  </a:lnTo>
                  <a:lnTo>
                    <a:pt x="4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1946650" y="2516225"/>
              <a:ext cx="151550" cy="25"/>
            </a:xfrm>
            <a:custGeom>
              <a:avLst/>
              <a:gdLst/>
              <a:ahLst/>
              <a:cxnLst/>
              <a:rect l="l" t="t" r="r" b="b"/>
              <a:pathLst>
                <a:path w="6062" h="1" fill="none" extrusionOk="0">
                  <a:moveTo>
                    <a:pt x="1" y="0"/>
                  </a:moveTo>
                  <a:lnTo>
                    <a:pt x="6061" y="0"/>
                  </a:lnTo>
                </a:path>
              </a:pathLst>
            </a:custGeom>
            <a:solidFill>
              <a:srgbClr val="2B3990"/>
            </a:solidFill>
            <a:ln w="9825" cap="rnd" cmpd="sng">
              <a:solidFill>
                <a:srgbClr val="2B39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1691575" y="2518000"/>
              <a:ext cx="168500" cy="111050"/>
            </a:xfrm>
            <a:custGeom>
              <a:avLst/>
              <a:gdLst/>
              <a:ahLst/>
              <a:cxnLst/>
              <a:rect l="l" t="t" r="r" b="b"/>
              <a:pathLst>
                <a:path w="6740" h="4442" extrusionOk="0">
                  <a:moveTo>
                    <a:pt x="0" y="0"/>
                  </a:moveTo>
                  <a:lnTo>
                    <a:pt x="0" y="4441"/>
                  </a:lnTo>
                  <a:lnTo>
                    <a:pt x="6739" y="4441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1759125" y="2481675"/>
              <a:ext cx="20875" cy="52725"/>
            </a:xfrm>
            <a:custGeom>
              <a:avLst/>
              <a:gdLst/>
              <a:ahLst/>
              <a:cxnLst/>
              <a:rect l="l" t="t" r="r" b="b"/>
              <a:pathLst>
                <a:path w="835" h="2109" extrusionOk="0">
                  <a:moveTo>
                    <a:pt x="418" y="1"/>
                  </a:moveTo>
                  <a:cubicBezTo>
                    <a:pt x="191" y="1"/>
                    <a:pt x="1" y="191"/>
                    <a:pt x="1" y="418"/>
                  </a:cubicBezTo>
                  <a:lnTo>
                    <a:pt x="1" y="1692"/>
                  </a:lnTo>
                  <a:cubicBezTo>
                    <a:pt x="1" y="1918"/>
                    <a:pt x="191" y="2108"/>
                    <a:pt x="418" y="2108"/>
                  </a:cubicBezTo>
                  <a:cubicBezTo>
                    <a:pt x="644" y="2108"/>
                    <a:pt x="834" y="1918"/>
                    <a:pt x="834" y="1692"/>
                  </a:cubicBezTo>
                  <a:lnTo>
                    <a:pt x="834" y="418"/>
                  </a:lnTo>
                  <a:cubicBezTo>
                    <a:pt x="834" y="191"/>
                    <a:pt x="644" y="1"/>
                    <a:pt x="418" y="1"/>
                  </a:cubicBezTo>
                  <a:close/>
                </a:path>
              </a:pathLst>
            </a:custGeom>
            <a:solidFill>
              <a:srgbClr val="2B3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1839200" y="3072825"/>
              <a:ext cx="144400" cy="684925"/>
            </a:xfrm>
            <a:custGeom>
              <a:avLst/>
              <a:gdLst/>
              <a:ahLst/>
              <a:cxnLst/>
              <a:rect l="l" t="t" r="r" b="b"/>
              <a:pathLst>
                <a:path w="5776" h="27397" fill="none" extrusionOk="0">
                  <a:moveTo>
                    <a:pt x="1" y="27397"/>
                  </a:moveTo>
                  <a:lnTo>
                    <a:pt x="1191" y="1"/>
                  </a:lnTo>
                  <a:lnTo>
                    <a:pt x="4573" y="1"/>
                  </a:lnTo>
                  <a:lnTo>
                    <a:pt x="5775" y="27397"/>
                  </a:lnTo>
                </a:path>
              </a:pathLst>
            </a:custGeom>
            <a:noFill/>
            <a:ln w="77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1924625" y="2169750"/>
              <a:ext cx="61050" cy="60450"/>
            </a:xfrm>
            <a:custGeom>
              <a:avLst/>
              <a:gdLst/>
              <a:ahLst/>
              <a:cxnLst/>
              <a:rect l="l" t="t" r="r" b="b"/>
              <a:pathLst>
                <a:path w="2442" h="2418" extrusionOk="0">
                  <a:moveTo>
                    <a:pt x="1215" y="0"/>
                  </a:moveTo>
                  <a:cubicBezTo>
                    <a:pt x="560" y="0"/>
                    <a:pt x="1" y="536"/>
                    <a:pt x="1" y="1203"/>
                  </a:cubicBezTo>
                  <a:cubicBezTo>
                    <a:pt x="1" y="1858"/>
                    <a:pt x="537" y="2417"/>
                    <a:pt x="1227" y="2417"/>
                  </a:cubicBezTo>
                  <a:cubicBezTo>
                    <a:pt x="1894" y="2417"/>
                    <a:pt x="2442" y="1881"/>
                    <a:pt x="2430" y="1203"/>
                  </a:cubicBezTo>
                  <a:cubicBezTo>
                    <a:pt x="2430" y="548"/>
                    <a:pt x="1894" y="0"/>
                    <a:pt x="122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1907975" y="2054875"/>
              <a:ext cx="99425" cy="100600"/>
            </a:xfrm>
            <a:custGeom>
              <a:avLst/>
              <a:gdLst/>
              <a:ahLst/>
              <a:cxnLst/>
              <a:rect l="l" t="t" r="r" b="b"/>
              <a:pathLst>
                <a:path w="3977" h="4024" extrusionOk="0">
                  <a:moveTo>
                    <a:pt x="2379" y="0"/>
                  </a:moveTo>
                  <a:cubicBezTo>
                    <a:pt x="1988" y="0"/>
                    <a:pt x="1604" y="108"/>
                    <a:pt x="1262" y="309"/>
                  </a:cubicBezTo>
                  <a:cubicBezTo>
                    <a:pt x="881" y="547"/>
                    <a:pt x="548" y="916"/>
                    <a:pt x="369" y="1333"/>
                  </a:cubicBezTo>
                  <a:cubicBezTo>
                    <a:pt x="238" y="1642"/>
                    <a:pt x="179" y="1976"/>
                    <a:pt x="131" y="2297"/>
                  </a:cubicBezTo>
                  <a:cubicBezTo>
                    <a:pt x="48" y="2857"/>
                    <a:pt x="0" y="3476"/>
                    <a:pt x="60" y="4024"/>
                  </a:cubicBezTo>
                  <a:cubicBezTo>
                    <a:pt x="131" y="3702"/>
                    <a:pt x="250" y="3381"/>
                    <a:pt x="405" y="3083"/>
                  </a:cubicBezTo>
                  <a:cubicBezTo>
                    <a:pt x="476" y="2904"/>
                    <a:pt x="583" y="2726"/>
                    <a:pt x="607" y="2523"/>
                  </a:cubicBezTo>
                  <a:cubicBezTo>
                    <a:pt x="643" y="2333"/>
                    <a:pt x="607" y="2131"/>
                    <a:pt x="464" y="2012"/>
                  </a:cubicBezTo>
                  <a:cubicBezTo>
                    <a:pt x="655" y="1976"/>
                    <a:pt x="822" y="1857"/>
                    <a:pt x="905" y="1678"/>
                  </a:cubicBezTo>
                  <a:cubicBezTo>
                    <a:pt x="1267" y="1992"/>
                    <a:pt x="1743" y="2154"/>
                    <a:pt x="2215" y="2154"/>
                  </a:cubicBezTo>
                  <a:cubicBezTo>
                    <a:pt x="2549" y="2154"/>
                    <a:pt x="2881" y="2072"/>
                    <a:pt x="3167" y="1904"/>
                  </a:cubicBezTo>
                  <a:cubicBezTo>
                    <a:pt x="3405" y="1750"/>
                    <a:pt x="3643" y="1511"/>
                    <a:pt x="3643" y="1238"/>
                  </a:cubicBezTo>
                  <a:cubicBezTo>
                    <a:pt x="3846" y="1202"/>
                    <a:pt x="3965" y="1119"/>
                    <a:pt x="3977" y="916"/>
                  </a:cubicBezTo>
                  <a:cubicBezTo>
                    <a:pt x="3977" y="690"/>
                    <a:pt x="3846" y="476"/>
                    <a:pt x="3643" y="333"/>
                  </a:cubicBezTo>
                  <a:cubicBezTo>
                    <a:pt x="3465" y="202"/>
                    <a:pt x="3227" y="130"/>
                    <a:pt x="3012" y="83"/>
                  </a:cubicBezTo>
                  <a:cubicBezTo>
                    <a:pt x="2858" y="59"/>
                    <a:pt x="2727" y="23"/>
                    <a:pt x="2596" y="11"/>
                  </a:cubicBezTo>
                  <a:cubicBezTo>
                    <a:pt x="2523" y="4"/>
                    <a:pt x="2451" y="0"/>
                    <a:pt x="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1996675" y="2071125"/>
              <a:ext cx="28900" cy="94175"/>
            </a:xfrm>
            <a:custGeom>
              <a:avLst/>
              <a:gdLst/>
              <a:ahLst/>
              <a:cxnLst/>
              <a:rect l="l" t="t" r="r" b="b"/>
              <a:pathLst>
                <a:path w="1156" h="3767" extrusionOk="0">
                  <a:moveTo>
                    <a:pt x="138" y="0"/>
                  </a:moveTo>
                  <a:cubicBezTo>
                    <a:pt x="133" y="0"/>
                    <a:pt x="131" y="1"/>
                    <a:pt x="131" y="4"/>
                  </a:cubicBezTo>
                  <a:cubicBezTo>
                    <a:pt x="131" y="195"/>
                    <a:pt x="119" y="361"/>
                    <a:pt x="143" y="540"/>
                  </a:cubicBezTo>
                  <a:cubicBezTo>
                    <a:pt x="72" y="707"/>
                    <a:pt x="24" y="861"/>
                    <a:pt x="12" y="1040"/>
                  </a:cubicBezTo>
                  <a:cubicBezTo>
                    <a:pt x="0" y="1254"/>
                    <a:pt x="12" y="1457"/>
                    <a:pt x="95" y="1659"/>
                  </a:cubicBezTo>
                  <a:cubicBezTo>
                    <a:pt x="191" y="1850"/>
                    <a:pt x="357" y="2016"/>
                    <a:pt x="548" y="2076"/>
                  </a:cubicBezTo>
                  <a:cubicBezTo>
                    <a:pt x="488" y="2254"/>
                    <a:pt x="476" y="2445"/>
                    <a:pt x="488" y="2624"/>
                  </a:cubicBezTo>
                  <a:cubicBezTo>
                    <a:pt x="500" y="2731"/>
                    <a:pt x="536" y="2814"/>
                    <a:pt x="560" y="2921"/>
                  </a:cubicBezTo>
                  <a:cubicBezTo>
                    <a:pt x="655" y="3207"/>
                    <a:pt x="679" y="3481"/>
                    <a:pt x="679" y="3767"/>
                  </a:cubicBezTo>
                  <a:cubicBezTo>
                    <a:pt x="691" y="3528"/>
                    <a:pt x="774" y="3278"/>
                    <a:pt x="834" y="3040"/>
                  </a:cubicBezTo>
                  <a:cubicBezTo>
                    <a:pt x="869" y="2790"/>
                    <a:pt x="929" y="2516"/>
                    <a:pt x="976" y="2266"/>
                  </a:cubicBezTo>
                  <a:cubicBezTo>
                    <a:pt x="1107" y="1540"/>
                    <a:pt x="1155" y="742"/>
                    <a:pt x="560" y="207"/>
                  </a:cubicBezTo>
                  <a:cubicBezTo>
                    <a:pt x="538" y="185"/>
                    <a:pt x="191" y="0"/>
                    <a:pt x="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1717750" y="2555500"/>
              <a:ext cx="32475" cy="48850"/>
            </a:xfrm>
            <a:custGeom>
              <a:avLst/>
              <a:gdLst/>
              <a:ahLst/>
              <a:cxnLst/>
              <a:rect l="l" t="t" r="r" b="b"/>
              <a:pathLst>
                <a:path w="1299" h="1954" fill="none" extrusionOk="0">
                  <a:moveTo>
                    <a:pt x="1" y="1"/>
                  </a:moveTo>
                  <a:lnTo>
                    <a:pt x="1299" y="1"/>
                  </a:lnTo>
                  <a:lnTo>
                    <a:pt x="1299" y="1953"/>
                  </a:lnTo>
                  <a:lnTo>
                    <a:pt x="1" y="1953"/>
                  </a:lnTo>
                  <a:close/>
                </a:path>
              </a:pathLst>
            </a:custGeom>
            <a:noFill/>
            <a:ln w="2975" cap="rnd" cmpd="sng">
              <a:solidFill>
                <a:srgbClr val="5D51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1765100" y="2565925"/>
              <a:ext cx="70550" cy="25"/>
            </a:xfrm>
            <a:custGeom>
              <a:avLst/>
              <a:gdLst/>
              <a:ahLst/>
              <a:cxnLst/>
              <a:rect l="l" t="t" r="r" b="b"/>
              <a:pathLst>
                <a:path w="2822" h="1" fill="none" extrusionOk="0">
                  <a:moveTo>
                    <a:pt x="0" y="0"/>
                  </a:moveTo>
                  <a:lnTo>
                    <a:pt x="2822" y="0"/>
                  </a:lnTo>
                </a:path>
              </a:pathLst>
            </a:custGeom>
            <a:noFill/>
            <a:ln w="2975" cap="rnd" cmpd="sng">
              <a:solidFill>
                <a:srgbClr val="5D51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1765100" y="2579025"/>
              <a:ext cx="70550" cy="25"/>
            </a:xfrm>
            <a:custGeom>
              <a:avLst/>
              <a:gdLst/>
              <a:ahLst/>
              <a:cxnLst/>
              <a:rect l="l" t="t" r="r" b="b"/>
              <a:pathLst>
                <a:path w="2822" h="1" fill="none" extrusionOk="0">
                  <a:moveTo>
                    <a:pt x="0" y="0"/>
                  </a:moveTo>
                  <a:lnTo>
                    <a:pt x="2822" y="0"/>
                  </a:lnTo>
                </a:path>
              </a:pathLst>
            </a:custGeom>
            <a:noFill/>
            <a:ln w="2975" cap="rnd" cmpd="sng">
              <a:solidFill>
                <a:srgbClr val="5D51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1763600" y="2593900"/>
              <a:ext cx="70875" cy="25"/>
            </a:xfrm>
            <a:custGeom>
              <a:avLst/>
              <a:gdLst/>
              <a:ahLst/>
              <a:cxnLst/>
              <a:rect l="l" t="t" r="r" b="b"/>
              <a:pathLst>
                <a:path w="2835" h="1" fill="none" extrusionOk="0">
                  <a:moveTo>
                    <a:pt x="1" y="1"/>
                  </a:moveTo>
                  <a:lnTo>
                    <a:pt x="2834" y="1"/>
                  </a:lnTo>
                </a:path>
              </a:pathLst>
            </a:custGeom>
            <a:noFill/>
            <a:ln w="2975" cap="rnd" cmpd="sng">
              <a:solidFill>
                <a:srgbClr val="5D51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4" name="Google Shape;394;p22"/>
          <p:cNvSpPr txBox="1">
            <a:spLocks noGrp="1"/>
          </p:cNvSpPr>
          <p:nvPr>
            <p:ph type="body" idx="1"/>
          </p:nvPr>
        </p:nvSpPr>
        <p:spPr>
          <a:xfrm>
            <a:off x="1162900" y="14404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Patient data can be collected for stroke prediction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accurate prediction saves lives and assists with well-informed recommendations</a:t>
            </a:r>
            <a:endParaRPr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F-1 score  is used to measure model performance </a:t>
            </a:r>
            <a:endParaRPr sz="140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Harmonic mean of precision and recall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LDA model performs best given the set of selected features </a:t>
            </a:r>
            <a:endParaRPr/>
          </a:p>
        </p:txBody>
      </p:sp>
      <p:pic>
        <p:nvPicPr>
          <p:cNvPr id="395" name="Google Shape;3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93225"/>
            <a:ext cx="2200350" cy="165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"/>
          <p:cNvSpPr txBox="1">
            <a:spLocks noGrp="1"/>
          </p:cNvSpPr>
          <p:nvPr>
            <p:ph type="title"/>
          </p:nvPr>
        </p:nvSpPr>
        <p:spPr>
          <a:xfrm>
            <a:off x="1151500" y="6841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344" name="Google Shape;344;p14"/>
          <p:cNvSpPr txBox="1">
            <a:spLocks noGrp="1"/>
          </p:cNvSpPr>
          <p:nvPr>
            <p:ph type="body" idx="1"/>
          </p:nvPr>
        </p:nvSpPr>
        <p:spPr>
          <a:xfrm>
            <a:off x="232650" y="1328875"/>
            <a:ext cx="8678700" cy="3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800"/>
              <a:t>Strokes are a leading cause of long-term disability and death </a:t>
            </a:r>
            <a:endParaRPr sz="8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200"/>
              <a:t>Every 40 seconds, someone suffers from a stroke in the U.S</a:t>
            </a:r>
            <a:endParaRPr sz="7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800"/>
              <a:t>Understanding risk factors can help with prevention and awareness </a:t>
            </a:r>
            <a:endParaRPr sz="88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200"/>
              <a:t>Distinguish high risk patients </a:t>
            </a:r>
            <a:endParaRPr sz="72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200"/>
              <a:t>Catching early symptoms can mitigate long-lasting effects</a:t>
            </a:r>
            <a:endParaRPr sz="72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200"/>
              <a:t>Predict chances of having a stroke</a:t>
            </a:r>
            <a:endParaRPr sz="7200"/>
          </a:p>
        </p:txBody>
      </p:sp>
      <p:pic>
        <p:nvPicPr>
          <p:cNvPr id="345" name="Google Shape;3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100" y="3155475"/>
            <a:ext cx="3527676" cy="18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5"/>
          <p:cNvPicPr preferRelativeResize="0"/>
          <p:nvPr/>
        </p:nvPicPr>
        <p:blipFill rotWithShape="1">
          <a:blip r:embed="rId3">
            <a:alphaModFix/>
          </a:blip>
          <a:srcRect l="3372" t="3203"/>
          <a:stretch/>
        </p:blipFill>
        <p:spPr>
          <a:xfrm>
            <a:off x="870925" y="1107200"/>
            <a:ext cx="7402149" cy="377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Life Cycle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and Variables</a:t>
            </a:r>
            <a:endParaRPr/>
          </a:p>
        </p:txBody>
      </p:sp>
      <p:sp>
        <p:nvSpPr>
          <p:cNvPr id="357" name="Google Shape;357;p16"/>
          <p:cNvSpPr txBox="1">
            <a:spLocks noGrp="1"/>
          </p:cNvSpPr>
          <p:nvPr>
            <p:ph type="body" idx="1"/>
          </p:nvPr>
        </p:nvSpPr>
        <p:spPr>
          <a:xfrm>
            <a:off x="778300" y="1311250"/>
            <a:ext cx="7723800" cy="33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000000"/>
                </a:solidFill>
              </a:rPr>
              <a:t>Project data was obtained from Kaggle.com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000000"/>
                </a:solidFill>
              </a:rPr>
              <a:t>Original file type was Comma Separated File (CSV)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000000"/>
                </a:solidFill>
              </a:rPr>
              <a:t>The data contains 5110 observations with 12 attributes.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000000"/>
                </a:solidFill>
              </a:rPr>
              <a:t>Each row in the data set provides relevant information about the patient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Original Data Set</a:t>
            </a:r>
            <a:endParaRPr/>
          </a:p>
        </p:txBody>
      </p:sp>
      <p:pic>
        <p:nvPicPr>
          <p:cNvPr id="363" name="Google Shape;3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50" y="1345600"/>
            <a:ext cx="4370832" cy="30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45600"/>
            <a:ext cx="4389120" cy="308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370" name="Google Shape;370;p18"/>
          <p:cNvSpPr txBox="1">
            <a:spLocks noGrp="1"/>
          </p:cNvSpPr>
          <p:nvPr>
            <p:ph type="body" idx="1"/>
          </p:nvPr>
        </p:nvSpPr>
        <p:spPr>
          <a:xfrm>
            <a:off x="778300" y="1311250"/>
            <a:ext cx="7723800" cy="33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2200"/>
              <a:buFont typeface="Nunito"/>
              <a:buChar char="●"/>
            </a:pPr>
            <a:r>
              <a:rPr lang="en" sz="2200" b="1">
                <a:solidFill>
                  <a:srgbClr val="85200C"/>
                </a:solidFill>
              </a:rPr>
              <a:t>Data Pre-Processing</a:t>
            </a:r>
            <a:endParaRPr sz="2200" b="1">
              <a:solidFill>
                <a:srgbClr val="85200C"/>
              </a:solidFill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○"/>
            </a:pPr>
            <a:r>
              <a:rPr lang="en" sz="2100">
                <a:solidFill>
                  <a:srgbClr val="000000"/>
                </a:solidFill>
              </a:rPr>
              <a:t>Obtaining Statistics</a:t>
            </a:r>
            <a:endParaRPr sz="2100">
              <a:solidFill>
                <a:srgbClr val="000000"/>
              </a:solidFill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○"/>
            </a:pPr>
            <a:r>
              <a:rPr lang="en" sz="2100">
                <a:solidFill>
                  <a:srgbClr val="000000"/>
                </a:solidFill>
              </a:rPr>
              <a:t>Replacing Missing Values </a:t>
            </a:r>
            <a:endParaRPr sz="2100">
              <a:solidFill>
                <a:srgbClr val="000000"/>
              </a:solidFill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○"/>
            </a:pPr>
            <a:r>
              <a:rPr lang="en" sz="2100">
                <a:solidFill>
                  <a:srgbClr val="000000"/>
                </a:solidFill>
              </a:rPr>
              <a:t>Removing Unnecessary Variables</a:t>
            </a:r>
            <a:endParaRPr sz="2100">
              <a:solidFill>
                <a:srgbClr val="000000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200"/>
              <a:buFont typeface="Nunito"/>
              <a:buChar char="●"/>
            </a:pPr>
            <a:r>
              <a:rPr lang="en" sz="2200" b="1">
                <a:solidFill>
                  <a:srgbClr val="980000"/>
                </a:solidFill>
              </a:rPr>
              <a:t>Training and Testing Data Split</a:t>
            </a:r>
            <a:endParaRPr sz="2200" b="1">
              <a:solidFill>
                <a:srgbClr val="980000"/>
              </a:solidFill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○"/>
            </a:pPr>
            <a:r>
              <a:rPr lang="en" sz="2100">
                <a:solidFill>
                  <a:srgbClr val="000000"/>
                </a:solidFill>
              </a:rPr>
              <a:t>60/40 Ratio</a:t>
            </a:r>
            <a:endParaRPr sz="2100">
              <a:solidFill>
                <a:srgbClr val="000000"/>
              </a:solidFill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○"/>
            </a:pPr>
            <a:r>
              <a:rPr lang="en" sz="2100">
                <a:solidFill>
                  <a:srgbClr val="000000"/>
                </a:solidFill>
              </a:rPr>
              <a:t>Random State Selection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376" name="Google Shape;3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625" y="1360300"/>
            <a:ext cx="5992750" cy="36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body" idx="1"/>
          </p:nvPr>
        </p:nvSpPr>
        <p:spPr>
          <a:xfrm>
            <a:off x="778300" y="1311250"/>
            <a:ext cx="7723800" cy="33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fortaa"/>
              <a:buChar char="●"/>
            </a:pPr>
            <a:r>
              <a:rPr lang="en" sz="2200">
                <a:solidFill>
                  <a:srgbClr val="000000"/>
                </a:solidFill>
              </a:rPr>
              <a:t>Features used:</a:t>
            </a:r>
            <a:endParaRPr sz="2200">
              <a:solidFill>
                <a:srgbClr val="000000"/>
              </a:solidFill>
            </a:endParaRPr>
          </a:p>
          <a:p>
            <a:pPr marL="914400" lvl="1" indent="-33115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Condensed Light"/>
              <a:buChar char="○"/>
            </a:pPr>
            <a:r>
              <a:rPr lang="en" sz="1900">
                <a:solidFill>
                  <a:srgbClr val="000000"/>
                </a:solidFill>
              </a:rPr>
              <a:t>Gender, Age, Hypertension, Heart Disease, BMI, Smoking history and Blood Sugar Level</a:t>
            </a:r>
            <a:endParaRPr sz="1900">
              <a:solidFill>
                <a:srgbClr val="000000"/>
              </a:solidFill>
            </a:endParaRPr>
          </a:p>
          <a:p>
            <a:pPr marL="457200" lvl="0" indent="-30416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3636"/>
              <a:buFont typeface="Nunito"/>
              <a:buChar char="●"/>
            </a:pPr>
            <a:r>
              <a:rPr lang="en" sz="2200">
                <a:solidFill>
                  <a:srgbClr val="000000"/>
                </a:solidFill>
              </a:rPr>
              <a:t>Classification models used to address the problem:</a:t>
            </a:r>
            <a:endParaRPr sz="2200">
              <a:solidFill>
                <a:srgbClr val="000000"/>
              </a:solidFill>
            </a:endParaRPr>
          </a:p>
          <a:p>
            <a:pPr marL="914400" lvl="1" indent="-33115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○"/>
            </a:pPr>
            <a:r>
              <a:rPr lang="en" sz="1900">
                <a:solidFill>
                  <a:srgbClr val="000000"/>
                </a:solidFill>
              </a:rPr>
              <a:t>Logistic Regression</a:t>
            </a:r>
            <a:endParaRPr sz="1900">
              <a:solidFill>
                <a:srgbClr val="000000"/>
              </a:solidFill>
            </a:endParaRPr>
          </a:p>
          <a:p>
            <a:pPr marL="914400" lvl="1" indent="-33115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○"/>
            </a:pPr>
            <a:r>
              <a:rPr lang="en" sz="1900">
                <a:solidFill>
                  <a:srgbClr val="000000"/>
                </a:solidFill>
              </a:rPr>
              <a:t>Random Forest</a:t>
            </a:r>
            <a:endParaRPr sz="1900">
              <a:solidFill>
                <a:srgbClr val="000000"/>
              </a:solidFill>
            </a:endParaRPr>
          </a:p>
          <a:p>
            <a:pPr marL="914400" lvl="1" indent="-33115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○"/>
            </a:pPr>
            <a:r>
              <a:rPr lang="en" sz="1900">
                <a:solidFill>
                  <a:srgbClr val="000000"/>
                </a:solidFill>
              </a:rPr>
              <a:t>Linear Discriminant Analysis</a:t>
            </a:r>
            <a:endParaRPr sz="1900">
              <a:solidFill>
                <a:srgbClr val="000000"/>
              </a:solidFill>
            </a:endParaRPr>
          </a:p>
          <a:p>
            <a:pPr marL="914400" lvl="1" indent="-33115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Condensed Light"/>
              <a:buChar char="○"/>
            </a:pPr>
            <a:r>
              <a:rPr lang="en" sz="1900">
                <a:solidFill>
                  <a:srgbClr val="000000"/>
                </a:solidFill>
              </a:rPr>
              <a:t>Naïve Bayes</a:t>
            </a:r>
            <a:endParaRPr sz="1900"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Evaluations</a:t>
            </a:r>
            <a:endParaRPr/>
          </a:p>
        </p:txBody>
      </p:sp>
      <p:graphicFrame>
        <p:nvGraphicFramePr>
          <p:cNvPr id="388" name="Google Shape;388;p21"/>
          <p:cNvGraphicFramePr/>
          <p:nvPr/>
        </p:nvGraphicFramePr>
        <p:xfrm>
          <a:off x="188675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{BA55DE91-A01A-465C-B8AF-AB3D85BAE43E}</a:tableStyleId>
              </a:tblPr>
              <a:tblGrid>
                <a:gridCol w="175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82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</a:rPr>
                        <a:t>Evaluation Measure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</a:rPr>
                        <a:t>Linear Discriminant Analysis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</a:rPr>
                        <a:t>Naive Bayes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9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Precision 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.9441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.9223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.9303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.9358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Recall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.7265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.9447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.9506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.8674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F1 Measure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.8042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.9306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.9329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.8955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On-screen Show (16:9)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Nunito</vt:lpstr>
      <vt:lpstr>Maven Pro</vt:lpstr>
      <vt:lpstr>Roboto Condensed Light</vt:lpstr>
      <vt:lpstr>Comfortaa</vt:lpstr>
      <vt:lpstr>Arial</vt:lpstr>
      <vt:lpstr>Momentum</vt:lpstr>
      <vt:lpstr>Stroke Prediction</vt:lpstr>
      <vt:lpstr>Purpose</vt:lpstr>
      <vt:lpstr>Project Life Cycle</vt:lpstr>
      <vt:lpstr>Data Source and Variables</vt:lpstr>
      <vt:lpstr>Insights From Original Data Set</vt:lpstr>
      <vt:lpstr>Exploratory Data Analysis</vt:lpstr>
      <vt:lpstr>Exploratory Data Analysis</vt:lpstr>
      <vt:lpstr>Modeling</vt:lpstr>
      <vt:lpstr>Model Evaluations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Emina Belekanich</dc:creator>
  <cp:lastModifiedBy>Emina Belekanich</cp:lastModifiedBy>
  <cp:revision>1</cp:revision>
  <dcterms:modified xsi:type="dcterms:W3CDTF">2021-10-18T02:45:42Z</dcterms:modified>
</cp:coreProperties>
</file>