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7.xml"/><Relationship Id="rId22" Type="http://schemas.openxmlformats.org/officeDocument/2006/relationships/font" Target="fonts/Roboto-italic.fntdata"/><Relationship Id="rId10" Type="http://schemas.openxmlformats.org/officeDocument/2006/relationships/slide" Target="slides/slide6.xml"/><Relationship Id="rId21" Type="http://schemas.openxmlformats.org/officeDocument/2006/relationships/font" Target="fonts/Robo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6800"/>
              <a:t>CS 301: HPC </a:t>
            </a:r>
            <a:endParaRPr sz="6800"/>
          </a:p>
        </p:txBody>
      </p:sp>
      <p:sp>
        <p:nvSpPr>
          <p:cNvPr id="68" name="Shape 68"/>
          <p:cNvSpPr txBox="1"/>
          <p:nvPr>
            <p:ph idx="1" type="subTitle"/>
          </p:nvPr>
        </p:nvSpPr>
        <p:spPr>
          <a:xfrm>
            <a:off x="496100" y="2491775"/>
            <a:ext cx="8285700" cy="992100"/>
          </a:xfrm>
          <a:prstGeom prst="rect">
            <a:avLst/>
          </a:prstGeom>
          <a:noFill/>
        </p:spPr>
        <p:txBody>
          <a:bodyPr anchorCtr="0" anchor="t" bIns="91425" lIns="91425" spcFirstLastPara="1" rIns="91425" wrap="square" tIns="91425">
            <a:noAutofit/>
          </a:bodyPr>
          <a:lstStyle/>
          <a:p>
            <a:pPr indent="0" lvl="0" marL="0">
              <a:spcBef>
                <a:spcPts val="0"/>
              </a:spcBef>
              <a:spcAft>
                <a:spcPts val="0"/>
              </a:spcAft>
              <a:buNone/>
            </a:pPr>
            <a:r>
              <a:rPr lang="en" sz="3600">
                <a:solidFill>
                  <a:srgbClr val="D9D9D9"/>
                </a:solidFill>
              </a:rPr>
              <a:t>Comparison of sorting algorithms</a:t>
            </a:r>
            <a:endParaRPr sz="3600">
              <a:solidFill>
                <a:srgbClr val="D9D9D9"/>
              </a:solidFill>
            </a:endParaRPr>
          </a:p>
        </p:txBody>
      </p:sp>
      <p:sp>
        <p:nvSpPr>
          <p:cNvPr id="69" name="Shape 69"/>
          <p:cNvSpPr txBox="1"/>
          <p:nvPr/>
        </p:nvSpPr>
        <p:spPr>
          <a:xfrm>
            <a:off x="0" y="4509900"/>
            <a:ext cx="6494400" cy="633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Mauli Shah - 201501132				Advisor: Dr. Bhaskar Chaudhary</a:t>
            </a:r>
            <a:endParaRPr/>
          </a:p>
          <a:p>
            <a:pPr indent="0" lvl="0" marL="0">
              <a:spcBef>
                <a:spcPts val="0"/>
              </a:spcBef>
              <a:spcAft>
                <a:spcPts val="0"/>
              </a:spcAft>
              <a:buNone/>
            </a:pPr>
            <a:r>
              <a:rPr lang="en"/>
              <a:t>Ekta Bhoraniya - 201501402								   DAIICT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Speed-up Comparison</a:t>
            </a:r>
            <a:endParaRPr/>
          </a:p>
        </p:txBody>
      </p:sp>
      <p:sp>
        <p:nvSpPr>
          <p:cNvPr id="128" name="Shape 128"/>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Here the Speedup of Selection Sort and QuickSort are compared for 4,8,12 number of processors.</a:t>
            </a:r>
            <a:endParaRPr/>
          </a:p>
        </p:txBody>
      </p:sp>
      <p:pic>
        <p:nvPicPr>
          <p:cNvPr descr="speedup.jpg" id="129" name="Shape 129"/>
          <p:cNvPicPr preferRelativeResize="0"/>
          <p:nvPr/>
        </p:nvPicPr>
        <p:blipFill>
          <a:blip r:embed="rId3">
            <a:alphaModFix/>
          </a:blip>
          <a:stretch>
            <a:fillRect/>
          </a:stretch>
        </p:blipFill>
        <p:spPr>
          <a:xfrm>
            <a:off x="3332975" y="560600"/>
            <a:ext cx="5811025" cy="4358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Execution Time Serial Algorithm</a:t>
            </a:r>
            <a:endParaRPr/>
          </a:p>
        </p:txBody>
      </p:sp>
      <p:sp>
        <p:nvSpPr>
          <p:cNvPr id="135" name="Shape 135"/>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case of Serial implementation of Algorithm for Selection Sort and QuickSort.</a:t>
            </a:r>
            <a:endParaRPr/>
          </a:p>
          <a:p>
            <a:pPr indent="0" lvl="0" marL="0">
              <a:spcBef>
                <a:spcPts val="1600"/>
              </a:spcBef>
              <a:spcAft>
                <a:spcPts val="1600"/>
              </a:spcAft>
              <a:buNone/>
            </a:pPr>
            <a:r>
              <a:rPr lang="en"/>
              <a:t>From the graph it is clearly seen that for higher input sizes that algorithm of  O(NlogN) is better than O(N*N).</a:t>
            </a:r>
            <a:endParaRPr/>
          </a:p>
        </p:txBody>
      </p:sp>
      <p:pic>
        <p:nvPicPr>
          <p:cNvPr descr="sp.jpg" id="136" name="Shape 136"/>
          <p:cNvPicPr preferRelativeResize="0"/>
          <p:nvPr/>
        </p:nvPicPr>
        <p:blipFill>
          <a:blip r:embed="rId3">
            <a:alphaModFix/>
          </a:blip>
          <a:stretch>
            <a:fillRect/>
          </a:stretch>
        </p:blipFill>
        <p:spPr>
          <a:xfrm>
            <a:off x="3404600" y="571500"/>
            <a:ext cx="5334000" cy="4000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226075" y="329750"/>
            <a:ext cx="2808000" cy="953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Execution Time for fixed number of processor</a:t>
            </a:r>
            <a:endParaRPr/>
          </a:p>
        </p:txBody>
      </p:sp>
      <p:sp>
        <p:nvSpPr>
          <p:cNvPr id="142" name="Shape 142"/>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In case of Parallel Algorithm for number of processors equal to 4,8 and 12 comparison is shown</a:t>
            </a:r>
            <a:endParaRPr/>
          </a:p>
        </p:txBody>
      </p:sp>
      <p:pic>
        <p:nvPicPr>
          <p:cNvPr descr="rp.jpg" id="143" name="Shape 143"/>
          <p:cNvPicPr preferRelativeResize="0"/>
          <p:nvPr/>
        </p:nvPicPr>
        <p:blipFill>
          <a:blip r:embed="rId3">
            <a:alphaModFix/>
          </a:blip>
          <a:stretch>
            <a:fillRect/>
          </a:stretch>
        </p:blipFill>
        <p:spPr>
          <a:xfrm>
            <a:off x="3614825" y="571500"/>
            <a:ext cx="5334000" cy="4000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Execution time for fixed input size </a:t>
            </a:r>
            <a:endParaRPr/>
          </a:p>
        </p:txBody>
      </p:sp>
      <p:sp>
        <p:nvSpPr>
          <p:cNvPr id="149" name="Shape 149"/>
          <p:cNvSpPr txBox="1"/>
          <p:nvPr>
            <p:ph idx="1" type="body"/>
          </p:nvPr>
        </p:nvSpPr>
        <p:spPr>
          <a:xfrm>
            <a:off x="226075" y="1465800"/>
            <a:ext cx="2808000" cy="3579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Here the input size is fixed and equal to 10^5 and the excution time vs number of processor is plotted.</a:t>
            </a:r>
            <a:endParaRPr/>
          </a:p>
          <a:p>
            <a:pPr indent="0" lvl="0" marL="0">
              <a:spcBef>
                <a:spcPts val="1600"/>
              </a:spcBef>
              <a:spcAft>
                <a:spcPts val="0"/>
              </a:spcAft>
              <a:buNone/>
            </a:pPr>
            <a:r>
              <a:rPr lang="en"/>
              <a:t>It can be seen that as the number of processor increases the execution time decreases.</a:t>
            </a:r>
            <a:endParaRPr/>
          </a:p>
          <a:p>
            <a:pPr indent="0" lvl="0" marL="0">
              <a:spcBef>
                <a:spcPts val="1600"/>
              </a:spcBef>
              <a:spcAft>
                <a:spcPts val="1600"/>
              </a:spcAft>
              <a:buNone/>
            </a:pPr>
            <a:r>
              <a:rPr lang="en"/>
              <a:t>In case of QuickSort as the input size increases the number of task formed increases due to which there is a slight increase in the execution time because of creation of task and fetching it from the pool of tasks if the number of tasks exceeds the input size.</a:t>
            </a:r>
            <a:endParaRPr/>
          </a:p>
        </p:txBody>
      </p:sp>
      <p:pic>
        <p:nvPicPr>
          <p:cNvPr descr="proc5.jpg" id="150" name="Shape 150"/>
          <p:cNvPicPr preferRelativeResize="0"/>
          <p:nvPr/>
        </p:nvPicPr>
        <p:blipFill>
          <a:blip r:embed="rId3">
            <a:alphaModFix/>
          </a:blip>
          <a:stretch>
            <a:fillRect/>
          </a:stretch>
        </p:blipFill>
        <p:spPr>
          <a:xfrm>
            <a:off x="3324725" y="357800"/>
            <a:ext cx="5708200" cy="4281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Important Analysis - Selection Sort :</a:t>
            </a:r>
            <a:endParaRPr/>
          </a:p>
        </p:txBody>
      </p:sp>
      <p:sp>
        <p:nvSpPr>
          <p:cNvPr id="156" name="Shape 15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For small input sizes the number of computations increases the communications doesn't increase that much.At this point the overhead is majorly because of the creation of threads.But as the input size increases there is an increase in communication time thus making communication overhead come into picture.</a:t>
            </a:r>
            <a:endParaRPr/>
          </a:p>
          <a:p>
            <a:pPr indent="-342900" lvl="0" marL="457200">
              <a:spcBef>
                <a:spcPts val="1000"/>
              </a:spcBef>
              <a:spcAft>
                <a:spcPts val="0"/>
              </a:spcAft>
              <a:buSzPts val="1800"/>
              <a:buChar char="●"/>
            </a:pPr>
            <a:r>
              <a:rPr lang="en"/>
              <a:t>No load balancing related issue because each thread has to sort equal number of elements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Important Analysis - Quick Sort :</a:t>
            </a:r>
            <a:endParaRPr/>
          </a:p>
        </p:txBody>
      </p:sp>
      <p:sp>
        <p:nvSpPr>
          <p:cNvPr id="162" name="Shape 162"/>
          <p:cNvSpPr txBox="1"/>
          <p:nvPr>
            <p:ph idx="1" type="body"/>
          </p:nvPr>
        </p:nvSpPr>
        <p:spPr>
          <a:xfrm>
            <a:off x="471900" y="1800800"/>
            <a:ext cx="8222100" cy="3207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Here</a:t>
            </a:r>
            <a:r>
              <a:rPr lang="en"/>
              <a:t> array is divided into two parts, left and right. Threads will sort that small array part.  So there will be independent part of array to sort for each thread.  So, there will not be any dependency.</a:t>
            </a:r>
            <a:endParaRPr/>
          </a:p>
          <a:p>
            <a:pPr indent="-342900" lvl="0" marL="457200" rtl="0">
              <a:spcBef>
                <a:spcPts val="0"/>
              </a:spcBef>
              <a:spcAft>
                <a:spcPts val="0"/>
              </a:spcAft>
              <a:buSzPts val="1800"/>
              <a:buChar char="●"/>
            </a:pPr>
            <a:r>
              <a:rPr lang="en"/>
              <a:t>As we used task, it generate new task when thread encounters it.Then it may choose to execute the task immediately or defer its execution until a later	time.If task execution is deferred, then the task is placed in a pool of tasks. A thread that executes a task may be different from the thread that originally encountered	it.</a:t>
            </a:r>
            <a:endParaRPr/>
          </a:p>
          <a:p>
            <a:pPr indent="-342900" lvl="0" marL="457200">
              <a:spcBef>
                <a:spcPts val="0"/>
              </a:spcBef>
              <a:spcAft>
                <a:spcPts val="0"/>
              </a:spcAft>
              <a:buSzPts val="1800"/>
              <a:buChar char="●"/>
            </a:pPr>
            <a:r>
              <a:rPr lang="en"/>
              <a:t>As work division depends on pivot there is problem of load balancing.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Serial Algorithm:</a:t>
            </a:r>
            <a:endParaRPr/>
          </a:p>
        </p:txBody>
      </p:sp>
      <p:sp>
        <p:nvSpPr>
          <p:cNvPr id="75" name="Shape 75"/>
          <p:cNvSpPr txBox="1"/>
          <p:nvPr>
            <p:ph idx="1" type="body"/>
          </p:nvPr>
        </p:nvSpPr>
        <p:spPr>
          <a:xfrm>
            <a:off x="471900" y="1634875"/>
            <a:ext cx="8222100" cy="3508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Selection Sort</a:t>
            </a:r>
            <a:r>
              <a:rPr b="1" lang="en" sz="1600"/>
              <a:t>: </a:t>
            </a:r>
            <a:r>
              <a:rPr lang="en" sz="1600"/>
              <a:t> This algorithm first finds the smallest element in the array and swaps it with the element in the first position, then find the second smallest element and swaps it with the element in the second position, and continues in this way until the entire array is sorted.Two for loops are used for this purpose. Each element of the outer loop is compared to all the elements of the inner for loop and then its correct position is found by counting the number of elements less than it and is placed there. Time complexity=O(N</a:t>
            </a:r>
            <a:r>
              <a:rPr baseline="30000" lang="en" sz="1600"/>
              <a:t>2</a:t>
            </a:r>
            <a:r>
              <a:rPr lang="en" sz="1600"/>
              <a:t>)</a:t>
            </a:r>
            <a:endParaRPr sz="1600"/>
          </a:p>
          <a:p>
            <a:pPr indent="0" lvl="0" marL="0" rtl="0">
              <a:spcBef>
                <a:spcPts val="0"/>
              </a:spcBef>
              <a:spcAft>
                <a:spcPts val="0"/>
              </a:spcAft>
              <a:buNone/>
            </a:pPr>
            <a:r>
              <a:rPr b="1" lang="en"/>
              <a:t>QuickSort</a:t>
            </a:r>
            <a:r>
              <a:rPr lang="en" sz="1600"/>
              <a:t>:QuickSort is a Divide and Conquer algorithm. It picks an element as pivot and partitions the given array around the picked pivot.This algorithm divides the list into three main parts : Elements less than the Pivot element, Pivot element(Central element), elements greater than the pivot element.The pivot is localized to all the subarrays formed. Time complexity=O(N Log N)</a:t>
            </a:r>
            <a:endParaRPr sz="1600">
              <a:solidFill>
                <a:srgbClr val="666666"/>
              </a:solidFill>
            </a:endParaRPr>
          </a:p>
          <a:p>
            <a:pPr indent="0" lvl="0" marL="0">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Profiling Information</a:t>
            </a:r>
            <a:endParaRPr/>
          </a:p>
        </p:txBody>
      </p:sp>
      <p:sp>
        <p:nvSpPr>
          <p:cNvPr id="81" name="Shape 81"/>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Selection Sort:</a:t>
            </a:r>
            <a:endParaRPr/>
          </a:p>
          <a:p>
            <a:pPr indent="0" lvl="0" marL="0">
              <a:spcBef>
                <a:spcPts val="1600"/>
              </a:spcBef>
              <a:spcAft>
                <a:spcPts val="0"/>
              </a:spcAft>
              <a:buNone/>
            </a:pPr>
            <a:r>
              <a:rPr lang="en"/>
              <a:t>For input size 1000.</a:t>
            </a:r>
            <a:endParaRPr/>
          </a:p>
          <a:p>
            <a:pPr indent="0" lvl="0" marL="0">
              <a:spcBef>
                <a:spcPts val="1600"/>
              </a:spcBef>
              <a:spcAft>
                <a:spcPts val="1600"/>
              </a:spcAft>
              <a:buNone/>
            </a:pPr>
            <a:r>
              <a:rPr lang="en"/>
              <a:t>Using gprof</a:t>
            </a:r>
            <a:endParaRPr/>
          </a:p>
        </p:txBody>
      </p:sp>
      <p:pic>
        <p:nvPicPr>
          <p:cNvPr descr="imgonline-com-ua-twotoone-hW6OHycTKE.jpg" id="82" name="Shape 82"/>
          <p:cNvPicPr preferRelativeResize="0"/>
          <p:nvPr/>
        </p:nvPicPr>
        <p:blipFill>
          <a:blip r:embed="rId3">
            <a:alphaModFix/>
          </a:blip>
          <a:stretch>
            <a:fillRect/>
          </a:stretch>
        </p:blipFill>
        <p:spPr>
          <a:xfrm>
            <a:off x="2746924" y="0"/>
            <a:ext cx="63865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Profiling Information</a:t>
            </a:r>
            <a:endParaRPr/>
          </a:p>
        </p:txBody>
      </p:sp>
      <p:sp>
        <p:nvSpPr>
          <p:cNvPr id="88" name="Shape 88"/>
          <p:cNvSpPr txBox="1"/>
          <p:nvPr>
            <p:ph idx="1" type="body"/>
          </p:nvPr>
        </p:nvSpPr>
        <p:spPr>
          <a:xfrm>
            <a:off x="226075" y="1423750"/>
            <a:ext cx="2808000" cy="31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Quick Sort</a:t>
            </a:r>
            <a:endParaRPr/>
          </a:p>
          <a:p>
            <a:pPr indent="0" lvl="0" marL="0">
              <a:spcBef>
                <a:spcPts val="1600"/>
              </a:spcBef>
              <a:spcAft>
                <a:spcPts val="0"/>
              </a:spcAft>
              <a:buNone/>
            </a:pPr>
            <a:r>
              <a:rPr lang="en"/>
              <a:t>Input Size: 1000</a:t>
            </a:r>
            <a:endParaRPr/>
          </a:p>
          <a:p>
            <a:pPr indent="0" lvl="0" marL="0">
              <a:spcBef>
                <a:spcPts val="1600"/>
              </a:spcBef>
              <a:spcAft>
                <a:spcPts val="1600"/>
              </a:spcAft>
              <a:buNone/>
            </a:pPr>
            <a:r>
              <a:rPr lang="en"/>
              <a:t>Using gprof</a:t>
            </a:r>
            <a:endParaRPr/>
          </a:p>
        </p:txBody>
      </p:sp>
      <p:pic>
        <p:nvPicPr>
          <p:cNvPr descr="imgonline-com-ua-twotoone-106Ubf0ZBHueFGo.jpg" id="89" name="Shape 89"/>
          <p:cNvPicPr preferRelativeResize="0"/>
          <p:nvPr/>
        </p:nvPicPr>
        <p:blipFill>
          <a:blip r:embed="rId3">
            <a:alphaModFix/>
          </a:blip>
          <a:stretch>
            <a:fillRect/>
          </a:stretch>
        </p:blipFill>
        <p:spPr>
          <a:xfrm>
            <a:off x="2606775" y="19050"/>
            <a:ext cx="6523301" cy="5105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Parallelization Strategy</a:t>
            </a:r>
            <a:endParaRPr/>
          </a:p>
        </p:txBody>
      </p:sp>
      <p:sp>
        <p:nvSpPr>
          <p:cNvPr id="95" name="Shape 95"/>
          <p:cNvSpPr txBox="1"/>
          <p:nvPr>
            <p:ph idx="1" type="body"/>
          </p:nvPr>
        </p:nvSpPr>
        <p:spPr>
          <a:xfrm>
            <a:off x="471900" y="1631975"/>
            <a:ext cx="8222100" cy="351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Selection Sort: </a:t>
            </a:r>
            <a:r>
              <a:rPr lang="en"/>
              <a:t>The clause #pragma omp parallel for is used to parallelize the outer for loop through which the array is divided into subarrays.The array is shared by all the threads.</a:t>
            </a:r>
            <a:endParaRPr/>
          </a:p>
          <a:p>
            <a:pPr indent="0" lvl="0" marL="0">
              <a:spcBef>
                <a:spcPts val="1600"/>
              </a:spcBef>
              <a:spcAft>
                <a:spcPts val="0"/>
              </a:spcAft>
              <a:buNone/>
            </a:pPr>
            <a:r>
              <a:rPr b="1" lang="en"/>
              <a:t>Quick Sort: </a:t>
            </a:r>
            <a:r>
              <a:rPr lang="en"/>
              <a:t>we used the clause pragma omp task and single nowait in order to parallelize the code. we parallelize the code for large inputs(&gt;10</a:t>
            </a:r>
            <a:r>
              <a:rPr baseline="30000" lang="en"/>
              <a:t>3</a:t>
            </a:r>
            <a:r>
              <a:rPr lang="en"/>
              <a:t>). Firstly partition method will be called by a single thread and then tasks will be divided among the threads. whenever a thread encounters a task construct,a new task is generated. The task construct is placed where array is divided into two parts. Threads sort that individual array and finally merge all subarrays for final output.</a:t>
            </a:r>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Parallelized</a:t>
            </a:r>
            <a:r>
              <a:rPr lang="en"/>
              <a:t> Part of the code</a:t>
            </a:r>
            <a:endParaRPr/>
          </a:p>
        </p:txBody>
      </p:sp>
      <p:sp>
        <p:nvSpPr>
          <p:cNvPr id="101" name="Shape 101"/>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400"/>
              <a:t>In case of selection sort following part is parallelized</a:t>
            </a:r>
            <a:endParaRPr sz="1400"/>
          </a:p>
        </p:txBody>
      </p:sp>
      <p:pic>
        <p:nvPicPr>
          <p:cNvPr descr="Screenshot (12).png" id="102" name="Shape 102"/>
          <p:cNvPicPr preferRelativeResize="0"/>
          <p:nvPr/>
        </p:nvPicPr>
        <p:blipFill>
          <a:blip r:embed="rId3">
            <a:alphaModFix/>
          </a:blip>
          <a:stretch>
            <a:fillRect/>
          </a:stretch>
        </p:blipFill>
        <p:spPr>
          <a:xfrm>
            <a:off x="3597975" y="1149875"/>
            <a:ext cx="5106400" cy="338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Algorithm Quick Sort:</a:t>
            </a:r>
            <a:endParaRPr/>
          </a:p>
        </p:txBody>
      </p:sp>
      <p:sp>
        <p:nvSpPr>
          <p:cNvPr id="108" name="Shape 108"/>
          <p:cNvSpPr txBox="1"/>
          <p:nvPr>
            <p:ph idx="1" type="body"/>
          </p:nvPr>
        </p:nvSpPr>
        <p:spPr>
          <a:xfrm>
            <a:off x="471900" y="1506425"/>
            <a:ext cx="8222100" cy="3456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700">
                <a:solidFill>
                  <a:srgbClr val="000000"/>
                </a:solidFill>
                <a:latin typeface="Times New Roman"/>
                <a:ea typeface="Times New Roman"/>
                <a:cs typeface="Times New Roman"/>
                <a:sym typeface="Times New Roman"/>
              </a:rPr>
              <a:t>The steps are:</a:t>
            </a:r>
            <a:endParaRPr sz="1700">
              <a:solidFill>
                <a:srgbClr val="000000"/>
              </a:solidFill>
              <a:latin typeface="Times New Roman"/>
              <a:ea typeface="Times New Roman"/>
              <a:cs typeface="Times New Roman"/>
              <a:sym typeface="Times New Roman"/>
            </a:endParaRPr>
          </a:p>
          <a:p>
            <a:pPr indent="-336550" lvl="0" marL="901700" rtl="0">
              <a:spcBef>
                <a:spcPts val="600"/>
              </a:spcBef>
              <a:spcAft>
                <a:spcPts val="0"/>
              </a:spcAft>
              <a:buClr>
                <a:srgbClr val="000000"/>
              </a:buClr>
              <a:buSzPts val="1700"/>
              <a:buFont typeface="Times New Roman"/>
              <a:buAutoNum type="arabicPeriod"/>
            </a:pPr>
            <a:r>
              <a:rPr lang="en" sz="1700">
                <a:solidFill>
                  <a:srgbClr val="000000"/>
                </a:solidFill>
                <a:latin typeface="Times New Roman"/>
                <a:ea typeface="Times New Roman"/>
                <a:cs typeface="Times New Roman"/>
                <a:sym typeface="Times New Roman"/>
              </a:rPr>
              <a:t>Pick an element, called a </a:t>
            </a:r>
            <a:r>
              <a:rPr i="1" lang="en" sz="1700">
                <a:solidFill>
                  <a:srgbClr val="000000"/>
                </a:solidFill>
                <a:latin typeface="Times New Roman"/>
                <a:ea typeface="Times New Roman"/>
                <a:cs typeface="Times New Roman"/>
                <a:sym typeface="Times New Roman"/>
              </a:rPr>
              <a:t>pivot</a:t>
            </a:r>
            <a:r>
              <a:rPr lang="en" sz="1700">
                <a:solidFill>
                  <a:srgbClr val="000000"/>
                </a:solidFill>
                <a:latin typeface="Times New Roman"/>
                <a:ea typeface="Times New Roman"/>
                <a:cs typeface="Times New Roman"/>
                <a:sym typeface="Times New Roman"/>
              </a:rPr>
              <a:t>, from the array.</a:t>
            </a:r>
            <a:endParaRPr sz="1700">
              <a:solidFill>
                <a:srgbClr val="000000"/>
              </a:solidFill>
              <a:latin typeface="Times New Roman"/>
              <a:ea typeface="Times New Roman"/>
              <a:cs typeface="Times New Roman"/>
              <a:sym typeface="Times New Roman"/>
            </a:endParaRPr>
          </a:p>
          <a:p>
            <a:pPr indent="-336550" lvl="0" marL="901700" rtl="0">
              <a:spcBef>
                <a:spcPts val="0"/>
              </a:spcBef>
              <a:spcAft>
                <a:spcPts val="0"/>
              </a:spcAft>
              <a:buClr>
                <a:srgbClr val="000000"/>
              </a:buClr>
              <a:buSzPts val="1700"/>
              <a:buFont typeface="Times New Roman"/>
              <a:buAutoNum type="arabicPeriod"/>
            </a:pPr>
            <a:r>
              <a:rPr i="1" lang="en" sz="1700">
                <a:solidFill>
                  <a:srgbClr val="000000"/>
                </a:solidFill>
                <a:latin typeface="Times New Roman"/>
                <a:ea typeface="Times New Roman"/>
                <a:cs typeface="Times New Roman"/>
                <a:sym typeface="Times New Roman"/>
              </a:rPr>
              <a:t>Partitioning</a:t>
            </a:r>
            <a:r>
              <a:rPr lang="en" sz="1700">
                <a:solidFill>
                  <a:srgbClr val="000000"/>
                </a:solidFill>
                <a:latin typeface="Times New Roman"/>
                <a:ea typeface="Times New Roman"/>
                <a:cs typeface="Times New Roman"/>
                <a:sym typeface="Times New Roman"/>
              </a:rPr>
              <a:t>: reorder the array so that all elements with values less than the pivot come before the pivot, while all elements with values greater than the pivot come after it (equal values can go either way). After this partitioning, the pivot is in its final position. This is called the </a:t>
            </a:r>
            <a:r>
              <a:rPr i="1" lang="en" sz="1700">
                <a:solidFill>
                  <a:srgbClr val="000000"/>
                </a:solidFill>
                <a:latin typeface="Times New Roman"/>
                <a:ea typeface="Times New Roman"/>
                <a:cs typeface="Times New Roman"/>
                <a:sym typeface="Times New Roman"/>
              </a:rPr>
              <a:t>partition </a:t>
            </a:r>
            <a:r>
              <a:rPr lang="en" sz="1700">
                <a:solidFill>
                  <a:srgbClr val="000000"/>
                </a:solidFill>
                <a:latin typeface="Times New Roman"/>
                <a:ea typeface="Times New Roman"/>
                <a:cs typeface="Times New Roman"/>
                <a:sym typeface="Times New Roman"/>
              </a:rPr>
              <a:t>operation.</a:t>
            </a:r>
            <a:endParaRPr sz="1700">
              <a:solidFill>
                <a:srgbClr val="000000"/>
              </a:solidFill>
              <a:latin typeface="Times New Roman"/>
              <a:ea typeface="Times New Roman"/>
              <a:cs typeface="Times New Roman"/>
              <a:sym typeface="Times New Roman"/>
            </a:endParaRPr>
          </a:p>
          <a:p>
            <a:pPr indent="-336550" lvl="0" marL="901700" rtl="0">
              <a:spcBef>
                <a:spcPts val="0"/>
              </a:spcBef>
              <a:spcAft>
                <a:spcPts val="0"/>
              </a:spcAft>
              <a:buClr>
                <a:srgbClr val="000000"/>
              </a:buClr>
              <a:buSzPts val="1700"/>
              <a:buFont typeface="Times New Roman"/>
              <a:buAutoNum type="arabicPeriod"/>
            </a:pPr>
            <a:r>
              <a:rPr lang="en" sz="1700">
                <a:solidFill>
                  <a:srgbClr val="000000"/>
                </a:solidFill>
                <a:latin typeface="Times New Roman"/>
                <a:ea typeface="Times New Roman"/>
                <a:cs typeface="Times New Roman"/>
                <a:sym typeface="Times New Roman"/>
              </a:rPr>
              <a:t>Recursively apply the above steps to the sub-array of elements with smaller values and separately to the sub-array of elements with greater values.</a:t>
            </a:r>
            <a:endParaRPr sz="1700">
              <a:solidFill>
                <a:srgbClr val="000000"/>
              </a:solidFill>
              <a:latin typeface="Times New Roman"/>
              <a:ea typeface="Times New Roman"/>
              <a:cs typeface="Times New Roman"/>
              <a:sym typeface="Times New Roman"/>
            </a:endParaRPr>
          </a:p>
          <a:p>
            <a:pPr indent="0" lvl="0" marL="0" rtl="0">
              <a:spcBef>
                <a:spcPts val="600"/>
              </a:spcBef>
              <a:spcAft>
                <a:spcPts val="0"/>
              </a:spcAft>
              <a:buNone/>
            </a:pPr>
            <a:r>
              <a:rPr lang="en" sz="1700">
                <a:solidFill>
                  <a:srgbClr val="000000"/>
                </a:solidFill>
                <a:latin typeface="Times New Roman"/>
                <a:ea typeface="Times New Roman"/>
                <a:cs typeface="Times New Roman"/>
                <a:sym typeface="Times New Roman"/>
              </a:rPr>
              <a:t>The base case of the recursion is arrays of size zero or one, which are in order by definition, so they never need to be sorted.</a:t>
            </a:r>
            <a:endParaRPr sz="1700">
              <a:solidFill>
                <a:srgbClr val="000000"/>
              </a:solidFill>
              <a:latin typeface="Times New Roman"/>
              <a:ea typeface="Times New Roman"/>
              <a:cs typeface="Times New Roman"/>
              <a:sym typeface="Times New Roman"/>
            </a:endParaRPr>
          </a:p>
          <a:p>
            <a:pPr indent="0" lvl="0" marL="0">
              <a:spcBef>
                <a:spcPts val="600"/>
              </a:spcBef>
              <a:spcAft>
                <a:spcPts val="160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247675" y="66000"/>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Speedup of Selection Sort</a:t>
            </a:r>
            <a:endParaRPr/>
          </a:p>
        </p:txBody>
      </p:sp>
      <p:sp>
        <p:nvSpPr>
          <p:cNvPr id="114" name="Shape 114"/>
          <p:cNvSpPr txBox="1"/>
          <p:nvPr>
            <p:ph idx="1" type="body"/>
          </p:nvPr>
        </p:nvSpPr>
        <p:spPr>
          <a:xfrm>
            <a:off x="471900" y="1919075"/>
            <a:ext cx="8222100" cy="2710200"/>
          </a:xfrm>
          <a:prstGeom prst="rect">
            <a:avLst/>
          </a:prstGeom>
          <a:noFill/>
        </p:spPr>
        <p:txBody>
          <a:bodyPr anchorCtr="0" anchor="t" bIns="91425" lIns="91425" spcFirstLastPara="1" rIns="91425" wrap="square" tIns="91425">
            <a:noAutofit/>
          </a:bodyPr>
          <a:lstStyle/>
          <a:p>
            <a:pPr indent="0" lvl="0" marL="0" rtl="0">
              <a:spcBef>
                <a:spcPts val="600"/>
              </a:spcBef>
              <a:spcAft>
                <a:spcPts val="600"/>
              </a:spcAft>
              <a:buNone/>
            </a:pPr>
            <a:r>
              <a:t/>
            </a:r>
            <a:endParaRPr sz="1700">
              <a:solidFill>
                <a:srgbClr val="000000"/>
              </a:solidFill>
              <a:latin typeface="Times New Roman"/>
              <a:ea typeface="Times New Roman"/>
              <a:cs typeface="Times New Roman"/>
              <a:sym typeface="Times New Roman"/>
            </a:endParaRPr>
          </a:p>
        </p:txBody>
      </p:sp>
      <p:pic>
        <p:nvPicPr>
          <p:cNvPr descr="mean_speedup.png" id="115" name="Shape 115"/>
          <p:cNvPicPr preferRelativeResize="0"/>
          <p:nvPr/>
        </p:nvPicPr>
        <p:blipFill>
          <a:blip r:embed="rId3">
            <a:alphaModFix/>
          </a:blip>
          <a:stretch>
            <a:fillRect/>
          </a:stretch>
        </p:blipFill>
        <p:spPr>
          <a:xfrm>
            <a:off x="0" y="941874"/>
            <a:ext cx="9143999" cy="4201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121525" y="213350"/>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Speedup of QuickSort</a:t>
            </a:r>
            <a:endParaRPr/>
          </a:p>
        </p:txBody>
      </p:sp>
      <p:sp>
        <p:nvSpPr>
          <p:cNvPr id="121" name="Shape 1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descr="mean_speedup_quick.png" id="122" name="Shape 122"/>
          <p:cNvPicPr preferRelativeResize="0"/>
          <p:nvPr/>
        </p:nvPicPr>
        <p:blipFill rotWithShape="1">
          <a:blip r:embed="rId3">
            <a:alphaModFix/>
          </a:blip>
          <a:srcRect b="0" l="0" r="0" t="0"/>
          <a:stretch/>
        </p:blipFill>
        <p:spPr>
          <a:xfrm>
            <a:off x="-200" y="981050"/>
            <a:ext cx="9144199" cy="411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