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4"/>
  </p:notesMasterIdLst>
  <p:handoutMasterIdLst>
    <p:handoutMasterId r:id="rId75"/>
  </p:handoutMasterIdLst>
  <p:sldIdLst>
    <p:sldId id="294" r:id="rId2"/>
    <p:sldId id="306" r:id="rId3"/>
    <p:sldId id="296" r:id="rId4"/>
    <p:sldId id="299" r:id="rId5"/>
    <p:sldId id="297" r:id="rId6"/>
    <p:sldId id="295" r:id="rId7"/>
    <p:sldId id="308" r:id="rId8"/>
    <p:sldId id="309" r:id="rId9"/>
    <p:sldId id="315" r:id="rId10"/>
    <p:sldId id="303" r:id="rId11"/>
    <p:sldId id="305" r:id="rId12"/>
    <p:sldId id="304" r:id="rId13"/>
    <p:sldId id="302" r:id="rId14"/>
    <p:sldId id="310" r:id="rId15"/>
    <p:sldId id="300" r:id="rId16"/>
    <p:sldId id="311" r:id="rId17"/>
    <p:sldId id="314" r:id="rId18"/>
    <p:sldId id="312" r:id="rId19"/>
    <p:sldId id="313" r:id="rId20"/>
    <p:sldId id="316" r:id="rId21"/>
    <p:sldId id="317" r:id="rId22"/>
    <p:sldId id="319" r:id="rId23"/>
    <p:sldId id="318" r:id="rId24"/>
    <p:sldId id="320" r:id="rId25"/>
    <p:sldId id="328" r:id="rId26"/>
    <p:sldId id="323" r:id="rId27"/>
    <p:sldId id="325" r:id="rId28"/>
    <p:sldId id="324" r:id="rId29"/>
    <p:sldId id="322" r:id="rId30"/>
    <p:sldId id="326" r:id="rId31"/>
    <p:sldId id="329" r:id="rId32"/>
    <p:sldId id="330" r:id="rId33"/>
    <p:sldId id="331" r:id="rId34"/>
    <p:sldId id="332" r:id="rId35"/>
    <p:sldId id="333" r:id="rId36"/>
    <p:sldId id="334" r:id="rId37"/>
    <p:sldId id="336" r:id="rId38"/>
    <p:sldId id="335" r:id="rId39"/>
    <p:sldId id="338" r:id="rId40"/>
    <p:sldId id="337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7" r:id="rId49"/>
    <p:sldId id="348" r:id="rId50"/>
    <p:sldId id="349" r:id="rId51"/>
    <p:sldId id="350" r:id="rId52"/>
    <p:sldId id="346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2" r:id="rId64"/>
    <p:sldId id="361" r:id="rId65"/>
    <p:sldId id="363" r:id="rId66"/>
    <p:sldId id="366" r:id="rId67"/>
    <p:sldId id="367" r:id="rId68"/>
    <p:sldId id="369" r:id="rId69"/>
    <p:sldId id="368" r:id="rId70"/>
    <p:sldId id="370" r:id="rId71"/>
    <p:sldId id="371" r:id="rId72"/>
    <p:sldId id="372" r:id="rId7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C0504D"/>
    <a:srgbClr val="F2DCDB"/>
    <a:srgbClr val="FE7F00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3753" autoAdjust="0"/>
    <p:restoredTop sz="99248" autoAdjust="0"/>
  </p:normalViewPr>
  <p:slideViewPr>
    <p:cSldViewPr snapToGrid="0">
      <p:cViewPr varScale="1">
        <p:scale>
          <a:sx n="92" d="100"/>
          <a:sy n="92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3680" y="-11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DC794-0620-40E7-833B-F9FBF69DFB4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2E0C63-7B8C-49EE-80B1-A8B914AC9601}">
      <dgm:prSet phldrT="[Text]"/>
      <dgm:spPr/>
      <dgm:t>
        <a:bodyPr/>
        <a:lstStyle/>
        <a:p>
          <a:r>
            <a:rPr lang="en-US" dirty="0" smtClean="0"/>
            <a:t>Visualization tools</a:t>
          </a:r>
          <a:endParaRPr lang="en-US" dirty="0"/>
        </a:p>
      </dgm:t>
    </dgm:pt>
    <dgm:pt modelId="{0C61F5F6-0C24-4626-8CEB-4EBDCAD29237}" type="parTrans" cxnId="{24A64AA1-2C2C-4981-9CAF-93156ED3432F}">
      <dgm:prSet/>
      <dgm:spPr/>
      <dgm:t>
        <a:bodyPr/>
        <a:lstStyle/>
        <a:p>
          <a:endParaRPr lang="en-US"/>
        </a:p>
      </dgm:t>
    </dgm:pt>
    <dgm:pt modelId="{FD2E91D3-76AA-4351-867C-40471BB9BF15}" type="sibTrans" cxnId="{24A64AA1-2C2C-4981-9CAF-93156ED3432F}">
      <dgm:prSet/>
      <dgm:spPr/>
      <dgm:t>
        <a:bodyPr/>
        <a:lstStyle/>
        <a:p>
          <a:endParaRPr lang="en-US"/>
        </a:p>
      </dgm:t>
    </dgm:pt>
    <dgm:pt modelId="{41C78869-1517-42D2-AEEE-3CDD45CA494A}">
      <dgm:prSet phldrT="[Text]"/>
      <dgm:spPr/>
      <dgm:t>
        <a:bodyPr/>
        <a:lstStyle/>
        <a:p>
          <a:r>
            <a:rPr lang="en-US" dirty="0" smtClean="0"/>
            <a:t>Component decomposition</a:t>
          </a:r>
          <a:endParaRPr lang="en-US" dirty="0"/>
        </a:p>
      </dgm:t>
    </dgm:pt>
    <dgm:pt modelId="{FB616D6F-E3E7-4D76-8388-D2040E069AEF}" type="parTrans" cxnId="{AEB3971B-B288-4498-991C-7E65A40673BE}">
      <dgm:prSet/>
      <dgm:spPr/>
      <dgm:t>
        <a:bodyPr/>
        <a:lstStyle/>
        <a:p>
          <a:endParaRPr lang="en-US"/>
        </a:p>
      </dgm:t>
    </dgm:pt>
    <dgm:pt modelId="{475F0689-A946-4342-ACB5-C6BB20998603}" type="sibTrans" cxnId="{AEB3971B-B288-4498-991C-7E65A40673BE}">
      <dgm:prSet/>
      <dgm:spPr/>
      <dgm:t>
        <a:bodyPr/>
        <a:lstStyle/>
        <a:p>
          <a:endParaRPr lang="en-US"/>
        </a:p>
      </dgm:t>
    </dgm:pt>
    <dgm:pt modelId="{E6C36E54-2B02-4711-8C90-423C2C5966EB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2F7E5878-993F-4AFD-9576-3310F60B58C1}" type="parTrans" cxnId="{1740D078-2E6C-48AE-B1D2-D710620D08CA}">
      <dgm:prSet/>
      <dgm:spPr/>
      <dgm:t>
        <a:bodyPr/>
        <a:lstStyle/>
        <a:p>
          <a:endParaRPr lang="en-US"/>
        </a:p>
      </dgm:t>
    </dgm:pt>
    <dgm:pt modelId="{77BCC027-AF81-41F0-AE97-377D742608FA}" type="sibTrans" cxnId="{1740D078-2E6C-48AE-B1D2-D710620D08CA}">
      <dgm:prSet/>
      <dgm:spPr/>
      <dgm:t>
        <a:bodyPr/>
        <a:lstStyle/>
        <a:p>
          <a:endParaRPr lang="en-US"/>
        </a:p>
      </dgm:t>
    </dgm:pt>
    <dgm:pt modelId="{105A8892-0A80-4EF2-AC88-F1B5D2E46C40}">
      <dgm:prSet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64164D77-034F-4F16-9FE3-DFAD8E7D212B}" type="parTrans" cxnId="{8AD2CECE-5241-4B02-B3E7-AB20A5E600D1}">
      <dgm:prSet/>
      <dgm:spPr/>
      <dgm:t>
        <a:bodyPr/>
        <a:lstStyle/>
        <a:p>
          <a:endParaRPr lang="en-US"/>
        </a:p>
      </dgm:t>
    </dgm:pt>
    <dgm:pt modelId="{006BFFD4-5F16-4FF7-8086-29925E774ABA}" type="sibTrans" cxnId="{8AD2CECE-5241-4B02-B3E7-AB20A5E600D1}">
      <dgm:prSet/>
      <dgm:spPr/>
      <dgm:t>
        <a:bodyPr/>
        <a:lstStyle/>
        <a:p>
          <a:endParaRPr lang="en-US"/>
        </a:p>
      </dgm:t>
    </dgm:pt>
    <dgm:pt modelId="{717B86DC-F140-49BD-8A1E-09D67AC8588D}" type="pres">
      <dgm:prSet presAssocID="{2E8DC794-0620-40E7-833B-F9FBF69DFB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AF876E-DA0C-49FE-9F96-291D55F044B7}" type="pres">
      <dgm:prSet presAssocID="{2A2E0C63-7B8C-49EE-80B1-A8B914AC9601}" presName="vertOne" presStyleCnt="0"/>
      <dgm:spPr/>
    </dgm:pt>
    <dgm:pt modelId="{CA77C083-097A-4A18-A42B-1FF493908A37}" type="pres">
      <dgm:prSet presAssocID="{2A2E0C63-7B8C-49EE-80B1-A8B914AC960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1F21DD-1055-457B-837C-22C9C68672F9}" type="pres">
      <dgm:prSet presAssocID="{2A2E0C63-7B8C-49EE-80B1-A8B914AC9601}" presName="parTransOne" presStyleCnt="0"/>
      <dgm:spPr/>
    </dgm:pt>
    <dgm:pt modelId="{13016632-F7CC-41D3-9B6E-11ECE70CC753}" type="pres">
      <dgm:prSet presAssocID="{2A2E0C63-7B8C-49EE-80B1-A8B914AC9601}" presName="horzOne" presStyleCnt="0"/>
      <dgm:spPr/>
    </dgm:pt>
    <dgm:pt modelId="{9B12666A-C7DC-4FF8-AEE7-0FEAA4AE841A}" type="pres">
      <dgm:prSet presAssocID="{41C78869-1517-42D2-AEEE-3CDD45CA494A}" presName="vertTwo" presStyleCnt="0"/>
      <dgm:spPr/>
    </dgm:pt>
    <dgm:pt modelId="{CED18581-8ADA-4229-8873-3D3E9C22CC82}" type="pres">
      <dgm:prSet presAssocID="{41C78869-1517-42D2-AEEE-3CDD45CA494A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7DED23-4651-4A92-8E14-6D7DBA6C958A}" type="pres">
      <dgm:prSet presAssocID="{41C78869-1517-42D2-AEEE-3CDD45CA494A}" presName="parTransTwo" presStyleCnt="0"/>
      <dgm:spPr/>
    </dgm:pt>
    <dgm:pt modelId="{683FD2EB-8FC7-4644-A22D-23EDD7283F59}" type="pres">
      <dgm:prSet presAssocID="{41C78869-1517-42D2-AEEE-3CDD45CA494A}" presName="horzTwo" presStyleCnt="0"/>
      <dgm:spPr/>
    </dgm:pt>
    <dgm:pt modelId="{A9476FB5-5C38-47DA-B3D2-6E38DBAEB6F6}" type="pres">
      <dgm:prSet presAssocID="{E6C36E54-2B02-4711-8C90-423C2C5966EB}" presName="vertThree" presStyleCnt="0"/>
      <dgm:spPr/>
    </dgm:pt>
    <dgm:pt modelId="{E0967123-2342-480D-A53A-24DD2B98F7F4}" type="pres">
      <dgm:prSet presAssocID="{E6C36E54-2B02-4711-8C90-423C2C5966EB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E5CFE-D1BD-4719-BCED-76E424E9CE4B}" type="pres">
      <dgm:prSet presAssocID="{E6C36E54-2B02-4711-8C90-423C2C5966EB}" presName="parTransThree" presStyleCnt="0"/>
      <dgm:spPr/>
    </dgm:pt>
    <dgm:pt modelId="{CDD46195-288D-48F3-9D52-0C173A17CF65}" type="pres">
      <dgm:prSet presAssocID="{E6C36E54-2B02-4711-8C90-423C2C5966EB}" presName="horzThree" presStyleCnt="0"/>
      <dgm:spPr/>
    </dgm:pt>
    <dgm:pt modelId="{02B97BCE-83D0-442C-B925-EDC654392095}" type="pres">
      <dgm:prSet presAssocID="{105A8892-0A80-4EF2-AC88-F1B5D2E46C40}" presName="vertFour" presStyleCnt="0">
        <dgm:presLayoutVars>
          <dgm:chPref val="3"/>
        </dgm:presLayoutVars>
      </dgm:prSet>
      <dgm:spPr/>
    </dgm:pt>
    <dgm:pt modelId="{7CF11BB3-0040-4981-B878-2001EC103F0C}" type="pres">
      <dgm:prSet presAssocID="{105A8892-0A80-4EF2-AC88-F1B5D2E46C4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AD71C7-8503-447F-8468-0BF9142B440D}" type="pres">
      <dgm:prSet presAssocID="{105A8892-0A80-4EF2-AC88-F1B5D2E46C40}" presName="horzFour" presStyleCnt="0"/>
      <dgm:spPr/>
    </dgm:pt>
  </dgm:ptLst>
  <dgm:cxnLst>
    <dgm:cxn modelId="{EF953860-68B7-417A-9395-1C83CEA8FD44}" type="presOf" srcId="{2A2E0C63-7B8C-49EE-80B1-A8B914AC9601}" destId="{CA77C083-097A-4A18-A42B-1FF493908A37}" srcOrd="0" destOrd="0" presId="urn:microsoft.com/office/officeart/2005/8/layout/hierarchy4"/>
    <dgm:cxn modelId="{24A64AA1-2C2C-4981-9CAF-93156ED3432F}" srcId="{2E8DC794-0620-40E7-833B-F9FBF69DFB4A}" destId="{2A2E0C63-7B8C-49EE-80B1-A8B914AC9601}" srcOrd="0" destOrd="0" parTransId="{0C61F5F6-0C24-4626-8CEB-4EBDCAD29237}" sibTransId="{FD2E91D3-76AA-4351-867C-40471BB9BF15}"/>
    <dgm:cxn modelId="{8AD2CECE-5241-4B02-B3E7-AB20A5E600D1}" srcId="{E6C36E54-2B02-4711-8C90-423C2C5966EB}" destId="{105A8892-0A80-4EF2-AC88-F1B5D2E46C40}" srcOrd="0" destOrd="0" parTransId="{64164D77-034F-4F16-9FE3-DFAD8E7D212B}" sibTransId="{006BFFD4-5F16-4FF7-8086-29925E774ABA}"/>
    <dgm:cxn modelId="{6A1B0379-071D-4DB8-8FC9-D3A00CCF8042}" type="presOf" srcId="{41C78869-1517-42D2-AEEE-3CDD45CA494A}" destId="{CED18581-8ADA-4229-8873-3D3E9C22CC82}" srcOrd="0" destOrd="0" presId="urn:microsoft.com/office/officeart/2005/8/layout/hierarchy4"/>
    <dgm:cxn modelId="{8F43EE55-5E06-4D2B-AFCC-86F68EA2A1FE}" type="presOf" srcId="{105A8892-0A80-4EF2-AC88-F1B5D2E46C40}" destId="{7CF11BB3-0040-4981-B878-2001EC103F0C}" srcOrd="0" destOrd="0" presId="urn:microsoft.com/office/officeart/2005/8/layout/hierarchy4"/>
    <dgm:cxn modelId="{A30819BC-C9BB-4139-9BE7-86126ED28649}" type="presOf" srcId="{E6C36E54-2B02-4711-8C90-423C2C5966EB}" destId="{E0967123-2342-480D-A53A-24DD2B98F7F4}" srcOrd="0" destOrd="0" presId="urn:microsoft.com/office/officeart/2005/8/layout/hierarchy4"/>
    <dgm:cxn modelId="{7A3990FC-BE28-4C33-BEB6-D876D7576486}" type="presOf" srcId="{2E8DC794-0620-40E7-833B-F9FBF69DFB4A}" destId="{717B86DC-F140-49BD-8A1E-09D67AC8588D}" srcOrd="0" destOrd="0" presId="urn:microsoft.com/office/officeart/2005/8/layout/hierarchy4"/>
    <dgm:cxn modelId="{1740D078-2E6C-48AE-B1D2-D710620D08CA}" srcId="{41C78869-1517-42D2-AEEE-3CDD45CA494A}" destId="{E6C36E54-2B02-4711-8C90-423C2C5966EB}" srcOrd="0" destOrd="0" parTransId="{2F7E5878-993F-4AFD-9576-3310F60B58C1}" sibTransId="{77BCC027-AF81-41F0-AE97-377D742608FA}"/>
    <dgm:cxn modelId="{AEB3971B-B288-4498-991C-7E65A40673BE}" srcId="{2A2E0C63-7B8C-49EE-80B1-A8B914AC9601}" destId="{41C78869-1517-42D2-AEEE-3CDD45CA494A}" srcOrd="0" destOrd="0" parTransId="{FB616D6F-E3E7-4D76-8388-D2040E069AEF}" sibTransId="{475F0689-A946-4342-ACB5-C6BB20998603}"/>
    <dgm:cxn modelId="{CE8E9DC9-D165-406D-9268-D28A6326429B}" type="presParOf" srcId="{717B86DC-F140-49BD-8A1E-09D67AC8588D}" destId="{F1AF876E-DA0C-49FE-9F96-291D55F044B7}" srcOrd="0" destOrd="0" presId="urn:microsoft.com/office/officeart/2005/8/layout/hierarchy4"/>
    <dgm:cxn modelId="{43D742E7-7839-4748-B708-A4950EB0BA6F}" type="presParOf" srcId="{F1AF876E-DA0C-49FE-9F96-291D55F044B7}" destId="{CA77C083-097A-4A18-A42B-1FF493908A37}" srcOrd="0" destOrd="0" presId="urn:microsoft.com/office/officeart/2005/8/layout/hierarchy4"/>
    <dgm:cxn modelId="{ACEA032C-3ABF-460E-81B7-7DF56AA04235}" type="presParOf" srcId="{F1AF876E-DA0C-49FE-9F96-291D55F044B7}" destId="{701F21DD-1055-457B-837C-22C9C68672F9}" srcOrd="1" destOrd="0" presId="urn:microsoft.com/office/officeart/2005/8/layout/hierarchy4"/>
    <dgm:cxn modelId="{E6BD642F-9D95-4345-A78F-2087B4BF61D2}" type="presParOf" srcId="{F1AF876E-DA0C-49FE-9F96-291D55F044B7}" destId="{13016632-F7CC-41D3-9B6E-11ECE70CC753}" srcOrd="2" destOrd="0" presId="urn:microsoft.com/office/officeart/2005/8/layout/hierarchy4"/>
    <dgm:cxn modelId="{8E156800-8836-4B22-AEFD-55D91836CECA}" type="presParOf" srcId="{13016632-F7CC-41D3-9B6E-11ECE70CC753}" destId="{9B12666A-C7DC-4FF8-AEE7-0FEAA4AE841A}" srcOrd="0" destOrd="0" presId="urn:microsoft.com/office/officeart/2005/8/layout/hierarchy4"/>
    <dgm:cxn modelId="{1CC799F0-8D73-4C16-8155-19075CB63CBE}" type="presParOf" srcId="{9B12666A-C7DC-4FF8-AEE7-0FEAA4AE841A}" destId="{CED18581-8ADA-4229-8873-3D3E9C22CC82}" srcOrd="0" destOrd="0" presId="urn:microsoft.com/office/officeart/2005/8/layout/hierarchy4"/>
    <dgm:cxn modelId="{B57C9251-BC65-465B-9A55-98AA17E913BB}" type="presParOf" srcId="{9B12666A-C7DC-4FF8-AEE7-0FEAA4AE841A}" destId="{B17DED23-4651-4A92-8E14-6D7DBA6C958A}" srcOrd="1" destOrd="0" presId="urn:microsoft.com/office/officeart/2005/8/layout/hierarchy4"/>
    <dgm:cxn modelId="{E3633A2F-4A85-4492-969E-2F675E7F6034}" type="presParOf" srcId="{9B12666A-C7DC-4FF8-AEE7-0FEAA4AE841A}" destId="{683FD2EB-8FC7-4644-A22D-23EDD7283F59}" srcOrd="2" destOrd="0" presId="urn:microsoft.com/office/officeart/2005/8/layout/hierarchy4"/>
    <dgm:cxn modelId="{DC5AF3D2-3664-4528-9804-3516D9799A8E}" type="presParOf" srcId="{683FD2EB-8FC7-4644-A22D-23EDD7283F59}" destId="{A9476FB5-5C38-47DA-B3D2-6E38DBAEB6F6}" srcOrd="0" destOrd="0" presId="urn:microsoft.com/office/officeart/2005/8/layout/hierarchy4"/>
    <dgm:cxn modelId="{82C9AA1B-8F12-4777-B59C-5083099406B6}" type="presParOf" srcId="{A9476FB5-5C38-47DA-B3D2-6E38DBAEB6F6}" destId="{E0967123-2342-480D-A53A-24DD2B98F7F4}" srcOrd="0" destOrd="0" presId="urn:microsoft.com/office/officeart/2005/8/layout/hierarchy4"/>
    <dgm:cxn modelId="{FA5DC59C-8A6C-4B03-80CF-7F290EF6AAFD}" type="presParOf" srcId="{A9476FB5-5C38-47DA-B3D2-6E38DBAEB6F6}" destId="{948E5CFE-D1BD-4719-BCED-76E424E9CE4B}" srcOrd="1" destOrd="0" presId="urn:microsoft.com/office/officeart/2005/8/layout/hierarchy4"/>
    <dgm:cxn modelId="{A282FBFF-1FC9-4AED-A0D4-20997F87A581}" type="presParOf" srcId="{A9476FB5-5C38-47DA-B3D2-6E38DBAEB6F6}" destId="{CDD46195-288D-48F3-9D52-0C173A17CF65}" srcOrd="2" destOrd="0" presId="urn:microsoft.com/office/officeart/2005/8/layout/hierarchy4"/>
    <dgm:cxn modelId="{08BC9D5F-851F-4CAC-9935-7387E9DD6DDA}" type="presParOf" srcId="{CDD46195-288D-48F3-9D52-0C173A17CF65}" destId="{02B97BCE-83D0-442C-B925-EDC654392095}" srcOrd="0" destOrd="0" presId="urn:microsoft.com/office/officeart/2005/8/layout/hierarchy4"/>
    <dgm:cxn modelId="{1272F825-4FEA-4B9A-93CB-DD42C6778DA7}" type="presParOf" srcId="{02B97BCE-83D0-442C-B925-EDC654392095}" destId="{7CF11BB3-0040-4981-B878-2001EC103F0C}" srcOrd="0" destOrd="0" presId="urn:microsoft.com/office/officeart/2005/8/layout/hierarchy4"/>
    <dgm:cxn modelId="{CCD6AE91-9984-4023-B77D-A6543B9AA7BC}" type="presParOf" srcId="{02B97BCE-83D0-442C-B925-EDC654392095}" destId="{91AD71C7-8503-447F-8468-0BF9142B44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7BFC9-C911-46F8-B13C-8917DE4A0119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29B53E-E316-4161-8E18-8876A33648B1}">
      <dgm:prSet phldrT="[Text]"/>
      <dgm:spPr/>
      <dgm:t>
        <a:bodyPr/>
        <a:lstStyle/>
        <a:p>
          <a:r>
            <a:rPr lang="en-US" dirty="0" smtClean="0"/>
            <a:t>Time-series function</a:t>
          </a:r>
          <a:endParaRPr lang="en-US" dirty="0"/>
        </a:p>
      </dgm:t>
    </dgm:pt>
    <dgm:pt modelId="{ED6EEFC5-5D7F-482F-B128-E6CA33A42085}" type="parTrans" cxnId="{C9D7E804-55ED-4C7A-ABA6-953FED205E52}">
      <dgm:prSet/>
      <dgm:spPr/>
      <dgm:t>
        <a:bodyPr/>
        <a:lstStyle/>
        <a:p>
          <a:endParaRPr lang="en-US"/>
        </a:p>
      </dgm:t>
    </dgm:pt>
    <dgm:pt modelId="{84861E17-6656-48BB-8D56-B55280026981}" type="sibTrans" cxnId="{C9D7E804-55ED-4C7A-ABA6-953FED205E52}">
      <dgm:prSet/>
      <dgm:spPr/>
      <dgm:t>
        <a:bodyPr/>
        <a:lstStyle/>
        <a:p>
          <a:endParaRPr lang="en-US"/>
        </a:p>
      </dgm:t>
    </dgm:pt>
    <dgm:pt modelId="{2C7C2F39-509C-4222-9B3F-764A1ED72C0A}">
      <dgm:prSet phldrT="[Text]"/>
      <dgm:spPr/>
      <dgm:t>
        <a:bodyPr/>
        <a:lstStyle/>
        <a:p>
          <a:r>
            <a:rPr lang="en-US" dirty="0" smtClean="0"/>
            <a:t>App state operator</a:t>
          </a:r>
          <a:endParaRPr lang="en-US" dirty="0"/>
        </a:p>
      </dgm:t>
    </dgm:pt>
    <dgm:pt modelId="{FBF14BB9-8FA6-4B89-B0E4-48936F9CDFCF}" type="parTrans" cxnId="{60127F08-069F-49C9-9055-B4A0FF2C8107}">
      <dgm:prSet/>
      <dgm:spPr/>
      <dgm:t>
        <a:bodyPr/>
        <a:lstStyle/>
        <a:p>
          <a:endParaRPr lang="en-US"/>
        </a:p>
      </dgm:t>
    </dgm:pt>
    <dgm:pt modelId="{06AD1A66-FBF0-470D-975E-832605D15D9E}" type="sibTrans" cxnId="{60127F08-069F-49C9-9055-B4A0FF2C8107}">
      <dgm:prSet/>
      <dgm:spPr/>
      <dgm:t>
        <a:bodyPr/>
        <a:lstStyle/>
        <a:p>
          <a:endParaRPr lang="en-US"/>
        </a:p>
      </dgm:t>
    </dgm:pt>
    <dgm:pt modelId="{F2A3FAB5-40FF-4109-A837-4895E28CC3F1}">
      <dgm:prSet phldrT="[Text]"/>
      <dgm:spPr/>
      <dgm:t>
        <a:bodyPr/>
        <a:lstStyle/>
        <a:p>
          <a:r>
            <a:rPr lang="en-US" dirty="0" smtClean="0"/>
            <a:t>UI interface</a:t>
          </a:r>
          <a:endParaRPr lang="en-US" dirty="0"/>
        </a:p>
      </dgm:t>
    </dgm:pt>
    <dgm:pt modelId="{EEB9F0A0-A742-4F0B-B0CE-5F506DA1E83E}" type="parTrans" cxnId="{CCC285B6-18F0-4230-835D-FA2827F56A56}">
      <dgm:prSet/>
      <dgm:spPr/>
      <dgm:t>
        <a:bodyPr/>
        <a:lstStyle/>
        <a:p>
          <a:endParaRPr lang="en-US"/>
        </a:p>
      </dgm:t>
    </dgm:pt>
    <dgm:pt modelId="{48521CB1-DEFB-4761-BA53-9B79EAAB7ED9}" type="sibTrans" cxnId="{CCC285B6-18F0-4230-835D-FA2827F56A56}">
      <dgm:prSet/>
      <dgm:spPr/>
      <dgm:t>
        <a:bodyPr/>
        <a:lstStyle/>
        <a:p>
          <a:endParaRPr lang="en-US"/>
        </a:p>
      </dgm:t>
    </dgm:pt>
    <dgm:pt modelId="{52F84908-B2DE-4046-9A34-FA89A3584236}">
      <dgm:prSet phldrT="[Text]"/>
      <dgm:spPr/>
      <dgm:t>
        <a:bodyPr/>
        <a:lstStyle/>
        <a:p>
          <a:r>
            <a:rPr lang="en-US" dirty="0" smtClean="0"/>
            <a:t>LM like interface</a:t>
          </a:r>
          <a:endParaRPr lang="en-US" dirty="0"/>
        </a:p>
      </dgm:t>
    </dgm:pt>
    <dgm:pt modelId="{65F158BB-49B6-408E-9698-9148775EF0BF}" type="parTrans" cxnId="{3D749046-D482-44A2-B795-47FD77E3FAFA}">
      <dgm:prSet/>
      <dgm:spPr/>
      <dgm:t>
        <a:bodyPr/>
        <a:lstStyle/>
        <a:p>
          <a:endParaRPr lang="en-US"/>
        </a:p>
      </dgm:t>
    </dgm:pt>
    <dgm:pt modelId="{274F9FEB-DC56-4E5A-BE56-A3E442C6A2A2}" type="sibTrans" cxnId="{3D749046-D482-44A2-B795-47FD77E3FAFA}">
      <dgm:prSet/>
      <dgm:spPr/>
      <dgm:t>
        <a:bodyPr/>
        <a:lstStyle/>
        <a:p>
          <a:endParaRPr lang="en-US"/>
        </a:p>
      </dgm:t>
    </dgm:pt>
    <dgm:pt modelId="{85FBBA7D-4575-4231-9CB6-C3E3E3FC0E3E}" type="pres">
      <dgm:prSet presAssocID="{F757BFC9-C911-46F8-B13C-8917DE4A011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C36D20-09E9-442F-B8A1-8FBB75C9A11D}" type="pres">
      <dgm:prSet presAssocID="{E429B53E-E316-4161-8E18-8876A33648B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3BEF1-1B14-4CBF-8343-D0FFEF7AB039}" type="pres">
      <dgm:prSet presAssocID="{84861E17-6656-48BB-8D56-B552800269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7B88B90-B8C1-4374-A0A0-1825D596C9B5}" type="pres">
      <dgm:prSet presAssocID="{84861E17-6656-48BB-8D56-B5528002698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422795E-4F7E-4C6A-B402-73E991020385}" type="pres">
      <dgm:prSet presAssocID="{52F84908-B2DE-4046-9A34-FA89A35842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FD06A-B4BE-4CB9-AACE-C52DDF54E5C8}" type="pres">
      <dgm:prSet presAssocID="{274F9FEB-DC56-4E5A-BE56-A3E442C6A2A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CAC7CE0-7685-4F4D-8A23-224CA649F51D}" type="pres">
      <dgm:prSet presAssocID="{274F9FEB-DC56-4E5A-BE56-A3E442C6A2A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50B83D4-5B52-4206-B2F1-05708823B910}" type="pres">
      <dgm:prSet presAssocID="{2C7C2F39-509C-4222-9B3F-764A1ED72C0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F2C6E-90B3-441F-A823-018296AA52E8}" type="pres">
      <dgm:prSet presAssocID="{06AD1A66-FBF0-470D-975E-832605D15D9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D5077A2-4FF4-49FC-8FA5-8AF15BE258A2}" type="pres">
      <dgm:prSet presAssocID="{06AD1A66-FBF0-470D-975E-832605D15D9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E95BB91-2A8B-43CC-809A-2CB2FB107920}" type="pres">
      <dgm:prSet presAssocID="{F2A3FAB5-40FF-4109-A837-4895E28CC3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27F08-069F-49C9-9055-B4A0FF2C8107}" srcId="{F757BFC9-C911-46F8-B13C-8917DE4A0119}" destId="{2C7C2F39-509C-4222-9B3F-764A1ED72C0A}" srcOrd="2" destOrd="0" parTransId="{FBF14BB9-8FA6-4B89-B0E4-48936F9CDFCF}" sibTransId="{06AD1A66-FBF0-470D-975E-832605D15D9E}"/>
    <dgm:cxn modelId="{2A3F9581-524D-488D-8524-37AD624D800E}" type="presOf" srcId="{84861E17-6656-48BB-8D56-B55280026981}" destId="{66C3BEF1-1B14-4CBF-8343-D0FFEF7AB039}" srcOrd="0" destOrd="0" presId="urn:microsoft.com/office/officeart/2005/8/layout/process2"/>
    <dgm:cxn modelId="{CCC285B6-18F0-4230-835D-FA2827F56A56}" srcId="{F757BFC9-C911-46F8-B13C-8917DE4A0119}" destId="{F2A3FAB5-40FF-4109-A837-4895E28CC3F1}" srcOrd="3" destOrd="0" parTransId="{EEB9F0A0-A742-4F0B-B0CE-5F506DA1E83E}" sibTransId="{48521CB1-DEFB-4761-BA53-9B79EAAB7ED9}"/>
    <dgm:cxn modelId="{A40509C6-26D9-4736-9BC3-26A055EAF4A3}" type="presOf" srcId="{F2A3FAB5-40FF-4109-A837-4895E28CC3F1}" destId="{2E95BB91-2A8B-43CC-809A-2CB2FB107920}" srcOrd="0" destOrd="0" presId="urn:microsoft.com/office/officeart/2005/8/layout/process2"/>
    <dgm:cxn modelId="{0FEB794E-59A1-4951-87A0-24A899195344}" type="presOf" srcId="{06AD1A66-FBF0-470D-975E-832605D15D9E}" destId="{B75F2C6E-90B3-441F-A823-018296AA52E8}" srcOrd="0" destOrd="0" presId="urn:microsoft.com/office/officeart/2005/8/layout/process2"/>
    <dgm:cxn modelId="{AAEA9A0C-98DD-4C8E-9A62-F857BEBEAE94}" type="presOf" srcId="{274F9FEB-DC56-4E5A-BE56-A3E442C6A2A2}" destId="{FCAC7CE0-7685-4F4D-8A23-224CA649F51D}" srcOrd="1" destOrd="0" presId="urn:microsoft.com/office/officeart/2005/8/layout/process2"/>
    <dgm:cxn modelId="{D46C1C2D-7C2E-4B5F-B70F-35236BAF8D8A}" type="presOf" srcId="{F757BFC9-C911-46F8-B13C-8917DE4A0119}" destId="{85FBBA7D-4575-4231-9CB6-C3E3E3FC0E3E}" srcOrd="0" destOrd="0" presId="urn:microsoft.com/office/officeart/2005/8/layout/process2"/>
    <dgm:cxn modelId="{3D749046-D482-44A2-B795-47FD77E3FAFA}" srcId="{F757BFC9-C911-46F8-B13C-8917DE4A0119}" destId="{52F84908-B2DE-4046-9A34-FA89A3584236}" srcOrd="1" destOrd="0" parTransId="{65F158BB-49B6-408E-9698-9148775EF0BF}" sibTransId="{274F9FEB-DC56-4E5A-BE56-A3E442C6A2A2}"/>
    <dgm:cxn modelId="{0E4FBDC1-7D65-44C3-9038-4DAD5534A559}" type="presOf" srcId="{52F84908-B2DE-4046-9A34-FA89A3584236}" destId="{A422795E-4F7E-4C6A-B402-73E991020385}" srcOrd="0" destOrd="0" presId="urn:microsoft.com/office/officeart/2005/8/layout/process2"/>
    <dgm:cxn modelId="{B670C6DC-539B-4EF0-9E7A-24B0E1B088D7}" type="presOf" srcId="{274F9FEB-DC56-4E5A-BE56-A3E442C6A2A2}" destId="{821FD06A-B4BE-4CB9-AACE-C52DDF54E5C8}" srcOrd="0" destOrd="0" presId="urn:microsoft.com/office/officeart/2005/8/layout/process2"/>
    <dgm:cxn modelId="{B0E74804-1241-42D6-BFF3-41CC70C34D2E}" type="presOf" srcId="{E429B53E-E316-4161-8E18-8876A33648B1}" destId="{A0C36D20-09E9-442F-B8A1-8FBB75C9A11D}" srcOrd="0" destOrd="0" presId="urn:microsoft.com/office/officeart/2005/8/layout/process2"/>
    <dgm:cxn modelId="{F82C939F-885E-44D4-9503-EB5E8B62BB56}" type="presOf" srcId="{2C7C2F39-509C-4222-9B3F-764A1ED72C0A}" destId="{550B83D4-5B52-4206-B2F1-05708823B910}" srcOrd="0" destOrd="0" presId="urn:microsoft.com/office/officeart/2005/8/layout/process2"/>
    <dgm:cxn modelId="{FA97A907-E980-445E-BAE9-0CEA79EED8B4}" type="presOf" srcId="{84861E17-6656-48BB-8D56-B55280026981}" destId="{07B88B90-B8C1-4374-A0A0-1825D596C9B5}" srcOrd="1" destOrd="0" presId="urn:microsoft.com/office/officeart/2005/8/layout/process2"/>
    <dgm:cxn modelId="{C9D7E804-55ED-4C7A-ABA6-953FED205E52}" srcId="{F757BFC9-C911-46F8-B13C-8917DE4A0119}" destId="{E429B53E-E316-4161-8E18-8876A33648B1}" srcOrd="0" destOrd="0" parTransId="{ED6EEFC5-5D7F-482F-B128-E6CA33A42085}" sibTransId="{84861E17-6656-48BB-8D56-B55280026981}"/>
    <dgm:cxn modelId="{060B8969-1F1C-4569-B875-C0B71DEE504F}" type="presOf" srcId="{06AD1A66-FBF0-470D-975E-832605D15D9E}" destId="{2D5077A2-4FF4-49FC-8FA5-8AF15BE258A2}" srcOrd="1" destOrd="0" presId="urn:microsoft.com/office/officeart/2005/8/layout/process2"/>
    <dgm:cxn modelId="{2B7E2316-5BF8-493D-99FE-EB02B4237581}" type="presParOf" srcId="{85FBBA7D-4575-4231-9CB6-C3E3E3FC0E3E}" destId="{A0C36D20-09E9-442F-B8A1-8FBB75C9A11D}" srcOrd="0" destOrd="0" presId="urn:microsoft.com/office/officeart/2005/8/layout/process2"/>
    <dgm:cxn modelId="{EA7F7198-DD8A-43C7-B963-CFF3E9307CA2}" type="presParOf" srcId="{85FBBA7D-4575-4231-9CB6-C3E3E3FC0E3E}" destId="{66C3BEF1-1B14-4CBF-8343-D0FFEF7AB039}" srcOrd="1" destOrd="0" presId="urn:microsoft.com/office/officeart/2005/8/layout/process2"/>
    <dgm:cxn modelId="{70B721EF-C013-45EB-86A5-D2AF25F06407}" type="presParOf" srcId="{66C3BEF1-1B14-4CBF-8343-D0FFEF7AB039}" destId="{07B88B90-B8C1-4374-A0A0-1825D596C9B5}" srcOrd="0" destOrd="0" presId="urn:microsoft.com/office/officeart/2005/8/layout/process2"/>
    <dgm:cxn modelId="{F5ED6B84-4938-4225-B841-3873BE8C22DC}" type="presParOf" srcId="{85FBBA7D-4575-4231-9CB6-C3E3E3FC0E3E}" destId="{A422795E-4F7E-4C6A-B402-73E991020385}" srcOrd="2" destOrd="0" presId="urn:microsoft.com/office/officeart/2005/8/layout/process2"/>
    <dgm:cxn modelId="{6F30277F-51E9-48B6-9778-960200B225E0}" type="presParOf" srcId="{85FBBA7D-4575-4231-9CB6-C3E3E3FC0E3E}" destId="{821FD06A-B4BE-4CB9-AACE-C52DDF54E5C8}" srcOrd="3" destOrd="0" presId="urn:microsoft.com/office/officeart/2005/8/layout/process2"/>
    <dgm:cxn modelId="{F939C54B-03FA-4DDE-BD3C-089C38EED27D}" type="presParOf" srcId="{821FD06A-B4BE-4CB9-AACE-C52DDF54E5C8}" destId="{FCAC7CE0-7685-4F4D-8A23-224CA649F51D}" srcOrd="0" destOrd="0" presId="urn:microsoft.com/office/officeart/2005/8/layout/process2"/>
    <dgm:cxn modelId="{0B2A4679-2C7B-4018-9D09-92CCD73E3D6F}" type="presParOf" srcId="{85FBBA7D-4575-4231-9CB6-C3E3E3FC0E3E}" destId="{550B83D4-5B52-4206-B2F1-05708823B910}" srcOrd="4" destOrd="0" presId="urn:microsoft.com/office/officeart/2005/8/layout/process2"/>
    <dgm:cxn modelId="{9875E459-A061-443F-8FFA-CEB0E144D20F}" type="presParOf" srcId="{85FBBA7D-4575-4231-9CB6-C3E3E3FC0E3E}" destId="{B75F2C6E-90B3-441F-A823-018296AA52E8}" srcOrd="5" destOrd="0" presId="urn:microsoft.com/office/officeart/2005/8/layout/process2"/>
    <dgm:cxn modelId="{EAA88FD9-5670-4B06-A912-50C7893B1ECA}" type="presParOf" srcId="{B75F2C6E-90B3-441F-A823-018296AA52E8}" destId="{2D5077A2-4FF4-49FC-8FA5-8AF15BE258A2}" srcOrd="0" destOrd="0" presId="urn:microsoft.com/office/officeart/2005/8/layout/process2"/>
    <dgm:cxn modelId="{D48BC645-F11A-46C9-AC2C-3D222B99A4D5}" type="presParOf" srcId="{85FBBA7D-4575-4231-9CB6-C3E3E3FC0E3E}" destId="{2E95BB91-2A8B-43CC-809A-2CB2FB10792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9E63A-3704-4D75-A1D0-26F9891BD5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6D89-7B33-4DE9-8EB1-B33DDD34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64BAB-A6C6-45CC-A340-50E03A4190B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F62E1-5F6D-484A-9CC9-D79E8CAB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51815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3810000"/>
            <a:ext cx="9144000" cy="1371600"/>
          </a:xfrm>
          <a:prstGeom prst="rect">
            <a:avLst/>
          </a:prstGeom>
          <a:solidFill>
            <a:schemeClr val="bg1"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0000"/>
              </a:solidFill>
              <a:latin typeface="Rockwell"/>
              <a:cs typeface="Rockwel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0"/>
            <a:ext cx="9139094" cy="13639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200">
                <a:solidFill>
                  <a:srgbClr val="000000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9144000" cy="9144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29" name="Picture 5" descr="C:\Users\yjdonavan\Documents\ERI@N\ERIAN 2014 design\High Res ERIAN NTU SUBBRAND low res 3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0" y="152400"/>
            <a:ext cx="2241550" cy="9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096000"/>
            <a:ext cx="914400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244230" y="6198269"/>
            <a:ext cx="3817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Rockwell"/>
                <a:cs typeface="Rockwell"/>
              </a:rPr>
              <a:t>Energy Research</a:t>
            </a:r>
            <a:r>
              <a:rPr lang="en-US" sz="1000" b="1" baseline="0" dirty="0" smtClean="0">
                <a:latin typeface="Rockwell"/>
                <a:cs typeface="Rockwell"/>
              </a:rPr>
              <a:t> Institute @ NTU (ERI@N)</a:t>
            </a:r>
            <a:r>
              <a:rPr lang="en-US" sz="1000" baseline="0" dirty="0" smtClean="0">
                <a:latin typeface="Rockwell"/>
                <a:cs typeface="Rockwell"/>
              </a:rPr>
              <a:t/>
            </a:r>
            <a:br>
              <a:rPr lang="en-US" sz="1000" baseline="0" dirty="0" smtClean="0">
                <a:latin typeface="Rockwell"/>
                <a:cs typeface="Rockwell"/>
              </a:rPr>
            </a:br>
            <a:r>
              <a:rPr lang="en-US" sz="1000" baseline="0" dirty="0" smtClean="0">
                <a:latin typeface="Rockwell"/>
                <a:cs typeface="Rockwell"/>
              </a:rPr>
              <a:t>1 </a:t>
            </a:r>
            <a:r>
              <a:rPr lang="en-US" sz="1000" baseline="0" dirty="0" err="1" smtClean="0">
                <a:latin typeface="Rockwell"/>
                <a:cs typeface="Rockwell"/>
              </a:rPr>
              <a:t>CleanTech</a:t>
            </a:r>
            <a:r>
              <a:rPr lang="en-US" sz="1000" baseline="0" dirty="0" smtClean="0">
                <a:latin typeface="Rockwell"/>
                <a:cs typeface="Rockwell"/>
              </a:rPr>
              <a:t> Loop, #06-04 </a:t>
            </a:r>
            <a:r>
              <a:rPr lang="en-US" sz="1000" baseline="0" dirty="0" err="1" smtClean="0">
                <a:latin typeface="Rockwell"/>
                <a:cs typeface="Rockwell"/>
              </a:rPr>
              <a:t>CleanTech</a:t>
            </a:r>
            <a:r>
              <a:rPr lang="en-US" sz="1000" baseline="0" dirty="0" smtClean="0">
                <a:latin typeface="Rockwell"/>
                <a:cs typeface="Rockwell"/>
              </a:rPr>
              <a:t> One, Singapore 637151</a:t>
            </a:r>
            <a:br>
              <a:rPr lang="en-US" sz="1000" baseline="0" dirty="0" smtClean="0">
                <a:latin typeface="Rockwell"/>
                <a:cs typeface="Rockwell"/>
              </a:rPr>
            </a:br>
            <a:r>
              <a:rPr lang="en-US" sz="1000" baseline="0" dirty="0" smtClean="0">
                <a:latin typeface="Rockwell"/>
                <a:cs typeface="Rockwell"/>
              </a:rPr>
              <a:t>Phone: (65) 6592 1786 / 2468 	Fax: (65) 6694 6217</a:t>
            </a:r>
            <a:endParaRPr lang="en-US" sz="1000" dirty="0">
              <a:latin typeface="Rockwell"/>
              <a:cs typeface="Rockwell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113020" y="6260432"/>
            <a:ext cx="0" cy="429672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96000"/>
            <a:ext cx="5113020" cy="3792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latin typeface="Rockwell"/>
                <a:cs typeface="Rockwell"/>
              </a:defRPr>
            </a:lvl1pPr>
          </a:lstStyle>
          <a:p>
            <a:pPr lvl="0"/>
            <a:r>
              <a:rPr lang="en-US" dirty="0" smtClean="0"/>
              <a:t>Click to edit Presenter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75956"/>
            <a:ext cx="5113020" cy="38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baseline="0">
                <a:latin typeface="Rockwell"/>
                <a:cs typeface="Rockwell"/>
              </a:defRPr>
            </a:lvl1pPr>
          </a:lstStyle>
          <a:p>
            <a:pPr lvl="0"/>
            <a:r>
              <a:rPr lang="en-US" dirty="0" smtClean="0"/>
              <a:t>Click to edit Presenter email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01081" y="6475268"/>
            <a:ext cx="4544418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5948" y="344214"/>
            <a:ext cx="613555" cy="6135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2895" y="26737"/>
            <a:ext cx="612095" cy="6120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102" y="2476500"/>
            <a:ext cx="612095" cy="6120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385" y="931099"/>
            <a:ext cx="612095" cy="6120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1082" y="27396"/>
            <a:ext cx="612095" cy="612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527" y="1684741"/>
            <a:ext cx="612095" cy="6120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0290" y="3185160"/>
            <a:ext cx="612095" cy="6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88" y="66274"/>
            <a:ext cx="8147735" cy="6819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09" y="914759"/>
            <a:ext cx="8584053" cy="569097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2400" y="103094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3600" b="1" dirty="0" smtClean="0">
                <a:solidFill>
                  <a:srgbClr val="4C1304">
                    <a:lumMod val="75000"/>
                    <a:lumOff val="25000"/>
                  </a:srgbClr>
                </a:solidFill>
                <a:latin typeface="Rockwell"/>
              </a:rPr>
              <a:t>*</a:t>
            </a:r>
            <a:endParaRPr sz="3600" b="1" dirty="0">
              <a:solidFill>
                <a:srgbClr val="4C1304">
                  <a:lumMod val="75000"/>
                  <a:lumOff val="25000"/>
                </a:srgbClr>
              </a:solidFill>
              <a:latin typeface="Rockwel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06504" y="0"/>
            <a:ext cx="637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tabLst>
                <a:tab pos="8877300" algn="dec"/>
              </a:tabLst>
            </a:pPr>
            <a:fld id="{BBAACE00-F331-1D45-AE66-238896E68FC5}" type="slidenum">
              <a:rPr lang="en-US" sz="1100" smtClean="0">
                <a:solidFill>
                  <a:prstClr val="white">
                    <a:lumMod val="50000"/>
                  </a:prstClr>
                </a:solidFill>
                <a:latin typeface="Rockwell"/>
                <a:cs typeface="Rockwell"/>
              </a:rPr>
              <a:pPr algn="r" defTabSz="457200">
                <a:tabLst>
                  <a:tab pos="8877300" algn="dec"/>
                </a:tabLst>
              </a:pPr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4871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52927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7688" y="66274"/>
            <a:ext cx="8147735" cy="6819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13309" y="914759"/>
            <a:ext cx="8584053" cy="569097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103094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3600" b="1" dirty="0" smtClean="0">
                <a:solidFill>
                  <a:srgbClr val="4C1304">
                    <a:lumMod val="75000"/>
                    <a:lumOff val="25000"/>
                  </a:srgbClr>
                </a:solidFill>
                <a:latin typeface="Rockwell"/>
              </a:rPr>
              <a:t>*</a:t>
            </a:r>
            <a:endParaRPr sz="3600" b="1" dirty="0">
              <a:solidFill>
                <a:srgbClr val="4C1304">
                  <a:lumMod val="75000"/>
                  <a:lumOff val="25000"/>
                </a:srgbClr>
              </a:solidFill>
              <a:latin typeface="Rockwel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506504" y="0"/>
            <a:ext cx="637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tabLst>
                <a:tab pos="8877300" algn="dec"/>
              </a:tabLst>
            </a:pPr>
            <a:fld id="{BBAACE00-F331-1D45-AE66-238896E68FC5}" type="slidenum">
              <a:rPr lang="en-US" sz="1100" smtClean="0">
                <a:solidFill>
                  <a:schemeClr val="bg1"/>
                </a:solidFill>
                <a:latin typeface="Rockwell"/>
                <a:cs typeface="Rockwell"/>
              </a:rPr>
              <a:pPr algn="r" defTabSz="457200">
                <a:tabLst>
                  <a:tab pos="8877300" algn="dec"/>
                </a:tabLst>
              </a:pPr>
              <a:t>‹#›</a:t>
            </a:fld>
            <a:endParaRPr lang="en-US" sz="16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60207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06504" y="0"/>
            <a:ext cx="637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tabLst>
                <a:tab pos="8877300" algn="dec"/>
              </a:tabLst>
            </a:pPr>
            <a:fld id="{BBAACE00-F331-1D45-AE66-238896E68FC5}" type="slidenum">
              <a:rPr lang="en-US" sz="1100" smtClean="0">
                <a:solidFill>
                  <a:prstClr val="white">
                    <a:lumMod val="50000"/>
                  </a:prstClr>
                </a:solidFill>
                <a:latin typeface="Rockwell"/>
                <a:cs typeface="Rockwell"/>
              </a:rPr>
              <a:pPr algn="r" defTabSz="457200">
                <a:tabLst>
                  <a:tab pos="8877300" algn="dec"/>
                </a:tabLst>
              </a:pPr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367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1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358139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791200"/>
            <a:ext cx="9144000" cy="10668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ea typeface="+mn-ea"/>
              <a:cs typeface="Rockwel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all">
                <a:latin typeface="Rockwell"/>
                <a:cs typeface="Rockwell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all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/>
                <a:cs typeface="Rockwell"/>
              </a:rPr>
              <a:t>Click to edit Master title style</a:t>
            </a:r>
            <a:endParaRPr kumimoji="0" lang="en-US" sz="3200" b="0" i="0" u="none" strike="noStrike" kern="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953735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53735"/>
                </a:solidFill>
                <a:effectLst/>
                <a:uLnTx/>
                <a:uFillTx/>
                <a:latin typeface="Rockwell"/>
                <a:cs typeface="Rockwell"/>
              </a:rPr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438378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2842" y="6440738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100" b="1" i="1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1501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48200"/>
            <a:ext cx="9144000" cy="1447798"/>
          </a:xfrm>
          <a:prstGeom prst="rect">
            <a:avLst/>
          </a:prstGeom>
          <a:solidFill>
            <a:srgbClr val="F2DCDB">
              <a:alpha val="41176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0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0960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</p:cxnSp>
      <p:sp>
        <p:nvSpPr>
          <p:cNvPr id="23" name="TextBox 22"/>
          <p:cNvSpPr txBox="1"/>
          <p:nvPr userDrawn="1"/>
        </p:nvSpPr>
        <p:spPr>
          <a:xfrm>
            <a:off x="4904874" y="6200274"/>
            <a:ext cx="3855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90"/>
            <a:r>
              <a:rPr lang="en-US" sz="1000" b="1" dirty="0" smtClean="0">
                <a:solidFill>
                  <a:prstClr val="black"/>
                </a:solidFill>
                <a:latin typeface="Rockwell"/>
              </a:rPr>
              <a:t>Energy Research Institute @ NTU (ERI@N)</a:t>
            </a: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/>
            </a:r>
            <a:br>
              <a:rPr lang="en-US" sz="1000" dirty="0" smtClean="0">
                <a:solidFill>
                  <a:prstClr val="black"/>
                </a:solidFill>
                <a:latin typeface="Rockwell"/>
              </a:rPr>
            </a:b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1 </a:t>
            </a:r>
            <a:r>
              <a:rPr lang="en-US" sz="1000" dirty="0" err="1" smtClean="0">
                <a:solidFill>
                  <a:prstClr val="black"/>
                </a:solidFill>
                <a:latin typeface="Rockwell"/>
              </a:rPr>
              <a:t>CleanTech</a:t>
            </a: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 Loop, #06-04 </a:t>
            </a:r>
            <a:r>
              <a:rPr lang="en-US" sz="1000" dirty="0" err="1" smtClean="0">
                <a:solidFill>
                  <a:prstClr val="black"/>
                </a:solidFill>
                <a:latin typeface="Rockwell"/>
              </a:rPr>
              <a:t>CleanTech</a:t>
            </a: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 One, Singapore 637141</a:t>
            </a:r>
            <a:br>
              <a:rPr lang="en-US" sz="1000" dirty="0" smtClean="0">
                <a:solidFill>
                  <a:prstClr val="black"/>
                </a:solidFill>
                <a:latin typeface="Rockwell"/>
              </a:rPr>
            </a:b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Phone: (65) 6592 1786 / 2468 	Fax: (65) 6694 6217</a:t>
            </a:r>
            <a:endParaRPr lang="en-US" sz="1000" dirty="0">
              <a:solidFill>
                <a:prstClr val="black"/>
              </a:solidFill>
              <a:latin typeface="Rockwel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490537" y="6200274"/>
            <a:ext cx="24023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090"/>
            <a:r>
              <a:rPr lang="en-US" sz="1000" i="1" dirty="0" smtClean="0">
                <a:solidFill>
                  <a:prstClr val="black"/>
                </a:solidFill>
                <a:latin typeface="Rockwell"/>
              </a:rPr>
              <a:t>For further information please contact:</a:t>
            </a:r>
          </a:p>
          <a:p>
            <a:pPr defTabSz="457090"/>
            <a:r>
              <a:rPr lang="en-US" sz="1000" b="1" dirty="0" smtClean="0">
                <a:solidFill>
                  <a:prstClr val="black"/>
                </a:solidFill>
                <a:latin typeface="Rockwell"/>
              </a:rPr>
              <a:t>Executive-Director ERI@N</a:t>
            </a:r>
            <a:br>
              <a:rPr lang="en-US" sz="1000" b="1" dirty="0" smtClean="0">
                <a:solidFill>
                  <a:prstClr val="black"/>
                </a:solidFill>
                <a:latin typeface="Rockwell"/>
              </a:rPr>
            </a:br>
            <a:r>
              <a:rPr lang="en-US" sz="1000" dirty="0" smtClean="0">
                <a:solidFill>
                  <a:prstClr val="black"/>
                </a:solidFill>
                <a:latin typeface="Rockwell"/>
              </a:rPr>
              <a:t>Email: D-ERIAN@ntu.edu.sg</a:t>
            </a:r>
            <a:endParaRPr lang="en-US" sz="1000" dirty="0">
              <a:solidFill>
                <a:prstClr val="black"/>
              </a:solidFill>
              <a:latin typeface="Rockwell"/>
            </a:endParaRPr>
          </a:p>
        </p:txBody>
      </p:sp>
      <p:pic>
        <p:nvPicPr>
          <p:cNvPr id="25" name="Picture 5" descr="C:\Users\yjdonavan\Documents\ERI@N\ERIAN 2014 design\High Res ERIAN NTU SUBBRAND low res 3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465" y="6132154"/>
            <a:ext cx="1275469" cy="6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 userDrawn="1"/>
        </p:nvCxnSpPr>
        <p:spPr>
          <a:xfrm>
            <a:off x="2177716" y="6260432"/>
            <a:ext cx="0" cy="429672"/>
          </a:xfrm>
          <a:prstGeom prst="line">
            <a:avLst/>
          </a:prstGeom>
          <a:noFill/>
          <a:ln w="127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</p:cxn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1918877" y="5376640"/>
            <a:ext cx="5480533" cy="46037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aseline="0">
                <a:latin typeface="Rockwell"/>
                <a:cs typeface="Rockwell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/>
                <a:cs typeface="Rockwell"/>
              </a:rPr>
              <a:t>Thank you!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685800" y="5746686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0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Rockwell"/>
              </a:rPr>
              <a:t>http://erian.ntu.edu.sg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53435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090"/>
            <a:endParaRPr lang="en-US">
              <a:solidFill>
                <a:prstClr val="black"/>
              </a:solidFill>
              <a:latin typeface="Rockwel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5008" y="1461730"/>
            <a:ext cx="5686043" cy="3756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0773" y="198536"/>
            <a:ext cx="2139416" cy="10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92" y="3360209"/>
            <a:ext cx="1440000" cy="7703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41" y="4296309"/>
            <a:ext cx="1440000" cy="960000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526" y="1216529"/>
            <a:ext cx="1440000" cy="970510"/>
          </a:xfrm>
          <a:prstGeom prst="rect">
            <a:avLst/>
          </a:prstGeom>
          <a:noFill/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53" y="171628"/>
            <a:ext cx="1620003" cy="1080000"/>
          </a:xfrm>
          <a:prstGeom prst="rect">
            <a:avLst/>
          </a:prstGeom>
        </p:spPr>
      </p:pic>
      <p:pic>
        <p:nvPicPr>
          <p:cNvPr id="19" name="Picture 18"/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6949" y="180353"/>
            <a:ext cx="1726497" cy="108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3998" y="2223325"/>
            <a:ext cx="960301" cy="144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8495" y="3744451"/>
            <a:ext cx="1068300" cy="144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9544" y="1310522"/>
            <a:ext cx="750147" cy="8271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4168" y="183494"/>
            <a:ext cx="2066456" cy="1080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67" y="2242615"/>
            <a:ext cx="1430091" cy="1058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0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2" r:id="rId3"/>
    <p:sldLayoutId id="2147483676" r:id="rId4"/>
    <p:sldLayoutId id="2147483671" r:id="rId5"/>
    <p:sldLayoutId id="214748367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Energy Research Institute @ NTU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(“ERI</a:t>
            </a:r>
            <a:r>
              <a:rPr lang="en-US" dirty="0">
                <a:solidFill>
                  <a:prstClr val="black"/>
                </a:solidFill>
              </a:rPr>
              <a:t>@</a:t>
            </a:r>
            <a:r>
              <a:rPr lang="en-US" dirty="0" smtClean="0">
                <a:solidFill>
                  <a:prstClr val="black"/>
                </a:solidFill>
              </a:rPr>
              <a:t>N”) – Time </a:t>
            </a:r>
            <a:r>
              <a:rPr lang="en-US" dirty="0" err="1" smtClean="0">
                <a:solidFill>
                  <a:prstClr val="black"/>
                </a:solidFill>
              </a:rPr>
              <a:t>serie</a:t>
            </a:r>
            <a:r>
              <a:rPr lang="en-US" dirty="0" smtClean="0">
                <a:solidFill>
                  <a:prstClr val="black"/>
                </a:solidFill>
              </a:rPr>
              <a:t> tool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20000"/>
              </a:spcBef>
              <a:buClr>
                <a:srgbClr val="C0504D">
                  <a:lumMod val="75000"/>
                </a:srgbClr>
              </a:buClr>
              <a:buSzTx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</a:rPr>
              <a:t>Energy Smart, Research Innovation</a:t>
            </a:r>
            <a:r>
              <a:rPr lang="en-US" dirty="0" smtClean="0">
                <a:solidFill>
                  <a:srgbClr val="C0504D">
                    <a:lumMod val="75000"/>
                  </a:srgbClr>
                </a:solidFill>
              </a:rPr>
              <a:t>.</a:t>
            </a:r>
            <a:endParaRPr lang="en-US" dirty="0">
              <a:solidFill>
                <a:srgbClr val="C0504D">
                  <a:lumMod val="7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erian.ntu.edu.sg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d-erian@ntu.edu.sg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/>
              <a:t>Dashboard (first page to see, main information about the </a:t>
            </a:r>
            <a:r>
              <a:rPr lang="en-US" dirty="0" err="1"/>
              <a:t>ts</a:t>
            </a:r>
            <a:r>
              <a:rPr lang="en-US" dirty="0"/>
              <a:t>, sample of each tool below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 dataset info</a:t>
            </a:r>
            <a:endParaRPr lang="en-US" dirty="0"/>
          </a:p>
          <a:p>
            <a:pPr lvl="1"/>
            <a:r>
              <a:rPr lang="en-US" dirty="0"/>
              <a:t>Peak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Daily</a:t>
            </a:r>
          </a:p>
          <a:p>
            <a:pPr lvl="1"/>
            <a:r>
              <a:rPr lang="en-US" dirty="0"/>
              <a:t>Autoregressive</a:t>
            </a:r>
          </a:p>
          <a:p>
            <a:pPr lvl="1"/>
            <a:r>
              <a:rPr lang="en-US" dirty="0"/>
              <a:t>Data status (error statistics and graphs)</a:t>
            </a:r>
          </a:p>
          <a:p>
            <a:pPr lvl="1"/>
            <a:r>
              <a:rPr lang="en-US" dirty="0"/>
              <a:t>Multivariate</a:t>
            </a:r>
          </a:p>
          <a:p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Time selection</a:t>
            </a:r>
          </a:p>
          <a:p>
            <a:pPr lvl="1"/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decomposition</a:t>
            </a:r>
          </a:p>
          <a:p>
            <a:pPr lvl="1"/>
            <a:r>
              <a:rPr lang="en-US" dirty="0" smtClean="0"/>
              <a:t>Dataset selection: prediction/values, </a:t>
            </a:r>
            <a:r>
              <a:rPr lang="en-US" dirty="0" err="1" smtClean="0"/>
              <a:t>serie</a:t>
            </a:r>
            <a:r>
              <a:rPr lang="en-US" dirty="0" smtClean="0"/>
              <a:t> (for multivariate)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parameters</a:t>
            </a:r>
          </a:p>
          <a:p>
            <a:r>
              <a:rPr lang="en-US" dirty="0" smtClean="0"/>
              <a:t>Decompose into trend, seasonal, daily and AR</a:t>
            </a:r>
          </a:p>
          <a:p>
            <a:r>
              <a:rPr lang="en-US" dirty="0" smtClean="0"/>
              <a:t>Decompose every time </a:t>
            </a:r>
            <a:r>
              <a:rPr lang="en-US" dirty="0" err="1" smtClean="0"/>
              <a:t>serie</a:t>
            </a:r>
            <a:r>
              <a:rPr lang="en-US" dirty="0" smtClean="0"/>
              <a:t>, predicted and actual</a:t>
            </a:r>
          </a:p>
          <a:p>
            <a:r>
              <a:rPr lang="en-US" dirty="0" smtClean="0"/>
              <a:t>Selection can be shown in all the visualization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algorithm</a:t>
            </a:r>
          </a:p>
          <a:p>
            <a:r>
              <a:rPr lang="en-US" dirty="0" smtClean="0"/>
              <a:t>Choice of algorithm parameters</a:t>
            </a:r>
          </a:p>
          <a:p>
            <a:r>
              <a:rPr lang="en-US" dirty="0" smtClean="0"/>
              <a:t>Visualization of results</a:t>
            </a:r>
          </a:p>
          <a:p>
            <a:pPr lvl="1"/>
            <a:r>
              <a:rPr lang="en-US" dirty="0" smtClean="0"/>
              <a:t>In visualization tools</a:t>
            </a:r>
          </a:p>
          <a:p>
            <a:pPr lvl="1"/>
            <a:r>
              <a:rPr lang="en-US" dirty="0" smtClean="0"/>
              <a:t>Table of performances (time + accuracy)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Database (connection string)</a:t>
            </a:r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Deal with erroneous data</a:t>
            </a:r>
          </a:p>
          <a:p>
            <a:pPr lvl="1"/>
            <a:r>
              <a:rPr lang="en-US" dirty="0" smtClean="0"/>
              <a:t>Gap filling</a:t>
            </a:r>
          </a:p>
          <a:p>
            <a:pPr lvl="1"/>
            <a:r>
              <a:rPr lang="en-US" dirty="0" smtClean="0"/>
              <a:t>Deal with approximate periodicity</a:t>
            </a:r>
          </a:p>
          <a:p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Left or right, what to do with missing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view controller software organization</a:t>
            </a:r>
          </a:p>
          <a:p>
            <a:r>
              <a:rPr lang="en-US" dirty="0"/>
              <a:t>Time view </a:t>
            </a:r>
            <a:endParaRPr lang="en-US" dirty="0" smtClean="0"/>
          </a:p>
          <a:p>
            <a:r>
              <a:rPr lang="en-US" dirty="0" smtClean="0"/>
              <a:t>Software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architecture: Model View Controller (MVC)</a:t>
            </a:r>
            <a:br>
              <a:rPr lang="en-US" dirty="0" smtClean="0"/>
            </a:br>
            <a:r>
              <a:rPr lang="en-US" dirty="0" smtClean="0"/>
              <a:t>Each functionality block has its own MVC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98629" y="916008"/>
            <a:ext cx="7813440" cy="5687972"/>
            <a:chOff x="798629" y="916008"/>
            <a:chExt cx="7813440" cy="5687972"/>
          </a:xfrm>
        </p:grpSpPr>
        <p:sp>
          <p:nvSpPr>
            <p:cNvPr id="6" name="Freeform 5"/>
            <p:cNvSpPr/>
            <p:nvPr/>
          </p:nvSpPr>
          <p:spPr>
            <a:xfrm>
              <a:off x="3231864" y="916008"/>
              <a:ext cx="2946970" cy="1842301"/>
            </a:xfrm>
            <a:custGeom>
              <a:avLst/>
              <a:gdLst>
                <a:gd name="connsiteX0" fmla="*/ 0 w 2946970"/>
                <a:gd name="connsiteY0" fmla="*/ 147349 h 1473485"/>
                <a:gd name="connsiteX1" fmla="*/ 147349 w 2946970"/>
                <a:gd name="connsiteY1" fmla="*/ 0 h 1473485"/>
                <a:gd name="connsiteX2" fmla="*/ 2799622 w 2946970"/>
                <a:gd name="connsiteY2" fmla="*/ 0 h 1473485"/>
                <a:gd name="connsiteX3" fmla="*/ 2946971 w 2946970"/>
                <a:gd name="connsiteY3" fmla="*/ 147349 h 1473485"/>
                <a:gd name="connsiteX4" fmla="*/ 2946970 w 2946970"/>
                <a:gd name="connsiteY4" fmla="*/ 1326137 h 1473485"/>
                <a:gd name="connsiteX5" fmla="*/ 2799621 w 2946970"/>
                <a:gd name="connsiteY5" fmla="*/ 1473486 h 1473485"/>
                <a:gd name="connsiteX6" fmla="*/ 147349 w 2946970"/>
                <a:gd name="connsiteY6" fmla="*/ 1473485 h 1473485"/>
                <a:gd name="connsiteX7" fmla="*/ 0 w 2946970"/>
                <a:gd name="connsiteY7" fmla="*/ 1326136 h 1473485"/>
                <a:gd name="connsiteX8" fmla="*/ 0 w 2946970"/>
                <a:gd name="connsiteY8" fmla="*/ 147349 h 14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970" h="1473485">
                  <a:moveTo>
                    <a:pt x="0" y="147349"/>
                  </a:moveTo>
                  <a:cubicBezTo>
                    <a:pt x="0" y="65970"/>
                    <a:pt x="65970" y="0"/>
                    <a:pt x="147349" y="0"/>
                  </a:cubicBezTo>
                  <a:lnTo>
                    <a:pt x="2799622" y="0"/>
                  </a:lnTo>
                  <a:cubicBezTo>
                    <a:pt x="2881001" y="0"/>
                    <a:pt x="2946971" y="65970"/>
                    <a:pt x="2946971" y="147349"/>
                  </a:cubicBezTo>
                  <a:cubicBezTo>
                    <a:pt x="2946971" y="540278"/>
                    <a:pt x="2946970" y="933208"/>
                    <a:pt x="2946970" y="1326137"/>
                  </a:cubicBezTo>
                  <a:cubicBezTo>
                    <a:pt x="2946970" y="1407516"/>
                    <a:pt x="2881000" y="1473486"/>
                    <a:pt x="2799621" y="1473486"/>
                  </a:cubicBezTo>
                  <a:lnTo>
                    <a:pt x="147349" y="1473485"/>
                  </a:lnTo>
                  <a:cubicBezTo>
                    <a:pt x="65970" y="1473485"/>
                    <a:pt x="0" y="1407515"/>
                    <a:pt x="0" y="1326136"/>
                  </a:cubicBezTo>
                  <a:lnTo>
                    <a:pt x="0" y="1473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177" tIns="203177" rIns="203177" bIns="20317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Controller</a:t>
              </a:r>
            </a:p>
            <a:p>
              <a:pPr marL="285750" lvl="0" indent="-28575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dirty="0" smtClean="0"/>
                <a:t>Maintain software state and logic</a:t>
              </a:r>
            </a:p>
          </p:txBody>
        </p:sp>
        <p:sp>
          <p:nvSpPr>
            <p:cNvPr id="7" name="Freeform 6"/>
            <p:cNvSpPr/>
            <p:nvPr/>
          </p:nvSpPr>
          <p:spPr>
            <a:xfrm rot="3600000">
              <a:off x="5102212" y="3294314"/>
              <a:ext cx="1535599" cy="515719"/>
            </a:xfrm>
            <a:custGeom>
              <a:avLst/>
              <a:gdLst>
                <a:gd name="connsiteX0" fmla="*/ 0 w 1535599"/>
                <a:gd name="connsiteY0" fmla="*/ 257860 h 515719"/>
                <a:gd name="connsiteX1" fmla="*/ 257860 w 1535599"/>
                <a:gd name="connsiteY1" fmla="*/ 0 h 515719"/>
                <a:gd name="connsiteX2" fmla="*/ 257860 w 1535599"/>
                <a:gd name="connsiteY2" fmla="*/ 103144 h 515719"/>
                <a:gd name="connsiteX3" fmla="*/ 1277740 w 1535599"/>
                <a:gd name="connsiteY3" fmla="*/ 103144 h 515719"/>
                <a:gd name="connsiteX4" fmla="*/ 1277740 w 1535599"/>
                <a:gd name="connsiteY4" fmla="*/ 0 h 515719"/>
                <a:gd name="connsiteX5" fmla="*/ 1535599 w 1535599"/>
                <a:gd name="connsiteY5" fmla="*/ 257860 h 515719"/>
                <a:gd name="connsiteX6" fmla="*/ 1277740 w 1535599"/>
                <a:gd name="connsiteY6" fmla="*/ 515719 h 515719"/>
                <a:gd name="connsiteX7" fmla="*/ 1277740 w 1535599"/>
                <a:gd name="connsiteY7" fmla="*/ 412575 h 515719"/>
                <a:gd name="connsiteX8" fmla="*/ 257860 w 1535599"/>
                <a:gd name="connsiteY8" fmla="*/ 412575 h 515719"/>
                <a:gd name="connsiteX9" fmla="*/ 257860 w 1535599"/>
                <a:gd name="connsiteY9" fmla="*/ 515719 h 515719"/>
                <a:gd name="connsiteX10" fmla="*/ 0 w 1535599"/>
                <a:gd name="connsiteY10" fmla="*/ 257860 h 51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5599" h="515719">
                  <a:moveTo>
                    <a:pt x="0" y="257860"/>
                  </a:moveTo>
                  <a:lnTo>
                    <a:pt x="257860" y="0"/>
                  </a:lnTo>
                  <a:lnTo>
                    <a:pt x="257860" y="103144"/>
                  </a:lnTo>
                  <a:lnTo>
                    <a:pt x="1277740" y="103144"/>
                  </a:lnTo>
                  <a:lnTo>
                    <a:pt x="1277740" y="0"/>
                  </a:lnTo>
                  <a:lnTo>
                    <a:pt x="1535599" y="257860"/>
                  </a:lnTo>
                  <a:lnTo>
                    <a:pt x="1277740" y="515719"/>
                  </a:lnTo>
                  <a:lnTo>
                    <a:pt x="1277740" y="412575"/>
                  </a:lnTo>
                  <a:lnTo>
                    <a:pt x="257860" y="412575"/>
                  </a:lnTo>
                  <a:lnTo>
                    <a:pt x="257860" y="515719"/>
                  </a:lnTo>
                  <a:lnTo>
                    <a:pt x="0" y="25786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716" tIns="103143" rIns="154715" bIns="103144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665099" y="4260274"/>
              <a:ext cx="2946970" cy="2343706"/>
            </a:xfrm>
            <a:custGeom>
              <a:avLst/>
              <a:gdLst>
                <a:gd name="connsiteX0" fmla="*/ 0 w 2946970"/>
                <a:gd name="connsiteY0" fmla="*/ 147349 h 1473485"/>
                <a:gd name="connsiteX1" fmla="*/ 147349 w 2946970"/>
                <a:gd name="connsiteY1" fmla="*/ 0 h 1473485"/>
                <a:gd name="connsiteX2" fmla="*/ 2799622 w 2946970"/>
                <a:gd name="connsiteY2" fmla="*/ 0 h 1473485"/>
                <a:gd name="connsiteX3" fmla="*/ 2946971 w 2946970"/>
                <a:gd name="connsiteY3" fmla="*/ 147349 h 1473485"/>
                <a:gd name="connsiteX4" fmla="*/ 2946970 w 2946970"/>
                <a:gd name="connsiteY4" fmla="*/ 1326137 h 1473485"/>
                <a:gd name="connsiteX5" fmla="*/ 2799621 w 2946970"/>
                <a:gd name="connsiteY5" fmla="*/ 1473486 h 1473485"/>
                <a:gd name="connsiteX6" fmla="*/ 147349 w 2946970"/>
                <a:gd name="connsiteY6" fmla="*/ 1473485 h 1473485"/>
                <a:gd name="connsiteX7" fmla="*/ 0 w 2946970"/>
                <a:gd name="connsiteY7" fmla="*/ 1326136 h 1473485"/>
                <a:gd name="connsiteX8" fmla="*/ 0 w 2946970"/>
                <a:gd name="connsiteY8" fmla="*/ 147349 h 14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970" h="1473485">
                  <a:moveTo>
                    <a:pt x="0" y="147349"/>
                  </a:moveTo>
                  <a:cubicBezTo>
                    <a:pt x="0" y="65970"/>
                    <a:pt x="65970" y="0"/>
                    <a:pt x="147349" y="0"/>
                  </a:cubicBezTo>
                  <a:lnTo>
                    <a:pt x="2799622" y="0"/>
                  </a:lnTo>
                  <a:cubicBezTo>
                    <a:pt x="2881001" y="0"/>
                    <a:pt x="2946971" y="65970"/>
                    <a:pt x="2946971" y="147349"/>
                  </a:cubicBezTo>
                  <a:cubicBezTo>
                    <a:pt x="2946971" y="540278"/>
                    <a:pt x="2946970" y="933208"/>
                    <a:pt x="2946970" y="1326137"/>
                  </a:cubicBezTo>
                  <a:cubicBezTo>
                    <a:pt x="2946970" y="1407516"/>
                    <a:pt x="2881000" y="1473486"/>
                    <a:pt x="2799621" y="1473486"/>
                  </a:cubicBezTo>
                  <a:lnTo>
                    <a:pt x="147349" y="1473485"/>
                  </a:lnTo>
                  <a:cubicBezTo>
                    <a:pt x="65970" y="1473485"/>
                    <a:pt x="0" y="1407515"/>
                    <a:pt x="0" y="1326136"/>
                  </a:cubicBezTo>
                  <a:lnTo>
                    <a:pt x="0" y="1473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449972"/>
                <a:satOff val="-22140"/>
                <a:lumOff val="-784"/>
                <a:alphaOff val="0"/>
              </a:schemeClr>
            </a:fillRef>
            <a:effectRef idx="0">
              <a:schemeClr val="accent2">
                <a:hueOff val="1449972"/>
                <a:satOff val="-22140"/>
                <a:lumOff val="-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177" tIns="203177" rIns="203177" bIns="20317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View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-Show graphs, statistics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-Select display parameters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-Choose </a:t>
              </a:r>
              <a:r>
                <a:rPr lang="en-US" dirty="0" err="1" smtClean="0"/>
                <a:t>modelization</a:t>
              </a:r>
              <a:r>
                <a:rPr lang="en-US" dirty="0" smtClean="0"/>
                <a:t> settings</a:t>
              </a:r>
              <a:endParaRPr lang="en-US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8629" y="4810992"/>
              <a:ext cx="2946970" cy="1792988"/>
            </a:xfrm>
            <a:custGeom>
              <a:avLst/>
              <a:gdLst>
                <a:gd name="connsiteX0" fmla="*/ 0 w 2946970"/>
                <a:gd name="connsiteY0" fmla="*/ 147349 h 1473485"/>
                <a:gd name="connsiteX1" fmla="*/ 147349 w 2946970"/>
                <a:gd name="connsiteY1" fmla="*/ 0 h 1473485"/>
                <a:gd name="connsiteX2" fmla="*/ 2799622 w 2946970"/>
                <a:gd name="connsiteY2" fmla="*/ 0 h 1473485"/>
                <a:gd name="connsiteX3" fmla="*/ 2946971 w 2946970"/>
                <a:gd name="connsiteY3" fmla="*/ 147349 h 1473485"/>
                <a:gd name="connsiteX4" fmla="*/ 2946970 w 2946970"/>
                <a:gd name="connsiteY4" fmla="*/ 1326137 h 1473485"/>
                <a:gd name="connsiteX5" fmla="*/ 2799621 w 2946970"/>
                <a:gd name="connsiteY5" fmla="*/ 1473486 h 1473485"/>
                <a:gd name="connsiteX6" fmla="*/ 147349 w 2946970"/>
                <a:gd name="connsiteY6" fmla="*/ 1473485 h 1473485"/>
                <a:gd name="connsiteX7" fmla="*/ 0 w 2946970"/>
                <a:gd name="connsiteY7" fmla="*/ 1326136 h 1473485"/>
                <a:gd name="connsiteX8" fmla="*/ 0 w 2946970"/>
                <a:gd name="connsiteY8" fmla="*/ 147349 h 14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970" h="1473485">
                  <a:moveTo>
                    <a:pt x="0" y="147349"/>
                  </a:moveTo>
                  <a:cubicBezTo>
                    <a:pt x="0" y="65970"/>
                    <a:pt x="65970" y="0"/>
                    <a:pt x="147349" y="0"/>
                  </a:cubicBezTo>
                  <a:lnTo>
                    <a:pt x="2799622" y="0"/>
                  </a:lnTo>
                  <a:cubicBezTo>
                    <a:pt x="2881001" y="0"/>
                    <a:pt x="2946971" y="65970"/>
                    <a:pt x="2946971" y="147349"/>
                  </a:cubicBezTo>
                  <a:cubicBezTo>
                    <a:pt x="2946971" y="540278"/>
                    <a:pt x="2946970" y="933208"/>
                    <a:pt x="2946970" y="1326137"/>
                  </a:cubicBezTo>
                  <a:cubicBezTo>
                    <a:pt x="2946970" y="1407516"/>
                    <a:pt x="2881000" y="1473486"/>
                    <a:pt x="2799621" y="1473486"/>
                  </a:cubicBezTo>
                  <a:lnTo>
                    <a:pt x="147349" y="1473485"/>
                  </a:lnTo>
                  <a:cubicBezTo>
                    <a:pt x="65970" y="1473485"/>
                    <a:pt x="0" y="1407515"/>
                    <a:pt x="0" y="1326136"/>
                  </a:cubicBezTo>
                  <a:lnTo>
                    <a:pt x="0" y="1473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899945"/>
                <a:satOff val="-44281"/>
                <a:lumOff val="-1569"/>
                <a:alphaOff val="0"/>
              </a:schemeClr>
            </a:fillRef>
            <a:effectRef idx="0">
              <a:schemeClr val="accent2">
                <a:hueOff val="2899945"/>
                <a:satOff val="-44281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177" tIns="203177" rIns="203177" bIns="203177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Model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-Forecasting models</a:t>
              </a:r>
            </a:p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-Time </a:t>
              </a:r>
              <a:r>
                <a:rPr lang="en-US" kern="1200" dirty="0" err="1" smtClean="0"/>
                <a:t>serie</a:t>
              </a:r>
              <a:r>
                <a:rPr lang="en-US" kern="1200" dirty="0" smtClean="0"/>
                <a:t> decomposition</a:t>
              </a:r>
              <a:endParaRPr lang="en-US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18000000">
              <a:off x="2720932" y="3502134"/>
              <a:ext cx="1535599" cy="515719"/>
            </a:xfrm>
            <a:custGeom>
              <a:avLst/>
              <a:gdLst>
                <a:gd name="connsiteX0" fmla="*/ 0 w 1535599"/>
                <a:gd name="connsiteY0" fmla="*/ 257860 h 515719"/>
                <a:gd name="connsiteX1" fmla="*/ 257860 w 1535599"/>
                <a:gd name="connsiteY1" fmla="*/ 0 h 515719"/>
                <a:gd name="connsiteX2" fmla="*/ 257860 w 1535599"/>
                <a:gd name="connsiteY2" fmla="*/ 103144 h 515719"/>
                <a:gd name="connsiteX3" fmla="*/ 1277740 w 1535599"/>
                <a:gd name="connsiteY3" fmla="*/ 103144 h 515719"/>
                <a:gd name="connsiteX4" fmla="*/ 1277740 w 1535599"/>
                <a:gd name="connsiteY4" fmla="*/ 0 h 515719"/>
                <a:gd name="connsiteX5" fmla="*/ 1535599 w 1535599"/>
                <a:gd name="connsiteY5" fmla="*/ 257860 h 515719"/>
                <a:gd name="connsiteX6" fmla="*/ 1277740 w 1535599"/>
                <a:gd name="connsiteY6" fmla="*/ 515719 h 515719"/>
                <a:gd name="connsiteX7" fmla="*/ 1277740 w 1535599"/>
                <a:gd name="connsiteY7" fmla="*/ 412575 h 515719"/>
                <a:gd name="connsiteX8" fmla="*/ 257860 w 1535599"/>
                <a:gd name="connsiteY8" fmla="*/ 412575 h 515719"/>
                <a:gd name="connsiteX9" fmla="*/ 257860 w 1535599"/>
                <a:gd name="connsiteY9" fmla="*/ 515719 h 515719"/>
                <a:gd name="connsiteX10" fmla="*/ 0 w 1535599"/>
                <a:gd name="connsiteY10" fmla="*/ 257860 h 51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5599" h="515719">
                  <a:moveTo>
                    <a:pt x="0" y="257860"/>
                  </a:moveTo>
                  <a:lnTo>
                    <a:pt x="257860" y="0"/>
                  </a:lnTo>
                  <a:lnTo>
                    <a:pt x="257860" y="103144"/>
                  </a:lnTo>
                  <a:lnTo>
                    <a:pt x="1277740" y="103144"/>
                  </a:lnTo>
                  <a:lnTo>
                    <a:pt x="1277740" y="0"/>
                  </a:lnTo>
                  <a:lnTo>
                    <a:pt x="1535599" y="257860"/>
                  </a:lnTo>
                  <a:lnTo>
                    <a:pt x="1277740" y="515719"/>
                  </a:lnTo>
                  <a:lnTo>
                    <a:pt x="1277740" y="412575"/>
                  </a:lnTo>
                  <a:lnTo>
                    <a:pt x="257860" y="412575"/>
                  </a:lnTo>
                  <a:lnTo>
                    <a:pt x="257860" y="515719"/>
                  </a:lnTo>
                  <a:lnTo>
                    <a:pt x="0" y="25786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899945"/>
                <a:satOff val="-44281"/>
                <a:lumOff val="-1569"/>
                <a:alphaOff val="0"/>
              </a:schemeClr>
            </a:fillRef>
            <a:effectRef idx="0">
              <a:schemeClr val="accent2">
                <a:hueOff val="2899945"/>
                <a:satOff val="-44281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715" tIns="103144" rIns="154716" bIns="103143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769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per functionality block: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Load from different sources</a:t>
            </a:r>
          </a:p>
          <a:p>
            <a:pPr lvl="2"/>
            <a:r>
              <a:rPr lang="en-US" dirty="0" smtClean="0"/>
              <a:t>Compute error statistics</a:t>
            </a:r>
          </a:p>
          <a:p>
            <a:pPr lvl="2"/>
            <a:r>
              <a:rPr lang="en-US" dirty="0" smtClean="0"/>
              <a:t>Gap filling</a:t>
            </a:r>
          </a:p>
          <a:p>
            <a:pPr lvl="2"/>
            <a:r>
              <a:rPr lang="en-US" dirty="0" smtClean="0"/>
              <a:t>Periodicity mending</a:t>
            </a:r>
          </a:p>
          <a:p>
            <a:pPr lvl="1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Set parameters for each model/function</a:t>
            </a:r>
          </a:p>
          <a:p>
            <a:pPr lvl="2"/>
            <a:r>
              <a:rPr lang="en-US" dirty="0" smtClean="0"/>
              <a:t>See the performance/status indicators</a:t>
            </a:r>
          </a:p>
          <a:p>
            <a:pPr lvl="1"/>
            <a:r>
              <a:rPr lang="en-US" dirty="0" smtClean="0"/>
              <a:t>Controller</a:t>
            </a:r>
          </a:p>
          <a:p>
            <a:pPr lvl="2"/>
            <a:r>
              <a:rPr lang="en-US" dirty="0" smtClean="0"/>
              <a:t>Connect view and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for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software state is contained in the current dataset </a:t>
            </a:r>
            <a:r>
              <a:rPr lang="en-US" dirty="0" smtClean="0">
                <a:solidFill>
                  <a:srgbClr val="FF0000"/>
                </a:solidFill>
              </a:rPr>
              <a:t>[find better name]</a:t>
            </a:r>
          </a:p>
          <a:p>
            <a:r>
              <a:rPr lang="en-US" dirty="0" smtClean="0"/>
              <a:t>If any step throws an error, the result will be a null dataset, all blocks should be able to handle an empty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organization, test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debugging information</a:t>
            </a:r>
          </a:p>
          <a:p>
            <a:pPr lvl="1"/>
            <a:r>
              <a:rPr lang="en-US" dirty="0" smtClean="0"/>
              <a:t>Before every model call</a:t>
            </a:r>
          </a:p>
          <a:p>
            <a:pPr lvl="1"/>
            <a:r>
              <a:rPr lang="en-US" dirty="0" smtClean="0"/>
              <a:t>In every current dataset step</a:t>
            </a:r>
          </a:p>
          <a:p>
            <a:pPr lvl="1"/>
            <a:r>
              <a:rPr lang="en-US" dirty="0" smtClean="0"/>
              <a:t>In every reactive that could have a big computing time</a:t>
            </a:r>
          </a:p>
          <a:p>
            <a:r>
              <a:rPr lang="en-US" smtClean="0"/>
              <a:t>Split </a:t>
            </a:r>
            <a:r>
              <a:rPr lang="en-US" dirty="0" smtClean="0"/>
              <a:t>into independent parts for easy testing</a:t>
            </a:r>
          </a:p>
          <a:p>
            <a:r>
              <a:rPr lang="en-US" dirty="0" smtClean="0"/>
              <a:t>Have app initial state in a </a:t>
            </a:r>
            <a:r>
              <a:rPr lang="en-US" dirty="0" err="1" smtClean="0"/>
              <a:t>global.R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analysis and prediction UI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6493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have 2 inputs</a:t>
            </a:r>
          </a:p>
          <a:p>
            <a:pPr lvl="1"/>
            <a:r>
              <a:rPr lang="en-US" dirty="0" smtClean="0"/>
              <a:t>Their parameters</a:t>
            </a:r>
          </a:p>
          <a:p>
            <a:pPr lvl="1"/>
            <a:r>
              <a:rPr lang="en-US" dirty="0" smtClean="0"/>
              <a:t>The input time-</a:t>
            </a:r>
            <a:r>
              <a:rPr lang="en-US" dirty="0" err="1" smtClean="0"/>
              <a:t>serie</a:t>
            </a:r>
            <a:r>
              <a:rPr lang="en-US" dirty="0" smtClean="0"/>
              <a:t> (including the name of the columns on which to operate)</a:t>
            </a:r>
          </a:p>
          <a:p>
            <a:r>
              <a:rPr lang="en-US" dirty="0" smtClean="0"/>
              <a:t>Models have 2 outputs</a:t>
            </a:r>
          </a:p>
          <a:p>
            <a:pPr lvl="1"/>
            <a:r>
              <a:rPr lang="en-US" dirty="0" smtClean="0"/>
              <a:t>The trained model a.k.a. prediction function</a:t>
            </a:r>
          </a:p>
          <a:p>
            <a:pPr lvl="1"/>
            <a:r>
              <a:rPr lang="en-US" dirty="0" smtClean="0"/>
              <a:t>Time and precision performance</a:t>
            </a:r>
          </a:p>
          <a:p>
            <a:pPr lvl="1"/>
            <a:r>
              <a:rPr lang="en-US" dirty="0" smtClean="0"/>
              <a:t>For convenience models should also return the fitted values even though it is not a primary information (recoverable from the prediction 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4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view: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have 2 inputs</a:t>
            </a:r>
          </a:p>
          <a:p>
            <a:pPr lvl="1"/>
            <a:r>
              <a:rPr lang="en-US" dirty="0" smtClean="0"/>
              <a:t>Time-series (coming from loading stage or from a model)</a:t>
            </a:r>
          </a:p>
          <a:p>
            <a:pPr lvl="1"/>
            <a:r>
              <a:rPr lang="en-US" dirty="0" smtClean="0"/>
              <a:t>IU parameters</a:t>
            </a:r>
          </a:p>
          <a:p>
            <a:r>
              <a:rPr lang="en-US" dirty="0" smtClean="0"/>
              <a:t>Views have 2 outputs</a:t>
            </a:r>
          </a:p>
          <a:p>
            <a:pPr lvl="1"/>
            <a:r>
              <a:rPr lang="en-US" dirty="0" smtClean="0"/>
              <a:t>Visualizations (any number of plots, </a:t>
            </a:r>
            <a:r>
              <a:rPr lang="en-US" dirty="0" err="1" smtClean="0"/>
              <a:t>ui</a:t>
            </a:r>
            <a:r>
              <a:rPr lang="en-US" dirty="0" smtClean="0"/>
              <a:t> inputs and </a:t>
            </a:r>
            <a:r>
              <a:rPr lang="en-US" dirty="0" err="1" smtClean="0"/>
              <a:t>ui</a:t>
            </a:r>
            <a:r>
              <a:rPr lang="en-US" dirty="0" smtClean="0"/>
              <a:t> visualizations)</a:t>
            </a:r>
          </a:p>
          <a:p>
            <a:pPr lvl="1"/>
            <a:r>
              <a:rPr lang="en-US" dirty="0" smtClean="0"/>
              <a:t>State changes: modifying an input parameter can change the state of the app</a:t>
            </a:r>
          </a:p>
          <a:p>
            <a:r>
              <a:rPr lang="en-US" dirty="0" smtClean="0"/>
              <a:t>Views have a LOCAL state</a:t>
            </a:r>
          </a:p>
          <a:p>
            <a:pPr lvl="1"/>
            <a:r>
              <a:rPr lang="en-US" dirty="0" smtClean="0"/>
              <a:t>The parameters that only affect their viewing (e.g.  Show only this cluster button, smooth parameter…)</a:t>
            </a:r>
          </a:p>
          <a:p>
            <a:pPr lvl="1"/>
            <a:r>
              <a:rPr lang="en-US" dirty="0" smtClean="0"/>
              <a:t>Or should it be merged?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2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view: part 3 time series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</a:t>
            </a:r>
            <a:r>
              <a:rPr lang="en-US" dirty="0" smtClean="0"/>
              <a:t> manipulator have 2 inputs</a:t>
            </a:r>
          </a:p>
          <a:p>
            <a:pPr lvl="1"/>
            <a:r>
              <a:rPr lang="en-US" dirty="0" smtClean="0"/>
              <a:t>One or more time </a:t>
            </a:r>
            <a:r>
              <a:rPr lang="en-US" dirty="0" err="1" smtClean="0"/>
              <a:t>serie</a:t>
            </a:r>
            <a:endParaRPr lang="en-US" dirty="0" smtClean="0"/>
          </a:p>
          <a:p>
            <a:pPr lvl="1"/>
            <a:r>
              <a:rPr lang="en-US" dirty="0" smtClean="0"/>
              <a:t>Parameters</a:t>
            </a:r>
          </a:p>
          <a:p>
            <a:r>
              <a:rPr lang="en-US" dirty="0" smtClean="0"/>
              <a:t>Have one output</a:t>
            </a:r>
          </a:p>
          <a:p>
            <a:pPr lvl="1"/>
            <a:r>
              <a:rPr lang="en-US" dirty="0" smtClean="0"/>
              <a:t>One time </a:t>
            </a:r>
            <a:r>
              <a:rPr lang="en-US" dirty="0" err="1" smtClean="0"/>
              <a:t>serie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Trained models are data manipulators</a:t>
            </a:r>
          </a:p>
          <a:p>
            <a:pPr lvl="1"/>
            <a:r>
              <a:rPr lang="en-US" dirty="0" smtClean="0"/>
              <a:t>Data cleaning operations are data manipulators</a:t>
            </a:r>
          </a:p>
          <a:p>
            <a:pPr lvl="1"/>
            <a:r>
              <a:rPr lang="en-US" dirty="0" smtClean="0"/>
              <a:t>Dataset merging are also? Data manipulators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5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view: part 4 model operations / 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can be stacked</a:t>
            </a:r>
          </a:p>
          <a:p>
            <a:pPr lvl="1"/>
            <a:r>
              <a:rPr lang="en-US" dirty="0" smtClean="0"/>
              <a:t>e.g. first do trend regression</a:t>
            </a:r>
          </a:p>
          <a:p>
            <a:pPr lvl="1"/>
            <a:r>
              <a:rPr lang="en-US" dirty="0" smtClean="0"/>
              <a:t>Remove the trend</a:t>
            </a:r>
          </a:p>
          <a:p>
            <a:pPr lvl="1"/>
            <a:r>
              <a:rPr lang="en-US" dirty="0" smtClean="0"/>
              <a:t>Do daily clustering modeling</a:t>
            </a:r>
          </a:p>
          <a:p>
            <a:pPr lvl="1"/>
            <a:r>
              <a:rPr lang="en-US" dirty="0" smtClean="0"/>
              <a:t>Add the trend back</a:t>
            </a:r>
          </a:p>
          <a:p>
            <a:pPr lvl="1"/>
            <a:r>
              <a:rPr lang="en-US" dirty="0" smtClean="0"/>
              <a:t>Result model = predict(trend) + predict(daily)</a:t>
            </a:r>
          </a:p>
          <a:p>
            <a:pPr lvl="1"/>
            <a:r>
              <a:rPr lang="en-US" dirty="0" smtClean="0"/>
              <a:t>(this is additive stacking)</a:t>
            </a:r>
          </a:p>
          <a:p>
            <a:r>
              <a:rPr lang="en-US" dirty="0" smtClean="0"/>
              <a:t>Data manipulation</a:t>
            </a:r>
          </a:p>
          <a:p>
            <a:pPr lvl="1"/>
            <a:r>
              <a:rPr lang="en-US" dirty="0" smtClean="0"/>
              <a:t>E.g.  First do differentiation</a:t>
            </a:r>
          </a:p>
          <a:p>
            <a:pPr lvl="1"/>
            <a:r>
              <a:rPr lang="en-US" dirty="0" smtClean="0"/>
              <a:t>Apply daily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4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push more of the source into the model part?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some part of the visualization could be considered model code</a:t>
            </a:r>
          </a:p>
          <a:p>
            <a:r>
              <a:rPr lang="en-US" dirty="0" smtClean="0"/>
              <a:t>Can we go with a full </a:t>
            </a:r>
            <a:r>
              <a:rPr lang="en-US" dirty="0" err="1" smtClean="0"/>
              <a:t>magrittr</a:t>
            </a:r>
            <a:r>
              <a:rPr lang="en-US" dirty="0" smtClean="0"/>
              <a:t> flow?</a:t>
            </a:r>
          </a:p>
        </p:txBody>
      </p:sp>
    </p:spTree>
    <p:extLst>
      <p:ext uri="{BB962C8B-B14F-4D97-AF65-F5344CB8AC3E}">
        <p14:creationId xmlns:p14="http://schemas.microsoft.com/office/powerpoint/2010/main" val="245412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NAs for algorithms without time-shifting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column: </a:t>
            </a:r>
            <a:r>
              <a:rPr lang="en-US" dirty="0" err="1"/>
              <a:t>available_flag</a:t>
            </a:r>
            <a:r>
              <a:rPr lang="en-US" dirty="0"/>
              <a:t>, a point is available if and only if there are no NAs on the whole row</a:t>
            </a:r>
          </a:p>
          <a:p>
            <a:r>
              <a:rPr lang="en-US" dirty="0">
                <a:solidFill>
                  <a:srgbClr val="FFC000"/>
                </a:solidFill>
              </a:rPr>
              <a:t>Training</a:t>
            </a:r>
            <a:r>
              <a:rPr lang="en-US" dirty="0"/>
              <a:t>: subset by </a:t>
            </a:r>
            <a:r>
              <a:rPr lang="en-US" dirty="0" err="1"/>
              <a:t>available_flag</a:t>
            </a:r>
            <a:r>
              <a:rPr lang="en-US" dirty="0"/>
              <a:t> and get voila!</a:t>
            </a:r>
          </a:p>
          <a:p>
            <a:pPr lvl="1"/>
            <a:r>
              <a:rPr lang="en-US" dirty="0"/>
              <a:t>Fit only the points that are available ignore the others</a:t>
            </a:r>
          </a:p>
          <a:p>
            <a:r>
              <a:rPr lang="en-US" dirty="0">
                <a:solidFill>
                  <a:srgbClr val="00B050"/>
                </a:solidFill>
              </a:rPr>
              <a:t>Testing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predicting</a:t>
            </a:r>
            <a:r>
              <a:rPr lang="en-US" dirty="0"/>
              <a:t>: test only on points that are available, restrict the statistics to this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shifting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Non continuous</a:t>
            </a:r>
            <a:r>
              <a:rPr lang="en-US" dirty="0" smtClean="0"/>
              <a:t> means that even if there is a data gap the algorithm can still train on the data</a:t>
            </a:r>
          </a:p>
          <a:p>
            <a:pPr lvl="2"/>
            <a:r>
              <a:rPr lang="en-US" dirty="0" smtClean="0"/>
              <a:t>Ex. Shuya </a:t>
            </a:r>
            <a:r>
              <a:rPr lang="en-US" dirty="0" err="1" smtClean="0"/>
              <a:t>svm</a:t>
            </a:r>
            <a:r>
              <a:rPr lang="en-US" dirty="0" smtClean="0"/>
              <a:t>, ANN, GAM (even if they include previous hours)</a:t>
            </a:r>
          </a:p>
          <a:p>
            <a:pPr lvl="2"/>
            <a:r>
              <a:rPr lang="en-US" dirty="0" smtClean="0"/>
              <a:t>They have 2 steps: </a:t>
            </a:r>
          </a:p>
          <a:p>
            <a:pPr marL="1143000" lvl="3" indent="-457200">
              <a:buFont typeface="+mj-lt"/>
              <a:buAutoNum type="arabicPeriod"/>
            </a:pPr>
            <a:r>
              <a:rPr lang="en-US" dirty="0" smtClean="0"/>
              <a:t>constructing columns that depends on the previous values (they need local-continuity, depends on the order of the column, gaps do matter)</a:t>
            </a:r>
          </a:p>
          <a:p>
            <a:pPr marL="1143000" lvl="3" indent="-457200">
              <a:buFont typeface="+mj-lt"/>
              <a:buAutoNum type="arabicPeriod"/>
            </a:pPr>
            <a:r>
              <a:rPr lang="en-US" dirty="0" smtClean="0"/>
              <a:t>Applying an algorithm that depends on this column (does not need continuity, order of the columns and gaps does not matter)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They can be split into a first column constructing part that depends on time and can produce </a:t>
            </a:r>
            <a:r>
              <a:rPr lang="en-US" dirty="0" err="1" smtClean="0"/>
              <a:t>Nas</a:t>
            </a:r>
            <a:r>
              <a:rPr lang="en-US" dirty="0" smtClean="0"/>
              <a:t> and a second part that doesn’t</a:t>
            </a:r>
          </a:p>
        </p:txBody>
      </p:sp>
    </p:spTree>
    <p:extLst>
      <p:ext uri="{BB962C8B-B14F-4D97-AF65-F5344CB8AC3E}">
        <p14:creationId xmlns:p14="http://schemas.microsoft.com/office/powerpoint/2010/main" val="174358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Time-shifting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types of time-shifting (continued)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Continuous</a:t>
            </a:r>
            <a:r>
              <a:rPr lang="en-US" dirty="0" smtClean="0"/>
              <a:t> algorithm need the data to come one by one. The algorithm cannot process gaps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Kalman</a:t>
            </a:r>
            <a:r>
              <a:rPr lang="en-US" dirty="0" smtClean="0"/>
              <a:t> filter (although probably can be adapted to work with NAs)</a:t>
            </a:r>
          </a:p>
          <a:p>
            <a:pPr lvl="1"/>
            <a:r>
              <a:rPr lang="en-US" dirty="0" smtClean="0"/>
              <a:t>The order of the columns matters at every step</a:t>
            </a:r>
          </a:p>
          <a:p>
            <a:pPr lvl="1"/>
            <a:r>
              <a:rPr lang="en-US" dirty="0" smtClean="0"/>
              <a:t>The algorithm processes each column at a time, ordered by time</a:t>
            </a:r>
          </a:p>
          <a:p>
            <a:pPr lvl="1"/>
            <a:r>
              <a:rPr lang="en-US" dirty="0" smtClean="0"/>
              <a:t>To deal with NAs we need to modify the algorithm itself -&gt; or use a filling strategy (single or iterated)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83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time-shifting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 with extremities / missing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Predict</a:t>
            </a:r>
          </a:p>
          <a:p>
            <a:pPr lvl="1"/>
            <a:r>
              <a:rPr lang="en-US" dirty="0"/>
              <a:t>Fit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Train</a:t>
            </a:r>
          </a:p>
          <a:p>
            <a:pPr lvl="1"/>
            <a:r>
              <a:rPr lang="en-US" dirty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2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with time-shift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Fit</a:t>
            </a:r>
            <a:r>
              <a:rPr lang="en-US" dirty="0" smtClean="0"/>
              <a:t>: 1 step, 2 step... n-step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Predict</a:t>
            </a:r>
            <a:r>
              <a:rPr lang="en-US" dirty="0" smtClean="0"/>
              <a:t>: Iterated one step</a:t>
            </a:r>
          </a:p>
          <a:p>
            <a:r>
              <a:rPr lang="en-US" dirty="0" smtClean="0"/>
              <a:t>Extremity problems</a:t>
            </a:r>
          </a:p>
          <a:p>
            <a:pPr lvl="1"/>
            <a:r>
              <a:rPr lang="en-US" dirty="0" smtClean="0"/>
              <a:t>Shift </a:t>
            </a:r>
            <a:r>
              <a:rPr lang="en-US" dirty="0" err="1" smtClean="0"/>
              <a:t>dset</a:t>
            </a:r>
            <a:r>
              <a:rPr lang="en-US" dirty="0" smtClean="0"/>
              <a:t> start</a:t>
            </a:r>
          </a:p>
          <a:p>
            <a:pPr lvl="1"/>
            <a:r>
              <a:rPr lang="en-US" dirty="0" smtClean="0"/>
              <a:t>Give previous values</a:t>
            </a:r>
          </a:p>
          <a:p>
            <a:pPr lvl="1"/>
            <a:r>
              <a:rPr lang="en-US" dirty="0" smtClean="0"/>
              <a:t>Invent previous values</a:t>
            </a:r>
          </a:p>
          <a:p>
            <a:r>
              <a:rPr lang="en-US" dirty="0" smtClean="0"/>
              <a:t>Gaps problem</a:t>
            </a:r>
          </a:p>
          <a:p>
            <a:pPr lvl="1"/>
            <a:r>
              <a:rPr lang="en-US" dirty="0" smtClean="0"/>
              <a:t>Fill with other algorithm that doesn’t care about gaps</a:t>
            </a:r>
          </a:p>
          <a:p>
            <a:pPr lvl="1"/>
            <a:r>
              <a:rPr lang="en-US" dirty="0" smtClean="0"/>
              <a:t>Fill with constant then iterate</a:t>
            </a:r>
          </a:p>
          <a:p>
            <a:pPr lvl="1"/>
            <a:r>
              <a:rPr lang="en-US" dirty="0" smtClean="0"/>
              <a:t>Different strategies for different type of gaps? One-point gaps vs-month long gap</a:t>
            </a:r>
          </a:p>
          <a:p>
            <a:pPr lvl="1"/>
            <a:r>
              <a:rPr lang="en-US" dirty="0" smtClean="0"/>
              <a:t>Brutal remove</a:t>
            </a:r>
          </a:p>
          <a:p>
            <a:pPr lvl="1"/>
            <a:r>
              <a:rPr lang="en-US" dirty="0" smtClean="0"/>
              <a:t>Copy and paste previous data</a:t>
            </a:r>
          </a:p>
          <a:p>
            <a:pPr lvl="1"/>
            <a:r>
              <a:rPr lang="en-US" dirty="0" smtClean="0"/>
              <a:t>Different strategies for train and predict?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why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time </a:t>
            </a:r>
            <a:r>
              <a:rPr lang="en-US" dirty="0" err="1" smtClean="0"/>
              <a:t>serie</a:t>
            </a:r>
            <a:r>
              <a:rPr lang="en-US" dirty="0" smtClean="0"/>
              <a:t> is value that comes at regular time intervals</a:t>
            </a:r>
          </a:p>
          <a:p>
            <a:pPr lvl="1"/>
            <a:r>
              <a:rPr lang="en-US" dirty="0" smtClean="0"/>
              <a:t>frequency</a:t>
            </a:r>
          </a:p>
          <a:p>
            <a:r>
              <a:rPr lang="en-US" dirty="0" smtClean="0"/>
              <a:t>99% of our data is time series</a:t>
            </a:r>
          </a:p>
          <a:p>
            <a:pPr lvl="1"/>
            <a:r>
              <a:rPr lang="en-US" dirty="0" smtClean="0"/>
              <a:t>Weather data</a:t>
            </a:r>
          </a:p>
          <a:p>
            <a:pPr lvl="1"/>
            <a:r>
              <a:rPr lang="en-US" dirty="0" smtClean="0"/>
              <a:t>Load data</a:t>
            </a:r>
          </a:p>
          <a:p>
            <a:pPr lvl="1"/>
            <a:r>
              <a:rPr lang="en-US" dirty="0" smtClean="0"/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26143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algorithms without time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10" y="914759"/>
            <a:ext cx="8398182" cy="5690973"/>
          </a:xfrm>
        </p:spPr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u="sng" dirty="0" smtClean="0"/>
              <a:t>Normalization</a:t>
            </a:r>
          </a:p>
          <a:p>
            <a:pPr lvl="2"/>
            <a:r>
              <a:rPr lang="en-US" dirty="0" smtClean="0"/>
              <a:t>Training: “train” normalize -&gt; normalize -&gt; train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Predict: normalize -&gt; predict w. </a:t>
            </a:r>
            <a:r>
              <a:rPr lang="en-US" dirty="0" err="1" smtClean="0"/>
              <a:t>algo</a:t>
            </a:r>
            <a:r>
              <a:rPr lang="en-US" dirty="0" smtClean="0"/>
              <a:t> -&gt; </a:t>
            </a:r>
            <a:r>
              <a:rPr lang="en-US" dirty="0" err="1" smtClean="0"/>
              <a:t>denormalize</a:t>
            </a:r>
            <a:endParaRPr lang="en-US" dirty="0" smtClean="0"/>
          </a:p>
          <a:p>
            <a:pPr lvl="2"/>
            <a:r>
              <a:rPr lang="en-US" dirty="0" smtClean="0"/>
              <a:t>This is </a:t>
            </a:r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variable stacking</a:t>
            </a:r>
          </a:p>
          <a:p>
            <a:pPr lvl="1"/>
            <a:r>
              <a:rPr lang="en-US" u="sng" dirty="0" smtClean="0"/>
              <a:t>Additive trend</a:t>
            </a:r>
          </a:p>
          <a:p>
            <a:pPr lvl="2"/>
            <a:r>
              <a:rPr lang="en-US" dirty="0" smtClean="0"/>
              <a:t>Training: train trend -&gt; remove trend -&gt; train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Predict: predict </a:t>
            </a:r>
            <a:r>
              <a:rPr lang="en-US" dirty="0" err="1" smtClean="0"/>
              <a:t>algo</a:t>
            </a:r>
            <a:r>
              <a:rPr lang="en-US" dirty="0" smtClean="0"/>
              <a:t> -&gt; add trend</a:t>
            </a:r>
          </a:p>
          <a:p>
            <a:pPr lvl="2"/>
            <a:r>
              <a:rPr lang="en-US" dirty="0" smtClean="0"/>
              <a:t>This is </a:t>
            </a:r>
            <a:r>
              <a:rPr lang="en-US" dirty="0" smtClean="0">
                <a:solidFill>
                  <a:srgbClr val="00B050"/>
                </a:solidFill>
              </a:rPr>
              <a:t>output</a:t>
            </a:r>
            <a:r>
              <a:rPr lang="en-US" dirty="0" smtClean="0"/>
              <a:t> variable stacking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algorithms without time shifting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Training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Train first </a:t>
            </a:r>
            <a:r>
              <a:rPr lang="en-US" dirty="0" err="1"/>
              <a:t>algo</a:t>
            </a:r>
            <a:r>
              <a:rPr lang="en-US" dirty="0"/>
              <a:t> -&gt; generate both a do and undo function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Using the do function, create a new column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Train the second </a:t>
            </a:r>
            <a:r>
              <a:rPr lang="en-US" dirty="0" err="1"/>
              <a:t>algo</a:t>
            </a:r>
            <a:r>
              <a:rPr lang="en-US" dirty="0"/>
              <a:t> using the created columns</a:t>
            </a:r>
          </a:p>
          <a:p>
            <a:pPr lvl="1"/>
            <a:r>
              <a:rPr lang="en-US" dirty="0" smtClean="0"/>
              <a:t>Predicting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Using the do function, create a new column (not necessary for the trend thing)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Predict using the second algorithm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smtClean="0"/>
              <a:t>Apply the undo function</a:t>
            </a:r>
          </a:p>
          <a:p>
            <a:pPr marL="914400" lvl="2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with time-shifting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Creating time shifted columns for non-continuous time shifting algorithm (here order one </a:t>
            </a:r>
            <a:r>
              <a:rPr lang="en-US" dirty="0" err="1" smtClean="0"/>
              <a:t>ar</a:t>
            </a:r>
            <a:r>
              <a:rPr lang="en-US" dirty="0" smtClean="0"/>
              <a:t> for simple)</a:t>
            </a:r>
          </a:p>
          <a:p>
            <a:pPr lvl="2"/>
            <a:r>
              <a:rPr lang="en-US" dirty="0" smtClean="0"/>
              <a:t>Training: Create time shifted columns (with more NAs) -&gt; update </a:t>
            </a:r>
            <a:r>
              <a:rPr lang="en-US" dirty="0" err="1" smtClean="0"/>
              <a:t>availability_flag</a:t>
            </a:r>
            <a:r>
              <a:rPr lang="en-US" dirty="0" smtClean="0"/>
              <a:t> info -&gt; train </a:t>
            </a:r>
            <a:r>
              <a:rPr lang="en-US" dirty="0" err="1" smtClean="0"/>
              <a:t>svm</a:t>
            </a:r>
            <a:r>
              <a:rPr lang="en-US" dirty="0" smtClean="0"/>
              <a:t> using the new columns</a:t>
            </a:r>
          </a:p>
          <a:p>
            <a:pPr lvl="2"/>
            <a:r>
              <a:rPr lang="en-US" dirty="0" smtClean="0"/>
              <a:t>Prediction (iterative): add time shift columns / update NAs -&gt; predict one row </a:t>
            </a:r>
            <a:r>
              <a:rPr lang="en-US" dirty="0" err="1" smtClean="0"/>
              <a:t>ar</a:t>
            </a:r>
            <a:r>
              <a:rPr lang="en-US" dirty="0" smtClean="0"/>
              <a:t> -&gt; update NAs time shift -&gt; …</a:t>
            </a:r>
          </a:p>
          <a:p>
            <a:pPr lvl="2"/>
            <a:r>
              <a:rPr lang="en-US" dirty="0" smtClean="0"/>
              <a:t>Test/fit 1-step: add time shift columns / update NAs -&gt; run batch </a:t>
            </a:r>
            <a:r>
              <a:rPr lang="en-US" dirty="0" err="1" smtClean="0"/>
              <a:t>pred</a:t>
            </a:r>
            <a:endParaRPr lang="en-US" dirty="0" smtClean="0"/>
          </a:p>
          <a:p>
            <a:pPr lvl="2"/>
            <a:r>
              <a:rPr lang="en-US" dirty="0" smtClean="0"/>
              <a:t>Test/fit 2-step: run test/fit 1-step, run again using the previous output at the input</a:t>
            </a:r>
          </a:p>
        </p:txBody>
      </p:sp>
    </p:spTree>
    <p:extLst>
      <p:ext uri="{BB962C8B-B14F-4D97-AF65-F5344CB8AC3E}">
        <p14:creationId xmlns:p14="http://schemas.microsoft.com/office/powerpoint/2010/main" val="30987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with time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cont’d</a:t>
            </a:r>
          </a:p>
          <a:p>
            <a:pPr lvl="1"/>
            <a:r>
              <a:rPr lang="en-US" dirty="0"/>
              <a:t>Creating a diff column to remove trend, then apply a daily profile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Training: create the diff column / update NAs -&gt; train the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2"/>
            <a:r>
              <a:rPr lang="en-US" dirty="0" smtClean="0"/>
              <a:t>Predicting (iterative): create diff -&gt; predict one -&gt; update NA </a:t>
            </a:r>
            <a:r>
              <a:rPr lang="en-US" smtClean="0"/>
              <a:t>-&gt; predict one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0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 analysis (categorical is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</a:t>
            </a:r>
          </a:p>
          <a:p>
            <a:pPr lvl="1"/>
            <a:r>
              <a:rPr lang="en-US" dirty="0" smtClean="0"/>
              <a:t>Histogram plot per level (e.g.  </a:t>
            </a:r>
            <a:r>
              <a:rPr lang="en-US" dirty="0" err="1" smtClean="0"/>
              <a:t>Ph</a:t>
            </a:r>
            <a:r>
              <a:rPr lang="en-US" dirty="0" smtClean="0"/>
              <a:t>, hour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plot per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 an option in the graphs (color by level or facet by level)</a:t>
            </a:r>
          </a:p>
          <a:p>
            <a:r>
              <a:rPr lang="en-US" dirty="0" smtClean="0"/>
              <a:t>Multivariate: versus plot (temperature vs load) facet plot by categorical variable</a:t>
            </a:r>
          </a:p>
          <a:p>
            <a:pPr lvl="1"/>
            <a:r>
              <a:rPr lang="en-US" dirty="0" smtClean="0"/>
              <a:t>Same lol</a:t>
            </a:r>
          </a:p>
        </p:txBody>
      </p:sp>
    </p:spTree>
    <p:extLst>
      <p:ext uri="{BB962C8B-B14F-4D97-AF65-F5344CB8AC3E}">
        <p14:creationId xmlns:p14="http://schemas.microsoft.com/office/powerpoint/2010/main" val="4122501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all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</a:p>
          <a:p>
            <a:r>
              <a:rPr lang="en-US" dirty="0"/>
              <a:t>Seasonality plots (daily, weekly, </a:t>
            </a:r>
            <a:r>
              <a:rPr lang="en-US" dirty="0" smtClean="0"/>
              <a:t>monthly, yearly) (type of time </a:t>
            </a:r>
            <a:r>
              <a:rPr lang="en-US" dirty="0" err="1" smtClean="0"/>
              <a:t>serie</a:t>
            </a:r>
            <a:r>
              <a:rPr lang="en-US" dirty="0" smtClean="0"/>
              <a:t> plot)</a:t>
            </a:r>
          </a:p>
          <a:p>
            <a:r>
              <a:rPr lang="en-US" dirty="0" smtClean="0"/>
              <a:t>Histogram (distribution plot)</a:t>
            </a:r>
          </a:p>
          <a:p>
            <a:r>
              <a:rPr lang="en-US" dirty="0" smtClean="0"/>
              <a:t>Auto-correlation</a:t>
            </a:r>
          </a:p>
          <a:p>
            <a:r>
              <a:rPr lang="en-US" dirty="0" smtClean="0"/>
              <a:t>Power spectrum</a:t>
            </a:r>
          </a:p>
          <a:p>
            <a:r>
              <a:rPr lang="en-US" dirty="0" smtClean="0"/>
              <a:t>3D plot</a:t>
            </a:r>
          </a:p>
          <a:p>
            <a:r>
              <a:rPr lang="en-US" dirty="0" smtClean="0"/>
              <a:t>Peak plot</a:t>
            </a:r>
          </a:p>
          <a:p>
            <a:r>
              <a:rPr lang="en-US" dirty="0" smtClean="0"/>
              <a:t>Versus plot</a:t>
            </a:r>
          </a:p>
        </p:txBody>
      </p:sp>
    </p:spTree>
    <p:extLst>
      <p:ext uri="{BB962C8B-B14F-4D97-AF65-F5344CB8AC3E}">
        <p14:creationId xmlns:p14="http://schemas.microsoft.com/office/powerpoint/2010/main" val="276598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all graphs: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Categorical bi-variate (categorical is Y)</a:t>
            </a:r>
          </a:p>
          <a:p>
            <a:pPr lvl="1"/>
            <a:r>
              <a:rPr lang="en-US" dirty="0" smtClean="0"/>
              <a:t>Per level</a:t>
            </a:r>
          </a:p>
          <a:p>
            <a:pPr lvl="1"/>
            <a:r>
              <a:rPr lang="en-US" dirty="0" smtClean="0"/>
              <a:t>All level stacked</a:t>
            </a:r>
          </a:p>
          <a:p>
            <a:r>
              <a:rPr lang="en-US" dirty="0" smtClean="0"/>
              <a:t>Categorical global pie or donut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6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app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series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150542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logic: main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Accumulated dataset</a:t>
            </a:r>
          </a:p>
          <a:p>
            <a:pPr lvl="1"/>
            <a:r>
              <a:rPr lang="en-US" dirty="0" smtClean="0"/>
              <a:t>Contains the data loaded</a:t>
            </a:r>
          </a:p>
          <a:p>
            <a:pPr lvl="1"/>
            <a:r>
              <a:rPr lang="en-US" dirty="0" smtClean="0"/>
              <a:t>The prediction of each algorithm that has been run</a:t>
            </a:r>
          </a:p>
          <a:p>
            <a:r>
              <a:rPr lang="en-US" dirty="0" smtClean="0"/>
              <a:t>List of algorithms information</a:t>
            </a:r>
          </a:p>
          <a:p>
            <a:pPr lvl="1"/>
            <a:r>
              <a:rPr lang="en-US" dirty="0" smtClean="0"/>
              <a:t>Algorithms that have been run, and their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61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88" y="571859"/>
            <a:ext cx="8584053" cy="6379659"/>
          </a:xfrm>
        </p:spPr>
        <p:txBody>
          <a:bodyPr/>
          <a:lstStyle/>
          <a:p>
            <a:r>
              <a:rPr lang="en-US" dirty="0" smtClean="0"/>
              <a:t>Accumulated dataset</a:t>
            </a:r>
          </a:p>
          <a:p>
            <a:pPr lvl="1"/>
            <a:r>
              <a:rPr lang="en-US" dirty="0" smtClean="0"/>
              <a:t>Remove a column (should also delete all the algorithms meta that references it)</a:t>
            </a:r>
          </a:p>
          <a:p>
            <a:pPr lvl="1"/>
            <a:r>
              <a:rPr lang="en-US" dirty="0" smtClean="0"/>
              <a:t>Add a column</a:t>
            </a:r>
          </a:p>
          <a:p>
            <a:pPr lvl="1"/>
            <a:r>
              <a:rPr lang="en-US" dirty="0"/>
              <a:t>Rename columns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Save / restore</a:t>
            </a:r>
          </a:p>
          <a:p>
            <a:r>
              <a:rPr lang="en-US" dirty="0" smtClean="0"/>
              <a:t>List of algorithm metadata</a:t>
            </a:r>
          </a:p>
          <a:p>
            <a:pPr lvl="1"/>
            <a:r>
              <a:rPr lang="en-US" dirty="0" smtClean="0"/>
              <a:t>Algorithm name and parameters</a:t>
            </a:r>
          </a:p>
          <a:p>
            <a:pPr lvl="1"/>
            <a:r>
              <a:rPr lang="en-US" dirty="0" smtClean="0"/>
              <a:t>Algorithm mapping</a:t>
            </a:r>
          </a:p>
          <a:p>
            <a:pPr lvl="1"/>
            <a:r>
              <a:rPr lang="en-US" dirty="0" smtClean="0"/>
              <a:t>Algorithm performance time and precision</a:t>
            </a:r>
          </a:p>
          <a:p>
            <a:pPr lvl="2"/>
            <a:r>
              <a:rPr lang="en-US" dirty="0" smtClean="0"/>
              <a:t>For several values in the future</a:t>
            </a:r>
          </a:p>
          <a:p>
            <a:pPr lvl="1"/>
            <a:r>
              <a:rPr lang="en-US" dirty="0" smtClean="0"/>
              <a:t>Name of the columns that were used for input</a:t>
            </a:r>
          </a:p>
          <a:p>
            <a:pPr lvl="1"/>
            <a:r>
              <a:rPr lang="en-US" dirty="0" smtClean="0"/>
              <a:t>Name of the output column</a:t>
            </a:r>
          </a:p>
          <a:p>
            <a:pPr lvl="1"/>
            <a:r>
              <a:rPr lang="en-US" dirty="0" smtClean="0"/>
              <a:t>Delete entry</a:t>
            </a:r>
          </a:p>
          <a:p>
            <a:pPr lvl="1"/>
            <a:r>
              <a:rPr lang="en-US" dirty="0" smtClean="0"/>
              <a:t>Create new entry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6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time series: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understand a time </a:t>
            </a:r>
            <a:r>
              <a:rPr lang="en-US" dirty="0" err="1"/>
              <a:t>serie</a:t>
            </a:r>
            <a:r>
              <a:rPr lang="en-US" dirty="0"/>
              <a:t>?</a:t>
            </a:r>
          </a:p>
          <a:p>
            <a:r>
              <a:rPr lang="en-US" dirty="0"/>
              <a:t>What will be the value in the future? (prediction)</a:t>
            </a:r>
          </a:p>
          <a:p>
            <a:r>
              <a:rPr lang="en-US" dirty="0"/>
              <a:t>I made a change, what is its impact? (impact </a:t>
            </a:r>
            <a:r>
              <a:rPr lang="en-US" dirty="0" smtClean="0"/>
              <a:t>quantification/baselining)</a:t>
            </a:r>
            <a:endParaRPr lang="en-US" dirty="0"/>
          </a:p>
          <a:p>
            <a:pPr lvl="1"/>
            <a:r>
              <a:rPr lang="en-US" dirty="0"/>
              <a:t>I changed all the building AHU’s in January 2015, how much energy did I save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compare 2 time series? (correlation analysis)</a:t>
            </a:r>
          </a:p>
          <a:p>
            <a:pPr lvl="1"/>
            <a:r>
              <a:rPr lang="en-US" dirty="0" smtClean="0"/>
              <a:t>What is the effect of temperature on load demand?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data structures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dataset</a:t>
            </a:r>
          </a:p>
          <a:p>
            <a:pPr lvl="1"/>
            <a:r>
              <a:rPr lang="en-US" dirty="0" smtClean="0"/>
              <a:t>Cannot change names</a:t>
            </a:r>
          </a:p>
          <a:p>
            <a:pPr lvl="1"/>
            <a:r>
              <a:rPr lang="en-US" dirty="0" smtClean="0"/>
              <a:t>Created by selecting columns from the accumulated dataset</a:t>
            </a:r>
          </a:p>
          <a:p>
            <a:pPr lvl="1"/>
            <a:r>
              <a:rPr lang="en-US" dirty="0" smtClean="0"/>
              <a:t>All value columns have a correction stack applied</a:t>
            </a:r>
          </a:p>
          <a:p>
            <a:r>
              <a:rPr lang="en-US" dirty="0" smtClean="0"/>
              <a:t>Corrected and cut dataset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ts</a:t>
            </a:r>
            <a:r>
              <a:rPr lang="en-US" dirty="0" smtClean="0"/>
              <a:t> dataset with as many </a:t>
            </a:r>
            <a:r>
              <a:rPr lang="en-US" dirty="0" err="1" smtClean="0"/>
              <a:t>tse’s</a:t>
            </a:r>
            <a:r>
              <a:rPr lang="en-US" dirty="0" smtClean="0"/>
              <a:t> as the columns selected in the accumulated dataset plus a cut flag</a:t>
            </a:r>
          </a:p>
          <a:p>
            <a:pPr lvl="1"/>
            <a:r>
              <a:rPr lang="en-US" dirty="0" smtClean="0"/>
              <a:t>Each column has the correction applied</a:t>
            </a:r>
          </a:p>
          <a:p>
            <a:pPr lvl="1"/>
            <a:r>
              <a:rPr lang="en-US" dirty="0" smtClean="0"/>
              <a:t>For cutting the dataset (date time cutting) -&gt; cutting is a flag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501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data structures 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algorithm</a:t>
            </a:r>
          </a:p>
          <a:p>
            <a:r>
              <a:rPr lang="en-US" dirty="0" smtClean="0"/>
              <a:t>Algorithm 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67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Correction stack</a:t>
            </a:r>
          </a:p>
          <a:p>
            <a:pPr lvl="1"/>
            <a:r>
              <a:rPr lang="en-US" dirty="0" smtClean="0"/>
              <a:t>Select correction parameters</a:t>
            </a:r>
          </a:p>
          <a:p>
            <a:pPr lvl="1"/>
            <a:r>
              <a:rPr lang="en-US" dirty="0" smtClean="0"/>
              <a:t>Press re-correct</a:t>
            </a:r>
          </a:p>
          <a:p>
            <a:r>
              <a:rPr lang="en-US" dirty="0" smtClean="0"/>
              <a:t>Accumulated dataset view</a:t>
            </a:r>
          </a:p>
          <a:p>
            <a:pPr lvl="1"/>
            <a:r>
              <a:rPr lang="en-US" dirty="0" smtClean="0"/>
              <a:t>View each columns</a:t>
            </a:r>
          </a:p>
          <a:p>
            <a:pPr lvl="1"/>
            <a:r>
              <a:rPr lang="en-US" dirty="0" smtClean="0"/>
              <a:t>Can select</a:t>
            </a:r>
          </a:p>
          <a:p>
            <a:pPr lvl="1"/>
            <a:r>
              <a:rPr lang="en-US" dirty="0" smtClean="0"/>
              <a:t>Once selected press apply</a:t>
            </a:r>
          </a:p>
          <a:p>
            <a:r>
              <a:rPr lang="en-US" dirty="0" smtClean="0"/>
              <a:t>Error view</a:t>
            </a:r>
          </a:p>
          <a:p>
            <a:r>
              <a:rPr lang="en-US" dirty="0" smtClean="0"/>
              <a:t>General view with double slider</a:t>
            </a:r>
          </a:p>
        </p:txBody>
      </p:sp>
    </p:spTree>
    <p:extLst>
      <p:ext uri="{BB962C8B-B14F-4D97-AF65-F5344CB8AC3E}">
        <p14:creationId xmlns:p14="http://schemas.microsoft.com/office/powerpoint/2010/main" val="3283982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time series dataset of accumulated</a:t>
            </a:r>
          </a:p>
          <a:p>
            <a:r>
              <a:rPr lang="en-US" dirty="0" smtClean="0"/>
              <a:t>List of algorithm metadata</a:t>
            </a:r>
          </a:p>
          <a:p>
            <a:r>
              <a:rPr lang="en-US" dirty="0" smtClean="0"/>
              <a:t>Split into 4 stages</a:t>
            </a:r>
          </a:p>
          <a:p>
            <a:pPr lvl="1"/>
            <a:r>
              <a:rPr lang="en-US" dirty="0" smtClean="0"/>
              <a:t>Loading Stage</a:t>
            </a:r>
          </a:p>
          <a:p>
            <a:pPr lvl="1"/>
            <a:r>
              <a:rPr lang="en-US" dirty="0" smtClean="0"/>
              <a:t>Editing Stage</a:t>
            </a:r>
          </a:p>
          <a:p>
            <a:pPr lvl="1"/>
            <a:r>
              <a:rPr lang="en-US" dirty="0" smtClean="0"/>
              <a:t>Correction/selection Stage</a:t>
            </a:r>
          </a:p>
          <a:p>
            <a:pPr lvl="1"/>
            <a:r>
              <a:rPr lang="en-US" dirty="0" smtClean="0"/>
              <a:t>Visualization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52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(</a:t>
            </a:r>
            <a:r>
              <a:rPr lang="en-US" dirty="0" err="1" smtClean="0"/>
              <a:t>tse</a:t>
            </a:r>
            <a:r>
              <a:rPr lang="en-US" dirty="0" smtClean="0"/>
              <a:t>, edit functions, basic operators, compositions, </a:t>
            </a:r>
            <a:r>
              <a:rPr lang="en-US" dirty="0" err="1" smtClean="0"/>
              <a:t>tse_funcs</a:t>
            </a:r>
            <a:r>
              <a:rPr lang="en-US" dirty="0" smtClean="0"/>
              <a:t>, different periods, public holidays)</a:t>
            </a:r>
          </a:p>
          <a:p>
            <a:r>
              <a:rPr lang="en-US" dirty="0" smtClean="0"/>
              <a:t>Analytics (prediction, clustering, gap-filling, correction stack, R views, D3 views)</a:t>
            </a:r>
          </a:p>
          <a:p>
            <a:r>
              <a:rPr lang="en-US" dirty="0" smtClean="0"/>
              <a:t>Loading (SQL, </a:t>
            </a:r>
            <a:r>
              <a:rPr lang="en-US" dirty="0" err="1" smtClean="0"/>
              <a:t>csvs</a:t>
            </a:r>
            <a:r>
              <a:rPr lang="en-US" dirty="0" smtClean="0"/>
              <a:t>, different formats)</a:t>
            </a:r>
          </a:p>
          <a:p>
            <a:r>
              <a:rPr lang="en-US" dirty="0" smtClean="0"/>
              <a:t>App (server, </a:t>
            </a:r>
            <a:r>
              <a:rPr lang="en-US" dirty="0" err="1" smtClean="0"/>
              <a:t>ui</a:t>
            </a:r>
            <a:r>
              <a:rPr lang="en-US" dirty="0" smtClean="0"/>
              <a:t>, </a:t>
            </a:r>
            <a:r>
              <a:rPr lang="en-US" dirty="0" err="1" smtClean="0"/>
              <a:t>reactives</a:t>
            </a:r>
            <a:r>
              <a:rPr lang="en-US" dirty="0" smtClean="0"/>
              <a:t>, app logic)</a:t>
            </a:r>
          </a:p>
          <a:p>
            <a:pPr lvl="1"/>
            <a:r>
              <a:rPr lang="en-US" dirty="0" smtClean="0"/>
              <a:t>Components (loading, edit, correction/selection</a:t>
            </a:r>
            <a:r>
              <a:rPr lang="en-US" smtClean="0"/>
              <a:t>, visualization)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7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part: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Algorithm name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imestamp</a:t>
            </a:r>
          </a:p>
          <a:p>
            <a:r>
              <a:rPr lang="en-US" dirty="0" smtClean="0"/>
              <a:t>Depends on the algorithms</a:t>
            </a:r>
          </a:p>
          <a:p>
            <a:pPr lvl="1"/>
            <a:r>
              <a:rPr lang="en-US" dirty="0" smtClean="0"/>
              <a:t>Prediction: performance, </a:t>
            </a:r>
            <a:r>
              <a:rPr lang="en-US" dirty="0" err="1" smtClean="0"/>
              <a:t>train_ratio</a:t>
            </a:r>
            <a:r>
              <a:rPr lang="en-US" dirty="0" smtClean="0"/>
              <a:t>, parameters (different parameters per algorithm)</a:t>
            </a:r>
          </a:p>
          <a:p>
            <a:pPr lvl="1"/>
            <a:r>
              <a:rPr lang="en-US" dirty="0" smtClean="0"/>
              <a:t>Some algorithms will have an iteration number, with each iteration number giving different performance</a:t>
            </a:r>
          </a:p>
          <a:p>
            <a:pPr lvl="1"/>
            <a:r>
              <a:rPr lang="en-US" dirty="0" smtClean="0"/>
              <a:t>Clustering: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1320522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Friday 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</a:p>
          <a:p>
            <a:pPr lvl="1"/>
            <a:r>
              <a:rPr lang="en-US" dirty="0" smtClean="0"/>
              <a:t>From SQL</a:t>
            </a:r>
          </a:p>
          <a:p>
            <a:r>
              <a:rPr lang="en-US" dirty="0" smtClean="0"/>
              <a:t>Edition</a:t>
            </a:r>
          </a:p>
          <a:p>
            <a:pPr lvl="1"/>
            <a:r>
              <a:rPr lang="en-US" dirty="0" smtClean="0"/>
              <a:t>Daily cluster model prediction algorithm</a:t>
            </a:r>
          </a:p>
          <a:p>
            <a:pPr lvl="1"/>
            <a:r>
              <a:rPr lang="en-US" dirty="0" err="1" smtClean="0"/>
              <a:t>Shuya’s</a:t>
            </a:r>
            <a:r>
              <a:rPr lang="en-US" dirty="0" smtClean="0"/>
              <a:t> prediction algorithm</a:t>
            </a:r>
          </a:p>
          <a:p>
            <a:pPr lvl="1"/>
            <a:r>
              <a:rPr lang="en-US" dirty="0" smtClean="0"/>
              <a:t>Algorithm performance / metadata</a:t>
            </a:r>
          </a:p>
          <a:p>
            <a:r>
              <a:rPr lang="en-US" dirty="0" smtClean="0"/>
              <a:t>Correction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Time-series graph + can move in the plot</a:t>
            </a:r>
          </a:p>
        </p:txBody>
      </p:sp>
    </p:spTree>
    <p:extLst>
      <p:ext uri="{BB962C8B-B14F-4D97-AF65-F5344CB8AC3E}">
        <p14:creationId xmlns:p14="http://schemas.microsoft.com/office/powerpoint/2010/main" val="3427992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Friday 9</a:t>
            </a:r>
            <a:r>
              <a:rPr lang="en-US" baseline="30000" dirty="0" smtClean="0"/>
              <a:t>th</a:t>
            </a:r>
            <a:r>
              <a:rPr lang="en-US" dirty="0" smtClean="0"/>
              <a:t> :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36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algorithms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up, running and collecting results from algorithms involve many common operations at different level of the app</a:t>
            </a:r>
          </a:p>
          <a:p>
            <a:r>
              <a:rPr lang="en-US" dirty="0" smtClean="0"/>
              <a:t>All algorithm have </a:t>
            </a:r>
            <a:r>
              <a:rPr lang="en-US" b="1" dirty="0" smtClean="0"/>
              <a:t>mapping</a:t>
            </a:r>
            <a:r>
              <a:rPr lang="en-US" dirty="0" smtClean="0"/>
              <a:t> parameters (column selection)</a:t>
            </a:r>
          </a:p>
          <a:p>
            <a:r>
              <a:rPr lang="en-US" dirty="0" smtClean="0"/>
              <a:t>All algorithms have some kind of </a:t>
            </a:r>
            <a:r>
              <a:rPr lang="en-US" b="1" dirty="0" smtClean="0"/>
              <a:t>parameter</a:t>
            </a:r>
            <a:r>
              <a:rPr lang="en-US" dirty="0" smtClean="0"/>
              <a:t> selection</a:t>
            </a:r>
          </a:p>
          <a:p>
            <a:r>
              <a:rPr lang="en-US" dirty="0" smtClean="0"/>
              <a:t>All algorithms have some </a:t>
            </a:r>
            <a:r>
              <a:rPr lang="en-US" b="1" dirty="0" err="1" smtClean="0"/>
              <a:t>tse</a:t>
            </a:r>
            <a:r>
              <a:rPr lang="en-US" b="1" dirty="0" smtClean="0"/>
              <a:t> output</a:t>
            </a:r>
          </a:p>
          <a:p>
            <a:r>
              <a:rPr lang="en-US" dirty="0" smtClean="0"/>
              <a:t>All algorithms have some output like </a:t>
            </a:r>
            <a:r>
              <a:rPr lang="en-US" b="1" dirty="0" smtClean="0"/>
              <a:t>performance</a:t>
            </a:r>
            <a:r>
              <a:rPr lang="en-US" dirty="0" smtClean="0"/>
              <a:t>, </a:t>
            </a:r>
            <a:r>
              <a:rPr lang="en-US" b="1" dirty="0" smtClean="0"/>
              <a:t>precision</a:t>
            </a:r>
          </a:p>
          <a:p>
            <a:r>
              <a:rPr lang="en-US" dirty="0" smtClean="0"/>
              <a:t>All algorithms have </a:t>
            </a:r>
            <a:r>
              <a:rPr lang="en-US" b="1" dirty="0" smtClean="0"/>
              <a:t>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109939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algorithms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88" y="748190"/>
            <a:ext cx="8584053" cy="5690973"/>
          </a:xfrm>
        </p:spPr>
        <p:txBody>
          <a:bodyPr/>
          <a:lstStyle/>
          <a:p>
            <a:r>
              <a:rPr lang="en-US" dirty="0"/>
              <a:t>Most algorithms have different behavior when predicting one or </a:t>
            </a:r>
            <a:r>
              <a:rPr lang="en-US" b="1" dirty="0"/>
              <a:t>n step</a:t>
            </a:r>
            <a:r>
              <a:rPr lang="en-US" dirty="0"/>
              <a:t> into the future</a:t>
            </a:r>
          </a:p>
          <a:p>
            <a:r>
              <a:rPr lang="en-US" dirty="0" smtClean="0"/>
              <a:t>All algorithms support some common </a:t>
            </a:r>
            <a:r>
              <a:rPr lang="en-US" b="1" dirty="0" smtClean="0"/>
              <a:t>composition</a:t>
            </a:r>
            <a:r>
              <a:rPr lang="en-US" dirty="0" smtClean="0"/>
              <a:t> operations.  For example we can compose a daily clustering algorithm with a differentiation operator in order to remove the trend</a:t>
            </a:r>
          </a:p>
          <a:p>
            <a:r>
              <a:rPr lang="en-US" dirty="0" smtClean="0"/>
              <a:t>Conclusion: 7 type of common algorithms operations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Time-series output</a:t>
            </a:r>
          </a:p>
          <a:p>
            <a:pPr lvl="1"/>
            <a:r>
              <a:rPr lang="en-US" dirty="0" smtClean="0"/>
              <a:t>Performance/precision</a:t>
            </a:r>
          </a:p>
          <a:p>
            <a:pPr lvl="1"/>
            <a:r>
              <a:rPr lang="en-US" dirty="0" smtClean="0"/>
              <a:t>Train-test</a:t>
            </a:r>
          </a:p>
          <a:p>
            <a:pPr lvl="1"/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of time series into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a time </a:t>
            </a:r>
            <a:r>
              <a:rPr lang="en-US" dirty="0" err="1" smtClean="0"/>
              <a:t>serie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 smtClean="0"/>
              <a:t>Seasonality (annual periodicity)</a:t>
            </a:r>
          </a:p>
          <a:p>
            <a:pPr lvl="1"/>
            <a:r>
              <a:rPr lang="en-US" dirty="0" smtClean="0"/>
              <a:t>Daily</a:t>
            </a:r>
          </a:p>
          <a:p>
            <a:pPr lvl="1"/>
            <a:r>
              <a:rPr lang="en-US" dirty="0" smtClean="0"/>
              <a:t>…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2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operations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level: composition, mapping</a:t>
            </a:r>
          </a:p>
          <a:p>
            <a:r>
              <a:rPr lang="en-US" dirty="0" smtClean="0"/>
              <a:t>Running level: mapping, </a:t>
            </a:r>
            <a:r>
              <a:rPr lang="en-US" dirty="0" err="1" smtClean="0"/>
              <a:t>tse</a:t>
            </a:r>
            <a:r>
              <a:rPr lang="en-US" dirty="0" smtClean="0"/>
              <a:t> output, train/test, performance/precision, parameters, step</a:t>
            </a:r>
          </a:p>
          <a:p>
            <a:r>
              <a:rPr lang="en-US" dirty="0" smtClean="0"/>
              <a:t>App level: mapping, parameters, performance/precision, step</a:t>
            </a:r>
          </a:p>
          <a:p>
            <a:r>
              <a:rPr lang="en-US" dirty="0" smtClean="0"/>
              <a:t>Algorithm development level: output,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4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levels of abstraction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195180"/>
              </p:ext>
            </p:extLst>
          </p:nvPr>
        </p:nvGraphicFramePr>
        <p:xfrm>
          <a:off x="4929332" y="914400"/>
          <a:ext cx="3826741" cy="569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6354" y="1028700"/>
            <a:ext cx="20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1224" y="4339937"/>
            <a:ext cx="26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Test/train</a:t>
            </a:r>
          </a:p>
          <a:p>
            <a:r>
              <a:rPr lang="en-US" dirty="0" smtClean="0"/>
              <a:t>Performance/precision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1224" y="5746081"/>
            <a:ext cx="203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</a:t>
            </a:r>
          </a:p>
          <a:p>
            <a:r>
              <a:rPr lang="en-US" dirty="0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1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architecture: UI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Show some UI</a:t>
            </a:r>
          </a:p>
          <a:p>
            <a:r>
              <a:rPr lang="en-US" dirty="0" smtClean="0"/>
              <a:t>Run algorithms -&gt; change app state</a:t>
            </a:r>
          </a:p>
          <a:p>
            <a:r>
              <a:rPr lang="en-US" dirty="0" smtClean="0"/>
              <a:t>Output: Show some UI, show a table, show some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9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dataset</a:t>
            </a:r>
          </a:p>
          <a:p>
            <a:r>
              <a:rPr lang="en-US" dirty="0" smtClean="0"/>
              <a:t>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7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from database</a:t>
            </a:r>
          </a:p>
          <a:p>
            <a:r>
              <a:rPr lang="en-US" dirty="0" smtClean="0"/>
              <a:t>Integrate </a:t>
            </a:r>
            <a:r>
              <a:rPr lang="en-US" dirty="0" err="1" smtClean="0"/>
              <a:t>Shuya’s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Outlier detection algorithm</a:t>
            </a:r>
          </a:p>
          <a:p>
            <a:r>
              <a:rPr lang="en-US" dirty="0" smtClean="0"/>
              <a:t>Merge correction</a:t>
            </a:r>
          </a:p>
          <a:p>
            <a:r>
              <a:rPr lang="en-US" dirty="0" smtClean="0"/>
              <a:t>Merge visualization tools: time-series</a:t>
            </a:r>
          </a:p>
          <a:p>
            <a:r>
              <a:rPr lang="en-US" dirty="0" smtClean="0"/>
              <a:t>Visualize algorithms results for stepped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93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library that contains all the time-series analytics:</a:t>
            </a:r>
          </a:p>
          <a:p>
            <a:pPr lvl="1"/>
            <a:r>
              <a:rPr lang="en-US" dirty="0" err="1" smtClean="0"/>
              <a:t>Tse</a:t>
            </a:r>
            <a:r>
              <a:rPr lang="en-US" dirty="0" smtClean="0"/>
              <a:t> function class</a:t>
            </a:r>
          </a:p>
          <a:p>
            <a:pPr lvl="1"/>
            <a:r>
              <a:rPr lang="en-US" dirty="0" smtClean="0"/>
              <a:t>All the forecasting algorithms</a:t>
            </a:r>
          </a:p>
          <a:p>
            <a:pPr lvl="1"/>
            <a:r>
              <a:rPr lang="en-US" dirty="0" smtClean="0"/>
              <a:t>Gap-filling</a:t>
            </a:r>
          </a:p>
          <a:p>
            <a:pPr lvl="1"/>
            <a:r>
              <a:rPr lang="en-US" dirty="0" smtClean="0"/>
              <a:t>Outliers detection</a:t>
            </a:r>
          </a:p>
          <a:p>
            <a:pPr lvl="1"/>
            <a:r>
              <a:rPr lang="en-US" dirty="0" smtClean="0"/>
              <a:t>Fault detection</a:t>
            </a:r>
          </a:p>
          <a:p>
            <a:pPr lvl="1"/>
            <a:r>
              <a:rPr lang="en-US" dirty="0" smtClean="0"/>
              <a:t>Name -&gt; </a:t>
            </a:r>
            <a:r>
              <a:rPr lang="en-US" dirty="0" err="1" smtClean="0"/>
              <a:t>timeseries</a:t>
            </a:r>
            <a:r>
              <a:rPr lang="en-US" dirty="0" smtClean="0"/>
              <a:t> ? </a:t>
            </a:r>
          </a:p>
          <a:p>
            <a:r>
              <a:rPr lang="en-US" dirty="0" smtClean="0"/>
              <a:t>Should it also contain the optimal dispatch -&gt; no</a:t>
            </a:r>
          </a:p>
          <a:p>
            <a:pPr lvl="1"/>
            <a:r>
              <a:rPr lang="en-US" dirty="0" smtClean="0"/>
              <a:t>It is less general -&gt; only applies to buildings, other algorithms applies to any time series</a:t>
            </a:r>
          </a:p>
          <a:p>
            <a:pPr lvl="1"/>
            <a:r>
              <a:rPr lang="en-US" dirty="0" smtClean="0"/>
              <a:t>It applies to very limited data sets: it is not possible to run it on several years of data because it is too slow. But all the others algorithms can</a:t>
            </a:r>
          </a:p>
        </p:txBody>
      </p:sp>
    </p:spTree>
    <p:extLst>
      <p:ext uri="{BB962C8B-B14F-4D97-AF65-F5344CB8AC3E}">
        <p14:creationId xmlns:p14="http://schemas.microsoft.com/office/powerpoint/2010/main" val="1603386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libraries:</a:t>
            </a:r>
          </a:p>
          <a:p>
            <a:pPr lvl="1"/>
            <a:r>
              <a:rPr lang="en-US" dirty="0" err="1" smtClean="0"/>
              <a:t>Timeseries</a:t>
            </a:r>
            <a:endParaRPr lang="en-US" dirty="0" smtClean="0"/>
          </a:p>
          <a:p>
            <a:pPr lvl="1"/>
            <a:r>
              <a:rPr lang="en-US" dirty="0" err="1" smtClean="0"/>
              <a:t>Optimaldispatch</a:t>
            </a:r>
            <a:endParaRPr lang="en-US" dirty="0" smtClean="0"/>
          </a:p>
          <a:p>
            <a:r>
              <a:rPr lang="en-US" dirty="0" smtClean="0"/>
              <a:t>1 app: time-series handyman: T.S. Handyman</a:t>
            </a:r>
          </a:p>
          <a:p>
            <a:pPr lvl="1"/>
            <a:r>
              <a:rPr lang="en-US" dirty="0" err="1" smtClean="0"/>
              <a:t>tshandy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2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gap filling (running algorithm on missing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kind of gap filling</a:t>
            </a:r>
          </a:p>
          <a:p>
            <a:pPr lvl="1"/>
            <a:r>
              <a:rPr lang="en-US" dirty="0" smtClean="0"/>
              <a:t>Weather variable</a:t>
            </a:r>
          </a:p>
          <a:p>
            <a:pPr lvl="1"/>
            <a:r>
              <a:rPr lang="en-US" dirty="0" smtClean="0"/>
              <a:t>Load variable</a:t>
            </a:r>
          </a:p>
          <a:p>
            <a:pPr lvl="1"/>
            <a:r>
              <a:rPr lang="en-US" dirty="0" smtClean="0"/>
              <a:t>Other..</a:t>
            </a:r>
          </a:p>
          <a:p>
            <a:r>
              <a:rPr lang="en-US" dirty="0" smtClean="0"/>
              <a:t>Gap filling before training</a:t>
            </a:r>
          </a:p>
          <a:p>
            <a:pPr lvl="1"/>
            <a:r>
              <a:rPr lang="en-US" dirty="0" smtClean="0"/>
              <a:t>No need just train on whatever data is available</a:t>
            </a:r>
          </a:p>
          <a:p>
            <a:r>
              <a:rPr lang="en-US" dirty="0" smtClean="0"/>
              <a:t>Gap filling before predicting</a:t>
            </a:r>
          </a:p>
          <a:p>
            <a:pPr lvl="1"/>
            <a:r>
              <a:rPr lang="en-US" dirty="0" smtClean="0"/>
              <a:t>Advantage: less gaps to fill</a:t>
            </a:r>
          </a:p>
          <a:p>
            <a:pPr lvl="1"/>
            <a:r>
              <a:rPr lang="en-US" dirty="0" smtClean="0"/>
              <a:t>Inconvenient: more columns to fill (have to fill each input variable)</a:t>
            </a:r>
          </a:p>
          <a:p>
            <a:r>
              <a:rPr lang="en-US" dirty="0" smtClean="0"/>
              <a:t>Gap filling after predicting</a:t>
            </a:r>
          </a:p>
          <a:p>
            <a:pPr lvl="1"/>
            <a:r>
              <a:rPr lang="en-US" dirty="0" smtClean="0"/>
              <a:t>Advantage: only one column to fill</a:t>
            </a:r>
          </a:p>
          <a:p>
            <a:pPr lvl="1"/>
            <a:r>
              <a:rPr lang="en-US" dirty="0" smtClean="0"/>
              <a:t>Inconvenient: can be a lot of columns to fill, not very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55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filling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gap fill before prediction because of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Less rows to fill</a:t>
            </a:r>
          </a:p>
          <a:p>
            <a:r>
              <a:rPr lang="en-US" dirty="0" smtClean="0"/>
              <a:t>For load we’ll use a daily cluster model for prediction</a:t>
            </a:r>
          </a:p>
          <a:p>
            <a:r>
              <a:rPr lang="en-US" dirty="0" smtClean="0"/>
              <a:t>For weather we’ll use linear interpolation (for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46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for Friday 23</a:t>
            </a:r>
            <a:r>
              <a:rPr lang="en-US" baseline="30000" dirty="0" smtClean="0"/>
              <a:t>rd</a:t>
            </a:r>
            <a:r>
              <a:rPr lang="en-US" dirty="0" smtClean="0"/>
              <a:t> (3 days)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grouping by days for Shuya </a:t>
            </a:r>
            <a:r>
              <a:rPr lang="en-US" dirty="0" err="1" smtClean="0"/>
              <a:t>svm</a:t>
            </a:r>
            <a:r>
              <a:rPr lang="en-US" dirty="0" smtClean="0"/>
              <a:t> -&gt; 1 hour</a:t>
            </a:r>
          </a:p>
          <a:p>
            <a:r>
              <a:rPr lang="en-US" dirty="0"/>
              <a:t>Add gap filling to Shuya </a:t>
            </a:r>
            <a:r>
              <a:rPr lang="en-US" dirty="0" err="1"/>
              <a:t>svm</a:t>
            </a:r>
            <a:r>
              <a:rPr lang="en-US" dirty="0"/>
              <a:t> so that it </a:t>
            </a:r>
            <a:r>
              <a:rPr lang="en-US" dirty="0" smtClean="0"/>
              <a:t>never </a:t>
            </a:r>
            <a:r>
              <a:rPr lang="en-US" dirty="0"/>
              <a:t>outputs </a:t>
            </a:r>
            <a:r>
              <a:rPr lang="en-US" dirty="0" err="1" smtClean="0"/>
              <a:t>Nas</a:t>
            </a:r>
            <a:r>
              <a:rPr lang="en-US" dirty="0" smtClean="0"/>
              <a:t> -&gt; 1 hour</a:t>
            </a:r>
          </a:p>
          <a:p>
            <a:r>
              <a:rPr lang="en-US" dirty="0" smtClean="0"/>
              <a:t>Modify the app so that it shows more information about the iterated algorithms performance -&gt; 2 hours</a:t>
            </a:r>
          </a:p>
          <a:p>
            <a:pPr lvl="1"/>
            <a:r>
              <a:rPr lang="en-US" dirty="0" smtClean="0"/>
              <a:t>2 tables: one for time perf one for accuracy </a:t>
            </a:r>
            <a:r>
              <a:rPr lang="en-US" dirty="0" err="1" smtClean="0"/>
              <a:t>perfs</a:t>
            </a:r>
            <a:endParaRPr lang="en-US" dirty="0" smtClean="0"/>
          </a:p>
          <a:p>
            <a:r>
              <a:rPr lang="en-US" dirty="0" smtClean="0"/>
              <a:t>Put 3-4 years of data from gefcom2017 into CSV format, send to Sasha -&gt; 2 hours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Connect </a:t>
            </a:r>
            <a:r>
              <a:rPr lang="en-US" dirty="0">
                <a:solidFill>
                  <a:srgbClr val="92D050"/>
                </a:solidFill>
              </a:rPr>
              <a:t>and get data from the </a:t>
            </a:r>
            <a:r>
              <a:rPr lang="en-US" dirty="0" smtClean="0">
                <a:solidFill>
                  <a:srgbClr val="92D050"/>
                </a:solidFill>
              </a:rPr>
              <a:t>database -&gt; 3h</a:t>
            </a:r>
          </a:p>
        </p:txBody>
      </p:sp>
      <p:pic>
        <p:nvPicPr>
          <p:cNvPr id="1026" name="Picture 2" descr="Image result for to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45" y="118110"/>
            <a:ext cx="1426730" cy="14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1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UI tool for time </a:t>
            </a:r>
            <a:r>
              <a:rPr lang="en-US" dirty="0" err="1" smtClean="0"/>
              <a:t>serie</a:t>
            </a:r>
            <a:r>
              <a:rPr lang="en-US" dirty="0" smtClean="0"/>
              <a:t> analysis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Data selection</a:t>
            </a:r>
          </a:p>
          <a:p>
            <a:pPr lvl="1"/>
            <a:r>
              <a:rPr lang="en-US" dirty="0" smtClean="0"/>
              <a:t>View and adjust the components</a:t>
            </a:r>
          </a:p>
          <a:p>
            <a:pPr lvl="1"/>
            <a:r>
              <a:rPr lang="en-US" dirty="0" smtClean="0"/>
              <a:t>Data correction</a:t>
            </a:r>
          </a:p>
          <a:p>
            <a:r>
              <a:rPr lang="en-US" dirty="0" smtClean="0"/>
              <a:t>Test of the prediction algorithm</a:t>
            </a:r>
          </a:p>
          <a:p>
            <a:pPr lvl="1"/>
            <a:r>
              <a:rPr lang="en-US" dirty="0" smtClean="0"/>
              <a:t>Visualization of the predicted values VS actual values</a:t>
            </a:r>
          </a:p>
          <a:p>
            <a:pPr lvl="1"/>
            <a:r>
              <a:rPr lang="en-US" dirty="0" smtClean="0"/>
              <a:t>Key performance indicators</a:t>
            </a:r>
          </a:p>
          <a:p>
            <a:pPr lvl="1"/>
            <a:r>
              <a:rPr lang="en-US" dirty="0" smtClean="0"/>
              <a:t>Choice of training and testing data</a:t>
            </a:r>
          </a:p>
          <a:p>
            <a:pPr lvl="1"/>
            <a:r>
              <a:rPr lang="en-US" dirty="0" smtClean="0"/>
              <a:t>Test of the algorithm on each component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Peak analysis</a:t>
            </a:r>
          </a:p>
        </p:txBody>
      </p:sp>
    </p:spTree>
    <p:extLst>
      <p:ext uri="{BB962C8B-B14F-4D97-AF65-F5344CB8AC3E}">
        <p14:creationId xmlns:p14="http://schemas.microsoft.com/office/powerpoint/2010/main" val="8852571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for December 31</a:t>
            </a:r>
            <a:r>
              <a:rPr lang="en-US" baseline="30000" dirty="0" smtClean="0"/>
              <a:t>st</a:t>
            </a:r>
            <a:r>
              <a:rPr lang="en-US" dirty="0" smtClean="0"/>
              <a:t> (11 days)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Adapt the algorithms for the competition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DST</a:t>
            </a:r>
          </a:p>
          <a:p>
            <a:pPr lvl="1"/>
            <a:r>
              <a:rPr lang="en-US" dirty="0" smtClean="0"/>
              <a:t>Change the core </a:t>
            </a:r>
            <a:r>
              <a:rPr lang="en-US" dirty="0" err="1" smtClean="0"/>
              <a:t>tse</a:t>
            </a:r>
            <a:r>
              <a:rPr lang="en-US" dirty="0" smtClean="0"/>
              <a:t> class so that it can accommodate DST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quickfix</a:t>
            </a:r>
            <a:endParaRPr lang="en-US" dirty="0" smtClean="0"/>
          </a:p>
          <a:p>
            <a:r>
              <a:rPr lang="en-US" dirty="0" smtClean="0"/>
              <a:t>US </a:t>
            </a:r>
            <a:r>
              <a:rPr lang="en-US" dirty="0"/>
              <a:t>public </a:t>
            </a:r>
            <a:r>
              <a:rPr lang="en-US" dirty="0" smtClean="0"/>
              <a:t>holidays</a:t>
            </a:r>
            <a:endParaRPr lang="en-US" dirty="0"/>
          </a:p>
          <a:p>
            <a:pPr lvl="1"/>
            <a:r>
              <a:rPr lang="en-US" dirty="0" smtClean="0"/>
              <a:t>Write them in the same format as the SG holidays</a:t>
            </a:r>
          </a:p>
          <a:p>
            <a:pPr lvl="1"/>
            <a:r>
              <a:rPr lang="en-US" dirty="0" smtClean="0"/>
              <a:t>Add a parameter so that a </a:t>
            </a:r>
            <a:r>
              <a:rPr lang="en-US" dirty="0" err="1" smtClean="0"/>
              <a:t>tse</a:t>
            </a:r>
            <a:r>
              <a:rPr lang="en-US" dirty="0" smtClean="0"/>
              <a:t> can be loaded according to different </a:t>
            </a:r>
            <a:r>
              <a:rPr lang="en-US" dirty="0" err="1" smtClean="0"/>
              <a:t>ph</a:t>
            </a:r>
            <a:r>
              <a:rPr lang="en-US" dirty="0" smtClean="0"/>
              <a:t> and </a:t>
            </a:r>
            <a:r>
              <a:rPr lang="en-US" dirty="0" err="1" smtClean="0"/>
              <a:t>timezone</a:t>
            </a:r>
            <a:endParaRPr lang="en-US" dirty="0" smtClean="0"/>
          </a:p>
          <a:p>
            <a:r>
              <a:rPr lang="en-US" dirty="0"/>
              <a:t>long term forecasting</a:t>
            </a:r>
          </a:p>
          <a:p>
            <a:pPr lvl="1"/>
            <a:r>
              <a:rPr lang="en-US" dirty="0"/>
              <a:t>Need a forecasting algorithm for weather variables</a:t>
            </a:r>
          </a:p>
          <a:p>
            <a:pPr lvl="1"/>
            <a:r>
              <a:rPr lang="en-US" dirty="0"/>
              <a:t>Then use </a:t>
            </a:r>
            <a:r>
              <a:rPr lang="en-US" dirty="0" err="1"/>
              <a:t>Shuya’s</a:t>
            </a:r>
            <a:r>
              <a:rPr lang="en-US" dirty="0"/>
              <a:t> for the </a:t>
            </a:r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Create new method for pure iteration of a forecasting algorithm</a:t>
            </a:r>
          </a:p>
        </p:txBody>
      </p:sp>
      <p:pic>
        <p:nvPicPr>
          <p:cNvPr id="4" name="Picture 2" descr="Image result for to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45" y="118110"/>
            <a:ext cx="1426730" cy="14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3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for December 31</a:t>
            </a:r>
            <a:r>
              <a:rPr lang="en-US" baseline="30000" dirty="0"/>
              <a:t>st</a:t>
            </a:r>
            <a:r>
              <a:rPr lang="en-US" dirty="0"/>
              <a:t> (11 days</a:t>
            </a:r>
            <a:r>
              <a:rPr lang="en-US" dirty="0" smtClean="0"/>
              <a:t>):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  <a:p>
            <a:pPr lvl="1"/>
            <a:r>
              <a:rPr lang="en-US" dirty="0"/>
              <a:t>After the algorithm is </a:t>
            </a:r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Compute the 10 quantiles of the residuals (on test data)</a:t>
            </a:r>
          </a:p>
          <a:p>
            <a:pPr lvl="1"/>
            <a:r>
              <a:rPr lang="en-US" dirty="0" smtClean="0"/>
              <a:t>Use them as additive windows for the predictions quantiles</a:t>
            </a:r>
          </a:p>
          <a:p>
            <a:pPr lvl="1"/>
            <a:r>
              <a:rPr lang="en-US" dirty="0" smtClean="0"/>
              <a:t>If have time, do the same but for each hour of the day, so that there is more precision</a:t>
            </a:r>
            <a:endParaRPr lang="en-US" dirty="0"/>
          </a:p>
          <a:p>
            <a:r>
              <a:rPr lang="en-US" dirty="0"/>
              <a:t>choice of parameters for best results </a:t>
            </a:r>
          </a:p>
          <a:p>
            <a:pPr lvl="1"/>
            <a:r>
              <a:rPr lang="en-US" dirty="0"/>
              <a:t>Iteration of the algorithm</a:t>
            </a:r>
          </a:p>
          <a:p>
            <a:endParaRPr lang="en-US" dirty="0"/>
          </a:p>
        </p:txBody>
      </p:sp>
      <p:pic>
        <p:nvPicPr>
          <p:cNvPr id="4" name="Picture 2" descr="Image result for to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45" y="118110"/>
            <a:ext cx="1426730" cy="14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27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30" y="66274"/>
            <a:ext cx="228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algorithms have different</a:t>
            </a:r>
            <a:br>
              <a:rPr lang="en-US" dirty="0" smtClean="0"/>
            </a:br>
            <a:r>
              <a:rPr lang="en-US" dirty="0" smtClean="0"/>
              <a:t>validation strategies and outputs</a:t>
            </a:r>
          </a:p>
          <a:p>
            <a:pPr lvl="1"/>
            <a:r>
              <a:rPr lang="en-US" b="1" dirty="0" smtClean="0"/>
              <a:t>Online algorithms </a:t>
            </a:r>
            <a:r>
              <a:rPr lang="en-US" dirty="0" smtClean="0"/>
              <a:t>do not have test and train sets</a:t>
            </a:r>
          </a:p>
          <a:p>
            <a:pPr lvl="2"/>
            <a:r>
              <a:rPr lang="en-US" dirty="0" smtClean="0"/>
              <a:t>They do have different accuracy according to how far they predict</a:t>
            </a:r>
          </a:p>
          <a:p>
            <a:pPr lvl="1"/>
            <a:r>
              <a:rPr lang="en-US" b="1" dirty="0" smtClean="0"/>
              <a:t>Non-forecasting algorithms </a:t>
            </a:r>
            <a:r>
              <a:rPr lang="en-US" dirty="0" smtClean="0"/>
              <a:t>always have the same accuracy no matter how far they predict? Or at least they cannot be iterated</a:t>
            </a:r>
          </a:p>
          <a:p>
            <a:pPr lvl="1"/>
            <a:r>
              <a:rPr lang="en-US" b="1" dirty="0" smtClean="0"/>
              <a:t>Forecasting algorithms</a:t>
            </a:r>
            <a:r>
              <a:rPr lang="en-US" dirty="0" smtClean="0"/>
              <a:t> have different values for different forecasting step: 1step, … </a:t>
            </a:r>
            <a:r>
              <a:rPr lang="en-US" dirty="0" err="1" smtClean="0"/>
              <a:t>nstep</a:t>
            </a:r>
            <a:endParaRPr lang="en-US" dirty="0" smtClean="0"/>
          </a:p>
          <a:p>
            <a:pPr lvl="1"/>
            <a:r>
              <a:rPr lang="en-US" b="1" dirty="0" smtClean="0"/>
              <a:t>Gap filling</a:t>
            </a:r>
          </a:p>
          <a:p>
            <a:pPr lvl="2"/>
            <a:r>
              <a:rPr lang="en-US" dirty="0" smtClean="0"/>
              <a:t>No test and train</a:t>
            </a:r>
          </a:p>
          <a:p>
            <a:pPr lvl="2"/>
            <a:r>
              <a:rPr lang="en-US" dirty="0" smtClean="0"/>
              <a:t>Can be compared only on available values</a:t>
            </a:r>
          </a:p>
          <a:p>
            <a:pPr lvl="1"/>
            <a:r>
              <a:rPr lang="en-US" dirty="0" smtClean="0"/>
              <a:t>Time-series </a:t>
            </a:r>
            <a:r>
              <a:rPr lang="en-US" b="1" dirty="0" smtClean="0"/>
              <a:t>component decomposition</a:t>
            </a:r>
          </a:p>
          <a:p>
            <a:pPr lvl="1"/>
            <a:r>
              <a:rPr lang="en-US" b="1" dirty="0" smtClean="0"/>
              <a:t>Clustering</a:t>
            </a:r>
            <a:r>
              <a:rPr lang="en-US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3938813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30" y="66274"/>
            <a:ext cx="228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</a:t>
            </a:r>
            <a:r>
              <a:rPr lang="en-US" dirty="0" smtClean="0"/>
              <a:t>algorithms : list of algorithms</a:t>
            </a:r>
            <a:br>
              <a:rPr lang="en-US" dirty="0" smtClean="0"/>
            </a:br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Outliers</a:t>
            </a:r>
            <a:r>
              <a:rPr lang="en-US" dirty="0" smtClean="0"/>
              <a:t> detection</a:t>
            </a:r>
          </a:p>
          <a:p>
            <a:r>
              <a:rPr lang="en-US" b="1" dirty="0" smtClean="0"/>
              <a:t>Fault</a:t>
            </a:r>
            <a:r>
              <a:rPr lang="en-US" dirty="0" smtClean="0"/>
              <a:t>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304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interface</a:t>
            </a:r>
          </a:p>
          <a:p>
            <a:pPr lvl="1"/>
            <a:r>
              <a:rPr lang="en-US" dirty="0" smtClean="0"/>
              <a:t>One summary function</a:t>
            </a:r>
          </a:p>
          <a:p>
            <a:pPr lvl="2"/>
            <a:r>
              <a:rPr lang="en-US" dirty="0" smtClean="0"/>
              <a:t>What was the call, the parameters</a:t>
            </a:r>
          </a:p>
          <a:p>
            <a:pPr lvl="2"/>
            <a:r>
              <a:rPr lang="en-US" dirty="0" smtClean="0"/>
              <a:t>Some information about the results</a:t>
            </a:r>
          </a:p>
          <a:p>
            <a:pPr lvl="2"/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Information about the speed</a:t>
            </a:r>
          </a:p>
          <a:p>
            <a:pPr lvl="1"/>
            <a:r>
              <a:rPr lang="en-US" dirty="0" smtClean="0"/>
              <a:t>Information about the performance</a:t>
            </a:r>
          </a:p>
          <a:p>
            <a:r>
              <a:rPr lang="en-US" dirty="0" smtClean="0"/>
              <a:t>Shiny interface</a:t>
            </a:r>
          </a:p>
          <a:p>
            <a:pPr lvl="1"/>
            <a:r>
              <a:rPr lang="en-US" dirty="0" smtClean="0"/>
              <a:t>One summary function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types of outputs</a:t>
            </a:r>
          </a:p>
          <a:p>
            <a:pPr lvl="2"/>
            <a:r>
              <a:rPr lang="en-US" dirty="0" smtClean="0"/>
              <a:t>1 fixed UI</a:t>
            </a:r>
          </a:p>
          <a:p>
            <a:pPr lvl="2"/>
            <a:r>
              <a:rPr lang="en-US" dirty="0" smtClean="0"/>
              <a:t>A (named) list of </a:t>
            </a:r>
            <a:r>
              <a:rPr lang="en-US" dirty="0" err="1" smtClean="0"/>
              <a:t>data.frame</a:t>
            </a:r>
            <a:endParaRPr lang="en-US" dirty="0" smtClean="0"/>
          </a:p>
          <a:p>
            <a:pPr lvl="2"/>
            <a:r>
              <a:rPr lang="en-US" dirty="0" smtClean="0"/>
              <a:t>A (named) list of ggplot2 objects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4" descr="Image result for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30" y="66274"/>
            <a:ext cx="228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211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TSE object with missing values -&gt; use diagonal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649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ime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00" y="14364"/>
            <a:ext cx="2558819" cy="14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Tse</a:t>
            </a:r>
            <a:r>
              <a:rPr lang="en-US" dirty="0" smtClean="0"/>
              <a:t>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data.frame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Define missing indexing and assignment functions</a:t>
            </a:r>
          </a:p>
          <a:p>
            <a:pPr lvl="1"/>
            <a:r>
              <a:rPr lang="en-US" dirty="0" smtClean="0"/>
              <a:t>Add tests of all functions: especially the indexation and assignment ones.</a:t>
            </a:r>
          </a:p>
          <a:p>
            <a:pPr lvl="1"/>
            <a:r>
              <a:rPr lang="en-US" dirty="0" smtClean="0"/>
              <a:t>Find a coherent indexation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80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ime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00" y="14364"/>
            <a:ext cx="2558819" cy="14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Indexation of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Must be able to handle DST??</a:t>
            </a:r>
          </a:p>
          <a:p>
            <a:pPr lvl="1"/>
            <a:r>
              <a:rPr lang="en-US" dirty="0" smtClean="0"/>
              <a:t>Multi-key time index -&gt; sometimes want to index by timestamp = 1 key index, sometimes want to index by day plus </a:t>
            </a:r>
            <a:r>
              <a:rPr lang="en-US" dirty="0" err="1" smtClean="0"/>
              <a:t>period_in_day</a:t>
            </a:r>
            <a:r>
              <a:rPr lang="en-US" dirty="0" smtClean="0"/>
              <a:t> = 2 keys index, in the future 3 keys index?</a:t>
            </a:r>
          </a:p>
          <a:p>
            <a:pPr lvl="1"/>
            <a:r>
              <a:rPr lang="en-US" dirty="0" smtClean="0"/>
              <a:t>Handling of different time intervals</a:t>
            </a:r>
          </a:p>
          <a:p>
            <a:pPr lvl="1"/>
            <a:r>
              <a:rPr lang="en-US" dirty="0" smtClean="0"/>
              <a:t>Handling of different time decorations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One double time-index (=</a:t>
            </a:r>
            <a:r>
              <a:rPr lang="en-US" dirty="0" err="1" smtClean="0"/>
              <a:t>POSIXct</a:t>
            </a:r>
            <a:r>
              <a:rPr lang="en-US" dirty="0" smtClean="0"/>
              <a:t>) all the other columns are considered value columns -&gt; becomes very similar to </a:t>
            </a:r>
            <a:r>
              <a:rPr lang="en-US" dirty="0" err="1" smtClean="0"/>
              <a:t>ts</a:t>
            </a:r>
            <a:r>
              <a:rPr lang="en-US" dirty="0" smtClean="0"/>
              <a:t> and </a:t>
            </a:r>
            <a:r>
              <a:rPr lang="en-US" dirty="0" err="1" smtClean="0"/>
              <a:t>mts</a:t>
            </a:r>
            <a:r>
              <a:rPr lang="en-US" dirty="0" smtClean="0"/>
              <a:t> class -&gt; is it possible to merge them?</a:t>
            </a:r>
          </a:p>
          <a:p>
            <a:pPr lvl="1"/>
            <a:r>
              <a:rPr lang="en-US" dirty="0" smtClean="0"/>
              <a:t>For multi-index of time.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454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information in time-series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the availability information be always present as a column or should it be modular: e.g. a bunch of functions to create various kinds of availability columns</a:t>
            </a:r>
          </a:p>
          <a:p>
            <a:pPr lvl="1"/>
            <a:r>
              <a:rPr lang="en-US" dirty="0" smtClean="0"/>
              <a:t>The second option makes sense</a:t>
            </a:r>
          </a:p>
          <a:p>
            <a:pPr lvl="2"/>
            <a:r>
              <a:rPr lang="en-US" dirty="0" smtClean="0"/>
              <a:t>More memory efficient</a:t>
            </a:r>
          </a:p>
          <a:p>
            <a:pPr lvl="2"/>
            <a:r>
              <a:rPr lang="en-US" dirty="0" smtClean="0"/>
              <a:t>More computation efficient</a:t>
            </a:r>
          </a:p>
          <a:p>
            <a:pPr lvl="2"/>
            <a:r>
              <a:rPr lang="en-US" dirty="0" smtClean="0"/>
              <a:t>More flexible: different function need different kinds of availability: any, all, subset</a:t>
            </a:r>
          </a:p>
          <a:p>
            <a:pPr lvl="2"/>
            <a:r>
              <a:rPr lang="en-US" dirty="0" smtClean="0"/>
              <a:t>Very fast to compute when needed</a:t>
            </a:r>
          </a:p>
          <a:p>
            <a:pPr lvl="2"/>
            <a:r>
              <a:rPr lang="en-US" dirty="0" smtClean="0"/>
              <a:t>Limits bug: since the availability does not need to be computed every time there is less chance to</a:t>
            </a:r>
            <a:br>
              <a:rPr lang="en-US" dirty="0" smtClean="0"/>
            </a:br>
            <a:r>
              <a:rPr lang="en-US" dirty="0" smtClean="0"/>
              <a:t>forget to update it and leave the</a:t>
            </a:r>
            <a:br>
              <a:rPr lang="en-US" dirty="0" smtClean="0"/>
            </a:br>
            <a:r>
              <a:rPr lang="en-US" dirty="0" smtClean="0"/>
              <a:t>time-</a:t>
            </a:r>
            <a:r>
              <a:rPr lang="en-US" dirty="0" err="1" smtClean="0"/>
              <a:t>serie</a:t>
            </a:r>
            <a:r>
              <a:rPr lang="en-US" dirty="0" smtClean="0"/>
              <a:t> in an undefined state</a:t>
            </a:r>
            <a:endParaRPr lang="en-US" dirty="0"/>
          </a:p>
        </p:txBody>
      </p:sp>
      <p:pic>
        <p:nvPicPr>
          <p:cNvPr id="8194" name="Picture 2" descr="Image result for time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02" y="4686299"/>
            <a:ext cx="2983658" cy="17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751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ime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00" y="14364"/>
            <a:ext cx="2558819" cy="14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is the </a:t>
            </a:r>
            <a:r>
              <a:rPr lang="en-US" dirty="0" err="1" smtClean="0"/>
              <a:t>is.tse</a:t>
            </a:r>
            <a:r>
              <a:rPr lang="en-US" dirty="0" smtClean="0"/>
              <a:t> function. That</a:t>
            </a:r>
            <a:br>
              <a:rPr lang="en-US" dirty="0" smtClean="0"/>
            </a:br>
            <a:r>
              <a:rPr lang="en-US" dirty="0" smtClean="0"/>
              <a:t>defines what it means for a </a:t>
            </a:r>
            <a:r>
              <a:rPr lang="en-US" dirty="0" err="1" smtClean="0"/>
              <a:t>tse</a:t>
            </a:r>
            <a:r>
              <a:rPr lang="en-US" dirty="0" smtClean="0"/>
              <a:t> to be</a:t>
            </a:r>
            <a:br>
              <a:rPr lang="en-US" dirty="0" smtClean="0"/>
            </a:br>
            <a:r>
              <a:rPr lang="en-US" dirty="0" smtClean="0"/>
              <a:t>valid. It should always return true whatever the operations</a:t>
            </a:r>
          </a:p>
          <a:p>
            <a:r>
              <a:rPr lang="en-US" dirty="0" err="1" smtClean="0"/>
              <a:t>Is.tse</a:t>
            </a:r>
            <a:r>
              <a:rPr lang="en-US" dirty="0" smtClean="0"/>
              <a:t> should check for:</a:t>
            </a:r>
          </a:p>
          <a:p>
            <a:pPr lvl="1"/>
            <a:r>
              <a:rPr lang="en-US" dirty="0" smtClean="0"/>
              <a:t>Consistency of </a:t>
            </a:r>
            <a:r>
              <a:rPr lang="en-US" dirty="0" err="1" smtClean="0"/>
              <a:t>timezone</a:t>
            </a:r>
            <a:endParaRPr lang="en-US" dirty="0" smtClean="0"/>
          </a:p>
          <a:p>
            <a:pPr lvl="1"/>
            <a:r>
              <a:rPr lang="en-US" dirty="0" smtClean="0"/>
              <a:t>Gaps in the time index</a:t>
            </a:r>
          </a:p>
          <a:p>
            <a:pPr lvl="1"/>
            <a:r>
              <a:rPr lang="en-US" dirty="0" smtClean="0"/>
              <a:t>Validity of the time decorations?</a:t>
            </a:r>
          </a:p>
          <a:p>
            <a:pPr lvl="1"/>
            <a:r>
              <a:rPr lang="en-US" dirty="0" smtClean="0"/>
              <a:t>Validity of the decorated added time </a:t>
            </a:r>
            <a:r>
              <a:rPr lang="en-US" dirty="0" err="1" smtClean="0"/>
              <a:t>indexings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227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</a:t>
            </a:r>
            <a:r>
              <a:rPr lang="en-US" dirty="0" smtClean="0"/>
              <a:t> analysis UI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9DC15-1DD3-4B19-83E1-92D854AF59F1}" type="slidenum">
              <a:rPr kumimoji="0" lang="en-US" sz="1100" b="1" i="1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cs typeface="Rockwell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1" i="1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866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5" name="AutoShape 4" descr="Image result for black cathedral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Model training is quite long…</a:t>
            </a:r>
            <a:br>
              <a:rPr lang="en-US" dirty="0" smtClean="0"/>
            </a:br>
            <a:r>
              <a:rPr lang="en-US" dirty="0" smtClean="0"/>
              <a:t>It becomes quite long to iterate</a:t>
            </a:r>
          </a:p>
          <a:p>
            <a:pPr lvl="1"/>
            <a:r>
              <a:rPr lang="en-US" dirty="0" smtClean="0"/>
              <a:t>Isolate the </a:t>
            </a:r>
            <a:r>
              <a:rPr lang="en-US" b="1" dirty="0" smtClean="0"/>
              <a:t>long operations</a:t>
            </a:r>
            <a:r>
              <a:rPr lang="en-US" dirty="0" smtClean="0"/>
              <a:t> in separate</a:t>
            </a:r>
            <a:br>
              <a:rPr lang="en-US" dirty="0" smtClean="0"/>
            </a:b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Use a linear model to speed things up </a:t>
            </a:r>
            <a:r>
              <a:rPr lang="en-US" smtClean="0"/>
              <a:t>for testing</a:t>
            </a:r>
            <a:endParaRPr lang="en-US" dirty="0"/>
          </a:p>
        </p:txBody>
      </p:sp>
      <p:pic>
        <p:nvPicPr>
          <p:cNvPr id="12302" name="Picture 14" descr="Image result for cathedral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8" y="0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33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5" name="AutoShape 4" descr="Image result for black cathedral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302" name="Picture 14" descr="Image result for cathedral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8" y="0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355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en-US" dirty="0"/>
          </a:p>
        </p:txBody>
      </p:sp>
      <p:sp>
        <p:nvSpPr>
          <p:cNvPr id="5" name="AutoShape 4" descr="Image result for black cathedral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302" name="Picture 14" descr="Image result for cathedral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8" y="0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11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2107019"/>
              </p:ext>
            </p:extLst>
          </p:nvPr>
        </p:nvGraphicFramePr>
        <p:xfrm>
          <a:off x="427688" y="966399"/>
          <a:ext cx="6778337" cy="5294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/>
          <p:cNvSpPr/>
          <p:nvPr/>
        </p:nvSpPr>
        <p:spPr>
          <a:xfrm>
            <a:off x="7343000" y="966399"/>
            <a:ext cx="1278081" cy="529474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global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is a TIME </a:t>
            </a:r>
            <a:r>
              <a:rPr lang="en-US" smtClean="0"/>
              <a:t>SERIE analysis tool</a:t>
            </a:r>
          </a:p>
          <a:p>
            <a:r>
              <a:rPr lang="en-US" dirty="0" smtClean="0"/>
              <a:t>The main time series plot should only appear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</TotalTime>
  <Words>2987</Words>
  <Application>Microsoft Office PowerPoint</Application>
  <PresentationFormat>On-screen Show (4:3)</PresentationFormat>
  <Paragraphs>519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Rockwell</vt:lpstr>
      <vt:lpstr>Wingdings</vt:lpstr>
      <vt:lpstr>Advantage</vt:lpstr>
      <vt:lpstr>Energy Research Institute @ NTU (“ERI@N”) – Time serie tool architecture</vt:lpstr>
      <vt:lpstr>Introduction</vt:lpstr>
      <vt:lpstr>Introduction: why time series</vt:lpstr>
      <vt:lpstr>Questions about time series: </vt:lpstr>
      <vt:lpstr>Decomposition of time series into components</vt:lpstr>
      <vt:lpstr>A UI tool for time serie analysis and prediction</vt:lpstr>
      <vt:lpstr>architecture</vt:lpstr>
      <vt:lpstr>Functionalities</vt:lpstr>
      <vt:lpstr>Application global logic</vt:lpstr>
      <vt:lpstr>Visualization</vt:lpstr>
      <vt:lpstr>Component decomposition</vt:lpstr>
      <vt:lpstr>Prediction</vt:lpstr>
      <vt:lpstr>Data preparation</vt:lpstr>
      <vt:lpstr>Software architecture</vt:lpstr>
      <vt:lpstr>Core architecture: Model View Controller (MVC) Each functionality block has its own MVC</vt:lpstr>
      <vt:lpstr>MVC per functionality block: data preparation</vt:lpstr>
      <vt:lpstr>MVC for prediction</vt:lpstr>
      <vt:lpstr>Software state</vt:lpstr>
      <vt:lpstr>Code organization, test and debugging</vt:lpstr>
      <vt:lpstr>High level view</vt:lpstr>
      <vt:lpstr>High level view: part 2</vt:lpstr>
      <vt:lpstr>High level view: part 3 time series manipulator</vt:lpstr>
      <vt:lpstr>High level view: part 4 model operations / data transformations</vt:lpstr>
      <vt:lpstr>Questions?</vt:lpstr>
      <vt:lpstr>Dealing with NAs for algorithms without time-shifting</vt:lpstr>
      <vt:lpstr>Time shifting algorithms</vt:lpstr>
      <vt:lpstr>Time-shifting algorithms</vt:lpstr>
      <vt:lpstr>Challenges for time-shifting algorithms</vt:lpstr>
      <vt:lpstr>Algorithms with time-shift</vt:lpstr>
      <vt:lpstr>Stacked algorithms without time shifting</vt:lpstr>
      <vt:lpstr>Stacked algorithms without time shifting</vt:lpstr>
      <vt:lpstr>Stacking with time-shifting</vt:lpstr>
      <vt:lpstr>Stacking with time shifting</vt:lpstr>
      <vt:lpstr>Categorical data analysis (categorical is X)</vt:lpstr>
      <vt:lpstr>List of all graphs</vt:lpstr>
      <vt:lpstr>List of all graphs: next</vt:lpstr>
      <vt:lpstr>Visualization app global</vt:lpstr>
      <vt:lpstr>Application logic: main data structures</vt:lpstr>
      <vt:lpstr>Cont’d</vt:lpstr>
      <vt:lpstr>Main data structures part II</vt:lpstr>
      <vt:lpstr>Main data structures part III</vt:lpstr>
      <vt:lpstr>Important views</vt:lpstr>
      <vt:lpstr>Application state</vt:lpstr>
      <vt:lpstr>Folder organization</vt:lpstr>
      <vt:lpstr>Algorithm metadata</vt:lpstr>
      <vt:lpstr>For Friday 9th</vt:lpstr>
      <vt:lpstr>For Friday 9th : planning</vt:lpstr>
      <vt:lpstr>Algorithms architecture: algorithms operations</vt:lpstr>
      <vt:lpstr>Algorithms architecture: algorithms operations</vt:lpstr>
      <vt:lpstr>Algorithms architecture: operations levels</vt:lpstr>
      <vt:lpstr>Algorithms architecture: levels of abstraction</vt:lpstr>
      <vt:lpstr>Algorithms architecture: UI interface</vt:lpstr>
      <vt:lpstr>Running interface</vt:lpstr>
      <vt:lpstr>Tasks</vt:lpstr>
      <vt:lpstr>Code organization</vt:lpstr>
      <vt:lpstr>Code organization</vt:lpstr>
      <vt:lpstr>Strategies for gap filling (running algorithm on missing data)</vt:lpstr>
      <vt:lpstr>Gap filling strategies</vt:lpstr>
      <vt:lpstr>TODO for Friday 23rd (3 days)</vt:lpstr>
      <vt:lpstr>TODO for December 31st (11 days)</vt:lpstr>
      <vt:lpstr>TODO for December 31st (11 days): cont’d</vt:lpstr>
      <vt:lpstr>Validation of algorithms</vt:lpstr>
      <vt:lpstr>Validation of algorithms : list of algorithms continued</vt:lpstr>
      <vt:lpstr>Validation of algorithms</vt:lpstr>
      <vt:lpstr>Prediction</vt:lpstr>
      <vt:lpstr>Tse base class</vt:lpstr>
      <vt:lpstr>Indexation of time series</vt:lpstr>
      <vt:lpstr>Availability information in time-series</vt:lpstr>
      <vt:lpstr>What to test</vt:lpstr>
      <vt:lpstr>Code organization</vt:lpstr>
      <vt:lpstr>Code organization</vt:lpstr>
      <vt:lpstr>Code organization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Yeremia Jason Donavan</dc:creator>
  <cp:lastModifiedBy>Blonkowski Emmanuel Meyer Victor</cp:lastModifiedBy>
  <cp:revision>716</cp:revision>
  <cp:lastPrinted>2014-01-29T02:25:11Z</cp:lastPrinted>
  <dcterms:created xsi:type="dcterms:W3CDTF">2014-01-28T06:44:18Z</dcterms:created>
  <dcterms:modified xsi:type="dcterms:W3CDTF">2016-12-21T18:27:37Z</dcterms:modified>
</cp:coreProperties>
</file>