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6"/>
  </p:notesMasterIdLst>
  <p:handoutMasterIdLst>
    <p:handoutMasterId r:id="rId17"/>
  </p:handoutMasterIdLst>
  <p:sldIdLst>
    <p:sldId id="394" r:id="rId3"/>
    <p:sldId id="469" r:id="rId4"/>
    <p:sldId id="470" r:id="rId5"/>
    <p:sldId id="476" r:id="rId6"/>
    <p:sldId id="471" r:id="rId7"/>
    <p:sldId id="478" r:id="rId8"/>
    <p:sldId id="472" r:id="rId9"/>
    <p:sldId id="475" r:id="rId10"/>
    <p:sldId id="473" r:id="rId11"/>
    <p:sldId id="479" r:id="rId12"/>
    <p:sldId id="468" r:id="rId13"/>
    <p:sldId id="423" r:id="rId14"/>
    <p:sldId id="393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74" autoAdjust="0"/>
    <p:restoredTop sz="94533" autoAdjust="0"/>
  </p:normalViewPr>
  <p:slideViewPr>
    <p:cSldViewPr>
      <p:cViewPr varScale="1">
        <p:scale>
          <a:sx n="71" d="100"/>
          <a:sy n="71" d="100"/>
        </p:scale>
        <p:origin x="414" y="6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19-Nov-15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19-Nov-15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184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344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395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19-Nov-15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58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19-Nov-15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hyperlink" Target="http://www.superhosting.bg/" TargetMode="External"/><Relationship Id="rId18" Type="http://schemas.openxmlformats.org/officeDocument/2006/relationships/hyperlink" Target="http://www.infragistics.com/" TargetMode="External"/><Relationship Id="rId3" Type="http://schemas.openxmlformats.org/officeDocument/2006/relationships/hyperlink" Target="http://www.luxoft.com/" TargetMode="External"/><Relationship Id="rId21" Type="http://schemas.openxmlformats.org/officeDocument/2006/relationships/image" Target="../media/image20.png"/><Relationship Id="rId7" Type="http://schemas.openxmlformats.org/officeDocument/2006/relationships/hyperlink" Target="http://komfo.com/" TargetMode="External"/><Relationship Id="rId12" Type="http://schemas.openxmlformats.org/officeDocument/2006/relationships/image" Target="../media/image16.png"/><Relationship Id="rId17" Type="http://schemas.openxmlformats.org/officeDocument/2006/relationships/hyperlink" Target="https://softuni.bg/trainings/1194/Algorithms-September-2015" TargetMode="Externa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8.png"/><Relationship Id="rId20" Type="http://schemas.openxmlformats.org/officeDocument/2006/relationships/hyperlink" Target="http://netpeak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11" Type="http://schemas.openxmlformats.org/officeDocument/2006/relationships/hyperlink" Target="http://www.softwaregroup-bg.com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www.indeavr.com/" TargetMode="External"/><Relationship Id="rId10" Type="http://schemas.openxmlformats.org/officeDocument/2006/relationships/image" Target="../media/image15.png"/><Relationship Id="rId19" Type="http://schemas.openxmlformats.org/officeDocument/2006/relationships/image" Target="../media/image19.png"/><Relationship Id="rId4" Type="http://schemas.openxmlformats.org/officeDocument/2006/relationships/image" Target="../media/image12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telerikacademy.com/Courses/Courses/Details/18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4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judge.softuni.b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03612" y="914400"/>
            <a:ext cx="7991942" cy="1087372"/>
          </a:xfrm>
        </p:spPr>
        <p:txBody>
          <a:bodyPr>
            <a:normAutofit/>
          </a:bodyPr>
          <a:lstStyle/>
          <a:p>
            <a:r>
              <a:rPr lang="en-US" dirty="0" smtClean="0"/>
              <a:t>Exam Preparation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03612" y="2077972"/>
            <a:ext cx="7991942" cy="755064"/>
          </a:xfrm>
        </p:spPr>
        <p:txBody>
          <a:bodyPr>
            <a:normAutofit/>
          </a:bodyPr>
          <a:lstStyle/>
          <a:p>
            <a:r>
              <a:rPr lang="en-US" dirty="0" smtClean="0"/>
              <a:t>Algorithms Course: Sample Exam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0998"/>
            <a:ext cx="3187613" cy="525135"/>
          </a:xfrm>
        </p:spPr>
        <p:txBody>
          <a:bodyPr/>
          <a:lstStyle/>
          <a:p>
            <a:r>
              <a:rPr lang="en-US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0897"/>
            <a:ext cx="3187614" cy="444343"/>
          </a:xfrm>
        </p:spPr>
        <p:txBody>
          <a:bodyPr/>
          <a:lstStyle/>
          <a:p>
            <a:r>
              <a:rPr lang="en-US" smtClean="0"/>
              <a:t>Technical 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576003"/>
            <a:ext cx="3187613" cy="363552"/>
          </a:xfrm>
        </p:spPr>
        <p:txBody>
          <a:bodyPr/>
          <a:lstStyle/>
          <a:p>
            <a:r>
              <a:rPr lang="en-US" smtClean="0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917165"/>
            <a:ext cx="3187613" cy="331235"/>
          </a:xfrm>
        </p:spPr>
        <p:txBody>
          <a:bodyPr/>
          <a:lstStyle/>
          <a:p>
            <a:r>
              <a:rPr lang="en-US" smtClean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3310050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2" title="Software University Foundation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217610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50638" y="3897601"/>
            <a:ext cx="2133598" cy="23414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576164">
            <a:off x="5457430" y="3776165"/>
            <a:ext cx="928331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Exam</a:t>
            </a:r>
            <a:b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Prep</a:t>
            </a:r>
            <a:endParaRPr 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026" name="Picture 2" descr="http://www.yosearch.net/wp-content/uploads/2014/09/exam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607" y="3310050"/>
            <a:ext cx="4762500" cy="2911456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84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Line-Inverter problem </a:t>
            </a:r>
            <a:r>
              <a:rPr lang="en-US" dirty="0" smtClean="0"/>
              <a:t>has a simple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greedy</a:t>
            </a:r>
            <a:r>
              <a:rPr lang="en-US" dirty="0" smtClean="0"/>
              <a:t> solution:</a:t>
            </a:r>
          </a:p>
          <a:p>
            <a:pPr marL="892237" lvl="1" indent="-514350">
              <a:buFont typeface="+mj-lt"/>
              <a:buAutoNum type="arabicPeriod"/>
            </a:pPr>
            <a:r>
              <a:rPr lang="en-US" dirty="0" smtClean="0"/>
              <a:t>Invert all rows that have a white cell in the first column</a:t>
            </a:r>
          </a:p>
          <a:p>
            <a:pPr marL="892237" lvl="1" indent="-514350">
              <a:buFont typeface="+mj-lt"/>
              <a:buAutoNum type="arabicPeriod"/>
            </a:pPr>
            <a:r>
              <a:rPr lang="en-US" dirty="0" smtClean="0"/>
              <a:t>Invert all columns that have a white cell in the first row</a:t>
            </a:r>
          </a:p>
          <a:p>
            <a:pPr marL="892237" lvl="1" indent="-514350">
              <a:buFont typeface="+mj-lt"/>
              <a:buAutoNum type="arabicPeriod"/>
            </a:pPr>
            <a:r>
              <a:rPr lang="en-US" dirty="0" smtClean="0"/>
              <a:t>If the board is black, we have solution, otherwise </a:t>
            </a:r>
            <a:r>
              <a:rPr lang="en-US" dirty="0" smtClean="0">
                <a:sym typeface="Wingdings" panose="05000000000000000000" pitchFamily="2" charset="2"/>
              </a:rPr>
              <a:t> no solution</a:t>
            </a:r>
          </a:p>
          <a:p>
            <a:pPr marL="587491" indent="-514350"/>
            <a:r>
              <a:rPr lang="en-US" dirty="0" smtClean="0">
                <a:sym typeface="Wingdings" panose="05000000000000000000" pitchFamily="2" charset="2"/>
              </a:rPr>
              <a:t>Another solution is found by</a:t>
            </a:r>
            <a:r>
              <a:rPr lang="bg-BG" dirty="0" smtClean="0">
                <a:sym typeface="Wingdings" panose="05000000000000000000" pitchFamily="2" charset="2"/>
              </a:rPr>
              <a:t>:</a:t>
            </a:r>
          </a:p>
          <a:p>
            <a:pPr marL="892237" lvl="1" indent="-514350"/>
            <a:r>
              <a:rPr lang="en-US" dirty="0" smtClean="0">
                <a:sym typeface="Wingdings" panose="05000000000000000000" pitchFamily="2" charset="2"/>
              </a:rPr>
              <a:t>First inverting the first column, then running the previous algorithm</a:t>
            </a:r>
          </a:p>
          <a:p>
            <a:pPr marL="587491" indent="-514350"/>
            <a:r>
              <a:rPr lang="en-US" dirty="0" smtClean="0">
                <a:sym typeface="Wingdings" panose="05000000000000000000" pitchFamily="2" charset="2"/>
              </a:rPr>
              <a:t>Take the better of these two algorithms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Line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Inverter: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90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9535" y="5463746"/>
            <a:ext cx="1451877" cy="784654"/>
          </a:xfrm>
          <a:prstGeom prst="roundRect">
            <a:avLst>
              <a:gd name="adj" fmla="val 2953"/>
            </a:avLst>
          </a:prstGeom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612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39570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95852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5612" y="5475299"/>
            <a:ext cx="2950821" cy="747701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32212" y="5541096"/>
            <a:ext cx="3252400" cy="627432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Preparation</a:t>
            </a:r>
            <a:endParaRPr lang="en-US" dirty="0"/>
          </a:p>
        </p:txBody>
      </p:sp>
      <p:pic>
        <p:nvPicPr>
          <p:cNvPr id="13" name="Picture 1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159214" y="5461225"/>
            <a:ext cx="2551399" cy="787175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17"/>
              </a:rPr>
              <a:t>https://softuni.bg/trainings/1194/Algorithms-September-2015</a:t>
            </a:r>
            <a:endParaRPr lang="en-US" dirty="0"/>
          </a:p>
        </p:txBody>
      </p:sp>
      <p:pic>
        <p:nvPicPr>
          <p:cNvPr id="16" name="Picture 15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2603096"/>
            <a:ext cx="3639755" cy="759181"/>
          </a:xfrm>
          <a:prstGeom prst="roundRect">
            <a:avLst>
              <a:gd name="adj" fmla="val 3159"/>
            </a:avLst>
          </a:prstGeom>
        </p:spPr>
      </p:pic>
      <p:pic>
        <p:nvPicPr>
          <p:cNvPr id="18" name="Picture 17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983048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smtClean="0"/>
              <a:t>This course (slides, examples, labs, videos, homework, etc.)</a:t>
            </a:r>
            <a:br>
              <a:rPr lang="en-US" smtClean="0"/>
            </a:br>
            <a:r>
              <a:rPr lang="en-US" smtClean="0"/>
              <a:t>is licensed under the "</a:t>
            </a:r>
            <a:r>
              <a:rPr lang="en-US" smtClean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smtClean="0">
                <a:hlinkClick r:id="rId3"/>
              </a:rPr>
              <a:t> 4.0 International</a:t>
            </a:r>
            <a:r>
              <a:rPr lang="en-US" smtClean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6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7"/>
              </a:rPr>
              <a:t>Data Structures and Algorithms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8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14470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youtube.com/SoftwareUniversity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practical exam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checks your skills to design</a:t>
            </a:r>
            <a:b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and implement algorithms efficiently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cs typeface="Consolas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dirty="0" smtClean="0"/>
              <a:t>4 </a:t>
            </a:r>
            <a:r>
              <a:rPr lang="en-US" dirty="0"/>
              <a:t>problems for 6 </a:t>
            </a:r>
            <a:r>
              <a:rPr lang="en-US" dirty="0" smtClean="0"/>
              <a:t>hours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Graphs, dynamic programming,</a:t>
            </a:r>
            <a:br>
              <a:rPr lang="en-US" dirty="0" smtClean="0"/>
            </a:br>
            <a:r>
              <a:rPr lang="en-US" dirty="0" smtClean="0"/>
              <a:t>recursion, combinatorics, greedy, …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Automated </a:t>
            </a:r>
            <a:r>
              <a:rPr lang="en-US" dirty="0"/>
              <a:t>judge system with </a:t>
            </a:r>
            <a:r>
              <a:rPr lang="en-US" dirty="0" smtClean="0"/>
              <a:t>real-time</a:t>
            </a:r>
            <a:br>
              <a:rPr lang="en-US" dirty="0" smtClean="0"/>
            </a:br>
            <a:r>
              <a:rPr lang="en-US" dirty="0" smtClean="0"/>
              <a:t>feedback</a:t>
            </a:r>
            <a:r>
              <a:rPr lang="en-US" dirty="0"/>
              <a:t>: </a:t>
            </a:r>
            <a:r>
              <a:rPr lang="en-US" u="sng" dirty="0">
                <a:hlinkClick r:id="rId2"/>
              </a:rPr>
              <a:t>http://</a:t>
            </a:r>
            <a:r>
              <a:rPr lang="en-US" u="sng" dirty="0" smtClean="0">
                <a:hlinkClick r:id="rId2"/>
              </a:rPr>
              <a:t>judge.softuni.bg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Algorithms: Practical Exam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623412" y="4191000"/>
            <a:ext cx="2728800" cy="196727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http://www.southbaysports.com/images/icon-stand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908" y="1981200"/>
            <a:ext cx="2169228" cy="1655466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21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Group-Permutations</a:t>
            </a:r>
            <a:r>
              <a:rPr lang="en-US" dirty="0" smtClean="0"/>
              <a:t>: we are given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 smtClean="0"/>
              <a:t> capital Latin letters. Generate all their permutations, so that the same letters stay together. Example:</a:t>
            </a:r>
          </a:p>
          <a:p>
            <a:pPr lvl="1"/>
            <a:r>
              <a:rPr lang="en-US" dirty="0" smtClean="0"/>
              <a:t>Example: n = 7, letters = { B, C, A, B, A, C, B }. Result:</a:t>
            </a:r>
          </a:p>
          <a:p>
            <a:pPr lvl="1"/>
            <a:r>
              <a:rPr lang="en-US" dirty="0" smtClean="0"/>
              <a:t>AABBBCC</a:t>
            </a:r>
          </a:p>
          <a:p>
            <a:pPr lvl="1"/>
            <a:r>
              <a:rPr lang="en-US" dirty="0" smtClean="0"/>
              <a:t>AACCBBB</a:t>
            </a:r>
          </a:p>
          <a:p>
            <a:pPr lvl="1"/>
            <a:r>
              <a:rPr lang="en-US" dirty="0" smtClean="0"/>
              <a:t>BBBAACC</a:t>
            </a:r>
          </a:p>
          <a:p>
            <a:pPr lvl="1"/>
            <a:r>
              <a:rPr lang="en-US" dirty="0" smtClean="0"/>
              <a:t>BBBCCAA</a:t>
            </a:r>
          </a:p>
          <a:p>
            <a:pPr lvl="1"/>
            <a:r>
              <a:rPr lang="en-US" dirty="0" smtClean="0"/>
              <a:t>CCAABBB</a:t>
            </a:r>
          </a:p>
          <a:p>
            <a:pPr lvl="1"/>
            <a:r>
              <a:rPr lang="en-US" dirty="0" smtClean="0"/>
              <a:t>CCBBBAA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Problem #1 – Combinatorics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3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Remove duplicate letters:</a:t>
            </a:r>
            <a:r>
              <a:rPr lang="en-US" dirty="0"/>
              <a:t> </a:t>
            </a:r>
            <a:r>
              <a:rPr lang="en-US" dirty="0" smtClean="0"/>
              <a:t>{ B</a:t>
            </a:r>
            <a:r>
              <a:rPr lang="en-US" dirty="0"/>
              <a:t>, C, A, B, A, C, </a:t>
            </a:r>
            <a:r>
              <a:rPr lang="en-US" dirty="0" smtClean="0"/>
              <a:t>B } </a:t>
            </a:r>
            <a:r>
              <a:rPr lang="en-US" dirty="0" smtClean="0">
                <a:sym typeface="Wingdings" panose="05000000000000000000" pitchFamily="2" charset="2"/>
              </a:rPr>
              <a:t> { A, B, C }</a:t>
            </a:r>
            <a:endParaRPr lang="en-US" dirty="0" smtClean="0"/>
          </a:p>
          <a:p>
            <a:r>
              <a:rPr lang="en-US" dirty="0" smtClean="0"/>
              <a:t>Permute the letters and </a:t>
            </a:r>
            <a:r>
              <a:rPr lang="en-US" dirty="0"/>
              <a:t>r</a:t>
            </a:r>
            <a:r>
              <a:rPr lang="en-US" dirty="0" smtClean="0"/>
              <a:t>eplace each letter with its original number of occurrences:</a:t>
            </a:r>
          </a:p>
          <a:p>
            <a:pPr lvl="1"/>
            <a:r>
              <a:rPr lang="en-US" dirty="0" smtClean="0"/>
              <a:t>ABC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AABBBCC</a:t>
            </a:r>
            <a:endParaRPr lang="en-US" dirty="0"/>
          </a:p>
          <a:p>
            <a:pPr lvl="1"/>
            <a:r>
              <a:rPr lang="en-US" dirty="0" smtClean="0"/>
              <a:t>ACB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/>
              <a:t>AACCBBB</a:t>
            </a:r>
            <a:endParaRPr lang="en-US" dirty="0"/>
          </a:p>
          <a:p>
            <a:pPr lvl="1"/>
            <a:r>
              <a:rPr lang="en-US" dirty="0" smtClean="0"/>
              <a:t>BAC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/>
              <a:t>BBBAACC</a:t>
            </a:r>
            <a:endParaRPr lang="en-US" dirty="0"/>
          </a:p>
          <a:p>
            <a:pPr lvl="1"/>
            <a:r>
              <a:rPr lang="en-US" dirty="0" smtClean="0"/>
              <a:t>BCA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/>
              <a:t>BBBCCAA</a:t>
            </a:r>
            <a:endParaRPr lang="en-US" dirty="0"/>
          </a:p>
          <a:p>
            <a:pPr lvl="1"/>
            <a:r>
              <a:rPr lang="en-US" dirty="0" smtClean="0"/>
              <a:t>CAB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/>
              <a:t>CCAABBB</a:t>
            </a:r>
            <a:endParaRPr lang="en-US" dirty="0"/>
          </a:p>
          <a:p>
            <a:pPr lvl="1"/>
            <a:r>
              <a:rPr lang="en-US" dirty="0" smtClean="0"/>
              <a:t>CBA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/>
              <a:t>CCBBBAA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Group-Permutations –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9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Bridges</a:t>
            </a:r>
            <a:r>
              <a:rPr lang="en-US" sz="3200" dirty="0" smtClean="0"/>
              <a:t>: we have two sequences of points (natural numbers):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north[0 … n-1]</a:t>
            </a:r>
            <a:r>
              <a:rPr lang="en-US" sz="3200" dirty="0" smtClean="0"/>
              <a:t> and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south[0 … m-1]</a:t>
            </a:r>
            <a:endParaRPr lang="en-US" sz="3200" dirty="0" smtClean="0"/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Connect with bridges as many as possible equal numbers from both sequences so that there are no crossing bridges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Print the max number of bridges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Problem #2 – Dynamic Programming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598612" y="4120351"/>
            <a:ext cx="8302144" cy="2368792"/>
            <a:chOff x="2132012" y="4108208"/>
            <a:chExt cx="8302144" cy="2368792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132012" y="4822208"/>
              <a:ext cx="830214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589212" y="4669808"/>
              <a:ext cx="0" cy="3048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275012" y="4669808"/>
              <a:ext cx="0" cy="3048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960812" y="4669808"/>
              <a:ext cx="0" cy="3048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646612" y="4669808"/>
              <a:ext cx="0" cy="3048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332412" y="4669808"/>
              <a:ext cx="0" cy="3048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018212" y="4669808"/>
              <a:ext cx="0" cy="3048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704012" y="4669808"/>
              <a:ext cx="0" cy="3048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389812" y="4669808"/>
              <a:ext cx="0" cy="3048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8075612" y="4669808"/>
              <a:ext cx="0" cy="3048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075612" y="4669808"/>
              <a:ext cx="0" cy="3048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761412" y="4669808"/>
              <a:ext cx="0" cy="3048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9447212" y="4669808"/>
              <a:ext cx="0" cy="3048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395812" y="4108208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2</a:t>
              </a:r>
              <a:endParaRPr lang="en-US" sz="28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91308" y="4108208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5</a:t>
              </a:r>
              <a:endParaRPr lang="en-US" sz="28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786804" y="4108208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3</a:t>
              </a:r>
              <a:endParaRPr lang="en-US" sz="28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454595" y="4108208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3</a:t>
              </a:r>
              <a:endParaRPr lang="en-US" sz="28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136443" y="4108208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3</a:t>
              </a:r>
              <a:endParaRPr lang="en-US" sz="28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831939" y="4108208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1</a:t>
              </a:r>
              <a:endParaRPr lang="en-US" sz="28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524408" y="4108208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8</a:t>
              </a:r>
              <a:endParaRPr lang="en-US" sz="28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204253" y="4108208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2</a:t>
              </a:r>
              <a:endParaRPr lang="en-US" sz="28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915400" y="4108208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6</a:t>
              </a:r>
              <a:endParaRPr lang="en-US" sz="28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583191" y="4108208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7</a:t>
              </a:r>
              <a:endParaRPr lang="en-US" sz="28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265039" y="4108208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6</a:t>
              </a:r>
              <a:endParaRPr lang="en-US" sz="2800" dirty="0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2132012" y="5764808"/>
              <a:ext cx="76962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2589212" y="5612408"/>
              <a:ext cx="0" cy="3048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3275012" y="5612408"/>
              <a:ext cx="0" cy="3048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3960812" y="5612408"/>
              <a:ext cx="0" cy="3048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646612" y="5612408"/>
              <a:ext cx="0" cy="3048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5332412" y="5612408"/>
              <a:ext cx="0" cy="3048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6018212" y="5612408"/>
              <a:ext cx="0" cy="3048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6704012" y="5612408"/>
              <a:ext cx="0" cy="3048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7389812" y="5612408"/>
              <a:ext cx="0" cy="3048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8075612" y="5612408"/>
              <a:ext cx="0" cy="3048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8075612" y="5612408"/>
              <a:ext cx="0" cy="3048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8761412" y="5612408"/>
              <a:ext cx="0" cy="3048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9447212" y="5612408"/>
              <a:ext cx="0" cy="3048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2395812" y="595378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1</a:t>
              </a:r>
              <a:endParaRPr lang="en-US" sz="28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091308" y="595378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2</a:t>
              </a:r>
              <a:endParaRPr lang="en-US" sz="28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786804" y="595378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5</a:t>
              </a:r>
              <a:endParaRPr lang="en-US" sz="28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454595" y="595378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3</a:t>
              </a:r>
              <a:endParaRPr lang="en-US" sz="28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136443" y="595378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4</a:t>
              </a:r>
              <a:endParaRPr lang="en-US" sz="28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831939" y="595378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1</a:t>
              </a:r>
              <a:endParaRPr lang="en-US" sz="28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524408" y="595378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7</a:t>
              </a:r>
              <a:endParaRPr lang="en-US" sz="28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204253" y="595378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8</a:t>
              </a:r>
              <a:endParaRPr lang="en-US" sz="28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915400" y="595378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2</a:t>
              </a:r>
              <a:endParaRPr lang="en-US" sz="28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583191" y="595378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5</a:t>
              </a:r>
              <a:endParaRPr lang="en-US" sz="28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9265039" y="595378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6</a:t>
              </a:r>
              <a:endParaRPr lang="en-US" sz="2800" dirty="0"/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2589212" y="4822208"/>
              <a:ext cx="685800" cy="942600"/>
            </a:xfrm>
            <a:prstGeom prst="line">
              <a:avLst/>
            </a:prstGeom>
            <a:ln w="57150">
              <a:solidFill>
                <a:srgbClr val="FFFF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3275012" y="4820399"/>
              <a:ext cx="694114" cy="944406"/>
            </a:xfrm>
            <a:prstGeom prst="line">
              <a:avLst/>
            </a:prstGeom>
            <a:ln w="57150">
              <a:solidFill>
                <a:srgbClr val="FFFF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4638299" y="4808412"/>
              <a:ext cx="699918" cy="956393"/>
            </a:xfrm>
            <a:prstGeom prst="line">
              <a:avLst/>
            </a:prstGeom>
            <a:ln w="57150">
              <a:solidFill>
                <a:srgbClr val="FFFF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6014055" y="4822208"/>
              <a:ext cx="1588" cy="942597"/>
            </a:xfrm>
            <a:prstGeom prst="line">
              <a:avLst/>
            </a:prstGeom>
            <a:ln w="57150">
              <a:solidFill>
                <a:srgbClr val="FFFF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6719931" y="4820399"/>
              <a:ext cx="668026" cy="944406"/>
            </a:xfrm>
            <a:prstGeom prst="line">
              <a:avLst/>
            </a:prstGeom>
            <a:ln w="57150">
              <a:solidFill>
                <a:srgbClr val="FFFF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7403875" y="4808412"/>
              <a:ext cx="669881" cy="956393"/>
            </a:xfrm>
            <a:prstGeom prst="line">
              <a:avLst/>
            </a:prstGeom>
            <a:ln w="57150">
              <a:solidFill>
                <a:srgbClr val="FFFF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8073756" y="4808412"/>
              <a:ext cx="1373456" cy="956393"/>
            </a:xfrm>
            <a:prstGeom prst="line">
              <a:avLst/>
            </a:prstGeom>
            <a:ln w="57150">
              <a:solidFill>
                <a:srgbClr val="FFFF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3960812" y="4808412"/>
              <a:ext cx="677487" cy="956393"/>
            </a:xfrm>
            <a:prstGeom prst="line">
              <a:avLst/>
            </a:prstGeom>
            <a:ln w="57150">
              <a:solidFill>
                <a:srgbClr val="FFFF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4638299" y="4820399"/>
              <a:ext cx="0" cy="944406"/>
            </a:xfrm>
            <a:prstGeom prst="line">
              <a:avLst/>
            </a:prstGeom>
            <a:ln w="57150">
              <a:solidFill>
                <a:srgbClr val="FFFF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9447212" y="4808412"/>
              <a:ext cx="0" cy="956393"/>
            </a:xfrm>
            <a:prstGeom prst="line">
              <a:avLst/>
            </a:prstGeom>
            <a:ln w="57150">
              <a:solidFill>
                <a:srgbClr val="FFFF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9884005" y="4108208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22</a:t>
              </a:r>
              <a:endParaRPr lang="en-US" sz="2800" dirty="0"/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10157492" y="4656012"/>
              <a:ext cx="0" cy="3048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671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Bridges – Solution</a:t>
            </a:r>
            <a:endParaRPr lang="en-US" dirty="0"/>
          </a:p>
        </p:txBody>
      </p:sp>
      <p:grpSp>
        <p:nvGrpSpPr>
          <p:cNvPr id="99" name="Group 98"/>
          <p:cNvGrpSpPr/>
          <p:nvPr/>
        </p:nvGrpSpPr>
        <p:grpSpPr>
          <a:xfrm>
            <a:off x="2132012" y="1032912"/>
            <a:ext cx="7696200" cy="2368792"/>
            <a:chOff x="2132012" y="2715904"/>
            <a:chExt cx="7696200" cy="2368792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132012" y="3429904"/>
              <a:ext cx="76962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589212" y="3277504"/>
              <a:ext cx="0" cy="3048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275012" y="3277504"/>
              <a:ext cx="0" cy="3048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960812" y="3277504"/>
              <a:ext cx="0" cy="3048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646612" y="3277504"/>
              <a:ext cx="0" cy="3048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332412" y="3277504"/>
              <a:ext cx="0" cy="3048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018212" y="3277504"/>
              <a:ext cx="0" cy="3048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704012" y="3277504"/>
              <a:ext cx="0" cy="3048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389812" y="3277504"/>
              <a:ext cx="0" cy="3048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8075612" y="3277504"/>
              <a:ext cx="0" cy="3048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075612" y="3277504"/>
              <a:ext cx="0" cy="3048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761412" y="3277504"/>
              <a:ext cx="0" cy="3048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9447212" y="3277504"/>
              <a:ext cx="0" cy="3048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395812" y="2715904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2</a:t>
              </a:r>
              <a:endParaRPr lang="en-US" sz="28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91308" y="2715904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5</a:t>
              </a:r>
              <a:endParaRPr lang="en-US" sz="28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786804" y="2715904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3</a:t>
              </a:r>
              <a:endParaRPr lang="en-US" sz="28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454595" y="2715904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3</a:t>
              </a:r>
              <a:endParaRPr lang="en-US" sz="28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136443" y="2715904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3</a:t>
              </a:r>
              <a:endParaRPr lang="en-US" sz="28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831939" y="2715904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1</a:t>
              </a:r>
              <a:endParaRPr lang="en-US" sz="28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524408" y="2715904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8</a:t>
              </a:r>
              <a:endParaRPr lang="en-US" sz="28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204253" y="2715904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2</a:t>
              </a:r>
              <a:endParaRPr lang="en-US" sz="28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915400" y="2715904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6</a:t>
              </a:r>
              <a:endParaRPr lang="en-US" sz="28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583191" y="2715904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7</a:t>
              </a:r>
              <a:endParaRPr lang="en-US" sz="28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265039" y="2715904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6</a:t>
              </a:r>
              <a:endParaRPr lang="en-US" sz="2800" dirty="0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2132012" y="4372504"/>
              <a:ext cx="76962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2589212" y="4220104"/>
              <a:ext cx="0" cy="3048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3275012" y="4220104"/>
              <a:ext cx="0" cy="3048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3960812" y="4220104"/>
              <a:ext cx="0" cy="3048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646612" y="4220104"/>
              <a:ext cx="0" cy="3048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5332412" y="4220104"/>
              <a:ext cx="0" cy="3048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6018212" y="4220104"/>
              <a:ext cx="0" cy="3048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6704012" y="4220104"/>
              <a:ext cx="0" cy="3048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7389812" y="4220104"/>
              <a:ext cx="0" cy="3048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8075612" y="4220104"/>
              <a:ext cx="0" cy="3048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8075612" y="4220104"/>
              <a:ext cx="0" cy="3048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8761412" y="4220104"/>
              <a:ext cx="0" cy="3048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9447212" y="4220104"/>
              <a:ext cx="0" cy="3048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2395812" y="4561476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1</a:t>
              </a:r>
              <a:endParaRPr lang="en-US" sz="28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091308" y="4561476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2</a:t>
              </a:r>
              <a:endParaRPr lang="en-US" sz="28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786804" y="4561476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5</a:t>
              </a:r>
              <a:endParaRPr lang="en-US" sz="28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454595" y="4561476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3</a:t>
              </a:r>
              <a:endParaRPr lang="en-US" sz="28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136443" y="4561476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4</a:t>
              </a:r>
              <a:endParaRPr lang="en-US" sz="28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831939" y="4561476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1</a:t>
              </a:r>
              <a:endParaRPr lang="en-US" sz="28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524408" y="4561476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7</a:t>
              </a:r>
              <a:endParaRPr lang="en-US" sz="28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204253" y="4561476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8</a:t>
              </a:r>
              <a:endParaRPr lang="en-US" sz="28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915400" y="4561476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2</a:t>
              </a:r>
              <a:endParaRPr lang="en-US" sz="28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583191" y="4561476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5</a:t>
              </a:r>
              <a:endParaRPr lang="en-US" sz="28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9265039" y="4561476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6</a:t>
              </a:r>
              <a:endParaRPr lang="en-US" sz="2800" dirty="0"/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2589212" y="3429904"/>
              <a:ext cx="685800" cy="942600"/>
            </a:xfrm>
            <a:prstGeom prst="line">
              <a:avLst/>
            </a:prstGeom>
            <a:ln w="57150">
              <a:solidFill>
                <a:srgbClr val="FFFF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3275012" y="3428095"/>
              <a:ext cx="694114" cy="944406"/>
            </a:xfrm>
            <a:prstGeom prst="line">
              <a:avLst/>
            </a:prstGeom>
            <a:ln w="57150">
              <a:solidFill>
                <a:srgbClr val="FFFF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4638299" y="3416108"/>
              <a:ext cx="699918" cy="956393"/>
            </a:xfrm>
            <a:prstGeom prst="line">
              <a:avLst/>
            </a:prstGeom>
            <a:ln w="57150">
              <a:solidFill>
                <a:srgbClr val="FFFF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6014055" y="3429904"/>
              <a:ext cx="1588" cy="942597"/>
            </a:xfrm>
            <a:prstGeom prst="line">
              <a:avLst/>
            </a:prstGeom>
            <a:ln w="57150">
              <a:solidFill>
                <a:srgbClr val="FFFF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6719931" y="3428095"/>
              <a:ext cx="668026" cy="944406"/>
            </a:xfrm>
            <a:prstGeom prst="line">
              <a:avLst/>
            </a:prstGeom>
            <a:ln w="57150">
              <a:solidFill>
                <a:srgbClr val="FFFF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7403875" y="3416108"/>
              <a:ext cx="669881" cy="956393"/>
            </a:xfrm>
            <a:prstGeom prst="line">
              <a:avLst/>
            </a:prstGeom>
            <a:ln w="57150">
              <a:solidFill>
                <a:srgbClr val="FFFF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8073756" y="3416108"/>
              <a:ext cx="1373456" cy="956393"/>
            </a:xfrm>
            <a:prstGeom prst="line">
              <a:avLst/>
            </a:prstGeom>
            <a:ln w="57150">
              <a:solidFill>
                <a:srgbClr val="FFFF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3960812" y="3416108"/>
              <a:ext cx="677487" cy="956393"/>
            </a:xfrm>
            <a:prstGeom prst="line">
              <a:avLst/>
            </a:prstGeom>
            <a:ln w="57150">
              <a:solidFill>
                <a:srgbClr val="FFFF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4638299" y="3428095"/>
              <a:ext cx="0" cy="944406"/>
            </a:xfrm>
            <a:prstGeom prst="line">
              <a:avLst/>
            </a:prstGeom>
            <a:ln w="57150">
              <a:solidFill>
                <a:srgbClr val="FFFF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 Placeholder 6"/>
          <p:cNvSpPr txBox="1">
            <a:spLocks/>
          </p:cNvSpPr>
          <p:nvPr/>
        </p:nvSpPr>
        <p:spPr>
          <a:xfrm>
            <a:off x="684212" y="3626223"/>
            <a:ext cx="10794776" cy="291655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Assume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f(x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800" dirty="0" smtClean="0"/>
              <a:t>= </a:t>
            </a:r>
            <a:r>
              <a:rPr lang="en-US" sz="2800" dirty="0"/>
              <a:t>max bridges </a:t>
            </a:r>
            <a:r>
              <a:rPr lang="en-US" sz="2800" dirty="0" smtClean="0"/>
              <a:t>using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north[0…x]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south[0…y]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f(x,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y)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800" dirty="0"/>
              <a:t>=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800" dirty="0" smtClean="0"/>
              <a:t> </a:t>
            </a:r>
            <a:r>
              <a:rPr lang="en-US" sz="2800" dirty="0"/>
              <a:t>when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&lt; 0</a:t>
            </a:r>
            <a:r>
              <a:rPr lang="en-US" sz="2800" dirty="0" smtClean="0"/>
              <a:t> or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 0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f(x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800" dirty="0" smtClean="0"/>
              <a:t>=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2800" dirty="0" smtClean="0"/>
              <a:t>(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f(x-1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 smtClean="0"/>
              <a:t>,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f(x,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y-1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noProof="1"/>
              <a:t>;</a:t>
            </a:r>
          </a:p>
          <a:p>
            <a:pPr marL="0" lvl="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s-E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f(x-1</a:t>
            </a:r>
            <a:r>
              <a:rPr lang="es-E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s-E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s-E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 smtClean="0"/>
              <a:t>,</a:t>
            </a:r>
            <a:r>
              <a:rPr lang="es-E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f(x</a:t>
            </a:r>
            <a:r>
              <a:rPr lang="es-E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s-E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y-1</a:t>
            </a:r>
            <a:r>
              <a:rPr lang="es-E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 smtClean="0"/>
              <a:t> when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north[x]</a:t>
            </a:r>
            <a:r>
              <a:rPr lang="en-US" sz="2800" dirty="0"/>
              <a:t> ==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south[y]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9447212" y="1733116"/>
            <a:ext cx="0" cy="956393"/>
          </a:xfrm>
          <a:prstGeom prst="line">
            <a:avLst/>
          </a:prstGeom>
          <a:ln w="57150">
            <a:solidFill>
              <a:srgbClr val="FFFF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41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You are given a directed graph. Find all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cycles of length 3</a:t>
            </a:r>
            <a:r>
              <a:rPr lang="en-US" sz="3200" dirty="0" smtClean="0"/>
              <a:t>. Example:</a:t>
            </a:r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Cycles (in lexicographical order): {0 </a:t>
            </a:r>
            <a:r>
              <a:rPr lang="en-US" sz="3200" dirty="0" smtClean="0">
                <a:sym typeface="Wingdings" panose="05000000000000000000" pitchFamily="2" charset="2"/>
              </a:rPr>
              <a:t> 1  6}, {</a:t>
            </a:r>
            <a:r>
              <a:rPr lang="en-US" sz="3200" dirty="0" smtClean="0"/>
              <a:t>0 </a:t>
            </a:r>
            <a:r>
              <a:rPr lang="en-US" sz="3200" dirty="0" smtClean="0">
                <a:sym typeface="Wingdings" panose="05000000000000000000" pitchFamily="2" charset="2"/>
              </a:rPr>
              <a:t> 13  2},</a:t>
            </a:r>
            <a:br>
              <a:rPr lang="en-US" sz="3200" dirty="0" smtClean="0">
                <a:sym typeface="Wingdings" panose="05000000000000000000" pitchFamily="2" charset="2"/>
              </a:rPr>
            </a:br>
            <a:r>
              <a:rPr lang="en-US" sz="3200" dirty="0" smtClean="0">
                <a:sym typeface="Wingdings" panose="05000000000000000000" pitchFamily="2" charset="2"/>
              </a:rPr>
              <a:t>{</a:t>
            </a:r>
            <a:r>
              <a:rPr lang="en-US" sz="3200" dirty="0"/>
              <a:t>0 </a:t>
            </a:r>
            <a:r>
              <a:rPr lang="en-US" sz="3200" dirty="0">
                <a:sym typeface="Wingdings" panose="05000000000000000000" pitchFamily="2" charset="2"/>
              </a:rPr>
              <a:t> 13  9</a:t>
            </a:r>
            <a:r>
              <a:rPr lang="en-US" sz="3200" dirty="0" smtClean="0">
                <a:sym typeface="Wingdings" panose="05000000000000000000" pitchFamily="2" charset="2"/>
              </a:rPr>
              <a:t>}, {</a:t>
            </a:r>
            <a:r>
              <a:rPr lang="en-US" sz="3200" dirty="0"/>
              <a:t>4 </a:t>
            </a:r>
            <a:r>
              <a:rPr lang="en-US" sz="3200" dirty="0">
                <a:sym typeface="Wingdings" panose="05000000000000000000" pitchFamily="2" charset="2"/>
              </a:rPr>
              <a:t> 6  10</a:t>
            </a:r>
            <a:r>
              <a:rPr lang="en-US" sz="3200" dirty="0" smtClean="0">
                <a:sym typeface="Wingdings" panose="05000000000000000000" pitchFamily="2" charset="2"/>
              </a:rPr>
              <a:t>}, {</a:t>
            </a:r>
            <a:r>
              <a:rPr lang="en-US" sz="3200" dirty="0" smtClean="0"/>
              <a:t>6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en-US" sz="3200" dirty="0" smtClean="0">
                <a:sym typeface="Wingdings" panose="05000000000000000000" pitchFamily="2" charset="2"/>
              </a:rPr>
              <a:t>11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en-US" sz="3200" dirty="0" smtClean="0">
                <a:sym typeface="Wingdings" panose="05000000000000000000" pitchFamily="2" charset="2"/>
              </a:rPr>
              <a:t>8}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Problem #3 – Graphs</a:t>
            </a:r>
            <a:endParaRPr lang="en-US" dirty="0"/>
          </a:p>
        </p:txBody>
      </p:sp>
      <p:cxnSp>
        <p:nvCxnSpPr>
          <p:cNvPr id="5" name="Straight Arrow Connector 4"/>
          <p:cNvCxnSpPr>
            <a:cxnSpLocks noChangeShapeType="1"/>
            <a:stCxn id="32" idx="2"/>
            <a:endCxn id="31" idx="6"/>
          </p:cNvCxnSpPr>
          <p:nvPr/>
        </p:nvCxnSpPr>
        <p:spPr bwMode="auto">
          <a:xfrm flipH="1" flipV="1">
            <a:off x="3858926" y="3454879"/>
            <a:ext cx="1137229" cy="28773"/>
          </a:xfrm>
          <a:prstGeom prst="straightConnector1">
            <a:avLst/>
          </a:prstGeom>
          <a:noFill/>
          <a:ln w="38100" algn="ctr">
            <a:solidFill>
              <a:schemeClr val="tx2">
                <a:lumMod val="75000"/>
              </a:schemeClr>
            </a:solidFill>
            <a:round/>
            <a:headEnd/>
            <a:tailEnd type="arrow" w="med" len="med"/>
          </a:ln>
          <a:effectLst/>
        </p:spPr>
      </p:cxnSp>
      <p:cxnSp>
        <p:nvCxnSpPr>
          <p:cNvPr id="6" name="Straight Arrow Connector 5"/>
          <p:cNvCxnSpPr>
            <a:cxnSpLocks noChangeShapeType="1"/>
            <a:stCxn id="14" idx="2"/>
            <a:endCxn id="29" idx="7"/>
          </p:cNvCxnSpPr>
          <p:nvPr/>
        </p:nvCxnSpPr>
        <p:spPr bwMode="auto">
          <a:xfrm flipH="1">
            <a:off x="7420197" y="2666734"/>
            <a:ext cx="809842" cy="350162"/>
          </a:xfrm>
          <a:prstGeom prst="straightConnector1">
            <a:avLst/>
          </a:prstGeom>
          <a:noFill/>
          <a:ln w="38100" algn="ctr">
            <a:solidFill>
              <a:schemeClr val="tx2">
                <a:lumMod val="75000"/>
              </a:schemeClr>
            </a:solidFill>
            <a:round/>
            <a:headEnd type="arrow"/>
            <a:tailEnd type="none" w="med" len="med"/>
          </a:ln>
          <a:effectLst/>
        </p:spPr>
      </p:cxnSp>
      <p:cxnSp>
        <p:nvCxnSpPr>
          <p:cNvPr id="7" name="Straight Arrow Connector 6"/>
          <p:cNvCxnSpPr>
            <a:cxnSpLocks noChangeShapeType="1"/>
            <a:stCxn id="29" idx="1"/>
            <a:endCxn id="15" idx="5"/>
          </p:cNvCxnSpPr>
          <p:nvPr/>
        </p:nvCxnSpPr>
        <p:spPr bwMode="auto">
          <a:xfrm flipH="1" flipV="1">
            <a:off x="6393142" y="2662377"/>
            <a:ext cx="561937" cy="354519"/>
          </a:xfrm>
          <a:prstGeom prst="straightConnector1">
            <a:avLst/>
          </a:prstGeom>
          <a:noFill/>
          <a:ln w="38100" algn="ctr">
            <a:solidFill>
              <a:schemeClr val="tx2">
                <a:lumMod val="75000"/>
              </a:schemeClr>
            </a:solidFill>
            <a:round/>
            <a:headEnd type="arrow"/>
            <a:tailEnd type="none" w="med" len="med"/>
          </a:ln>
          <a:effectLst/>
        </p:spPr>
      </p:cxnSp>
      <p:cxnSp>
        <p:nvCxnSpPr>
          <p:cNvPr id="8" name="Straight Arrow Connector 7"/>
          <p:cNvCxnSpPr>
            <a:cxnSpLocks noChangeShapeType="1"/>
            <a:stCxn id="32" idx="6"/>
            <a:endCxn id="29" idx="2"/>
          </p:cNvCxnSpPr>
          <p:nvPr/>
        </p:nvCxnSpPr>
        <p:spPr bwMode="auto">
          <a:xfrm flipV="1">
            <a:off x="5653930" y="3250721"/>
            <a:ext cx="1204820" cy="232931"/>
          </a:xfrm>
          <a:prstGeom prst="straightConnector1">
            <a:avLst/>
          </a:prstGeom>
          <a:noFill/>
          <a:ln w="38100" algn="ctr">
            <a:solidFill>
              <a:schemeClr val="tx2">
                <a:lumMod val="75000"/>
              </a:schemeClr>
            </a:solidFill>
            <a:round/>
            <a:headEnd type="arrow"/>
            <a:tailEnd type="none" w="med" len="med"/>
          </a:ln>
          <a:effectLst/>
        </p:spPr>
      </p:cxnSp>
      <p:cxnSp>
        <p:nvCxnSpPr>
          <p:cNvPr id="9" name="Straight Arrow Connector 8"/>
          <p:cNvCxnSpPr>
            <a:cxnSpLocks noChangeShapeType="1"/>
            <a:stCxn id="15" idx="3"/>
            <a:endCxn id="32" idx="7"/>
          </p:cNvCxnSpPr>
          <p:nvPr/>
        </p:nvCxnSpPr>
        <p:spPr bwMode="auto">
          <a:xfrm flipH="1">
            <a:off x="5557601" y="2662378"/>
            <a:ext cx="345159" cy="587448"/>
          </a:xfrm>
          <a:prstGeom prst="straightConnector1">
            <a:avLst/>
          </a:prstGeom>
          <a:noFill/>
          <a:ln w="38100" algn="ctr">
            <a:solidFill>
              <a:schemeClr val="tx2">
                <a:lumMod val="75000"/>
              </a:schemeClr>
            </a:solidFill>
            <a:round/>
            <a:headEnd type="arrow"/>
            <a:tailEnd type="none" w="med" len="med"/>
          </a:ln>
          <a:effectLst/>
        </p:spPr>
      </p:cxnSp>
      <p:cxnSp>
        <p:nvCxnSpPr>
          <p:cNvPr id="10" name="Straight Arrow Connector 9"/>
          <p:cNvCxnSpPr>
            <a:cxnSpLocks noChangeShapeType="1"/>
            <a:stCxn id="32" idx="1"/>
            <a:endCxn id="19" idx="5"/>
          </p:cNvCxnSpPr>
          <p:nvPr/>
        </p:nvCxnSpPr>
        <p:spPr bwMode="auto">
          <a:xfrm flipH="1" flipV="1">
            <a:off x="4747964" y="2646145"/>
            <a:ext cx="344520" cy="603682"/>
          </a:xfrm>
          <a:prstGeom prst="straightConnector1">
            <a:avLst/>
          </a:prstGeom>
          <a:noFill/>
          <a:ln w="38100" algn="ctr">
            <a:solidFill>
              <a:schemeClr val="tx2">
                <a:lumMod val="75000"/>
              </a:schemeClr>
            </a:solidFill>
            <a:round/>
            <a:headEnd type="arrow"/>
            <a:tailEnd type="none" w="med" len="med"/>
          </a:ln>
          <a:effectLst/>
        </p:spPr>
      </p:cxnSp>
      <p:cxnSp>
        <p:nvCxnSpPr>
          <p:cNvPr id="11" name="Straight Arrow Connector 10"/>
          <p:cNvCxnSpPr>
            <a:cxnSpLocks noChangeShapeType="1"/>
            <a:stCxn id="29" idx="5"/>
            <a:endCxn id="26" idx="2"/>
          </p:cNvCxnSpPr>
          <p:nvPr/>
        </p:nvCxnSpPr>
        <p:spPr bwMode="auto">
          <a:xfrm>
            <a:off x="7420197" y="3484546"/>
            <a:ext cx="926822" cy="451975"/>
          </a:xfrm>
          <a:prstGeom prst="straightConnector1">
            <a:avLst/>
          </a:prstGeom>
          <a:noFill/>
          <a:ln w="38100" algn="ctr">
            <a:solidFill>
              <a:schemeClr val="tx2">
                <a:lumMod val="75000"/>
              </a:schemeClr>
            </a:solidFill>
            <a:round/>
            <a:headEnd type="arrow"/>
            <a:tailEnd type="none" w="med" len="med"/>
          </a:ln>
          <a:effectLst/>
        </p:spPr>
      </p:cxnSp>
      <p:cxnSp>
        <p:nvCxnSpPr>
          <p:cNvPr id="12" name="Straight Arrow Connector 11"/>
          <p:cNvCxnSpPr>
            <a:cxnSpLocks noChangeShapeType="1"/>
            <a:stCxn id="32" idx="3"/>
            <a:endCxn id="16" idx="7"/>
          </p:cNvCxnSpPr>
          <p:nvPr/>
        </p:nvCxnSpPr>
        <p:spPr bwMode="auto">
          <a:xfrm flipH="1">
            <a:off x="4621250" y="3717477"/>
            <a:ext cx="471234" cy="494177"/>
          </a:xfrm>
          <a:prstGeom prst="straightConnector1">
            <a:avLst/>
          </a:prstGeom>
          <a:noFill/>
          <a:ln w="38100" algn="ctr">
            <a:solidFill>
              <a:schemeClr val="tx2">
                <a:lumMod val="75000"/>
              </a:schemeClr>
            </a:solidFill>
            <a:round/>
            <a:headEnd type="arrow"/>
            <a:tailEnd type="none" w="med" len="med"/>
          </a:ln>
          <a:effectLst/>
        </p:spPr>
      </p:cxnSp>
      <p:cxnSp>
        <p:nvCxnSpPr>
          <p:cNvPr id="13" name="Straight Arrow Connector 12"/>
          <p:cNvCxnSpPr>
            <a:cxnSpLocks noChangeShapeType="1"/>
            <a:stCxn id="17" idx="0"/>
            <a:endCxn id="29" idx="4"/>
          </p:cNvCxnSpPr>
          <p:nvPr/>
        </p:nvCxnSpPr>
        <p:spPr bwMode="auto">
          <a:xfrm flipH="1" flipV="1">
            <a:off x="7187638" y="3581400"/>
            <a:ext cx="336764" cy="534799"/>
          </a:xfrm>
          <a:prstGeom prst="straightConnector1">
            <a:avLst/>
          </a:prstGeom>
          <a:noFill/>
          <a:ln w="38100" algn="ctr">
            <a:solidFill>
              <a:schemeClr val="tx2">
                <a:lumMod val="75000"/>
              </a:schemeClr>
            </a:solidFill>
            <a:round/>
            <a:headEnd type="none"/>
            <a:tailEnd type="arrow" w="med" len="med"/>
          </a:ln>
          <a:effectLst/>
        </p:spPr>
      </p:cxn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8230039" y="2336055"/>
            <a:ext cx="730862" cy="661357"/>
          </a:xfrm>
          <a:prstGeom prst="ellipse">
            <a:avLst/>
          </a:prstGeom>
          <a:noFill/>
          <a:ln w="38100" algn="ctr">
            <a:solidFill>
              <a:schemeClr val="tx2">
                <a:lumMod val="75000"/>
              </a:schemeClr>
            </a:solidFill>
            <a:round/>
            <a:headEnd/>
            <a:tailEnd type="none" w="med" len="med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10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5801197" y="2097873"/>
            <a:ext cx="693507" cy="661358"/>
          </a:xfrm>
          <a:prstGeom prst="ellipse">
            <a:avLst/>
          </a:prstGeom>
          <a:noFill/>
          <a:ln w="38100" algn="ctr">
            <a:solidFill>
              <a:schemeClr val="tx2">
                <a:lumMod val="75000"/>
              </a:schemeClr>
            </a:solidFill>
            <a:round/>
            <a:headEnd/>
            <a:tailEnd type="none" w="med" len="med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4029305" y="4114800"/>
            <a:ext cx="693507" cy="661358"/>
          </a:xfrm>
          <a:prstGeom prst="ellipse">
            <a:avLst/>
          </a:prstGeom>
          <a:noFill/>
          <a:ln w="38100" algn="ctr">
            <a:solidFill>
              <a:schemeClr val="tx2">
                <a:lumMod val="75000"/>
              </a:schemeClr>
            </a:solidFill>
            <a:round/>
            <a:headEnd/>
            <a:tailEnd type="none" w="med" len="med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7177648" y="4116199"/>
            <a:ext cx="693507" cy="661358"/>
          </a:xfrm>
          <a:prstGeom prst="ellipse">
            <a:avLst/>
          </a:prstGeom>
          <a:noFill/>
          <a:ln w="38100" algn="ctr">
            <a:solidFill>
              <a:schemeClr val="tx2">
                <a:lumMod val="75000"/>
              </a:schemeClr>
            </a:solidFill>
            <a:round/>
            <a:headEnd/>
            <a:tailEnd type="none" w="med" len="med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Straight Arrow Connector 17"/>
          <p:cNvCxnSpPr>
            <a:cxnSpLocks noChangeShapeType="1"/>
            <a:stCxn id="31" idx="7"/>
            <a:endCxn id="19" idx="3"/>
          </p:cNvCxnSpPr>
          <p:nvPr/>
        </p:nvCxnSpPr>
        <p:spPr bwMode="auto">
          <a:xfrm flipV="1">
            <a:off x="3757364" y="2646145"/>
            <a:ext cx="500217" cy="574909"/>
          </a:xfrm>
          <a:prstGeom prst="straightConnector1">
            <a:avLst/>
          </a:prstGeom>
          <a:noFill/>
          <a:ln w="38100" algn="ctr">
            <a:solidFill>
              <a:schemeClr val="tx2">
                <a:lumMod val="75000"/>
              </a:schemeClr>
            </a:solidFill>
            <a:round/>
            <a:headEnd/>
            <a:tailEnd type="arrow" w="med" len="med"/>
          </a:ln>
          <a:effectLst/>
        </p:spPr>
      </p:cxn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4156019" y="2081641"/>
            <a:ext cx="693507" cy="661358"/>
          </a:xfrm>
          <a:prstGeom prst="ellipse">
            <a:avLst/>
          </a:prstGeom>
          <a:noFill/>
          <a:ln w="38100" algn="ctr">
            <a:solidFill>
              <a:schemeClr val="tx2">
                <a:lumMod val="75000"/>
              </a:schemeClr>
            </a:solidFill>
            <a:round/>
            <a:headEnd/>
            <a:tailEnd type="none" w="med" len="med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9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Straight Arrow Connector 19"/>
          <p:cNvCxnSpPr>
            <a:cxnSpLocks noChangeShapeType="1"/>
            <a:stCxn id="26" idx="0"/>
            <a:endCxn id="14" idx="4"/>
          </p:cNvCxnSpPr>
          <p:nvPr/>
        </p:nvCxnSpPr>
        <p:spPr bwMode="auto">
          <a:xfrm flipH="1" flipV="1">
            <a:off x="8595470" y="2997412"/>
            <a:ext cx="98303" cy="608430"/>
          </a:xfrm>
          <a:prstGeom prst="straightConnector1">
            <a:avLst/>
          </a:prstGeom>
          <a:noFill/>
          <a:ln w="38100" algn="ctr">
            <a:solidFill>
              <a:schemeClr val="tx2">
                <a:lumMod val="75000"/>
              </a:schemeClr>
            </a:solidFill>
            <a:round/>
            <a:headEnd type="arrow"/>
            <a:tailEnd type="none" w="med" len="med"/>
          </a:ln>
          <a:effectLst/>
        </p:spPr>
      </p:cxnSp>
      <p:cxnSp>
        <p:nvCxnSpPr>
          <p:cNvPr id="21" name="Straight Arrow Connector 20"/>
          <p:cNvCxnSpPr>
            <a:cxnSpLocks noChangeShapeType="1"/>
            <a:stCxn id="31" idx="5"/>
            <a:endCxn id="16" idx="1"/>
          </p:cNvCxnSpPr>
          <p:nvPr/>
        </p:nvCxnSpPr>
        <p:spPr bwMode="auto">
          <a:xfrm>
            <a:off x="3757364" y="3688704"/>
            <a:ext cx="373503" cy="522950"/>
          </a:xfrm>
          <a:prstGeom prst="straightConnector1">
            <a:avLst/>
          </a:prstGeom>
          <a:noFill/>
          <a:ln w="38100" algn="ctr">
            <a:solidFill>
              <a:schemeClr val="tx2">
                <a:lumMod val="75000"/>
              </a:schemeClr>
            </a:solidFill>
            <a:round/>
            <a:headEnd/>
            <a:tailEnd type="arrow" w="med" len="med"/>
          </a:ln>
          <a:effectLst/>
        </p:spPr>
      </p:cxn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2292820" y="2057400"/>
            <a:ext cx="693507" cy="661358"/>
          </a:xfrm>
          <a:prstGeom prst="ellipse">
            <a:avLst/>
          </a:prstGeom>
          <a:noFill/>
          <a:ln w="38100" algn="ctr">
            <a:solidFill>
              <a:schemeClr val="tx2">
                <a:lumMod val="75000"/>
              </a:schemeClr>
            </a:solidFill>
            <a:round/>
            <a:headEnd/>
            <a:tailEnd type="none" w="med" len="med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3" name="Straight Arrow Connector 22"/>
          <p:cNvCxnSpPr>
            <a:cxnSpLocks noChangeShapeType="1"/>
            <a:stCxn id="22" idx="5"/>
            <a:endCxn id="31" idx="1"/>
          </p:cNvCxnSpPr>
          <p:nvPr/>
        </p:nvCxnSpPr>
        <p:spPr bwMode="auto">
          <a:xfrm>
            <a:off x="2884765" y="2621904"/>
            <a:ext cx="382216" cy="599150"/>
          </a:xfrm>
          <a:prstGeom prst="straightConnector1">
            <a:avLst/>
          </a:prstGeom>
          <a:noFill/>
          <a:ln w="38100" algn="ctr">
            <a:solidFill>
              <a:schemeClr val="tx2">
                <a:lumMod val="75000"/>
              </a:schemeClr>
            </a:solidFill>
            <a:round/>
            <a:headEnd/>
            <a:tailEnd type="arrow" w="med" len="med"/>
          </a:ln>
          <a:effectLst/>
        </p:spPr>
      </p:cxn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9820505" y="3158602"/>
            <a:ext cx="693507" cy="661358"/>
          </a:xfrm>
          <a:prstGeom prst="ellipse">
            <a:avLst/>
          </a:prstGeom>
          <a:noFill/>
          <a:ln w="38100" algn="ctr">
            <a:solidFill>
              <a:schemeClr val="tx2">
                <a:lumMod val="75000"/>
              </a:schemeClr>
            </a:solidFill>
            <a:round/>
            <a:headEnd/>
            <a:tailEnd type="none" w="med" len="med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" name="Straight Arrow Connector 23"/>
          <p:cNvCxnSpPr>
            <a:cxnSpLocks noChangeShapeType="1"/>
            <a:stCxn id="24" idx="3"/>
            <a:endCxn id="26" idx="6"/>
          </p:cNvCxnSpPr>
          <p:nvPr/>
        </p:nvCxnSpPr>
        <p:spPr bwMode="auto">
          <a:xfrm rot="5400000">
            <a:off x="9374590" y="3389043"/>
            <a:ext cx="213415" cy="881541"/>
          </a:xfrm>
          <a:prstGeom prst="curvedConnector2">
            <a:avLst/>
          </a:prstGeom>
          <a:noFill/>
          <a:ln w="38100" algn="ctr">
            <a:solidFill>
              <a:schemeClr val="tx2">
                <a:lumMod val="75000"/>
              </a:schemeClr>
            </a:solidFill>
            <a:round/>
            <a:headEnd type="none"/>
            <a:tailEnd type="arrow" w="med" len="med"/>
          </a:ln>
          <a:effectLst/>
        </p:spPr>
      </p:cxn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8347019" y="3605842"/>
            <a:ext cx="693507" cy="661358"/>
          </a:xfrm>
          <a:prstGeom prst="ellipse">
            <a:avLst/>
          </a:prstGeom>
          <a:noFill/>
          <a:ln w="38100" algn="ctr">
            <a:solidFill>
              <a:schemeClr val="tx2">
                <a:lumMod val="75000"/>
              </a:schemeClr>
            </a:solidFill>
            <a:round/>
            <a:headEnd/>
            <a:tailEnd type="none" w="med" len="med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4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5789612" y="4114800"/>
            <a:ext cx="730862" cy="661357"/>
          </a:xfrm>
          <a:prstGeom prst="ellipse">
            <a:avLst/>
          </a:prstGeom>
          <a:noFill/>
          <a:ln w="38100" algn="ctr">
            <a:solidFill>
              <a:schemeClr val="tx2">
                <a:lumMod val="75000"/>
              </a:schemeClr>
            </a:solidFill>
            <a:round/>
            <a:headEnd/>
            <a:tailEnd type="none" w="med" len="med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11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Straight Arrow Connector 27"/>
          <p:cNvCxnSpPr>
            <a:cxnSpLocks noChangeShapeType="1"/>
            <a:stCxn id="27" idx="7"/>
            <a:endCxn id="29" idx="3"/>
          </p:cNvCxnSpPr>
          <p:nvPr/>
        </p:nvCxnSpPr>
        <p:spPr bwMode="auto">
          <a:xfrm flipV="1">
            <a:off x="6413442" y="3484546"/>
            <a:ext cx="541637" cy="727107"/>
          </a:xfrm>
          <a:prstGeom prst="straightConnector1">
            <a:avLst/>
          </a:prstGeom>
          <a:noFill/>
          <a:ln w="38100" algn="ctr">
            <a:solidFill>
              <a:schemeClr val="tx2">
                <a:lumMod val="75000"/>
              </a:schemeClr>
            </a:solidFill>
            <a:round/>
            <a:headEnd type="arrow"/>
            <a:tailEnd type="none" w="med" len="med"/>
          </a:ln>
          <a:effectLst/>
        </p:spPr>
      </p:cxn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6858750" y="2920042"/>
            <a:ext cx="657776" cy="661358"/>
          </a:xfrm>
          <a:prstGeom prst="ellipse">
            <a:avLst/>
          </a:prstGeom>
          <a:noFill/>
          <a:ln w="38100" algn="ctr">
            <a:solidFill>
              <a:schemeClr val="tx2">
                <a:lumMod val="75000"/>
              </a:schemeClr>
            </a:solidFill>
            <a:round/>
            <a:headEnd/>
            <a:tailEnd type="none" w="med" len="med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6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Straight Arrow Connector 29"/>
          <p:cNvCxnSpPr>
            <a:cxnSpLocks noChangeShapeType="1"/>
            <a:stCxn id="17" idx="2"/>
            <a:endCxn id="27" idx="6"/>
          </p:cNvCxnSpPr>
          <p:nvPr/>
        </p:nvCxnSpPr>
        <p:spPr bwMode="auto">
          <a:xfrm flipH="1" flipV="1">
            <a:off x="6520474" y="4445479"/>
            <a:ext cx="657174" cy="1399"/>
          </a:xfrm>
          <a:prstGeom prst="straightConnector1">
            <a:avLst/>
          </a:prstGeom>
          <a:noFill/>
          <a:ln w="38100" algn="ctr">
            <a:solidFill>
              <a:schemeClr val="tx2">
                <a:lumMod val="75000"/>
              </a:schemeClr>
            </a:solidFill>
            <a:round/>
            <a:headEnd type="arrow"/>
            <a:tailEnd type="none" w="med" len="med"/>
          </a:ln>
          <a:effectLst/>
        </p:spPr>
      </p:cxn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3165419" y="3124200"/>
            <a:ext cx="693507" cy="661358"/>
          </a:xfrm>
          <a:prstGeom prst="ellipse">
            <a:avLst/>
          </a:prstGeom>
          <a:noFill/>
          <a:ln w="38100" algn="ctr">
            <a:solidFill>
              <a:schemeClr val="tx2">
                <a:lumMod val="75000"/>
              </a:schemeClr>
            </a:solidFill>
            <a:round/>
            <a:headEnd/>
            <a:tailEnd type="none" w="med" len="med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13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4996155" y="3152973"/>
            <a:ext cx="657775" cy="661358"/>
          </a:xfrm>
          <a:prstGeom prst="ellipse">
            <a:avLst/>
          </a:prstGeom>
          <a:noFill/>
          <a:ln w="38100" algn="ctr">
            <a:solidFill>
              <a:schemeClr val="tx2">
                <a:lumMod val="75000"/>
              </a:schemeClr>
            </a:solidFill>
            <a:round/>
            <a:headEnd/>
            <a:tailEnd type="none" w="med" len="med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0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Straight Arrow Connector 31"/>
          <p:cNvCxnSpPr>
            <a:cxnSpLocks noChangeShapeType="1"/>
            <a:stCxn id="24" idx="2"/>
            <a:endCxn id="26" idx="7"/>
          </p:cNvCxnSpPr>
          <p:nvPr/>
        </p:nvCxnSpPr>
        <p:spPr bwMode="auto">
          <a:xfrm rot="10800000" flipV="1">
            <a:off x="8938965" y="3489280"/>
            <a:ext cx="881541" cy="213415"/>
          </a:xfrm>
          <a:prstGeom prst="curvedConnector2">
            <a:avLst/>
          </a:prstGeom>
          <a:noFill/>
          <a:ln w="38100" algn="ctr">
            <a:solidFill>
              <a:schemeClr val="tx2">
                <a:lumMod val="75000"/>
              </a:schemeClr>
            </a:solidFill>
            <a:round/>
            <a:headEnd type="arrow"/>
            <a:tailEnd type="none" w="med" len="med"/>
          </a:ln>
          <a:effectLst/>
        </p:spPr>
      </p:cxnSp>
      <p:cxnSp>
        <p:nvCxnSpPr>
          <p:cNvPr id="34" name="Straight Arrow Connector 31"/>
          <p:cNvCxnSpPr>
            <a:cxnSpLocks noChangeShapeType="1"/>
            <a:stCxn id="14" idx="6"/>
            <a:endCxn id="14" idx="0"/>
          </p:cNvCxnSpPr>
          <p:nvPr/>
        </p:nvCxnSpPr>
        <p:spPr bwMode="auto">
          <a:xfrm flipH="1" flipV="1">
            <a:off x="8595470" y="2336055"/>
            <a:ext cx="365431" cy="330679"/>
          </a:xfrm>
          <a:prstGeom prst="curvedConnector4">
            <a:avLst>
              <a:gd name="adj1" fmla="val -135372"/>
              <a:gd name="adj2" fmla="val 182222"/>
            </a:avLst>
          </a:prstGeom>
          <a:noFill/>
          <a:ln w="38100" algn="ctr">
            <a:solidFill>
              <a:schemeClr val="tx2">
                <a:lumMod val="75000"/>
              </a:schemeClr>
            </a:solidFill>
            <a:round/>
            <a:headEnd type="arrow"/>
            <a:tailEnd type="none" w="med" len="med"/>
          </a:ln>
          <a:effectLst/>
        </p:spPr>
      </p:cxn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2334926" y="4105486"/>
            <a:ext cx="693507" cy="661358"/>
          </a:xfrm>
          <a:prstGeom prst="ellipse">
            <a:avLst/>
          </a:prstGeom>
          <a:noFill/>
          <a:ln w="38100" algn="ctr">
            <a:solidFill>
              <a:schemeClr val="tx2">
                <a:lumMod val="75000"/>
              </a:schemeClr>
            </a:solidFill>
            <a:round/>
            <a:headEnd/>
            <a:tailEnd type="none" w="med" len="med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7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Straight Arrow Connector 23"/>
          <p:cNvCxnSpPr>
            <a:cxnSpLocks noChangeShapeType="1"/>
            <a:stCxn id="35" idx="2"/>
            <a:endCxn id="37" idx="4"/>
          </p:cNvCxnSpPr>
          <p:nvPr/>
        </p:nvCxnSpPr>
        <p:spPr bwMode="auto">
          <a:xfrm rot="10800000">
            <a:off x="1817634" y="3722457"/>
            <a:ext cx="517291" cy="713709"/>
          </a:xfrm>
          <a:prstGeom prst="curvedConnector2">
            <a:avLst/>
          </a:prstGeom>
          <a:noFill/>
          <a:ln w="38100" algn="ctr">
            <a:solidFill>
              <a:schemeClr val="tx2">
                <a:lumMod val="75000"/>
              </a:schemeClr>
            </a:solidFill>
            <a:round/>
            <a:headEnd type="none"/>
            <a:tailEnd type="arrow" w="med" len="med"/>
          </a:ln>
          <a:effectLst/>
        </p:spPr>
      </p:cxnSp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1470881" y="3061099"/>
            <a:ext cx="693507" cy="661358"/>
          </a:xfrm>
          <a:prstGeom prst="ellipse">
            <a:avLst/>
          </a:prstGeom>
          <a:noFill/>
          <a:ln w="38100" algn="ctr">
            <a:solidFill>
              <a:schemeClr val="tx2">
                <a:lumMod val="75000"/>
              </a:schemeClr>
            </a:solidFill>
            <a:round/>
            <a:headEnd/>
            <a:tailEnd type="none" w="med" len="med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12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8" name="Straight Arrow Connector 31"/>
          <p:cNvCxnSpPr>
            <a:cxnSpLocks noChangeShapeType="1"/>
            <a:stCxn id="35" idx="0"/>
            <a:endCxn id="37" idx="6"/>
          </p:cNvCxnSpPr>
          <p:nvPr/>
        </p:nvCxnSpPr>
        <p:spPr bwMode="auto">
          <a:xfrm rot="16200000" flipV="1">
            <a:off x="2066180" y="3489987"/>
            <a:ext cx="713708" cy="517291"/>
          </a:xfrm>
          <a:prstGeom prst="curvedConnector2">
            <a:avLst/>
          </a:prstGeom>
          <a:noFill/>
          <a:ln w="38100" algn="ctr">
            <a:solidFill>
              <a:schemeClr val="tx2">
                <a:lumMod val="75000"/>
              </a:schemeClr>
            </a:solidFill>
            <a:round/>
            <a:headEnd type="arrow"/>
            <a:tailEnd type="none" w="med" len="med"/>
          </a:ln>
          <a:effectLst/>
        </p:spPr>
      </p:cxnSp>
      <p:cxnSp>
        <p:nvCxnSpPr>
          <p:cNvPr id="39" name="Straight Arrow Connector 38"/>
          <p:cNvCxnSpPr>
            <a:cxnSpLocks noChangeShapeType="1"/>
            <a:stCxn id="27" idx="1"/>
            <a:endCxn id="32" idx="5"/>
          </p:cNvCxnSpPr>
          <p:nvPr/>
        </p:nvCxnSpPr>
        <p:spPr bwMode="auto">
          <a:xfrm flipH="1" flipV="1">
            <a:off x="5557601" y="3717477"/>
            <a:ext cx="339043" cy="494176"/>
          </a:xfrm>
          <a:prstGeom prst="straightConnector1">
            <a:avLst/>
          </a:prstGeom>
          <a:noFill/>
          <a:ln w="38100" algn="ctr">
            <a:solidFill>
              <a:schemeClr val="tx2">
                <a:lumMod val="75000"/>
              </a:schemeClr>
            </a:solidFill>
            <a:round/>
            <a:headEnd type="arrow"/>
            <a:tailEnd type="none" w="med" len="med"/>
          </a:ln>
          <a:effectLst/>
        </p:spPr>
      </p:cxnSp>
      <p:cxnSp>
        <p:nvCxnSpPr>
          <p:cNvPr id="53" name="Straight Arrow Connector 52"/>
          <p:cNvCxnSpPr>
            <a:cxnSpLocks noChangeShapeType="1"/>
            <a:stCxn id="15" idx="2"/>
            <a:endCxn id="19" idx="6"/>
          </p:cNvCxnSpPr>
          <p:nvPr/>
        </p:nvCxnSpPr>
        <p:spPr bwMode="auto">
          <a:xfrm flipH="1" flipV="1">
            <a:off x="4849526" y="2412320"/>
            <a:ext cx="951671" cy="16232"/>
          </a:xfrm>
          <a:prstGeom prst="straightConnector1">
            <a:avLst/>
          </a:prstGeom>
          <a:noFill/>
          <a:ln w="38100" algn="ctr">
            <a:solidFill>
              <a:schemeClr val="tx2">
                <a:lumMod val="75000"/>
              </a:schemeClr>
            </a:solidFill>
            <a:round/>
            <a:headEnd type="arrow"/>
            <a:tailEnd type="none" w="med" len="med"/>
          </a:ln>
          <a:effectLst/>
        </p:spPr>
      </p:cxnSp>
      <p:cxnSp>
        <p:nvCxnSpPr>
          <p:cNvPr id="56" name="Straight Arrow Connector 55"/>
          <p:cNvCxnSpPr>
            <a:cxnSpLocks noChangeShapeType="1"/>
            <a:stCxn id="27" idx="2"/>
            <a:endCxn id="16" idx="6"/>
          </p:cNvCxnSpPr>
          <p:nvPr/>
        </p:nvCxnSpPr>
        <p:spPr bwMode="auto">
          <a:xfrm flipH="1">
            <a:off x="4722812" y="4445479"/>
            <a:ext cx="1066800" cy="0"/>
          </a:xfrm>
          <a:prstGeom prst="straightConnector1">
            <a:avLst/>
          </a:prstGeom>
          <a:noFill/>
          <a:ln w="38100" algn="ctr">
            <a:solidFill>
              <a:schemeClr val="tx2">
                <a:lumMod val="75000"/>
              </a:schemeClr>
            </a:solidFill>
            <a:round/>
            <a:headEnd type="arrow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0652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 smtClean="0"/>
              <a:t>For each 3 vertices {</a:t>
            </a:r>
            <a:r>
              <a:rPr lang="en-US" sz="3200" i="1" dirty="0" smtClean="0">
                <a:solidFill>
                  <a:schemeClr val="tx2">
                    <a:lumMod val="75000"/>
                  </a:schemeClr>
                </a:solidFill>
              </a:rPr>
              <a:t>u</a:t>
            </a:r>
            <a:r>
              <a:rPr lang="en-US" sz="3200" dirty="0" smtClean="0"/>
              <a:t>, </a:t>
            </a:r>
            <a:r>
              <a:rPr lang="en-US" sz="3200" i="1" dirty="0" smtClean="0">
                <a:solidFill>
                  <a:schemeClr val="tx2">
                    <a:lumMod val="75000"/>
                  </a:schemeClr>
                </a:solidFill>
              </a:rPr>
              <a:t>v</a:t>
            </a:r>
            <a:r>
              <a:rPr lang="en-US" sz="3200" dirty="0" smtClean="0"/>
              <a:t>, </a:t>
            </a:r>
            <a:r>
              <a:rPr lang="en-US" sz="3200" i="1" dirty="0" smtClean="0">
                <a:solidFill>
                  <a:schemeClr val="tx2">
                    <a:lumMod val="75000"/>
                  </a:schemeClr>
                </a:solidFill>
              </a:rPr>
              <a:t>w</a:t>
            </a:r>
            <a:r>
              <a:rPr lang="en-US" sz="3200" dirty="0" smtClean="0"/>
              <a:t>} check if they form a loop</a:t>
            </a:r>
          </a:p>
          <a:p>
            <a:pPr lvl="1">
              <a:lnSpc>
                <a:spcPct val="110000"/>
              </a:lnSpc>
            </a:pPr>
            <a:r>
              <a:rPr lang="en-US" sz="3000" dirty="0" smtClean="0"/>
              <a:t>To skip the duplicates, require that </a:t>
            </a:r>
            <a:r>
              <a:rPr lang="en-US" sz="3000" i="1" dirty="0" smtClean="0">
                <a:solidFill>
                  <a:schemeClr val="tx2">
                    <a:lumMod val="75000"/>
                  </a:schemeClr>
                </a:solidFill>
              </a:rPr>
              <a:t>u</a:t>
            </a:r>
            <a:r>
              <a:rPr lang="en-US" sz="3000" dirty="0" smtClean="0"/>
              <a:t> &lt; </a:t>
            </a:r>
            <a:r>
              <a:rPr lang="en-US" sz="3000" i="1" dirty="0" smtClean="0">
                <a:solidFill>
                  <a:schemeClr val="tx2">
                    <a:lumMod val="75000"/>
                  </a:schemeClr>
                </a:solidFill>
              </a:rPr>
              <a:t>v</a:t>
            </a:r>
            <a:r>
              <a:rPr lang="en-US" sz="3000" dirty="0" smtClean="0"/>
              <a:t> and </a:t>
            </a:r>
            <a:r>
              <a:rPr lang="en-US" sz="3000" i="1" dirty="0" smtClean="0">
                <a:solidFill>
                  <a:schemeClr val="tx2">
                    <a:lumMod val="75000"/>
                  </a:schemeClr>
                </a:solidFill>
              </a:rPr>
              <a:t>u</a:t>
            </a:r>
            <a:r>
              <a:rPr lang="en-US" sz="3000" dirty="0" smtClean="0"/>
              <a:t> &lt; </a:t>
            </a:r>
            <a:r>
              <a:rPr lang="en-US" sz="3000" i="1" dirty="0" smtClean="0">
                <a:solidFill>
                  <a:schemeClr val="tx2">
                    <a:lumMod val="75000"/>
                  </a:schemeClr>
                </a:solidFill>
              </a:rPr>
              <a:t>w</a:t>
            </a:r>
          </a:p>
          <a:p>
            <a:pPr lvl="1">
              <a:lnSpc>
                <a:spcPct val="110000"/>
              </a:lnSpc>
            </a:pPr>
            <a:r>
              <a:rPr lang="en-US" sz="3000" dirty="0" smtClean="0"/>
              <a:t>To improve performance, use sorted adjacency list for each vertex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Cycles of Length 3 – Solution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810988" y="3365494"/>
            <a:ext cx="10541224" cy="227330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600" b="1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= 0 … n-1</a:t>
            </a:r>
          </a:p>
          <a:p>
            <a:pPr marL="377887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600" b="1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= children-in-increasing-order(</a:t>
            </a:r>
            <a:r>
              <a:rPr lang="en-US" sz="2600" b="1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 where </a:t>
            </a:r>
            <a:r>
              <a:rPr lang="en-US" sz="2600" b="1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2600" b="1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</a:p>
          <a:p>
            <a:pPr marL="682634" lvl="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600" b="1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= children-in-increasing-order(</a:t>
            </a:r>
            <a:r>
              <a:rPr lang="en-US" sz="2600" b="1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 where </a:t>
            </a:r>
            <a:r>
              <a:rPr lang="en-US" sz="2600" b="1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2600" b="1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</a:p>
          <a:p>
            <a:pPr marL="987381" lvl="3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if edge-exists(</a:t>
            </a:r>
            <a:r>
              <a:rPr lang="en-US" sz="2600" b="1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sz="2600" b="1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u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292127" lvl="4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print {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v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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w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}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9878300" y="848380"/>
            <a:ext cx="2020759" cy="1539149"/>
            <a:chOff x="9878300" y="848380"/>
            <a:chExt cx="2020759" cy="1539149"/>
          </a:xfrm>
        </p:grpSpPr>
        <p:cxnSp>
          <p:nvCxnSpPr>
            <p:cNvPr id="6" name="Straight Arrow Connector 5"/>
            <p:cNvCxnSpPr>
              <a:cxnSpLocks noChangeShapeType="1"/>
              <a:stCxn id="11" idx="2"/>
              <a:endCxn id="10" idx="6"/>
            </p:cNvCxnSpPr>
            <p:nvPr/>
          </p:nvCxnSpPr>
          <p:spPr bwMode="auto">
            <a:xfrm flipH="1" flipV="1">
              <a:off x="10443210" y="2118167"/>
              <a:ext cx="754198" cy="1"/>
            </a:xfrm>
            <a:prstGeom prst="straightConnector1">
              <a:avLst/>
            </a:prstGeom>
            <a:noFill/>
            <a:ln w="38100" algn="ctr">
              <a:solidFill>
                <a:schemeClr val="tx2">
                  <a:lumMod val="75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7" name="Straight Arrow Connector 6"/>
            <p:cNvCxnSpPr>
              <a:cxnSpLocks noChangeShapeType="1"/>
              <a:stCxn id="11" idx="1"/>
              <a:endCxn id="9" idx="5"/>
            </p:cNvCxnSpPr>
            <p:nvPr/>
          </p:nvCxnSpPr>
          <p:spPr bwMode="auto">
            <a:xfrm flipH="1" flipV="1">
              <a:off x="10991429" y="1522085"/>
              <a:ext cx="284446" cy="405615"/>
            </a:xfrm>
            <a:prstGeom prst="straightConnector1">
              <a:avLst/>
            </a:prstGeom>
            <a:noFill/>
            <a:ln w="38100" algn="ctr">
              <a:solidFill>
                <a:schemeClr val="tx2">
                  <a:lumMod val="75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8" name="Straight Arrow Connector 7"/>
            <p:cNvCxnSpPr>
              <a:cxnSpLocks noChangeShapeType="1"/>
              <a:stCxn id="10" idx="7"/>
              <a:endCxn id="9" idx="3"/>
            </p:cNvCxnSpPr>
            <p:nvPr/>
          </p:nvCxnSpPr>
          <p:spPr bwMode="auto">
            <a:xfrm flipV="1">
              <a:off x="10360481" y="1522085"/>
              <a:ext cx="235443" cy="405614"/>
            </a:xfrm>
            <a:prstGeom prst="straightConnector1">
              <a:avLst/>
            </a:prstGeom>
            <a:noFill/>
            <a:ln w="38100" algn="ctr">
              <a:solidFill>
                <a:schemeClr val="tx2">
                  <a:lumMod val="75000"/>
                </a:schemeClr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0514012" y="1066800"/>
              <a:ext cx="559329" cy="533400"/>
            </a:xfrm>
            <a:prstGeom prst="ellipse">
              <a:avLst/>
            </a:prstGeom>
            <a:noFill/>
            <a:ln w="38100" algn="ctr">
              <a:solidFill>
                <a:schemeClr val="tx2">
                  <a:lumMod val="75000"/>
                </a:schemeClr>
              </a:solidFill>
              <a:round/>
              <a:headEnd/>
              <a:tailEnd type="none" w="med" len="med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9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9878300" y="1848805"/>
              <a:ext cx="564910" cy="538723"/>
            </a:xfrm>
            <a:prstGeom prst="ellipse">
              <a:avLst/>
            </a:prstGeom>
            <a:noFill/>
            <a:ln w="38100" algn="ctr">
              <a:solidFill>
                <a:schemeClr val="tx2">
                  <a:lumMod val="75000"/>
                </a:schemeClr>
              </a:solidFill>
              <a:round/>
              <a:headEnd/>
              <a:tailEnd type="none" w="med" len="med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13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11197408" y="1848806"/>
              <a:ext cx="535804" cy="538723"/>
            </a:xfrm>
            <a:prstGeom prst="ellipse">
              <a:avLst/>
            </a:prstGeom>
            <a:noFill/>
            <a:ln w="38100" algn="ctr">
              <a:solidFill>
                <a:schemeClr val="tx2">
                  <a:lumMod val="75000"/>
                </a:schemeClr>
              </a:solidFill>
              <a:round/>
              <a:headEnd/>
              <a:tailEnd type="none" w="med" len="med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0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517223" y="1417639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 smtClean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</a:t>
              </a:r>
              <a:endParaRPr lang="en-US" sz="2800" b="1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993223" y="1362635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 smtClean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  <a:endParaRPr lang="en-US" sz="2800" b="1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035954" y="848380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618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Line Inverter</a:t>
            </a:r>
            <a:r>
              <a:rPr lang="en-US" sz="3200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We are given a board of size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 smtClean="0"/>
              <a:t> x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Each cell holds black (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3000" dirty="0" smtClean="0"/>
              <a:t>) or white (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3000" dirty="0" smtClean="0"/>
              <a:t>) cell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At each step we can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invert a row </a:t>
            </a:r>
            <a:r>
              <a:rPr lang="en-US" sz="3000" dirty="0" smtClean="0"/>
              <a:t>or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invert a column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Find the minimal number of inversions to make the board black</a:t>
            </a:r>
          </a:p>
          <a:p>
            <a:pPr lvl="2">
              <a:lnSpc>
                <a:spcPct val="100000"/>
              </a:lnSpc>
            </a:pPr>
            <a:r>
              <a:rPr lang="en-US" sz="2800" dirty="0" smtClean="0"/>
              <a:t>Or print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-1</a:t>
            </a:r>
            <a:r>
              <a:rPr lang="en-US" sz="2800" dirty="0" smtClean="0"/>
              <a:t> if this is not possible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Problem #4 – Other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966127"/>
              </p:ext>
            </p:extLst>
          </p:nvPr>
        </p:nvGraphicFramePr>
        <p:xfrm>
          <a:off x="9825892" y="4953684"/>
          <a:ext cx="1602520" cy="141322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006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06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063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0063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53307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3307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330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330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536830"/>
              </p:ext>
            </p:extLst>
          </p:nvPr>
        </p:nvGraphicFramePr>
        <p:xfrm>
          <a:off x="7542212" y="4953684"/>
          <a:ext cx="1602520" cy="141322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006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06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063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0063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53307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3307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330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330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346516"/>
              </p:ext>
            </p:extLst>
          </p:nvPr>
        </p:nvGraphicFramePr>
        <p:xfrm>
          <a:off x="5253892" y="4953684"/>
          <a:ext cx="1602520" cy="141322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006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06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063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0063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53307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3307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330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330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155970"/>
              </p:ext>
            </p:extLst>
          </p:nvPr>
        </p:nvGraphicFramePr>
        <p:xfrm>
          <a:off x="2965572" y="4953342"/>
          <a:ext cx="1602520" cy="141322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006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06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063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0063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53307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3307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330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330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325773"/>
              </p:ext>
            </p:extLst>
          </p:nvPr>
        </p:nvGraphicFramePr>
        <p:xfrm>
          <a:off x="639920" y="4953000"/>
          <a:ext cx="1602520" cy="141322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006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06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063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0063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53307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3307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330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330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523852" y="5132696"/>
            <a:ext cx="1828800" cy="0"/>
          </a:xfrm>
          <a:prstGeom prst="straightConnector1">
            <a:avLst/>
          </a:prstGeom>
          <a:ln w="25400">
            <a:solidFill>
              <a:srgbClr val="FFFF00"/>
            </a:solidFill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ight Arrow 25"/>
          <p:cNvSpPr/>
          <p:nvPr/>
        </p:nvSpPr>
        <p:spPr>
          <a:xfrm>
            <a:off x="2420330" y="5499821"/>
            <a:ext cx="367352" cy="319586"/>
          </a:xfrm>
          <a:prstGeom prst="rightArrow">
            <a:avLst/>
          </a:prstGeom>
          <a:solidFill>
            <a:schemeClr val="accent1">
              <a:alpha val="3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3" name="Right Arrow 32"/>
          <p:cNvSpPr/>
          <p:nvPr/>
        </p:nvSpPr>
        <p:spPr>
          <a:xfrm>
            <a:off x="4717258" y="5499821"/>
            <a:ext cx="367352" cy="319586"/>
          </a:xfrm>
          <a:prstGeom prst="rightArrow">
            <a:avLst/>
          </a:prstGeom>
          <a:solidFill>
            <a:schemeClr val="accent1">
              <a:alpha val="3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4" name="Right Arrow 33"/>
          <p:cNvSpPr/>
          <p:nvPr/>
        </p:nvSpPr>
        <p:spPr>
          <a:xfrm>
            <a:off x="7011889" y="5499821"/>
            <a:ext cx="367352" cy="319586"/>
          </a:xfrm>
          <a:prstGeom prst="rightArrow">
            <a:avLst/>
          </a:prstGeom>
          <a:solidFill>
            <a:schemeClr val="accent1">
              <a:alpha val="3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5" name="Right Arrow 34"/>
          <p:cNvSpPr/>
          <p:nvPr/>
        </p:nvSpPr>
        <p:spPr>
          <a:xfrm>
            <a:off x="9301636" y="5499821"/>
            <a:ext cx="367352" cy="319586"/>
          </a:xfrm>
          <a:prstGeom prst="rightArrow">
            <a:avLst/>
          </a:prstGeom>
          <a:solidFill>
            <a:schemeClr val="accent1">
              <a:alpha val="3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140752" y="5833055"/>
            <a:ext cx="1828800" cy="0"/>
          </a:xfrm>
          <a:prstGeom prst="straightConnector1">
            <a:avLst/>
          </a:prstGeom>
          <a:ln w="25400">
            <a:solidFill>
              <a:srgbClr val="FFFF00"/>
            </a:solidFill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3976866" y="4832724"/>
            <a:ext cx="5554" cy="1642688"/>
          </a:xfrm>
          <a:prstGeom prst="straightConnector1">
            <a:avLst/>
          </a:prstGeom>
          <a:ln w="25400">
            <a:solidFill>
              <a:srgbClr val="FFFF00"/>
            </a:solidFill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8135978" y="4832496"/>
            <a:ext cx="5554" cy="1642688"/>
          </a:xfrm>
          <a:prstGeom prst="straightConnector1">
            <a:avLst/>
          </a:prstGeom>
          <a:ln w="25400">
            <a:solidFill>
              <a:srgbClr val="FFFF00"/>
            </a:solidFill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41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792</Words>
  <Application>Microsoft Office PowerPoint</Application>
  <PresentationFormat>Custom</PresentationFormat>
  <Paragraphs>176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Consolas</vt:lpstr>
      <vt:lpstr>Wingdings</vt:lpstr>
      <vt:lpstr>Wingdings 2</vt:lpstr>
      <vt:lpstr>SoftUni 16x9</vt:lpstr>
      <vt:lpstr>Exam Preparation</vt:lpstr>
      <vt:lpstr>Algorithms: Practical Exam</vt:lpstr>
      <vt:lpstr>Sample Problem #1 – Combinatorics</vt:lpstr>
      <vt:lpstr>Group-Permutations – Solution</vt:lpstr>
      <vt:lpstr>Sample Problem #2 – Dynamic Programming</vt:lpstr>
      <vt:lpstr>Bridges – Solution</vt:lpstr>
      <vt:lpstr>Sample Problem #3 – Graphs</vt:lpstr>
      <vt:lpstr>Cycles of Length 3 – Solution</vt:lpstr>
      <vt:lpstr>Sample Problem #4 – Other</vt:lpstr>
      <vt:lpstr>Line Inverter: Solution</vt:lpstr>
      <vt:lpstr>Exam Preparation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 Preparation</dc:title>
  <dc:subject>Software Development Course</dc:subject>
  <dc:creator/>
  <cp:keywords>algorithms, graphs, dynamic programming, combinatorics, recursion, sorting, searching, greedy,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2015-11-19T20:49:59Z</dcterms:modified>
  <cp:category>Algorithms,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