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0"/>
  </p:notesMasterIdLst>
  <p:sldIdLst>
    <p:sldId id="256" r:id="rId2"/>
    <p:sldId id="257" r:id="rId3"/>
    <p:sldId id="258" r:id="rId4"/>
    <p:sldId id="259" r:id="rId5"/>
    <p:sldId id="260" r:id="rId6"/>
    <p:sldId id="263"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8FF1"/>
    <a:srgbClr val="9797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8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3T08:17:02.573"/>
    </inkml:context>
    <inkml:brush xml:id="br0">
      <inkml:brushProperty name="width" value="0.1" units="cm"/>
      <inkml:brushProperty name="height" value="0.1" units="cm"/>
      <inkml:brushProperty name="color" value="#FFFFFF"/>
    </inkml:brush>
  </inkml:definitions>
  <inkml:trace contextRef="#ctx0" brushRef="#br0">7 167 24575,'-1'0'0,"1"0"0,0 0 0,-1 1 0,1-1 0,-1 0 0,1 1 0,0-1 0,-1 0 0,1 1 0,0-1 0,-1 0 0,1 1 0,0-1 0,0 1 0,-1-1 0,1 1 0,0-1 0,0 1 0,0-1 0,0 0 0,-1 1 0,1-1 0,0 1 0,0-1 0,0 1 0,0-1 0,0 1 0,0-1 0,0 1 0,1-1 0,-1 1 0,0-1 0,0 1 0,0-1 0,1 1 0,3 19 0,-3-16 0,1 0 0,-1-1 0,1 1 0,-1 0 0,1-1 0,0 0 0,0 1 0,1-1 0,-1 0 0,1 0 0,-1 0 0,1 0 0,5 3 0,-5-4 0,1 0 0,0 0 0,0-1 0,1 1 0,-1-1 0,0 0 0,0 0 0,1 0 0,-1-1 0,1 0 0,7 0 0,132 0 0,76-2 0,-82-7 0,-13-10 0,-31 3 0,3 7 0,-96 9 0,-1 0 0,1 0 0,0 0 0,0 0 0,0 0 0,0 0 0,0 0 0,-1-1 0,1 1 0,0 0 0,0-1 0,0 1 0,-1 0 0,1-1 0,0 1 0,0-1 0,-1 1 0,2-1 0,-2 0 0,0 1 0,0-1 0,0 1 0,0 0 0,0-1 0,0 1 0,0 0 0,0-1 0,0 1 0,0-1 0,0 1 0,0 0 0,0-1 0,-1 1 0,1 0 0,0-1 0,0 1 0,0 0 0,0-1 0,-1 1 0,1 0 0,0-1 0,0 1 0,-1 0 0,1 0 0,0-1 0,-1 1 0,-1-2 0,-1 0 0,1 0 0,-1 0 0,0 0 0,0 1 0,0-1 0,0 1 0,-4-2 0,-2 2 0,0-1 0,0 1 0,0 1 0,-1 0 0,-16 2 0,-26-1 0,51-1 0,0 0 0,0-1 0,0 1 0,0 0 0,0 0 0,0-1 0,1 1 0,-1 0 0,0-1 0,0 1 0,0-1 0,1 1 0,-1-1 0,0 1 0,1-1 0,-1 0 0,0 1 0,1-1 0,-1 0 0,1 1 0,-1-1 0,1 0 0,-1 0 0,1 0 0,-1-1 0,0-1 0,1 0 0,-1 1 0,1-1 0,0 0 0,0 0 0,-1 0 0,2 0 0,-1-4 0,2-4 0,0 1 0,1-1 0,5-14 0,1 9 0,-8 14 0,1-1 0,-1 1 0,0 0 0,0-1 0,0 1 0,0-1 0,0 1 0,0-4 0,-6-2 0,-10 5 0,-134 10 0,79-3 0,-81-4 0,68-13 0,62 8 0,-1 1 0,-42-1 0,39 5 0,-41-6 0,66 6-32,-1 0 1,0 0-1,0 0 0,1 0 0,-1 0 1,0 1-1,1-1 0,-1 0 0,0 0 1,1 1-1,-1-1 0,0 0 0,1 1 1,-1-1-1,1 1 0,-1-1 0,1 1 1,-1-1-1,1 1 0,-1-1 0,1 1 1,-1-1-1,1 1 0,0 0 0,-1-1 1,1 1-1,0 0 0,-1-1 0,1 1 1,0 0-1,0 0 0,0-1 0,0 1 1,0 0-1,0-1 0,0 1 0,0 0 1,0 0-1,0-1 0,0 1 0,0 0 1,1 0-1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3T08:17:06.397"/>
    </inkml:context>
    <inkml:brush xml:id="br0">
      <inkml:brushProperty name="width" value="0.1" units="cm"/>
      <inkml:brushProperty name="height" value="0.1" units="cm"/>
      <inkml:brushProperty name="color" value="#FFFFFF"/>
    </inkml:brush>
  </inkml:definitions>
  <inkml:trace contextRef="#ctx0" brushRef="#br0">1 1 24575,'4'44'0,"-2"-34"0,-1 1 0,0-1 0,-2 19 0,1-28 0,0-1 0,0 1 0,0 0 0,0 0 0,0-1 0,0 1 0,0 0 0,0-1 0,1 1 0,-1 0 0,0 0 0,0-1 0,1 1 0,-1 0 0,0-1 0,1 1 0,-1 0 0,0-1 0,1 1 0,-1-1 0,1 1 0,-1-1 0,1 1 0,-1-1 0,2 2 0,0-2 0,0 1 0,0 0 0,0 0 0,0-1 0,0 1 0,0-1 0,0 0 0,0 1 0,3-1 0,5-1 0,1 1 0,18-6 0,-28 6 0,172-47 0,-151 44 0,0 1 0,0 0 0,37 4 0,-5 0 0,-11-7 0,-36 4 0,0-1 0,1 1 0,-1 1 0,0-1 0,0 1 0,0 0 0,1 1 0,6 1 0,-14-2 0,1 0 0,-1 0 0,1 0 0,-1 1 0,1-1 0,-1 0 0,1 0 0,-1 0 0,1 1 0,-1-1 0,0 0 0,1 1 0,-1-1 0,1 0 0,-1 1 0,0-1 0,1 0 0,-1 1 0,0-1 0,1 1 0,-1-1 0,0 0 0,0 1 0,0-1 0,1 1 0,-1-1 0,0 1 0,0-1 0,0 1 0,0-1 0,0 1 0,0-1 0,0 1 0,0-1 0,0 1 0,0-1 0,0 1 0,0-1 0,0 1 0,0-1 0,-1 1 0,1-1 0,0 1 0,0-1 0,0 1 0,-1-1 0,1 0 0,0 1 0,-1-1 0,1 1 0,0-1 0,-1 0 0,1 1 0,-1-1 0,1 0 0,0 1 0,-1-1 0,-2 2 0,1 1 0,-1-1 0,0 0 0,1 0 0,-1 0 0,0-1 0,-5 3 0,-91 28 0,82-27 0,1-1 0,-1-1 0,0 0 0,0-1 0,0-1 0,0-1 0,-1 0 0,-27-5 0,41 4 0,0 0 0,1 0 0,-1-1 0,0 1 0,1-1 0,-1 0 0,1 0 0,0 0 0,0-1 0,0 1 0,-5-5 0,-27-36 0,34 42 0,-8-11 0,8 10 0,0-1 0,0 1 0,0 0 0,-1 0 0,1 1 0,-1-1 0,0 0 0,1 0 0,-1 1 0,0-1 0,0 1 0,0-1 0,0 1 0,0 0 0,0 0 0,0 0 0,-1 0 0,1 0 0,0 0 0,0 1 0,-1-1 0,1 1 0,-1 0 0,1 0 0,0-1 0,-5 2 0,5-1 11,0 0-83,0-1-1,0 1 1,0 0-1,0 0 1,0 1 0,0-1-1,0 0 1,0 1-1,0-1 1,0 1-1,0-1 1,1 1 0,-1 0-1,0 0 1,0 0-1,1 0 1,-1 0-1,-2 2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3T08:17:24.325"/>
    </inkml:context>
    <inkml:brush xml:id="br0">
      <inkml:brushProperty name="width" value="0.1" units="cm"/>
      <inkml:brushProperty name="height" value="0.1" units="cm"/>
      <inkml:brushProperty name="color" value="#FFFFFF"/>
    </inkml:brush>
  </inkml:definitions>
  <inkml:trace contextRef="#ctx0" brushRef="#br0">116 12 24575,'-9'0'0,"-1"-1"0,1 1 0,0-1 0,0-1 0,-18-4 0,26 5 0,0 1 0,0 0 0,1 0 0,-1 0 0,0 0 0,0-1 0,0 2 0,0-1 0,0 0 0,0 0 0,0 0 0,0 0 0,0 0 0,0 1 0,0-1 0,0 0 0,1 1 0,-1-1 0,0 1 0,0-1 0,0 1 0,1 0 0,-1-1 0,0 2 0,-1 0 0,0 0 0,0 0 0,1 0 0,-1 1 0,1-1 0,-1 1 0,1-1 0,-1 5 0,1-4 0,-1 0 0,2 0 0,-1 0 0,0 1 0,1-1 0,-1 0 0,1 0 0,0 0 0,0 0 0,0 1 0,1-1 0,-1 0 0,1 0 0,0 0 0,-1 0 0,3 4 0,2-2-1365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E87ED8-DE30-4512-9534-43E4483B34E4}" type="datetimeFigureOut">
              <a:rPr lang="en-US" smtClean="0"/>
              <a:t>12/3/2024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D0285B-5FB1-4C66-9C98-62A9032960B3}" type="slidenum">
              <a:rPr lang="en-US" smtClean="0"/>
              <a:t>‹#›</a:t>
            </a:fld>
            <a:endParaRPr lang="en-US"/>
          </a:p>
        </p:txBody>
      </p:sp>
    </p:spTree>
    <p:extLst>
      <p:ext uri="{BB962C8B-B14F-4D97-AF65-F5344CB8AC3E}">
        <p14:creationId xmlns:p14="http://schemas.microsoft.com/office/powerpoint/2010/main" val="4218699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D0285B-5FB1-4C66-9C98-62A9032960B3}" type="slidenum">
              <a:rPr lang="en-US" smtClean="0"/>
              <a:t>6</a:t>
            </a:fld>
            <a:endParaRPr lang="en-US"/>
          </a:p>
        </p:txBody>
      </p:sp>
    </p:spTree>
    <p:extLst>
      <p:ext uri="{BB962C8B-B14F-4D97-AF65-F5344CB8AC3E}">
        <p14:creationId xmlns:p14="http://schemas.microsoft.com/office/powerpoint/2010/main" val="1673802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1818-E75A-458F-AC5B-0E9A2C76B835}"/>
              </a:ext>
            </a:extLst>
          </p:cNvPr>
          <p:cNvSpPr>
            <a:spLocks noGrp="1"/>
          </p:cNvSpPr>
          <p:nvPr>
            <p:ph type="ctrTitle"/>
          </p:nvPr>
        </p:nvSpPr>
        <p:spPr>
          <a:xfrm>
            <a:off x="448056" y="448056"/>
            <a:ext cx="11292840" cy="3401568"/>
          </a:xfrm>
        </p:spPr>
        <p:txBody>
          <a:bodyPr anchor="b">
            <a:normAutofit/>
          </a:bodyPr>
          <a:lstStyle>
            <a:lvl1pPr algn="l">
              <a:defRPr sz="64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6EE64DE-978B-4F95-BB3C-D027D8008748}"/>
              </a:ext>
            </a:extLst>
          </p:cNvPr>
          <p:cNvSpPr>
            <a:spLocks noGrp="1"/>
          </p:cNvSpPr>
          <p:nvPr>
            <p:ph type="subTitle" idx="1"/>
          </p:nvPr>
        </p:nvSpPr>
        <p:spPr>
          <a:xfrm>
            <a:off x="448056" y="4471416"/>
            <a:ext cx="11292840" cy="1481328"/>
          </a:xfrm>
        </p:spPr>
        <p:txBody>
          <a:bodyPr/>
          <a:lstStyle>
            <a:lvl1pPr marL="0" indent="0" algn="l">
              <a:lnSpc>
                <a:spcPct val="120000"/>
              </a:lnSpc>
              <a:buNone/>
              <a:defRPr sz="2400">
                <a:solidFill>
                  <a:schemeClr val="tx2">
                    <a:alpha val="5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a:extLst>
              <a:ext uri="{FF2B5EF4-FFF2-40B4-BE49-F238E27FC236}">
                <a16:creationId xmlns:a16="http://schemas.microsoft.com/office/drawing/2014/main" id="{C66CC717-08C5-4F3E-B8AA-BA93C8755982}"/>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896B5700-AA45-4E20-8BE5-27620411303F}"/>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10" name="Slide Number Placeholder 5">
            <a:extLst>
              <a:ext uri="{FF2B5EF4-FFF2-40B4-BE49-F238E27FC236}">
                <a16:creationId xmlns:a16="http://schemas.microsoft.com/office/drawing/2014/main" id="{7C5B7199-CC00-4D38-8B48-F8A539112985}"/>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1" name="Date Placeholder 3">
            <a:extLst>
              <a:ext uri="{FF2B5EF4-FFF2-40B4-BE49-F238E27FC236}">
                <a16:creationId xmlns:a16="http://schemas.microsoft.com/office/drawing/2014/main" id="{16BC76EC-3453-4CE0-A71D-BD21940757B4}"/>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Tuesday, December 3, 2024</a:t>
            </a:fld>
            <a:endParaRPr lang="en-US" dirty="0"/>
          </a:p>
        </p:txBody>
      </p:sp>
    </p:spTree>
    <p:extLst>
      <p:ext uri="{BB962C8B-B14F-4D97-AF65-F5344CB8AC3E}">
        <p14:creationId xmlns:p14="http://schemas.microsoft.com/office/powerpoint/2010/main" val="9308778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33FC-38A1-463C-BF3D-0D99784E02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AFD076A-A004-4560-A43B-028624E20D17}"/>
              </a:ext>
            </a:extLst>
          </p:cNvPr>
          <p:cNvSpPr>
            <a:spLocks noGrp="1"/>
          </p:cNvSpPr>
          <p:nvPr>
            <p:ph type="body" orient="vert" idx="1"/>
          </p:nvPr>
        </p:nvSpPr>
        <p:spPr>
          <a:xfrm>
            <a:off x="448056" y="1956816"/>
            <a:ext cx="11301984" cy="3995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FCFBA60-9309-4F2A-9FA9-305C4AFBECAF}"/>
              </a:ext>
            </a:extLst>
          </p:cNvPr>
          <p:cNvSpPr>
            <a:spLocks noGrp="1"/>
          </p:cNvSpPr>
          <p:nvPr>
            <p:ph type="dt" sz="half" idx="10"/>
          </p:nvPr>
        </p:nvSpPr>
        <p:spPr>
          <a:xfrm>
            <a:off x="438912" y="6153912"/>
            <a:ext cx="3456432" cy="502920"/>
          </a:xfrm>
          <a:prstGeom prst="rect">
            <a:avLst/>
          </a:prstGeom>
        </p:spPr>
        <p:txBody>
          <a:bodyPr/>
          <a:lstStyle/>
          <a:p>
            <a:fld id="{53CF612A-4CB0-4F57-9A87-F049CECB184D}" type="datetime2">
              <a:rPr lang="en-US" smtClean="0"/>
              <a:t>Tuesday, December 3, 2024</a:t>
            </a:fld>
            <a:endParaRPr lang="en-US"/>
          </a:p>
        </p:txBody>
      </p:sp>
      <p:sp>
        <p:nvSpPr>
          <p:cNvPr id="5" name="Footer Placeholder 4">
            <a:extLst>
              <a:ext uri="{FF2B5EF4-FFF2-40B4-BE49-F238E27FC236}">
                <a16:creationId xmlns:a16="http://schemas.microsoft.com/office/drawing/2014/main" id="{491BF451-928F-4E55-8A76-111D0E21121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B5EC161-BA80-4E93-AEB1-B61E38C098BB}"/>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42676227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44E3E-5EFE-4FCB-86A2-5E20CC6525EC}"/>
              </a:ext>
            </a:extLst>
          </p:cNvPr>
          <p:cNvSpPr>
            <a:spLocks noGrp="1"/>
          </p:cNvSpPr>
          <p:nvPr>
            <p:ph type="title" orient="vert"/>
          </p:nvPr>
        </p:nvSpPr>
        <p:spPr>
          <a:xfrm>
            <a:off x="10232136" y="448056"/>
            <a:ext cx="1581912" cy="55046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95005E-2E0C-4200-BF29-1135A35EE9B9}"/>
              </a:ext>
            </a:extLst>
          </p:cNvPr>
          <p:cNvSpPr>
            <a:spLocks noGrp="1"/>
          </p:cNvSpPr>
          <p:nvPr>
            <p:ph type="body" orient="vert" idx="1"/>
          </p:nvPr>
        </p:nvSpPr>
        <p:spPr>
          <a:xfrm>
            <a:off x="438912" y="438912"/>
            <a:ext cx="9436608" cy="5504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12BBBED-3B21-4271-BC0F-BBA258B59D48}"/>
              </a:ext>
            </a:extLst>
          </p:cNvPr>
          <p:cNvSpPr>
            <a:spLocks noGrp="1"/>
          </p:cNvSpPr>
          <p:nvPr>
            <p:ph type="dt" sz="half" idx="10"/>
          </p:nvPr>
        </p:nvSpPr>
        <p:spPr>
          <a:xfrm>
            <a:off x="438912" y="6153912"/>
            <a:ext cx="3456432" cy="502920"/>
          </a:xfrm>
          <a:prstGeom prst="rect">
            <a:avLst/>
          </a:prstGeom>
        </p:spPr>
        <p:txBody>
          <a:bodyPr/>
          <a:lstStyle/>
          <a:p>
            <a:fld id="{8F397F40-C8F7-4897-A6B8-241042F913A9}" type="datetime2">
              <a:rPr lang="en-US" smtClean="0"/>
              <a:t>Tuesday, December 3, 2024</a:t>
            </a:fld>
            <a:endParaRPr lang="en-US"/>
          </a:p>
        </p:txBody>
      </p:sp>
      <p:sp>
        <p:nvSpPr>
          <p:cNvPr id="5" name="Footer Placeholder 4">
            <a:extLst>
              <a:ext uri="{FF2B5EF4-FFF2-40B4-BE49-F238E27FC236}">
                <a16:creationId xmlns:a16="http://schemas.microsoft.com/office/drawing/2014/main" id="{2D89CED5-56F3-4943-8143-918F7A860CD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9C87180-7248-4741-8E3B-9AAFB414DD95}"/>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3579292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7685-BDD9-488F-B082-33592E0F1364}"/>
              </a:ext>
            </a:extLst>
          </p:cNvPr>
          <p:cNvSpPr>
            <a:spLocks noGrp="1"/>
          </p:cNvSpPr>
          <p:nvPr>
            <p:ph type="title"/>
          </p:nvPr>
        </p:nvSpPr>
        <p:spPr/>
        <p:txBody>
          <a:bodyPr wrap="square"/>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CB5FF-7FB5-4B8A-BF1C-48765D40B4C0}"/>
              </a:ext>
            </a:extLst>
          </p:cNvPr>
          <p:cNvSpPr>
            <a:spLocks noGrp="1"/>
          </p:cNvSpPr>
          <p:nvPr>
            <p:ph idx="1"/>
          </p:nvPr>
        </p:nvSpPr>
        <p:spPr>
          <a:xfrm>
            <a:off x="448056" y="1735200"/>
            <a:ext cx="11293200" cy="3783013"/>
          </a:xfrm>
        </p:spPr>
        <p:txBody>
          <a:bodyPr wrap="square"/>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a:extLst>
              <a:ext uri="{FF2B5EF4-FFF2-40B4-BE49-F238E27FC236}">
                <a16:creationId xmlns:a16="http://schemas.microsoft.com/office/drawing/2014/main" id="{BDA03860-F8F0-4186-B5D0-72C935B2C2A9}"/>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8" name="Slide Number Placeholder 5">
            <a:extLst>
              <a:ext uri="{FF2B5EF4-FFF2-40B4-BE49-F238E27FC236}">
                <a16:creationId xmlns:a16="http://schemas.microsoft.com/office/drawing/2014/main" id="{60B9D802-9E36-42DA-B6CA-6C937CBE8A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9" name="Date Placeholder 3">
            <a:extLst>
              <a:ext uri="{FF2B5EF4-FFF2-40B4-BE49-F238E27FC236}">
                <a16:creationId xmlns:a16="http://schemas.microsoft.com/office/drawing/2014/main" id="{C227B5A7-BF66-4C50-9DAD-A24070310B83}"/>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Tuesday, December 3, 2024</a:t>
            </a:fld>
            <a:endParaRPr lang="en-US" dirty="0"/>
          </a:p>
        </p:txBody>
      </p:sp>
    </p:spTree>
    <p:extLst>
      <p:ext uri="{BB962C8B-B14F-4D97-AF65-F5344CB8AC3E}">
        <p14:creationId xmlns:p14="http://schemas.microsoft.com/office/powerpoint/2010/main" val="36650320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2B8D-DB20-44D1-84BC-F76685913380}"/>
              </a:ext>
            </a:extLst>
          </p:cNvPr>
          <p:cNvSpPr>
            <a:spLocks noGrp="1"/>
          </p:cNvSpPr>
          <p:nvPr>
            <p:ph type="title"/>
          </p:nvPr>
        </p:nvSpPr>
        <p:spPr>
          <a:xfrm>
            <a:off x="448056" y="448056"/>
            <a:ext cx="11311128" cy="3401568"/>
          </a:xfrm>
        </p:spPr>
        <p:txBody>
          <a:bodyPr anchor="b">
            <a:normAutofit/>
          </a:bodyPr>
          <a:lstStyle>
            <a:lvl1pPr>
              <a:defRPr sz="6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594C298-618E-4642-8F2B-8DD253ED5C06}"/>
              </a:ext>
            </a:extLst>
          </p:cNvPr>
          <p:cNvSpPr>
            <a:spLocks noGrp="1"/>
          </p:cNvSpPr>
          <p:nvPr>
            <p:ph type="body" idx="1"/>
          </p:nvPr>
        </p:nvSpPr>
        <p:spPr>
          <a:xfrm>
            <a:off x="448056" y="4471416"/>
            <a:ext cx="11292840" cy="1481328"/>
          </a:xfrm>
        </p:spPr>
        <p:txBody>
          <a:bodyPr/>
          <a:lstStyle>
            <a:lvl1pPr marL="0" indent="0">
              <a:lnSpc>
                <a:spcPct val="120000"/>
              </a:lnSpc>
              <a:buNone/>
              <a:defRPr sz="2400">
                <a:solidFill>
                  <a:schemeClr val="tx2">
                    <a:alpha val="5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B3ECD5-2EEA-457B-9C93-36F8AF368EC7}"/>
              </a:ext>
            </a:extLst>
          </p:cNvPr>
          <p:cNvSpPr>
            <a:spLocks noGrp="1"/>
          </p:cNvSpPr>
          <p:nvPr>
            <p:ph type="dt" sz="half" idx="10"/>
          </p:nvPr>
        </p:nvSpPr>
        <p:spPr>
          <a:xfrm>
            <a:off x="438912" y="6153912"/>
            <a:ext cx="3456432" cy="502920"/>
          </a:xfrm>
          <a:prstGeom prst="rect">
            <a:avLst/>
          </a:prstGeom>
        </p:spPr>
        <p:txBody>
          <a:bodyPr/>
          <a:lstStyle/>
          <a:p>
            <a:fld id="{10EDCA73-0A86-4195-A787-75037827079D}" type="datetime2">
              <a:rPr lang="en-US" smtClean="0"/>
              <a:t>Tuesday, December 3, 2024</a:t>
            </a:fld>
            <a:endParaRPr lang="en-US"/>
          </a:p>
        </p:txBody>
      </p:sp>
      <p:sp>
        <p:nvSpPr>
          <p:cNvPr id="5" name="Footer Placeholder 4">
            <a:extLst>
              <a:ext uri="{FF2B5EF4-FFF2-40B4-BE49-F238E27FC236}">
                <a16:creationId xmlns:a16="http://schemas.microsoft.com/office/drawing/2014/main" id="{D79A15D4-F172-4025-9290-C8F5D419720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926CD73-9984-4E1D-BD74-37115C1F4C57}"/>
              </a:ext>
            </a:extLst>
          </p:cNvPr>
          <p:cNvSpPr>
            <a:spLocks noGrp="1"/>
          </p:cNvSpPr>
          <p:nvPr>
            <p:ph type="sldNum" sz="quarter" idx="12"/>
          </p:nvPr>
        </p:nvSpPr>
        <p:spPr/>
        <p:txBody>
          <a:bodyPr rIns="219456"/>
          <a:lstStyle/>
          <a:p>
            <a:fld id="{0D309695-DEC3-40DA-9DF5-330280C9D0E8}" type="slidenum">
              <a:rPr lang="en-US" smtClean="0"/>
              <a:t>‹#›</a:t>
            </a:fld>
            <a:endParaRPr lang="en-US"/>
          </a:p>
        </p:txBody>
      </p:sp>
      <p:cxnSp>
        <p:nvCxnSpPr>
          <p:cNvPr id="8" name="Straight Connector 7">
            <a:extLst>
              <a:ext uri="{FF2B5EF4-FFF2-40B4-BE49-F238E27FC236}">
                <a16:creationId xmlns:a16="http://schemas.microsoft.com/office/drawing/2014/main" id="{E99FAD47-5E44-4EE5-A422-A77593F8F3A3}"/>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87753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4E41-AB27-418C-AA9E-8F863DDE362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8B9E10A-E18D-4122-A71B-0A22F695E076}"/>
              </a:ext>
            </a:extLst>
          </p:cNvPr>
          <p:cNvSpPr>
            <a:spLocks noGrp="1"/>
          </p:cNvSpPr>
          <p:nvPr>
            <p:ph sz="half" idx="1"/>
          </p:nvPr>
        </p:nvSpPr>
        <p:spPr>
          <a:xfrm>
            <a:off x="448056" y="1735200"/>
            <a:ext cx="5431536" cy="4214750"/>
          </a:xfrm>
        </p:spPr>
        <p:txBody>
          <a:bodyPr/>
          <a:lstStyle>
            <a:lvl1pPr marL="450000">
              <a:defRPr/>
            </a:lvl1pPr>
            <a:lvl2pPr marL="900000">
              <a:defRPr/>
            </a:lvl2pPr>
            <a:lvl3pPr marL="1350000">
              <a:defRPr/>
            </a:lvl3pPr>
            <a:lvl4pPr marL="1800000">
              <a:defRPr/>
            </a:lvl4pPr>
            <a:lvl5pPr marL="225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90CB980D-2720-431B-88C8-4D837023BBFF}"/>
              </a:ext>
            </a:extLst>
          </p:cNvPr>
          <p:cNvSpPr>
            <a:spLocks noGrp="1"/>
          </p:cNvSpPr>
          <p:nvPr>
            <p:ph sz="half" idx="2"/>
          </p:nvPr>
        </p:nvSpPr>
        <p:spPr>
          <a:xfrm>
            <a:off x="6309360" y="1735200"/>
            <a:ext cx="5431536" cy="4214750"/>
          </a:xfrm>
        </p:spPr>
        <p:txBody>
          <a:bodyPr/>
          <a:lstStyle>
            <a:lvl2pPr marL="900000">
              <a:defRPr/>
            </a:lvl2pPr>
            <a:lvl3pPr marL="1350000">
              <a:defRPr/>
            </a:lvl3pPr>
            <a:lvl4pPr marL="1800000">
              <a:defRPr/>
            </a:lvl4pPr>
            <a:lvl5pPr marL="243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E8EB211-F6F7-4C53-B25F-F1EBF7A8BF4E}"/>
              </a:ext>
            </a:extLst>
          </p:cNvPr>
          <p:cNvSpPr>
            <a:spLocks noGrp="1"/>
          </p:cNvSpPr>
          <p:nvPr>
            <p:ph type="dt" sz="half" idx="10"/>
          </p:nvPr>
        </p:nvSpPr>
        <p:spPr>
          <a:xfrm>
            <a:off x="438912" y="6153912"/>
            <a:ext cx="3456432" cy="502920"/>
          </a:xfrm>
          <a:prstGeom prst="rect">
            <a:avLst/>
          </a:prstGeom>
        </p:spPr>
        <p:txBody>
          <a:bodyPr/>
          <a:lstStyle/>
          <a:p>
            <a:fld id="{83C75374-B296-498E-A935-80631EA9020D}" type="datetime2">
              <a:rPr lang="en-US" smtClean="0"/>
              <a:t>Tuesday, December 3, 2024</a:t>
            </a:fld>
            <a:endParaRPr lang="en-US"/>
          </a:p>
        </p:txBody>
      </p:sp>
      <p:sp>
        <p:nvSpPr>
          <p:cNvPr id="6" name="Footer Placeholder 5">
            <a:extLst>
              <a:ext uri="{FF2B5EF4-FFF2-40B4-BE49-F238E27FC236}">
                <a16:creationId xmlns:a16="http://schemas.microsoft.com/office/drawing/2014/main" id="{D0AA830D-482E-415E-B855-D561B94BDC2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D7FB2AC-9F49-4D35-8C5E-ECECC6B13134}"/>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4101596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5D59-DC0A-4295-8714-902B54B983AF}"/>
              </a:ext>
            </a:extLst>
          </p:cNvPr>
          <p:cNvSpPr>
            <a:spLocks noGrp="1"/>
          </p:cNvSpPr>
          <p:nvPr>
            <p:ph type="title"/>
          </p:nvPr>
        </p:nvSpPr>
        <p:spPr>
          <a:xfrm>
            <a:off x="448056" y="388800"/>
            <a:ext cx="11311128" cy="114120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67A33E2-E7AE-4E37-9DF1-69697E45D2A7}"/>
              </a:ext>
            </a:extLst>
          </p:cNvPr>
          <p:cNvSpPr>
            <a:spLocks noGrp="1"/>
          </p:cNvSpPr>
          <p:nvPr>
            <p:ph type="body" idx="1"/>
          </p:nvPr>
        </p:nvSpPr>
        <p:spPr>
          <a:xfrm>
            <a:off x="448056"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2E79D5-E651-4B82-AFAA-DE6E16AC3EB8}"/>
              </a:ext>
            </a:extLst>
          </p:cNvPr>
          <p:cNvSpPr>
            <a:spLocks noGrp="1"/>
          </p:cNvSpPr>
          <p:nvPr>
            <p:ph sz="half" idx="2"/>
          </p:nvPr>
        </p:nvSpPr>
        <p:spPr>
          <a:xfrm>
            <a:off x="448056"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1A91196-F771-42C3-A726-A4ECF561FFF3}"/>
              </a:ext>
            </a:extLst>
          </p:cNvPr>
          <p:cNvSpPr>
            <a:spLocks noGrp="1"/>
          </p:cNvSpPr>
          <p:nvPr>
            <p:ph type="body" sz="quarter" idx="3"/>
          </p:nvPr>
        </p:nvSpPr>
        <p:spPr>
          <a:xfrm>
            <a:off x="6309360"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6BA18-D373-4B5F-B812-5D5E4C2378E7}"/>
              </a:ext>
            </a:extLst>
          </p:cNvPr>
          <p:cNvSpPr>
            <a:spLocks noGrp="1"/>
          </p:cNvSpPr>
          <p:nvPr>
            <p:ph sz="quarter" idx="4"/>
          </p:nvPr>
        </p:nvSpPr>
        <p:spPr>
          <a:xfrm>
            <a:off x="6309360"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F395D0EB-9F99-4C95-ADA6-AC6B493CCA9D}"/>
              </a:ext>
            </a:extLst>
          </p:cNvPr>
          <p:cNvSpPr>
            <a:spLocks noGrp="1"/>
          </p:cNvSpPr>
          <p:nvPr>
            <p:ph type="dt" sz="half" idx="10"/>
          </p:nvPr>
        </p:nvSpPr>
        <p:spPr>
          <a:xfrm>
            <a:off x="438912" y="6153912"/>
            <a:ext cx="3456432" cy="502920"/>
          </a:xfrm>
          <a:prstGeom prst="rect">
            <a:avLst/>
          </a:prstGeom>
        </p:spPr>
        <p:txBody>
          <a:bodyPr/>
          <a:lstStyle/>
          <a:p>
            <a:fld id="{B098B728-214A-4ABC-8432-5B3A5A66A987}" type="datetime2">
              <a:rPr lang="en-US" smtClean="0"/>
              <a:t>Tuesday, December 3, 2024</a:t>
            </a:fld>
            <a:endParaRPr lang="en-US" dirty="0"/>
          </a:p>
        </p:txBody>
      </p:sp>
      <p:sp>
        <p:nvSpPr>
          <p:cNvPr id="8" name="Footer Placeholder 7">
            <a:extLst>
              <a:ext uri="{FF2B5EF4-FFF2-40B4-BE49-F238E27FC236}">
                <a16:creationId xmlns:a16="http://schemas.microsoft.com/office/drawing/2014/main" id="{27EB69A9-1E48-4683-8873-D888C39E6EE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57E419C-3010-4562-BA4B-ECBC2DBE629E}"/>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40284791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8066-A255-4886-A4B0-2AC829A768F3}"/>
              </a:ext>
            </a:extLst>
          </p:cNvPr>
          <p:cNvSpPr>
            <a:spLocks noGrp="1"/>
          </p:cNvSpPr>
          <p:nvPr>
            <p:ph type="title"/>
          </p:nvPr>
        </p:nvSpPr>
        <p:spPr>
          <a:xfrm>
            <a:off x="448056" y="388800"/>
            <a:ext cx="11311128" cy="5559552"/>
          </a:xfrm>
        </p:spPr>
        <p:txBody>
          <a:bodyPr wrap="square"/>
          <a:lstStyle/>
          <a:p>
            <a:r>
              <a:rPr lang="en-US"/>
              <a:t>Click to edit Master title style</a:t>
            </a:r>
            <a:endParaRPr lang="en-US" dirty="0"/>
          </a:p>
        </p:txBody>
      </p:sp>
      <p:sp>
        <p:nvSpPr>
          <p:cNvPr id="3" name="Date Placeholder 2">
            <a:extLst>
              <a:ext uri="{FF2B5EF4-FFF2-40B4-BE49-F238E27FC236}">
                <a16:creationId xmlns:a16="http://schemas.microsoft.com/office/drawing/2014/main" id="{2068D80A-6560-46E3-AF30-9CEC54EA747C}"/>
              </a:ext>
            </a:extLst>
          </p:cNvPr>
          <p:cNvSpPr>
            <a:spLocks noGrp="1"/>
          </p:cNvSpPr>
          <p:nvPr>
            <p:ph type="dt" sz="half" idx="10"/>
          </p:nvPr>
        </p:nvSpPr>
        <p:spPr>
          <a:xfrm>
            <a:off x="438912" y="6153912"/>
            <a:ext cx="3456432" cy="502920"/>
          </a:xfrm>
          <a:prstGeom prst="rect">
            <a:avLst/>
          </a:prstGeom>
        </p:spPr>
        <p:txBody>
          <a:bodyPr/>
          <a:lstStyle/>
          <a:p>
            <a:fld id="{015F02D0-6806-43AF-9888-2359BF40C204}" type="datetime2">
              <a:rPr lang="en-US" smtClean="0"/>
              <a:t>Tuesday, December 3, 2024</a:t>
            </a:fld>
            <a:endParaRPr lang="en-US"/>
          </a:p>
        </p:txBody>
      </p:sp>
      <p:sp>
        <p:nvSpPr>
          <p:cNvPr id="4" name="Footer Placeholder 3">
            <a:extLst>
              <a:ext uri="{FF2B5EF4-FFF2-40B4-BE49-F238E27FC236}">
                <a16:creationId xmlns:a16="http://schemas.microsoft.com/office/drawing/2014/main" id="{4AB673C2-FB1E-46F5-8CFB-93B9DB80707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91E2120-410F-4382-81AB-37F161F72150}"/>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954969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02222-E41B-48E7-BF06-5C5509D621C0}"/>
              </a:ext>
            </a:extLst>
          </p:cNvPr>
          <p:cNvSpPr>
            <a:spLocks noGrp="1"/>
          </p:cNvSpPr>
          <p:nvPr>
            <p:ph type="dt" sz="half" idx="10"/>
          </p:nvPr>
        </p:nvSpPr>
        <p:spPr>
          <a:xfrm>
            <a:off x="438912" y="6153912"/>
            <a:ext cx="3456432" cy="502920"/>
          </a:xfrm>
          <a:prstGeom prst="rect">
            <a:avLst/>
          </a:prstGeom>
        </p:spPr>
        <p:txBody>
          <a:bodyPr/>
          <a:lstStyle/>
          <a:p>
            <a:fld id="{8EE14D2D-B1AF-4197-82D6-FC1F8BD05681}" type="datetime2">
              <a:rPr lang="en-US" smtClean="0"/>
              <a:t>Tuesday, December 3, 2024</a:t>
            </a:fld>
            <a:endParaRPr lang="en-US"/>
          </a:p>
        </p:txBody>
      </p:sp>
      <p:sp>
        <p:nvSpPr>
          <p:cNvPr id="3" name="Footer Placeholder 2">
            <a:extLst>
              <a:ext uri="{FF2B5EF4-FFF2-40B4-BE49-F238E27FC236}">
                <a16:creationId xmlns:a16="http://schemas.microsoft.com/office/drawing/2014/main" id="{17A636E3-B721-46E8-882F-C123530F0FE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4FC1178-3E0E-449A-B799-009C04C069AF}"/>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3010933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3392-4FF4-4922-A14E-8AA23A9BDD7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4FB38E-5055-4C9B-9A3B-A7B3A4887944}"/>
              </a:ext>
            </a:extLst>
          </p:cNvPr>
          <p:cNvSpPr>
            <a:spLocks noGrp="1"/>
          </p:cNvSpPr>
          <p:nvPr>
            <p:ph idx="1"/>
          </p:nvPr>
        </p:nvSpPr>
        <p:spPr>
          <a:xfrm>
            <a:off x="4370832" y="393192"/>
            <a:ext cx="7379208" cy="5559552"/>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E2EC2DB-2ED3-408C-BFF2-F413C9D8F91E}"/>
              </a:ext>
            </a:extLst>
          </p:cNvPr>
          <p:cNvSpPr>
            <a:spLocks noGrp="1"/>
          </p:cNvSpPr>
          <p:nvPr>
            <p:ph type="body" sz="half" idx="2"/>
          </p:nvPr>
        </p:nvSpPr>
        <p:spPr>
          <a:xfrm>
            <a:off x="448056" y="1733550"/>
            <a:ext cx="3447288" cy="421919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374FDF-3000-4B2C-AC88-8CE34D680596}"/>
              </a:ext>
            </a:extLst>
          </p:cNvPr>
          <p:cNvSpPr>
            <a:spLocks noGrp="1"/>
          </p:cNvSpPr>
          <p:nvPr>
            <p:ph type="dt" sz="half" idx="10"/>
          </p:nvPr>
        </p:nvSpPr>
        <p:spPr>
          <a:xfrm>
            <a:off x="438912" y="6153912"/>
            <a:ext cx="3456432" cy="502920"/>
          </a:xfrm>
          <a:prstGeom prst="rect">
            <a:avLst/>
          </a:prstGeom>
        </p:spPr>
        <p:txBody>
          <a:bodyPr/>
          <a:lstStyle/>
          <a:p>
            <a:fld id="{98771CEB-9838-4245-91B8-EFBAFE2D8B44}" type="datetime2">
              <a:rPr lang="en-US" smtClean="0"/>
              <a:t>Tuesday, December 3, 2024</a:t>
            </a:fld>
            <a:endParaRPr lang="en-US"/>
          </a:p>
        </p:txBody>
      </p:sp>
      <p:sp>
        <p:nvSpPr>
          <p:cNvPr id="6" name="Footer Placeholder 5">
            <a:extLst>
              <a:ext uri="{FF2B5EF4-FFF2-40B4-BE49-F238E27FC236}">
                <a16:creationId xmlns:a16="http://schemas.microsoft.com/office/drawing/2014/main" id="{0DA0B7F4-5B8C-49BD-9BDA-FCBD13E242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502BC00-0803-4A53-8657-91CE0DB80E54}"/>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2717813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2A98-C272-40D9-B75A-77A3D58678E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AD50DAC-9AC3-4A9A-91B7-6C95E4362561}"/>
              </a:ext>
            </a:extLst>
          </p:cNvPr>
          <p:cNvSpPr>
            <a:spLocks noGrp="1"/>
          </p:cNvSpPr>
          <p:nvPr>
            <p:ph type="pic" idx="1"/>
          </p:nvPr>
        </p:nvSpPr>
        <p:spPr>
          <a:xfrm>
            <a:off x="4370832" y="441324"/>
            <a:ext cx="7373112" cy="55114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3721B04-C243-49A9-B5D3-483379290943}"/>
              </a:ext>
            </a:extLst>
          </p:cNvPr>
          <p:cNvSpPr>
            <a:spLocks noGrp="1"/>
          </p:cNvSpPr>
          <p:nvPr>
            <p:ph type="body" sz="half" idx="2"/>
          </p:nvPr>
        </p:nvSpPr>
        <p:spPr>
          <a:xfrm>
            <a:off x="448056" y="1735200"/>
            <a:ext cx="3447288" cy="421475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E949C-DD35-44F6-B45A-35134D7E1299}"/>
              </a:ext>
            </a:extLst>
          </p:cNvPr>
          <p:cNvSpPr>
            <a:spLocks noGrp="1"/>
          </p:cNvSpPr>
          <p:nvPr>
            <p:ph type="dt" sz="half" idx="10"/>
          </p:nvPr>
        </p:nvSpPr>
        <p:spPr>
          <a:xfrm>
            <a:off x="438912" y="6153912"/>
            <a:ext cx="3456432" cy="502920"/>
          </a:xfrm>
          <a:prstGeom prst="rect">
            <a:avLst/>
          </a:prstGeom>
        </p:spPr>
        <p:txBody>
          <a:bodyPr/>
          <a:lstStyle/>
          <a:p>
            <a:fld id="{51D3F6BF-A585-41F8-88DF-7E5D069F892A}" type="datetime2">
              <a:rPr lang="en-US" smtClean="0"/>
              <a:t>Tuesday, December 3, 2024</a:t>
            </a:fld>
            <a:endParaRPr lang="en-US"/>
          </a:p>
        </p:txBody>
      </p:sp>
      <p:sp>
        <p:nvSpPr>
          <p:cNvPr id="6" name="Footer Placeholder 5">
            <a:extLst>
              <a:ext uri="{FF2B5EF4-FFF2-40B4-BE49-F238E27FC236}">
                <a16:creationId xmlns:a16="http://schemas.microsoft.com/office/drawing/2014/main" id="{6BC70102-4B8E-4FEC-9BB7-97FDC1EABF8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6693AF-08A9-4388-A9B8-174D53955998}"/>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275331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DDBCE8-F60C-4E3A-83C0-BDE8DD2DE1FD}"/>
              </a:ext>
            </a:extLst>
          </p:cNvPr>
          <p:cNvSpPr>
            <a:spLocks noGrp="1"/>
          </p:cNvSpPr>
          <p:nvPr>
            <p:ph type="title"/>
          </p:nvPr>
        </p:nvSpPr>
        <p:spPr>
          <a:xfrm>
            <a:off x="448056" y="388800"/>
            <a:ext cx="11301984" cy="1141200"/>
          </a:xfrm>
          <a:prstGeom prst="rect">
            <a:avLst/>
          </a:prstGeom>
        </p:spPr>
        <p:txBody>
          <a:bodyPr vert="horz" lIns="0" tIns="0" rIns="0" bIns="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BC57F-72F2-48BC-B1EE-1F2C6155D72E}"/>
              </a:ext>
            </a:extLst>
          </p:cNvPr>
          <p:cNvSpPr>
            <a:spLocks noGrp="1"/>
          </p:cNvSpPr>
          <p:nvPr>
            <p:ph type="body" idx="1"/>
          </p:nvPr>
        </p:nvSpPr>
        <p:spPr>
          <a:xfrm>
            <a:off x="448056" y="1733550"/>
            <a:ext cx="11293200" cy="3783013"/>
          </a:xfrm>
          <a:prstGeom prst="rect">
            <a:avLst/>
          </a:prstGeom>
        </p:spPr>
        <p:txBody>
          <a:bodyPr vert="horz" lIns="0" tIns="0" rIns="9144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930FBC45-A4BC-4EE5-82B1-8BC79122559A}"/>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6" name="Slide Number Placeholder 5">
            <a:extLst>
              <a:ext uri="{FF2B5EF4-FFF2-40B4-BE49-F238E27FC236}">
                <a16:creationId xmlns:a16="http://schemas.microsoft.com/office/drawing/2014/main" id="{725E1300-1995-409E-B058-59180872B6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0" name="Date Placeholder 3">
            <a:extLst>
              <a:ext uri="{FF2B5EF4-FFF2-40B4-BE49-F238E27FC236}">
                <a16:creationId xmlns:a16="http://schemas.microsoft.com/office/drawing/2014/main" id="{639030E9-7F3B-403F-96B2-7C2C627C30A0}"/>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Tuesday, December 3, 2024</a:t>
            </a:fld>
            <a:endParaRPr lang="en-US" dirty="0"/>
          </a:p>
        </p:txBody>
      </p:sp>
    </p:spTree>
    <p:extLst>
      <p:ext uri="{BB962C8B-B14F-4D97-AF65-F5344CB8AC3E}">
        <p14:creationId xmlns:p14="http://schemas.microsoft.com/office/powerpoint/2010/main" val="3610422715"/>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200" i="1" kern="1200">
          <a:solidFill>
            <a:schemeClr val="tx2"/>
          </a:solidFill>
          <a:latin typeface="+mj-lt"/>
          <a:ea typeface="+mj-ea"/>
          <a:cs typeface="+mj-cs"/>
        </a:defRPr>
      </a:lvl1pPr>
    </p:titleStyle>
    <p:bodyStyle>
      <a:lvl1pPr marL="450000" indent="-448056" algn="l" defTabSz="914400" rtl="0" eaLnBrk="1" latinLnBrk="0" hangingPunct="1">
        <a:lnSpc>
          <a:spcPct val="140000"/>
        </a:lnSpc>
        <a:spcBef>
          <a:spcPts val="1000"/>
        </a:spcBef>
        <a:buFont typeface="Calibri Light" panose="020F0302020204030204" pitchFamily="34" charset="0"/>
        <a:buChar char="→"/>
        <a:defRPr sz="1800" kern="1200">
          <a:solidFill>
            <a:schemeClr val="tx2">
              <a:alpha val="55000"/>
            </a:schemeClr>
          </a:solidFill>
          <a:latin typeface="+mn-lt"/>
          <a:ea typeface="+mn-ea"/>
          <a:cs typeface="+mn-cs"/>
        </a:defRPr>
      </a:lvl1pPr>
      <a:lvl2pPr marL="9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2pPr>
      <a:lvl3pPr marL="13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3pPr>
      <a:lvl4pPr marL="18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4pPr>
      <a:lvl5pPr marL="22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4.xml"/><Relationship Id="rId6" Type="http://schemas.openxmlformats.org/officeDocument/2006/relationships/customXml" Target="../ink/ink3.xml"/><Relationship Id="rId5" Type="http://schemas.openxmlformats.org/officeDocument/2006/relationships/image" Target="../media/image3.png"/><Relationship Id="rId4" Type="http://schemas.openxmlformats.org/officeDocument/2006/relationships/customXml" Target="../ink/ink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hyperlink" Target="https://openclipart.org/detail/222202/dragon-silhouette" TargetMode="External"/><Relationship Id="rId13" Type="http://schemas.openxmlformats.org/officeDocument/2006/relationships/hyperlink" Target="https://www.deviantart.com/clipartcotttage/art/Pirate-Sword-02-440196913" TargetMode="External"/><Relationship Id="rId3" Type="http://schemas.openxmlformats.org/officeDocument/2006/relationships/hyperlink" Target="https://commons.wikimedia.org/wiki/File:Dice_rpg.png" TargetMode="External"/><Relationship Id="rId7" Type="http://schemas.openxmlformats.org/officeDocument/2006/relationships/hyperlink" Target="https://www.deviantart.com/blazbaros/art/Chester-the-Mimic-827963711" TargetMode="External"/><Relationship Id="rId12" Type="http://schemas.openxmlformats.org/officeDocument/2006/relationships/hyperlink" Target="https://creazilla.com/media/clipart/60139/wizard.ClipartCottage" TargetMode="External"/><Relationship Id="rId2" Type="http://schemas.openxmlformats.org/officeDocument/2006/relationships/image" Target="../media/image17.png"/><Relationship Id="rId1" Type="http://schemas.openxmlformats.org/officeDocument/2006/relationships/slideLayout" Target="../slideLayouts/slideLayout4.xml"/><Relationship Id="rId6" Type="http://schemas.openxmlformats.org/officeDocument/2006/relationships/hyperlink" Target="https://creazilla.com/media/clipart/3152319/dice" TargetMode="External"/><Relationship Id="rId11" Type="http://schemas.openxmlformats.org/officeDocument/2006/relationships/hyperlink" Target="https://www.kaggle.com/datasets/patrickgomes/dungeons-and-dragons-5e-monsters" TargetMode="External"/><Relationship Id="rId5" Type="http://schemas.openxmlformats.org/officeDocument/2006/relationships/hyperlink" Target="https://openclipart.org/detail/228621/d4-four-sided-die" TargetMode="External"/><Relationship Id="rId10" Type="http://schemas.openxmlformats.org/officeDocument/2006/relationships/hyperlink" Target="https://5e.tools/index.html" TargetMode="External"/><Relationship Id="rId4" Type="http://schemas.openxmlformats.org/officeDocument/2006/relationships/hyperlink" Target="https://creazilla.com/media/silhouette/7979771/die" TargetMode="External"/><Relationship Id="rId9" Type="http://schemas.openxmlformats.org/officeDocument/2006/relationships/hyperlink" Target="https://commons.wikimedia.org/wiki/File:Purple_d20.p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C448D53-ACA1-4CA4-B08A-09FB0780C7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9BCE45-0FB2-4BB6-E96F-118F2DDF0332}"/>
              </a:ext>
            </a:extLst>
          </p:cNvPr>
          <p:cNvSpPr>
            <a:spLocks noGrp="1"/>
          </p:cNvSpPr>
          <p:nvPr>
            <p:ph type="ctrTitle"/>
          </p:nvPr>
        </p:nvSpPr>
        <p:spPr>
          <a:xfrm>
            <a:off x="6311900" y="448056"/>
            <a:ext cx="5428996" cy="3401568"/>
          </a:xfrm>
        </p:spPr>
        <p:txBody>
          <a:bodyPr>
            <a:normAutofit fontScale="90000"/>
          </a:bodyPr>
          <a:lstStyle/>
          <a:p>
            <a:r>
              <a:rPr lang="en-US" dirty="0"/>
              <a:t>Dungeons and Dragons creatures and re-calculating difficulty.</a:t>
            </a:r>
          </a:p>
        </p:txBody>
      </p:sp>
      <p:sp>
        <p:nvSpPr>
          <p:cNvPr id="3" name="Subtitle 2">
            <a:extLst>
              <a:ext uri="{FF2B5EF4-FFF2-40B4-BE49-F238E27FC236}">
                <a16:creationId xmlns:a16="http://schemas.microsoft.com/office/drawing/2014/main" id="{92A4ADA3-EEBA-B272-EE9E-57335BD490D4}"/>
              </a:ext>
            </a:extLst>
          </p:cNvPr>
          <p:cNvSpPr>
            <a:spLocks noGrp="1"/>
          </p:cNvSpPr>
          <p:nvPr>
            <p:ph type="subTitle" idx="1"/>
          </p:nvPr>
        </p:nvSpPr>
        <p:spPr>
          <a:xfrm>
            <a:off x="6311900" y="4471416"/>
            <a:ext cx="5428996" cy="1481328"/>
          </a:xfrm>
        </p:spPr>
        <p:txBody>
          <a:bodyPr>
            <a:normAutofit/>
          </a:bodyPr>
          <a:lstStyle/>
          <a:p>
            <a:r>
              <a:rPr lang="en-US" dirty="0"/>
              <a:t>By Ethan Bredall</a:t>
            </a:r>
          </a:p>
        </p:txBody>
      </p:sp>
      <p:pic>
        <p:nvPicPr>
          <p:cNvPr id="5" name="Picture 4" descr="A silver dragon on a black background&#10;&#10;Description automatically generated">
            <a:extLst>
              <a:ext uri="{FF2B5EF4-FFF2-40B4-BE49-F238E27FC236}">
                <a16:creationId xmlns:a16="http://schemas.microsoft.com/office/drawing/2014/main" id="{9F9A4BA2-2027-A2D9-6C4C-CDB880209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104" y="510712"/>
            <a:ext cx="5422576" cy="5422576"/>
          </a:xfrm>
          <a:prstGeom prst="rect">
            <a:avLst/>
          </a:prstGeom>
        </p:spPr>
      </p:pic>
      <p:cxnSp>
        <p:nvCxnSpPr>
          <p:cNvPr id="12" name="Straight Connector 11">
            <a:extLst>
              <a:ext uri="{FF2B5EF4-FFF2-40B4-BE49-F238E27FC236}">
                <a16:creationId xmlns:a16="http://schemas.microsoft.com/office/drawing/2014/main" id="{3B5719CE-F76F-4313-9A48-ADF79E67BB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318321" y="4122000"/>
            <a:ext cx="5447091"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7704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95000"/>
                <a:lumOff val="5000"/>
              </a:schemeClr>
            </a:gs>
            <a:gs pos="51000">
              <a:schemeClr val="bg1">
                <a:lumMod val="85000"/>
                <a:lumOff val="15000"/>
              </a:schemeClr>
            </a:gs>
            <a:gs pos="78000">
              <a:schemeClr val="accent1">
                <a:alpha val="81000"/>
                <a:lumMod val="29000"/>
              </a:schemeClr>
            </a:gs>
            <a:gs pos="100000">
              <a:schemeClr val="accent1">
                <a:lumMod val="92000"/>
              </a:schemeClr>
            </a:gs>
          </a:gsLst>
          <a:lin ang="81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F8D28-F4FF-D050-96E2-286829518419}"/>
              </a:ext>
            </a:extLst>
          </p:cNvPr>
          <p:cNvSpPr>
            <a:spLocks noGrp="1"/>
          </p:cNvSpPr>
          <p:nvPr>
            <p:ph type="title"/>
          </p:nvPr>
        </p:nvSpPr>
        <p:spPr/>
        <p:txBody>
          <a:bodyPr/>
          <a:lstStyle/>
          <a:p>
            <a:r>
              <a:rPr lang="en-US" dirty="0"/>
              <a:t>The Purpose of this Project.</a:t>
            </a:r>
          </a:p>
        </p:txBody>
      </p:sp>
      <p:sp>
        <p:nvSpPr>
          <p:cNvPr id="3" name="Content Placeholder 2">
            <a:extLst>
              <a:ext uri="{FF2B5EF4-FFF2-40B4-BE49-F238E27FC236}">
                <a16:creationId xmlns:a16="http://schemas.microsoft.com/office/drawing/2014/main" id="{6599CE79-244B-F766-DAD6-EF8A58C32DC1}"/>
              </a:ext>
            </a:extLst>
          </p:cNvPr>
          <p:cNvSpPr>
            <a:spLocks noGrp="1"/>
          </p:cNvSpPr>
          <p:nvPr>
            <p:ph sz="half" idx="1"/>
          </p:nvPr>
        </p:nvSpPr>
        <p:spPr>
          <a:xfrm>
            <a:off x="448056" y="1735200"/>
            <a:ext cx="8026094" cy="4214750"/>
          </a:xfrm>
        </p:spPr>
        <p:txBody>
          <a:bodyPr>
            <a:noAutofit/>
          </a:bodyPr>
          <a:lstStyle/>
          <a:p>
            <a:pPr marL="1944" indent="0">
              <a:buNone/>
            </a:pPr>
            <a:r>
              <a:rPr lang="en-US" sz="2800" dirty="0"/>
              <a:t>The purpose of this project is to ideally create a more usable method of cataloging creatures in the tabletop role playing game Dungeons and Dragons Fifth Edition, based on difficulty in an "encounter" as the game calls it. I believe it would be interesting to see what the hardest to defeat and weakest to defeat enemy is within their original difficulty ratings.</a:t>
            </a:r>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DC7AF37E-345D-1A12-D8DD-7EEBEA149BAE}"/>
                  </a:ext>
                </a:extLst>
              </p14:cNvPr>
              <p14:cNvContentPartPr/>
              <p14:nvPr/>
            </p14:nvContentPartPr>
            <p14:xfrm>
              <a:off x="11011655" y="3673780"/>
              <a:ext cx="335880" cy="95760"/>
            </p14:xfrm>
          </p:contentPart>
        </mc:Choice>
        <mc:Fallback xmlns="">
          <p:pic>
            <p:nvPicPr>
              <p:cNvPr id="13" name="Ink 12">
                <a:extLst>
                  <a:ext uri="{FF2B5EF4-FFF2-40B4-BE49-F238E27FC236}">
                    <a16:creationId xmlns:a16="http://schemas.microsoft.com/office/drawing/2014/main" id="{DC7AF37E-345D-1A12-D8DD-7EEBEA149BAE}"/>
                  </a:ext>
                </a:extLst>
              </p:cNvPr>
              <p:cNvPicPr/>
              <p:nvPr/>
            </p:nvPicPr>
            <p:blipFill>
              <a:blip r:embed="rId3"/>
              <a:stretch>
                <a:fillRect/>
              </a:stretch>
            </p:blipFill>
            <p:spPr>
              <a:xfrm>
                <a:off x="10993655" y="3656140"/>
                <a:ext cx="37152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1453E019-A4DE-2EC1-1983-E17BA8064ACB}"/>
                  </a:ext>
                </a:extLst>
              </p14:cNvPr>
              <p14:cNvContentPartPr/>
              <p14:nvPr/>
            </p14:nvContentPartPr>
            <p14:xfrm>
              <a:off x="11048735" y="3695380"/>
              <a:ext cx="204120" cy="55440"/>
            </p14:xfrm>
          </p:contentPart>
        </mc:Choice>
        <mc:Fallback xmlns="">
          <p:pic>
            <p:nvPicPr>
              <p:cNvPr id="14" name="Ink 13">
                <a:extLst>
                  <a:ext uri="{FF2B5EF4-FFF2-40B4-BE49-F238E27FC236}">
                    <a16:creationId xmlns:a16="http://schemas.microsoft.com/office/drawing/2014/main" id="{1453E019-A4DE-2EC1-1983-E17BA8064ACB}"/>
                  </a:ext>
                </a:extLst>
              </p:cNvPr>
              <p:cNvPicPr/>
              <p:nvPr/>
            </p:nvPicPr>
            <p:blipFill>
              <a:blip r:embed="rId5"/>
              <a:stretch>
                <a:fillRect/>
              </a:stretch>
            </p:blipFill>
            <p:spPr>
              <a:xfrm>
                <a:off x="11031095" y="3677740"/>
                <a:ext cx="23976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6" name="Ink 15">
                <a:extLst>
                  <a:ext uri="{FF2B5EF4-FFF2-40B4-BE49-F238E27FC236}">
                    <a16:creationId xmlns:a16="http://schemas.microsoft.com/office/drawing/2014/main" id="{0FA84381-FD6B-FB33-690F-065A395B828E}"/>
                  </a:ext>
                </a:extLst>
              </p14:cNvPr>
              <p14:cNvContentPartPr/>
              <p14:nvPr/>
            </p14:nvContentPartPr>
            <p14:xfrm>
              <a:off x="11019935" y="3675580"/>
              <a:ext cx="42120" cy="34560"/>
            </p14:xfrm>
          </p:contentPart>
        </mc:Choice>
        <mc:Fallback xmlns="">
          <p:pic>
            <p:nvPicPr>
              <p:cNvPr id="16" name="Ink 15">
                <a:extLst>
                  <a:ext uri="{FF2B5EF4-FFF2-40B4-BE49-F238E27FC236}">
                    <a16:creationId xmlns:a16="http://schemas.microsoft.com/office/drawing/2014/main" id="{0FA84381-FD6B-FB33-690F-065A395B828E}"/>
                  </a:ext>
                </a:extLst>
              </p:cNvPr>
              <p:cNvPicPr/>
              <p:nvPr/>
            </p:nvPicPr>
            <p:blipFill>
              <a:blip r:embed="rId7"/>
              <a:stretch>
                <a:fillRect/>
              </a:stretch>
            </p:blipFill>
            <p:spPr>
              <a:xfrm>
                <a:off x="11001935" y="3657580"/>
                <a:ext cx="77760" cy="70200"/>
              </a:xfrm>
              <a:prstGeom prst="rect">
                <a:avLst/>
              </a:prstGeom>
            </p:spPr>
          </p:pic>
        </mc:Fallback>
      </mc:AlternateContent>
      <p:pic>
        <p:nvPicPr>
          <p:cNvPr id="2052" name="Picture 4" descr="Chester the Mimic by Blazbaros on DeviantArt">
            <a:extLst>
              <a:ext uri="{FF2B5EF4-FFF2-40B4-BE49-F238E27FC236}">
                <a16:creationId xmlns:a16="http://schemas.microsoft.com/office/drawing/2014/main" id="{A3F80791-8F9C-BE67-B34D-77AD5335D76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3288" y="302584"/>
            <a:ext cx="4942432" cy="3844113"/>
          </a:xfrm>
          <a:prstGeom prst="rect">
            <a:avLst/>
          </a:prstGeom>
          <a:noFill/>
          <a:effectLst>
            <a:outerShdw blurRad="50800" dist="177800" dir="108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04983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95000"/>
                <a:lumOff val="5000"/>
              </a:schemeClr>
            </a:gs>
            <a:gs pos="51000">
              <a:schemeClr val="bg1">
                <a:lumMod val="85000"/>
                <a:lumOff val="15000"/>
              </a:schemeClr>
            </a:gs>
            <a:gs pos="78000">
              <a:schemeClr val="accent1">
                <a:alpha val="81000"/>
                <a:lumMod val="29000"/>
              </a:schemeClr>
            </a:gs>
            <a:gs pos="100000">
              <a:schemeClr val="accent1">
                <a:lumMod val="92000"/>
              </a:schemeClr>
            </a:gs>
          </a:gsLst>
          <a:lin ang="8100000" scaled="1"/>
          <a:tileRect/>
        </a:gradFill>
        <a:effectLst/>
      </p:bgPr>
    </p:bg>
    <p:spTree>
      <p:nvGrpSpPr>
        <p:cNvPr id="1" name="">
          <a:extLst>
            <a:ext uri="{FF2B5EF4-FFF2-40B4-BE49-F238E27FC236}">
              <a16:creationId xmlns:a16="http://schemas.microsoft.com/office/drawing/2014/main" id="{2FD8F1C4-83DD-08F2-E908-AAA5600FF81E}"/>
            </a:ext>
          </a:extLst>
        </p:cNvPr>
        <p:cNvGrpSpPr/>
        <p:nvPr/>
      </p:nvGrpSpPr>
      <p:grpSpPr>
        <a:xfrm>
          <a:off x="0" y="0"/>
          <a:ext cx="0" cy="0"/>
          <a:chOff x="0" y="0"/>
          <a:chExt cx="0" cy="0"/>
        </a:xfrm>
      </p:grpSpPr>
      <p:pic>
        <p:nvPicPr>
          <p:cNvPr id="6" name="Picture 5" descr="A black background with a black square&#10;&#10;Description automatically generated with medium confidence">
            <a:extLst>
              <a:ext uri="{FF2B5EF4-FFF2-40B4-BE49-F238E27FC236}">
                <a16:creationId xmlns:a16="http://schemas.microsoft.com/office/drawing/2014/main" id="{0E008C09-A0E3-11C3-902F-0BFD1E33D77E}"/>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174616" y="3360922"/>
            <a:ext cx="3546780" cy="3345427"/>
          </a:xfrm>
          <a:prstGeom prst="rect">
            <a:avLst/>
          </a:prstGeom>
          <a:effectLst>
            <a:glow rad="139700">
              <a:schemeClr val="tx1">
                <a:alpha val="20000"/>
              </a:schemeClr>
            </a:glow>
          </a:effectLst>
        </p:spPr>
      </p:pic>
      <p:sp>
        <p:nvSpPr>
          <p:cNvPr id="2" name="Title 1">
            <a:extLst>
              <a:ext uri="{FF2B5EF4-FFF2-40B4-BE49-F238E27FC236}">
                <a16:creationId xmlns:a16="http://schemas.microsoft.com/office/drawing/2014/main" id="{4E7CBAC8-0CB2-8DBA-FF2D-B38777D6F212}"/>
              </a:ext>
            </a:extLst>
          </p:cNvPr>
          <p:cNvSpPr>
            <a:spLocks noGrp="1"/>
          </p:cNvSpPr>
          <p:nvPr>
            <p:ph type="title"/>
          </p:nvPr>
        </p:nvSpPr>
        <p:spPr/>
        <p:txBody>
          <a:bodyPr/>
          <a:lstStyle/>
          <a:p>
            <a:r>
              <a:rPr lang="en-US" dirty="0"/>
              <a:t>Data concerning 324 different creatures in Dungeons and Dragons</a:t>
            </a:r>
          </a:p>
        </p:txBody>
      </p:sp>
      <p:sp>
        <p:nvSpPr>
          <p:cNvPr id="3" name="Content Placeholder 2">
            <a:extLst>
              <a:ext uri="{FF2B5EF4-FFF2-40B4-BE49-F238E27FC236}">
                <a16:creationId xmlns:a16="http://schemas.microsoft.com/office/drawing/2014/main" id="{FA4464C9-3C0D-7494-6DD7-B9946D6825DD}"/>
              </a:ext>
            </a:extLst>
          </p:cNvPr>
          <p:cNvSpPr>
            <a:spLocks noGrp="1"/>
          </p:cNvSpPr>
          <p:nvPr>
            <p:ph sz="half" idx="1"/>
          </p:nvPr>
        </p:nvSpPr>
        <p:spPr/>
        <p:txBody>
          <a:bodyPr>
            <a:normAutofit lnSpcReduction="10000"/>
          </a:bodyPr>
          <a:lstStyle/>
          <a:p>
            <a:r>
              <a:rPr lang="en-US" dirty="0"/>
              <a:t>The data I was utilizing was rather messy</a:t>
            </a:r>
          </a:p>
          <a:p>
            <a:pPr lvl="1"/>
            <a:r>
              <a:rPr lang="en-US" dirty="0"/>
              <a:t>There was unnecessary information in many columns</a:t>
            </a:r>
          </a:p>
          <a:p>
            <a:pPr lvl="1"/>
            <a:r>
              <a:rPr lang="en-US" dirty="0"/>
              <a:t>Columns were sometimes joined together when they should not have been</a:t>
            </a:r>
          </a:p>
          <a:p>
            <a:r>
              <a:rPr lang="en-US" dirty="0"/>
              <a:t>The original data from the csv file consisted of 324 entries spread across seven columns.</a:t>
            </a:r>
          </a:p>
          <a:p>
            <a:pPr lvl="1"/>
            <a:r>
              <a:rPr lang="en-US" dirty="0"/>
              <a:t>These columns were “Name”, “Size”, “Race and alignment”, “HP”, “Armor”, “Speed”, and “Challenge rating”.</a:t>
            </a:r>
          </a:p>
        </p:txBody>
      </p:sp>
      <p:sp>
        <p:nvSpPr>
          <p:cNvPr id="4" name="Content Placeholder 3">
            <a:extLst>
              <a:ext uri="{FF2B5EF4-FFF2-40B4-BE49-F238E27FC236}">
                <a16:creationId xmlns:a16="http://schemas.microsoft.com/office/drawing/2014/main" id="{A8A9FAFC-AFCF-6C73-CF6F-F93C3E2C1A8B}"/>
              </a:ext>
            </a:extLst>
          </p:cNvPr>
          <p:cNvSpPr>
            <a:spLocks noGrp="1"/>
          </p:cNvSpPr>
          <p:nvPr>
            <p:ph sz="half" idx="2"/>
          </p:nvPr>
        </p:nvSpPr>
        <p:spPr/>
        <p:txBody>
          <a:bodyPr>
            <a:normAutofit lnSpcReduction="10000"/>
          </a:bodyPr>
          <a:lstStyle/>
          <a:p>
            <a:r>
              <a:rPr lang="en-US" dirty="0"/>
              <a:t>Much of the data needed alterations to be made into more usable information</a:t>
            </a:r>
          </a:p>
          <a:p>
            <a:pPr lvl="1"/>
            <a:r>
              <a:rPr lang="en-US" dirty="0"/>
              <a:t>Two of the columns, “Race and alignment” as well as “Speed” needed to be split into two different columns each.</a:t>
            </a:r>
          </a:p>
          <a:p>
            <a:pPr lvl="1"/>
            <a:r>
              <a:rPr lang="en-US" dirty="0"/>
              <a:t>“HP”, “Armor”, “Speed”, and “Challenge rating” all had unnecessary information that needed to be removed using the gsub function.</a:t>
            </a:r>
          </a:p>
          <a:p>
            <a:pPr lvl="1"/>
            <a:r>
              <a:rPr lang="en-US" dirty="0"/>
              <a:t>The “Size” column needed to be ordered as factors</a:t>
            </a:r>
          </a:p>
        </p:txBody>
      </p:sp>
    </p:spTree>
    <p:extLst>
      <p:ext uri="{BB962C8B-B14F-4D97-AF65-F5344CB8AC3E}">
        <p14:creationId xmlns:p14="http://schemas.microsoft.com/office/powerpoint/2010/main" val="3916040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95000"/>
                <a:lumOff val="5000"/>
              </a:schemeClr>
            </a:gs>
            <a:gs pos="51000">
              <a:schemeClr val="bg1">
                <a:lumMod val="85000"/>
                <a:lumOff val="15000"/>
              </a:schemeClr>
            </a:gs>
            <a:gs pos="78000">
              <a:schemeClr val="accent5">
                <a:lumMod val="50000"/>
              </a:schemeClr>
            </a:gs>
            <a:gs pos="100000">
              <a:srgbClr val="C00000"/>
            </a:gs>
          </a:gsLst>
          <a:lin ang="18900000" scaled="1"/>
          <a:tileRect/>
        </a:gradFill>
        <a:effectLst/>
      </p:bgPr>
    </p:bg>
    <p:spTree>
      <p:nvGrpSpPr>
        <p:cNvPr id="1" name="">
          <a:extLst>
            <a:ext uri="{FF2B5EF4-FFF2-40B4-BE49-F238E27FC236}">
              <a16:creationId xmlns:a16="http://schemas.microsoft.com/office/drawing/2014/main" id="{8B7B4752-E78E-CFC2-51E0-C0CD2EDD8B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A8DB99-E22C-7A92-1DF0-BCC8E2C6F25F}"/>
              </a:ext>
            </a:extLst>
          </p:cNvPr>
          <p:cNvSpPr>
            <a:spLocks noGrp="1"/>
          </p:cNvSpPr>
          <p:nvPr>
            <p:ph type="title"/>
          </p:nvPr>
        </p:nvSpPr>
        <p:spPr/>
        <p:txBody>
          <a:bodyPr/>
          <a:lstStyle/>
          <a:p>
            <a:r>
              <a:rPr lang="en-US" dirty="0"/>
              <a:t>Interesting statistics or groupings</a:t>
            </a:r>
          </a:p>
        </p:txBody>
      </p:sp>
      <p:sp>
        <p:nvSpPr>
          <p:cNvPr id="3" name="Content Placeholder 2">
            <a:extLst>
              <a:ext uri="{FF2B5EF4-FFF2-40B4-BE49-F238E27FC236}">
                <a16:creationId xmlns:a16="http://schemas.microsoft.com/office/drawing/2014/main" id="{60590482-2D82-A6F2-F411-6E10D95FE026}"/>
              </a:ext>
            </a:extLst>
          </p:cNvPr>
          <p:cNvSpPr>
            <a:spLocks noGrp="1"/>
          </p:cNvSpPr>
          <p:nvPr>
            <p:ph sz="half" idx="1"/>
          </p:nvPr>
        </p:nvSpPr>
        <p:spPr/>
        <p:txBody>
          <a:bodyPr>
            <a:normAutofit/>
          </a:bodyPr>
          <a:lstStyle/>
          <a:p>
            <a:pPr marL="1944" indent="0">
              <a:buNone/>
            </a:pPr>
            <a:r>
              <a:rPr lang="en-US" dirty="0"/>
              <a:t>The summary was created after data tidying to be functional and not simply be 324 entries under all columns with no usable information.</a:t>
            </a:r>
          </a:p>
        </p:txBody>
      </p:sp>
      <p:pic>
        <p:nvPicPr>
          <p:cNvPr id="9" name="Picture 8" descr="A black background with a black square&#10;&#10;Description automatically generated with medium confidence">
            <a:extLst>
              <a:ext uri="{FF2B5EF4-FFF2-40B4-BE49-F238E27FC236}">
                <a16:creationId xmlns:a16="http://schemas.microsoft.com/office/drawing/2014/main" id="{D8EC9267-BAA8-C859-F020-C10BE3FC225E}"/>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rot="19241016">
            <a:off x="8007356" y="246179"/>
            <a:ext cx="3035025" cy="3364462"/>
          </a:xfrm>
          <a:prstGeom prst="rect">
            <a:avLst/>
          </a:prstGeom>
          <a:effectLst>
            <a:glow rad="139700">
              <a:schemeClr val="tx1">
                <a:alpha val="20000"/>
              </a:schemeClr>
            </a:glow>
          </a:effectLst>
        </p:spPr>
      </p:pic>
      <p:pic>
        <p:nvPicPr>
          <p:cNvPr id="11" name="Picture 10">
            <a:extLst>
              <a:ext uri="{FF2B5EF4-FFF2-40B4-BE49-F238E27FC236}">
                <a16:creationId xmlns:a16="http://schemas.microsoft.com/office/drawing/2014/main" id="{F79ADAAA-64D4-9A4E-2D71-11C138748BBD}"/>
              </a:ext>
            </a:extLst>
          </p:cNvPr>
          <p:cNvPicPr>
            <a:picLocks noChangeAspect="1"/>
          </p:cNvPicPr>
          <p:nvPr/>
        </p:nvPicPr>
        <p:blipFill>
          <a:blip r:embed="rId3"/>
          <a:stretch>
            <a:fillRect/>
          </a:stretch>
        </p:blipFill>
        <p:spPr>
          <a:xfrm>
            <a:off x="189755" y="3046992"/>
            <a:ext cx="6392524" cy="2902958"/>
          </a:xfrm>
          <a:prstGeom prst="rect">
            <a:avLst/>
          </a:prstGeom>
        </p:spPr>
      </p:pic>
      <p:sp>
        <p:nvSpPr>
          <p:cNvPr id="13" name="Content Placeholder 2">
            <a:extLst>
              <a:ext uri="{FF2B5EF4-FFF2-40B4-BE49-F238E27FC236}">
                <a16:creationId xmlns:a16="http://schemas.microsoft.com/office/drawing/2014/main" id="{6875E3C1-2811-8EEF-721B-0C1AC7DDC0A5}"/>
              </a:ext>
            </a:extLst>
          </p:cNvPr>
          <p:cNvSpPr txBox="1">
            <a:spLocks/>
          </p:cNvSpPr>
          <p:nvPr/>
        </p:nvSpPr>
        <p:spPr>
          <a:xfrm>
            <a:off x="6659216" y="3046992"/>
            <a:ext cx="5431536" cy="4214750"/>
          </a:xfrm>
          <a:prstGeom prst="rect">
            <a:avLst/>
          </a:prstGeom>
        </p:spPr>
        <p:txBody>
          <a:bodyPr vert="horz" lIns="0" tIns="0" rIns="91440" bIns="0" rtlCol="0">
            <a:normAutofit/>
          </a:bodyPr>
          <a:lstStyle>
            <a:lvl1pPr marL="450000" indent="-448056" algn="l" defTabSz="914400" rtl="0" eaLnBrk="1" latinLnBrk="0" hangingPunct="1">
              <a:lnSpc>
                <a:spcPct val="140000"/>
              </a:lnSpc>
              <a:spcBef>
                <a:spcPts val="1000"/>
              </a:spcBef>
              <a:buFont typeface="Calibri Light" panose="020F0302020204030204" pitchFamily="34" charset="0"/>
              <a:buChar char="→"/>
              <a:defRPr sz="1800" kern="1200">
                <a:solidFill>
                  <a:schemeClr val="tx2">
                    <a:alpha val="55000"/>
                  </a:schemeClr>
                </a:solidFill>
                <a:latin typeface="+mn-lt"/>
                <a:ea typeface="+mn-ea"/>
                <a:cs typeface="+mn-cs"/>
              </a:defRPr>
            </a:lvl1pPr>
            <a:lvl2pPr marL="9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2pPr>
            <a:lvl3pPr marL="13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3pPr>
            <a:lvl4pPr marL="18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4pPr>
            <a:lvl5pPr marL="22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44" indent="0">
              <a:buFont typeface="Calibri Light" panose="020F0302020204030204" pitchFamily="34" charset="0"/>
              <a:buNone/>
            </a:pPr>
            <a:r>
              <a:rPr lang="en-US" dirty="0"/>
              <a:t>I believe the most interesting data originates from within the “HP” column. This column also has one of the two most blatant high outliers in the data set from my observations, this being the “HP” of a creature called the “Tarrasque”. This creature has the highest “Challenge rating” in the entire data set and is intended by the game designers to be the strongest creature in this list. It has well over 100 more “HP” than the creature below it in “HP”.</a:t>
            </a:r>
          </a:p>
        </p:txBody>
      </p:sp>
    </p:spTree>
    <p:extLst>
      <p:ext uri="{BB962C8B-B14F-4D97-AF65-F5344CB8AC3E}">
        <p14:creationId xmlns:p14="http://schemas.microsoft.com/office/powerpoint/2010/main" val="8055023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95000"/>
                <a:lumOff val="5000"/>
              </a:schemeClr>
            </a:gs>
            <a:gs pos="51000">
              <a:schemeClr val="bg1">
                <a:lumMod val="85000"/>
                <a:lumOff val="15000"/>
              </a:schemeClr>
            </a:gs>
            <a:gs pos="78000">
              <a:schemeClr val="accent5">
                <a:lumMod val="50000"/>
              </a:schemeClr>
            </a:gs>
            <a:gs pos="100000">
              <a:srgbClr val="C00000"/>
            </a:gs>
          </a:gsLst>
          <a:lin ang="18900000" scaled="1"/>
          <a:tileRect/>
        </a:gradFill>
        <a:effectLst/>
      </p:bgPr>
    </p:bg>
    <p:spTree>
      <p:nvGrpSpPr>
        <p:cNvPr id="1" name="">
          <a:extLst>
            <a:ext uri="{FF2B5EF4-FFF2-40B4-BE49-F238E27FC236}">
              <a16:creationId xmlns:a16="http://schemas.microsoft.com/office/drawing/2014/main" id="{83B2DEAA-F267-86DA-FE36-595F28C90F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AABEEB-0CC2-C6BC-5F58-5AC36E246B10}"/>
              </a:ext>
            </a:extLst>
          </p:cNvPr>
          <p:cNvSpPr>
            <a:spLocks noGrp="1"/>
          </p:cNvSpPr>
          <p:nvPr>
            <p:ph type="title"/>
          </p:nvPr>
        </p:nvSpPr>
        <p:spPr/>
        <p:txBody>
          <a:bodyPr/>
          <a:lstStyle/>
          <a:p>
            <a:r>
              <a:rPr lang="en-US" dirty="0"/>
              <a:t>Visual Analysis</a:t>
            </a:r>
          </a:p>
        </p:txBody>
      </p:sp>
      <p:sp>
        <p:nvSpPr>
          <p:cNvPr id="13" name="Content Placeholder 2">
            <a:extLst>
              <a:ext uri="{FF2B5EF4-FFF2-40B4-BE49-F238E27FC236}">
                <a16:creationId xmlns:a16="http://schemas.microsoft.com/office/drawing/2014/main" id="{6D3D773E-EC7B-70A7-D810-673BA7327A49}"/>
              </a:ext>
            </a:extLst>
          </p:cNvPr>
          <p:cNvSpPr txBox="1">
            <a:spLocks/>
          </p:cNvSpPr>
          <p:nvPr/>
        </p:nvSpPr>
        <p:spPr>
          <a:xfrm>
            <a:off x="6659216" y="2899990"/>
            <a:ext cx="5431536" cy="4214750"/>
          </a:xfrm>
          <a:prstGeom prst="rect">
            <a:avLst/>
          </a:prstGeom>
        </p:spPr>
        <p:txBody>
          <a:bodyPr vert="horz" lIns="0" tIns="0" rIns="91440" bIns="0" rtlCol="0">
            <a:normAutofit/>
          </a:bodyPr>
          <a:lstStyle>
            <a:lvl1pPr marL="450000" indent="-448056" algn="l" defTabSz="914400" rtl="0" eaLnBrk="1" latinLnBrk="0" hangingPunct="1">
              <a:lnSpc>
                <a:spcPct val="140000"/>
              </a:lnSpc>
              <a:spcBef>
                <a:spcPts val="1000"/>
              </a:spcBef>
              <a:buFont typeface="Calibri Light" panose="020F0302020204030204" pitchFamily="34" charset="0"/>
              <a:buChar char="→"/>
              <a:defRPr sz="1800" kern="1200">
                <a:solidFill>
                  <a:schemeClr val="tx2">
                    <a:alpha val="55000"/>
                  </a:schemeClr>
                </a:solidFill>
                <a:latin typeface="+mn-lt"/>
                <a:ea typeface="+mn-ea"/>
                <a:cs typeface="+mn-cs"/>
              </a:defRPr>
            </a:lvl1pPr>
            <a:lvl2pPr marL="9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2pPr>
            <a:lvl3pPr marL="13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3pPr>
            <a:lvl4pPr marL="18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4pPr>
            <a:lvl5pPr marL="22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44" indent="0">
              <a:buFont typeface="Calibri Light" panose="020F0302020204030204" pitchFamily="34" charset="0"/>
              <a:buNone/>
            </a:pPr>
            <a:r>
              <a:rPr lang="en-US" dirty="0"/>
              <a:t>Here you can see most of the major outliers in terms of “HP”, and how most of the time they are in the largest “Size” grouping. Additionally, you can see the clear trend of the more difficult a creature is, the more likely it is to have a higher “HP” value. What is interesting is some of the high “Challenge rating” creatures that have rather low “HP” values, the two “Medium” creatures visible in the chart are the “Lich” and the “Solar”, who are poorly represented by this data, as it does not include their abilities or damage output.</a:t>
            </a:r>
          </a:p>
        </p:txBody>
      </p:sp>
      <p:pic>
        <p:nvPicPr>
          <p:cNvPr id="3074" name="Picture 2">
            <a:extLst>
              <a:ext uri="{FF2B5EF4-FFF2-40B4-BE49-F238E27FC236}">
                <a16:creationId xmlns:a16="http://schemas.microsoft.com/office/drawing/2014/main" id="{F2314F9B-4DBA-C371-A2EF-9790BB43AA1D}"/>
              </a:ext>
            </a:extLst>
          </p:cNvPr>
          <p:cNvPicPr>
            <a:picLocks noChangeAspect="1" noChangeArrowheads="1"/>
          </p:cNvPicPr>
          <p:nvPr/>
        </p:nvPicPr>
        <p:blipFill>
          <a:blip r:embed="rId2">
            <a:biLevel thresh="75000"/>
            <a:alphaModFix amt="50000"/>
            <a:extLst>
              <a:ext uri="{28A0092B-C50C-407E-A947-70E740481C1C}">
                <a14:useLocalDpi xmlns:a14="http://schemas.microsoft.com/office/drawing/2010/main" val="0"/>
              </a:ext>
            </a:extLst>
          </a:blip>
          <a:srcRect/>
          <a:stretch>
            <a:fillRect/>
          </a:stretch>
        </p:blipFill>
        <p:spPr bwMode="auto">
          <a:xfrm rot="17584384">
            <a:off x="8995982" y="118842"/>
            <a:ext cx="2747962" cy="3033712"/>
          </a:xfrm>
          <a:prstGeom prst="rect">
            <a:avLst/>
          </a:prstGeom>
          <a:noFill/>
          <a:effectLst>
            <a:glow rad="25400">
              <a:schemeClr val="bg1">
                <a:lumMod val="95000"/>
                <a:lumOff val="5000"/>
                <a:alpha val="20000"/>
              </a:schemeClr>
            </a:glow>
          </a:effectLst>
          <a:extLst>
            <a:ext uri="{909E8E84-426E-40DD-AFC4-6F175D3DCCD1}">
              <a14:hiddenFill xmlns:a14="http://schemas.microsoft.com/office/drawing/2010/main">
                <a:solidFill>
                  <a:srgbClr val="FFFFFF"/>
                </a:solidFill>
              </a14:hiddenFill>
            </a:ext>
          </a:extLst>
        </p:spPr>
      </p:pic>
      <p:sp>
        <p:nvSpPr>
          <p:cNvPr id="4" name="AutoShape 4">
            <a:extLst>
              <a:ext uri="{FF2B5EF4-FFF2-40B4-BE49-F238E27FC236}">
                <a16:creationId xmlns:a16="http://schemas.microsoft.com/office/drawing/2014/main" id="{922FE094-9CD7-44E7-D3FB-06E6D0B195D1}"/>
              </a:ext>
            </a:extLst>
          </p:cNvPr>
          <p:cNvSpPr>
            <a:spLocks noGrp="1" noChangeAspect="1" noChangeArrowheads="1"/>
          </p:cNvSpPr>
          <p:nvPr>
            <p:ph sz="half" idx="1"/>
          </p:nvPr>
        </p:nvSpPr>
        <p:spPr bwMode="auto">
          <a:xfrm>
            <a:off x="441960" y="1164754"/>
            <a:ext cx="7234747" cy="42147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1944" indent="0">
              <a:buNone/>
            </a:pPr>
            <a:r>
              <a:rPr lang="en-US" dirty="0"/>
              <a:t>Personally, I believe this is the most interesting and useful chart regarding the data I analyzed. Here it shows the correlation between “HP” and “Challenge rating”, as well as a regression line, and colors indicating what “Size” each case is.</a:t>
            </a:r>
          </a:p>
        </p:txBody>
      </p:sp>
      <p:pic>
        <p:nvPicPr>
          <p:cNvPr id="6" name="Picture 5">
            <a:extLst>
              <a:ext uri="{FF2B5EF4-FFF2-40B4-BE49-F238E27FC236}">
                <a16:creationId xmlns:a16="http://schemas.microsoft.com/office/drawing/2014/main" id="{344E2A52-A433-108C-4260-AA6B1FBCE95C}"/>
              </a:ext>
            </a:extLst>
          </p:cNvPr>
          <p:cNvPicPr>
            <a:picLocks noChangeAspect="1"/>
          </p:cNvPicPr>
          <p:nvPr/>
        </p:nvPicPr>
        <p:blipFill>
          <a:blip r:embed="rId3"/>
          <a:stretch>
            <a:fillRect/>
          </a:stretch>
        </p:blipFill>
        <p:spPr>
          <a:xfrm>
            <a:off x="101248" y="2899990"/>
            <a:ext cx="6316911" cy="3898436"/>
          </a:xfrm>
          <a:prstGeom prst="snip2DiagRect">
            <a:avLst>
              <a:gd name="adj1" fmla="val 18001"/>
              <a:gd name="adj2" fmla="val 18576"/>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43164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95000"/>
                <a:lumOff val="5000"/>
              </a:schemeClr>
            </a:gs>
            <a:gs pos="51000">
              <a:schemeClr val="bg1">
                <a:lumMod val="85000"/>
                <a:lumOff val="15000"/>
              </a:schemeClr>
            </a:gs>
            <a:gs pos="78000">
              <a:srgbClr val="7030A0"/>
            </a:gs>
            <a:gs pos="100000">
              <a:schemeClr val="accent2">
                <a:lumMod val="60000"/>
                <a:lumOff val="40000"/>
              </a:schemeClr>
            </a:gs>
          </a:gsLst>
          <a:lin ang="13500000" scaled="1"/>
          <a:tileRect/>
        </a:gradFill>
        <a:effectLst/>
      </p:bgPr>
    </p:bg>
    <p:spTree>
      <p:nvGrpSpPr>
        <p:cNvPr id="1" name="">
          <a:extLst>
            <a:ext uri="{FF2B5EF4-FFF2-40B4-BE49-F238E27FC236}">
              <a16:creationId xmlns:a16="http://schemas.microsoft.com/office/drawing/2014/main" id="{A9D1394B-7CC6-890F-8CD4-A7EF981176D2}"/>
            </a:ext>
          </a:extLst>
        </p:cNvPr>
        <p:cNvGrpSpPr/>
        <p:nvPr/>
      </p:nvGrpSpPr>
      <p:grpSpPr>
        <a:xfrm>
          <a:off x="0" y="0"/>
          <a:ext cx="0" cy="0"/>
          <a:chOff x="0" y="0"/>
          <a:chExt cx="0" cy="0"/>
        </a:xfrm>
      </p:grpSpPr>
      <p:pic>
        <p:nvPicPr>
          <p:cNvPr id="10" name="Picture 9" descr="A yellow octagon with red dots&#10;&#10;Description automatically generated">
            <a:extLst>
              <a:ext uri="{FF2B5EF4-FFF2-40B4-BE49-F238E27FC236}">
                <a16:creationId xmlns:a16="http://schemas.microsoft.com/office/drawing/2014/main" id="{99BEC5EB-6CCF-0AF1-8B7E-6701861C1B60}"/>
              </a:ext>
            </a:extLst>
          </p:cNvPr>
          <p:cNvPicPr>
            <a:picLocks noChangeAspect="1"/>
          </p:cNvPicPr>
          <p:nvPr/>
        </p:nvPicPr>
        <p:blipFill>
          <a:blip r:embed="rId3">
            <a:alphaModFix amt="37000"/>
            <a:extLst>
              <a:ext uri="{28A0092B-C50C-407E-A947-70E740481C1C}">
                <a14:useLocalDpi xmlns:a14="http://schemas.microsoft.com/office/drawing/2010/main" val="0"/>
              </a:ext>
            </a:extLst>
          </a:blip>
          <a:stretch>
            <a:fillRect/>
          </a:stretch>
        </p:blipFill>
        <p:spPr>
          <a:xfrm rot="4658735">
            <a:off x="136438" y="223909"/>
            <a:ext cx="2166201" cy="2166201"/>
          </a:xfrm>
          <a:prstGeom prst="rect">
            <a:avLst/>
          </a:prstGeom>
          <a:effectLst>
            <a:glow rad="139700">
              <a:schemeClr val="accent1">
                <a:alpha val="30000"/>
              </a:schemeClr>
            </a:glow>
          </a:effectLst>
        </p:spPr>
      </p:pic>
      <p:sp>
        <p:nvSpPr>
          <p:cNvPr id="2" name="Title 1">
            <a:extLst>
              <a:ext uri="{FF2B5EF4-FFF2-40B4-BE49-F238E27FC236}">
                <a16:creationId xmlns:a16="http://schemas.microsoft.com/office/drawing/2014/main" id="{FCD448DC-95BE-0D20-BB11-3D54DDC6F3BA}"/>
              </a:ext>
            </a:extLst>
          </p:cNvPr>
          <p:cNvSpPr>
            <a:spLocks noGrp="1"/>
          </p:cNvSpPr>
          <p:nvPr>
            <p:ph type="title"/>
          </p:nvPr>
        </p:nvSpPr>
        <p:spPr/>
        <p:txBody>
          <a:bodyPr/>
          <a:lstStyle/>
          <a:p>
            <a:r>
              <a:rPr lang="en-US" dirty="0"/>
              <a:t>Difficulty within a creature’s “Challenge rating”</a:t>
            </a:r>
          </a:p>
        </p:txBody>
      </p:sp>
      <p:sp>
        <p:nvSpPr>
          <p:cNvPr id="4" name="AutoShape 4">
            <a:extLst>
              <a:ext uri="{FF2B5EF4-FFF2-40B4-BE49-F238E27FC236}">
                <a16:creationId xmlns:a16="http://schemas.microsoft.com/office/drawing/2014/main" id="{A4BBA623-DAE6-BBCE-F339-57ED3A1DB9E1}"/>
              </a:ext>
            </a:extLst>
          </p:cNvPr>
          <p:cNvSpPr>
            <a:spLocks noGrp="1" noChangeAspect="1" noChangeArrowheads="1"/>
          </p:cNvSpPr>
          <p:nvPr>
            <p:ph sz="half" idx="1"/>
          </p:nvPr>
        </p:nvSpPr>
        <p:spPr bwMode="auto">
          <a:xfrm>
            <a:off x="289625" y="785195"/>
            <a:ext cx="7234747" cy="42147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1944" indent="0">
              <a:buNone/>
            </a:pPr>
            <a:r>
              <a:rPr lang="en-US" dirty="0"/>
              <a:t>A “Challenge rating” is the level in which a creature is meant to be encountered/fought by a group of four players of average equipment for that point in the game.</a:t>
            </a:r>
          </a:p>
          <a:p>
            <a:pPr marL="1944" indent="0">
              <a:buNone/>
            </a:pPr>
            <a:r>
              <a:rPr lang="en-US" dirty="0"/>
              <a:t>This chart shows the grouped Z-Score (how many standard deviations away from the mean something is) of each creature. This, in theory would be able to be categorized as strength above or below the average creature of that “Challenge rating”</a:t>
            </a:r>
          </a:p>
        </p:txBody>
      </p:sp>
      <p:pic>
        <p:nvPicPr>
          <p:cNvPr id="5" name="Picture 4" descr="A cartoon of a person wearing a robe and holding a staff&#10;&#10;Description automatically generated">
            <a:extLst>
              <a:ext uri="{FF2B5EF4-FFF2-40B4-BE49-F238E27FC236}">
                <a16:creationId xmlns:a16="http://schemas.microsoft.com/office/drawing/2014/main" id="{4A546038-EB37-E9E1-1DB2-42F07AF139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08317" y="90577"/>
            <a:ext cx="2193894" cy="3198388"/>
          </a:xfrm>
          <a:prstGeom prst="rect">
            <a:avLst/>
          </a:prstGeom>
        </p:spPr>
      </p:pic>
      <p:pic>
        <p:nvPicPr>
          <p:cNvPr id="7" name="Picture 6">
            <a:extLst>
              <a:ext uri="{FF2B5EF4-FFF2-40B4-BE49-F238E27FC236}">
                <a16:creationId xmlns:a16="http://schemas.microsoft.com/office/drawing/2014/main" id="{D1743F75-BB92-8ABE-E9C5-0DDEAF5C6F40}"/>
              </a:ext>
            </a:extLst>
          </p:cNvPr>
          <p:cNvPicPr>
            <a:picLocks noChangeAspect="1"/>
          </p:cNvPicPr>
          <p:nvPr/>
        </p:nvPicPr>
        <p:blipFill>
          <a:blip r:embed="rId5"/>
          <a:stretch>
            <a:fillRect/>
          </a:stretch>
        </p:blipFill>
        <p:spPr>
          <a:xfrm>
            <a:off x="289625" y="3727223"/>
            <a:ext cx="4710202" cy="2906868"/>
          </a:xfrm>
          <a:prstGeom prst="round2DiagRect">
            <a:avLst>
              <a:gd name="adj1" fmla="val 0"/>
              <a:gd name="adj2" fmla="val 0"/>
            </a:avLst>
          </a:prstGeom>
          <a:ln w="88900" cap="sq">
            <a:solidFill>
              <a:srgbClr val="FFFFFF"/>
            </a:solidFill>
            <a:miter lim="800000"/>
          </a:ln>
          <a:effectLst>
            <a:outerShdw blurRad="254000" algn="tl" rotWithShape="0">
              <a:srgbClr val="000000">
                <a:alpha val="43000"/>
              </a:srgbClr>
            </a:outerShdw>
          </a:effectLst>
        </p:spPr>
      </p:pic>
      <p:sp>
        <p:nvSpPr>
          <p:cNvPr id="8" name="AutoShape 4">
            <a:extLst>
              <a:ext uri="{FF2B5EF4-FFF2-40B4-BE49-F238E27FC236}">
                <a16:creationId xmlns:a16="http://schemas.microsoft.com/office/drawing/2014/main" id="{D6FDB6EB-2CB8-2F41-B7FD-BA68FBD64700}"/>
              </a:ext>
            </a:extLst>
          </p:cNvPr>
          <p:cNvSpPr txBox="1">
            <a:spLocks noChangeAspect="1" noChangeArrowheads="1"/>
          </p:cNvSpPr>
          <p:nvPr/>
        </p:nvSpPr>
        <p:spPr bwMode="auto">
          <a:xfrm>
            <a:off x="5266259" y="3288965"/>
            <a:ext cx="6855952" cy="42147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normAutofit/>
          </a:bodyPr>
          <a:lstStyle>
            <a:lvl1pPr marL="450000" indent="-448056" algn="l" defTabSz="914400" rtl="0" eaLnBrk="1" latinLnBrk="0" hangingPunct="1">
              <a:lnSpc>
                <a:spcPct val="140000"/>
              </a:lnSpc>
              <a:spcBef>
                <a:spcPts val="1000"/>
              </a:spcBef>
              <a:buFont typeface="Calibri Light" panose="020F0302020204030204" pitchFamily="34" charset="0"/>
              <a:buChar char="→"/>
              <a:defRPr sz="1800" kern="1200">
                <a:solidFill>
                  <a:schemeClr val="tx2">
                    <a:alpha val="55000"/>
                  </a:schemeClr>
                </a:solidFill>
                <a:latin typeface="+mn-lt"/>
                <a:ea typeface="+mn-ea"/>
                <a:cs typeface="+mn-cs"/>
              </a:defRPr>
            </a:lvl1pPr>
            <a:lvl2pPr marL="9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2pPr>
            <a:lvl3pPr marL="13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3pPr>
            <a:lvl4pPr marL="18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4pPr>
            <a:lvl5pPr marL="22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44" indent="0">
              <a:buFont typeface="Calibri Light" panose="020F0302020204030204" pitchFamily="34" charset="0"/>
              <a:buNone/>
            </a:pPr>
            <a:r>
              <a:rPr lang="en-US" dirty="0"/>
              <a:t>From what I found, the strongest creature within it’s “Challenge rating” based on this metric is the “Flying Sword”, which I would have to agree with, looking at it’s actual statistics for the game, it is well above other creatures in it’s “Challenge rating”. This contrasts with what I found to be the weakest, being the “Mage”, however the “Mage” has many abilities and information that is not included in this data frame, that likely it is skewing the information. After looking at it’s statistics for the game, the mage is still quite a weak creature for it’s “Challenge rating”.</a:t>
            </a:r>
          </a:p>
        </p:txBody>
      </p:sp>
      <p:pic>
        <p:nvPicPr>
          <p:cNvPr id="1026" name="Picture 2" descr="Pirate Sword 02">
            <a:extLst>
              <a:ext uri="{FF2B5EF4-FFF2-40B4-BE49-F238E27FC236}">
                <a16:creationId xmlns:a16="http://schemas.microsoft.com/office/drawing/2014/main" id="{2A17C759-DCFE-369F-C5A6-F58CEB6888F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24372" y="1451988"/>
            <a:ext cx="1917513" cy="1836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17580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95000"/>
                <a:lumOff val="5000"/>
              </a:schemeClr>
            </a:gs>
            <a:gs pos="51000">
              <a:schemeClr val="bg1">
                <a:lumMod val="85000"/>
                <a:lumOff val="15000"/>
              </a:schemeClr>
            </a:gs>
            <a:gs pos="78000">
              <a:schemeClr val="accent3">
                <a:lumMod val="50000"/>
              </a:schemeClr>
            </a:gs>
            <a:gs pos="100000">
              <a:schemeClr val="accent3">
                <a:lumMod val="60000"/>
                <a:lumOff val="40000"/>
              </a:schemeClr>
            </a:gs>
          </a:gsLst>
          <a:lin ang="2700000" scaled="1"/>
          <a:tileRect/>
        </a:gradFill>
        <a:effectLst/>
      </p:bgPr>
    </p:bg>
    <p:spTree>
      <p:nvGrpSpPr>
        <p:cNvPr id="1" name="">
          <a:extLst>
            <a:ext uri="{FF2B5EF4-FFF2-40B4-BE49-F238E27FC236}">
              <a16:creationId xmlns:a16="http://schemas.microsoft.com/office/drawing/2014/main" id="{4C414745-C7FE-3761-305F-007A600599F5}"/>
            </a:ext>
          </a:extLst>
        </p:cNvPr>
        <p:cNvGrpSpPr/>
        <p:nvPr/>
      </p:nvGrpSpPr>
      <p:grpSpPr>
        <a:xfrm>
          <a:off x="0" y="0"/>
          <a:ext cx="0" cy="0"/>
          <a:chOff x="0" y="0"/>
          <a:chExt cx="0" cy="0"/>
        </a:xfrm>
      </p:grpSpPr>
      <p:pic>
        <p:nvPicPr>
          <p:cNvPr id="4100" name="Picture 4">
            <a:extLst>
              <a:ext uri="{FF2B5EF4-FFF2-40B4-BE49-F238E27FC236}">
                <a16:creationId xmlns:a16="http://schemas.microsoft.com/office/drawing/2014/main" id="{2708000C-8766-E34A-A208-D5E55A787F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4872" y="208522"/>
            <a:ext cx="4187128" cy="2642956"/>
          </a:xfrm>
          <a:prstGeom prst="rect">
            <a:avLst/>
          </a:prstGeom>
          <a:noFill/>
          <a:effectLst>
            <a:outerShdw blurRad="50800" dist="38100" dir="13500000" algn="b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FDD3145-2813-EE59-96EB-CC3EEB7187AC}"/>
              </a:ext>
            </a:extLst>
          </p:cNvPr>
          <p:cNvSpPr>
            <a:spLocks noGrp="1"/>
          </p:cNvSpPr>
          <p:nvPr>
            <p:ph type="title"/>
          </p:nvPr>
        </p:nvSpPr>
        <p:spPr/>
        <p:txBody>
          <a:bodyPr/>
          <a:lstStyle/>
          <a:p>
            <a:r>
              <a:rPr lang="en-US" dirty="0"/>
              <a:t>Results</a:t>
            </a:r>
          </a:p>
        </p:txBody>
      </p:sp>
      <p:sp>
        <p:nvSpPr>
          <p:cNvPr id="4" name="AutoShape 4">
            <a:extLst>
              <a:ext uri="{FF2B5EF4-FFF2-40B4-BE49-F238E27FC236}">
                <a16:creationId xmlns:a16="http://schemas.microsoft.com/office/drawing/2014/main" id="{15F7015A-F46D-D7A2-45F9-DF534F17E9CC}"/>
              </a:ext>
            </a:extLst>
          </p:cNvPr>
          <p:cNvSpPr>
            <a:spLocks noGrp="1" noChangeAspect="1" noChangeArrowheads="1"/>
          </p:cNvSpPr>
          <p:nvPr>
            <p:ph sz="half" idx="1"/>
          </p:nvPr>
        </p:nvSpPr>
        <p:spPr bwMode="auto">
          <a:xfrm>
            <a:off x="176146" y="959400"/>
            <a:ext cx="9244300" cy="539553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marL="1944" indent="0">
              <a:buNone/>
            </a:pPr>
            <a:r>
              <a:rPr lang="en-US" dirty="0"/>
              <a:t>What I discovered is that by my metrics, around 90 creatures out of this 324 listed can be considered above their official difficulty rating in difficulty, while about 96 are on the opposite side, and can be considered a little too for their official difficulty rating. This metric however is not perfect as it doesn't include things such as spell casting or damage output. Something that was interesting I found was that the namesake creature of the game, the dragon, at almost all ages, is drastically above the other creatures within their challenge rating. This honestly makes perfect sense, as Dungeons and Dragons has stated before that they will sometimes make a game object much stronger than it's similarly leveled counterparts because of how iconic it is.</a:t>
            </a:r>
          </a:p>
          <a:p>
            <a:pPr marL="1944" indent="0">
              <a:buNone/>
            </a:pPr>
            <a:r>
              <a:rPr lang="en-US" dirty="0"/>
              <a:t>I think overall this project was mostly a success, as I was able to identify what I now consider to be the strongest creature in the game for it’s “Challenge rating”, in the future it’d likely be ideal to include things such as damage per every round of the game, or even something much simpler such as just the number of abilities a creature has. This would allow for a more robust and complex data analysis to be more accurate.</a:t>
            </a:r>
          </a:p>
        </p:txBody>
      </p:sp>
      <p:pic>
        <p:nvPicPr>
          <p:cNvPr id="4098" name="Picture 2">
            <a:extLst>
              <a:ext uri="{FF2B5EF4-FFF2-40B4-BE49-F238E27FC236}">
                <a16:creationId xmlns:a16="http://schemas.microsoft.com/office/drawing/2014/main" id="{D2A00E24-6600-E91F-CAF8-67B44FDFD94B}"/>
              </a:ext>
            </a:extLst>
          </p:cNvPr>
          <p:cNvPicPr>
            <a:picLocks noChangeAspect="1" noChangeArrowheads="1"/>
          </p:cNvPicPr>
          <p:nvPr/>
        </p:nvPicPr>
        <p:blipFill>
          <a:blip r:embed="rId3">
            <a:biLevel thresh="75000"/>
            <a:alphaModFix amt="50000"/>
            <a:extLst>
              <a:ext uri="{28A0092B-C50C-407E-A947-70E740481C1C}">
                <a14:useLocalDpi xmlns:a14="http://schemas.microsoft.com/office/drawing/2010/main" val="0"/>
              </a:ext>
            </a:extLst>
          </a:blip>
          <a:srcRect/>
          <a:stretch>
            <a:fillRect/>
          </a:stretch>
        </p:blipFill>
        <p:spPr bwMode="auto">
          <a:xfrm rot="1803851">
            <a:off x="9262402" y="3513051"/>
            <a:ext cx="2795140" cy="3529217"/>
          </a:xfrm>
          <a:prstGeom prst="rect">
            <a:avLst/>
          </a:prstGeom>
          <a:noFill/>
          <a:effectLst>
            <a:glow rad="139700">
              <a:schemeClr val="tx1">
                <a:alpha val="2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6709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95000"/>
                <a:lumOff val="5000"/>
              </a:schemeClr>
            </a:gs>
            <a:gs pos="51000">
              <a:schemeClr val="bg1">
                <a:lumMod val="85000"/>
                <a:lumOff val="15000"/>
              </a:schemeClr>
            </a:gs>
            <a:gs pos="78000">
              <a:schemeClr val="accent3">
                <a:lumMod val="50000"/>
              </a:schemeClr>
            </a:gs>
            <a:gs pos="100000">
              <a:schemeClr val="accent3">
                <a:lumMod val="60000"/>
                <a:lumOff val="40000"/>
              </a:schemeClr>
            </a:gs>
          </a:gsLst>
          <a:lin ang="2700000" scaled="1"/>
          <a:tileRect/>
        </a:gradFill>
        <a:effectLst/>
      </p:bgPr>
    </p:bg>
    <p:spTree>
      <p:nvGrpSpPr>
        <p:cNvPr id="1" name="">
          <a:extLst>
            <a:ext uri="{FF2B5EF4-FFF2-40B4-BE49-F238E27FC236}">
              <a16:creationId xmlns:a16="http://schemas.microsoft.com/office/drawing/2014/main" id="{2950CF45-167B-41F9-6DE0-60FE494F68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8F7B79-AFCC-79DA-3979-B3013F35ED63}"/>
              </a:ext>
            </a:extLst>
          </p:cNvPr>
          <p:cNvSpPr>
            <a:spLocks noGrp="1"/>
          </p:cNvSpPr>
          <p:nvPr>
            <p:ph type="title"/>
          </p:nvPr>
        </p:nvSpPr>
        <p:spPr/>
        <p:txBody>
          <a:bodyPr/>
          <a:lstStyle/>
          <a:p>
            <a:r>
              <a:rPr lang="en-US" dirty="0"/>
              <a:t>References</a:t>
            </a:r>
          </a:p>
        </p:txBody>
      </p:sp>
      <p:pic>
        <p:nvPicPr>
          <p:cNvPr id="5124" name="Picture 4">
            <a:extLst>
              <a:ext uri="{FF2B5EF4-FFF2-40B4-BE49-F238E27FC236}">
                <a16:creationId xmlns:a16="http://schemas.microsoft.com/office/drawing/2014/main" id="{07BE2C0B-C0BD-63C1-C123-8BF4CCCCB512}"/>
              </a:ext>
            </a:extLst>
          </p:cNvPr>
          <p:cNvPicPr>
            <a:picLocks noChangeAspect="1" noChangeArrowheads="1"/>
          </p:cNvPicPr>
          <p:nvPr/>
        </p:nvPicPr>
        <p:blipFill>
          <a:blip r:embed="rId2">
            <a:biLevel thresh="75000"/>
            <a:alphaModFix amt="50000"/>
            <a:extLst>
              <a:ext uri="{28A0092B-C50C-407E-A947-70E740481C1C}">
                <a14:useLocalDpi xmlns:a14="http://schemas.microsoft.com/office/drawing/2010/main" val="0"/>
              </a:ext>
            </a:extLst>
          </a:blip>
          <a:srcRect/>
          <a:stretch>
            <a:fillRect/>
          </a:stretch>
        </p:blipFill>
        <p:spPr bwMode="auto">
          <a:xfrm rot="451265">
            <a:off x="9058938" y="3455832"/>
            <a:ext cx="2808059" cy="3232298"/>
          </a:xfrm>
          <a:prstGeom prst="rect">
            <a:avLst/>
          </a:prstGeom>
          <a:noFill/>
          <a:effectLst>
            <a:glow rad="139700">
              <a:schemeClr val="tx1">
                <a:alpha val="30000"/>
              </a:schemeClr>
            </a:glow>
          </a:effectLst>
          <a:extLst>
            <a:ext uri="{909E8E84-426E-40DD-AFC4-6F175D3DCCD1}">
              <a14:hiddenFill xmlns:a14="http://schemas.microsoft.com/office/drawing/2010/main">
                <a:solidFill>
                  <a:srgbClr val="FFFFFF"/>
                </a:solidFill>
              </a14:hiddenFill>
            </a:ext>
          </a:extLst>
        </p:spPr>
      </p:pic>
      <p:sp>
        <p:nvSpPr>
          <p:cNvPr id="3" name="Rectangle 5">
            <a:extLst>
              <a:ext uri="{FF2B5EF4-FFF2-40B4-BE49-F238E27FC236}">
                <a16:creationId xmlns:a16="http://schemas.microsoft.com/office/drawing/2014/main" id="{21EFA7F9-A0B5-F656-E4F4-E18394CFE779}"/>
              </a:ext>
            </a:extLst>
          </p:cNvPr>
          <p:cNvSpPr>
            <a:spLocks noGrp="1" noChangeArrowheads="1"/>
          </p:cNvSpPr>
          <p:nvPr>
            <p:ph sz="half" idx="1"/>
          </p:nvPr>
        </p:nvSpPr>
        <p:spPr bwMode="auto">
          <a:xfrm>
            <a:off x="125542" y="751344"/>
            <a:ext cx="9007825"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rgbClr val="979797"/>
                </a:solidFill>
                <a:effectLst/>
              </a:rPr>
              <a:t>"Dice RPG." </a:t>
            </a:r>
            <a:r>
              <a:rPr kumimoji="0" lang="en-US" altLang="en-US" b="0" i="1" u="none" strike="noStrike" cap="none" normalizeH="0" baseline="0" dirty="0">
                <a:ln>
                  <a:noFill/>
                </a:ln>
                <a:solidFill>
                  <a:srgbClr val="979797"/>
                </a:solidFill>
                <a:effectLst/>
              </a:rPr>
              <a:t>Wikimedia Commons</a:t>
            </a:r>
            <a:r>
              <a:rPr kumimoji="0" lang="en-US" altLang="en-US" b="0" i="0" u="none" strike="noStrike" cap="none" normalizeH="0" baseline="0" dirty="0">
                <a:ln>
                  <a:noFill/>
                </a:ln>
                <a:solidFill>
                  <a:srgbClr val="979797"/>
                </a:solidFill>
                <a:effectLst/>
              </a:rPr>
              <a:t>, 22 Nov. 2021,</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hlinkClick r:id="rId3"/>
              </a:rPr>
              <a:t>https://commons.wikimedia.org/wiki/File:Dice_rpg.png</a:t>
            </a:r>
            <a:r>
              <a:rPr kumimoji="0" lang="en-US" altLang="en-US"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rgbClr val="979797"/>
                </a:solidFill>
                <a:effectLst/>
              </a:rPr>
              <a:t>"Die Silhouette." </a:t>
            </a:r>
            <a:r>
              <a:rPr kumimoji="0" lang="en-US" altLang="en-US" b="0" i="1" u="none" strike="noStrike" cap="none" normalizeH="0" baseline="0" dirty="0" err="1">
                <a:ln>
                  <a:noFill/>
                </a:ln>
                <a:solidFill>
                  <a:srgbClr val="979797"/>
                </a:solidFill>
                <a:effectLst/>
              </a:rPr>
              <a:t>Creazilla</a:t>
            </a:r>
            <a:r>
              <a:rPr kumimoji="0" lang="en-US" altLang="en-US" b="0" i="0" u="none" strike="noStrike" cap="none" normalizeH="0" baseline="0" dirty="0">
                <a:ln>
                  <a:noFill/>
                </a:ln>
                <a:solidFill>
                  <a:srgbClr val="979797"/>
                </a:solidFill>
                <a:effectLst/>
              </a:rPr>
              <a:t>,</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hlinkClick r:id="rId4"/>
              </a:rPr>
              <a:t>https://creazilla.com/media/silhouette/7979771/die</a:t>
            </a:r>
            <a:r>
              <a:rPr kumimoji="0" lang="en-US" altLang="en-US"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rgbClr val="979797"/>
                </a:solidFill>
                <a:effectLst/>
              </a:rPr>
              <a:t>"D4 Four-Sided Die." </a:t>
            </a:r>
            <a:r>
              <a:rPr kumimoji="0" lang="en-US" altLang="en-US" b="0" i="1" u="none" strike="noStrike" cap="none" normalizeH="0" baseline="0" dirty="0" err="1">
                <a:ln>
                  <a:noFill/>
                </a:ln>
                <a:solidFill>
                  <a:srgbClr val="979797"/>
                </a:solidFill>
                <a:effectLst/>
              </a:rPr>
              <a:t>Openclipart</a:t>
            </a:r>
            <a:r>
              <a:rPr kumimoji="0" lang="en-US" altLang="en-US" b="0" i="0" u="none" strike="noStrike" cap="none" normalizeH="0" baseline="0" dirty="0">
                <a:ln>
                  <a:noFill/>
                </a:ln>
                <a:solidFill>
                  <a:srgbClr val="979797"/>
                </a:solidFill>
                <a:effectLst/>
              </a:rPr>
              <a:t>,</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hlinkClick r:id="rId5"/>
              </a:rPr>
              <a:t>https://openclipart.org/detail/228621/d4-four-sided-die</a:t>
            </a:r>
            <a:r>
              <a:rPr kumimoji="0" lang="en-US" altLang="en-US"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rgbClr val="979797"/>
                </a:solidFill>
                <a:effectLst/>
              </a:rPr>
              <a:t>"Dice Clipart." </a:t>
            </a:r>
            <a:r>
              <a:rPr kumimoji="0" lang="en-US" altLang="en-US" b="0" i="1" u="none" strike="noStrike" cap="none" normalizeH="0" baseline="0" dirty="0" err="1">
                <a:ln>
                  <a:noFill/>
                </a:ln>
                <a:solidFill>
                  <a:srgbClr val="979797"/>
                </a:solidFill>
                <a:effectLst/>
              </a:rPr>
              <a:t>Creazilla</a:t>
            </a:r>
            <a:r>
              <a:rPr kumimoji="0" lang="en-US" altLang="en-US" b="0" i="0" u="none" strike="noStrike" cap="none" normalizeH="0" baseline="0" dirty="0">
                <a:ln>
                  <a:noFill/>
                </a:ln>
                <a:solidFill>
                  <a:srgbClr val="979797"/>
                </a:solidFill>
                <a:effectLst/>
              </a:rPr>
              <a:t>,</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hlinkClick r:id="rId6"/>
              </a:rPr>
              <a:t>https://creazilla.com/media/clipart/3152319/dice</a:t>
            </a:r>
            <a:r>
              <a:rPr kumimoji="0" lang="en-US" altLang="en-US"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err="1">
                <a:ln>
                  <a:noFill/>
                </a:ln>
                <a:solidFill>
                  <a:srgbClr val="979797"/>
                </a:solidFill>
                <a:effectLst/>
              </a:rPr>
              <a:t>Blazbaros</a:t>
            </a:r>
            <a:r>
              <a:rPr kumimoji="0" lang="en-US" altLang="en-US" b="0" i="0" u="none" strike="noStrike" cap="none" normalizeH="0" baseline="0" dirty="0">
                <a:ln>
                  <a:noFill/>
                </a:ln>
                <a:solidFill>
                  <a:srgbClr val="979797"/>
                </a:solidFill>
                <a:effectLst/>
              </a:rPr>
              <a:t>. "Chester the Mimic." </a:t>
            </a:r>
            <a:r>
              <a:rPr kumimoji="0" lang="en-US" altLang="en-US" b="0" i="1" u="none" strike="noStrike" cap="none" normalizeH="0" baseline="0" dirty="0">
                <a:ln>
                  <a:noFill/>
                </a:ln>
                <a:solidFill>
                  <a:srgbClr val="979797"/>
                </a:solidFill>
                <a:effectLst/>
              </a:rPr>
              <a:t>DeviantArt</a:t>
            </a:r>
            <a:r>
              <a:rPr kumimoji="0" lang="en-US" altLang="en-US" b="0" i="0" u="none" strike="noStrike" cap="none" normalizeH="0" baseline="0" dirty="0">
                <a:ln>
                  <a:noFill/>
                </a:ln>
                <a:solidFill>
                  <a:srgbClr val="979797"/>
                </a:solidFill>
                <a:effectLst/>
              </a:rPr>
              <a:t>, 20 Feb. 2020,</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hlinkClick r:id="rId7"/>
              </a:rPr>
              <a:t>https://www.deviantart.com/blazbaros/art/Chester-the-Mimic-827963711</a:t>
            </a:r>
            <a:r>
              <a:rPr kumimoji="0" lang="en-US" altLang="en-US"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rgbClr val="979797"/>
                </a:solidFill>
                <a:effectLst/>
              </a:rPr>
              <a:t>"Dragon Silhouette." </a:t>
            </a:r>
            <a:r>
              <a:rPr kumimoji="0" lang="en-US" altLang="en-US" b="0" i="1" u="none" strike="noStrike" cap="none" normalizeH="0" baseline="0" dirty="0" err="1">
                <a:ln>
                  <a:noFill/>
                </a:ln>
                <a:solidFill>
                  <a:srgbClr val="979797"/>
                </a:solidFill>
                <a:effectLst/>
              </a:rPr>
              <a:t>Openclipart</a:t>
            </a:r>
            <a:r>
              <a:rPr kumimoji="0" lang="en-US" altLang="en-US" b="0" i="0" u="none" strike="noStrike" cap="none" normalizeH="0" baseline="0" dirty="0">
                <a:ln>
                  <a:noFill/>
                </a:ln>
                <a:solidFill>
                  <a:srgbClr val="979797"/>
                </a:solidFill>
                <a:effectLst/>
              </a:rPr>
              <a:t>,</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hlinkClick r:id="rId8"/>
              </a:rPr>
              <a:t>https://openclipart.org/detail/222202/dragon-silhouette</a:t>
            </a:r>
            <a:r>
              <a:rPr kumimoji="0" lang="en-US" altLang="en-US"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rgbClr val="979797"/>
                </a:solidFill>
                <a:effectLst/>
              </a:rPr>
              <a:t>"Purple D20." </a:t>
            </a:r>
            <a:r>
              <a:rPr kumimoji="0" lang="en-US" altLang="en-US" b="0" i="1" u="none" strike="noStrike" cap="none" normalizeH="0" baseline="0" dirty="0">
                <a:ln>
                  <a:noFill/>
                </a:ln>
                <a:solidFill>
                  <a:srgbClr val="979797"/>
                </a:solidFill>
                <a:effectLst/>
              </a:rPr>
              <a:t>Wikimedia Commons</a:t>
            </a:r>
            <a:r>
              <a:rPr kumimoji="0" lang="en-US" altLang="en-US" b="0" i="0" u="none" strike="noStrike" cap="none" normalizeH="0" baseline="0" dirty="0">
                <a:ln>
                  <a:noFill/>
                </a:ln>
                <a:solidFill>
                  <a:srgbClr val="979797"/>
                </a:solidFill>
                <a:effectLst/>
              </a:rPr>
              <a:t>, 28 Oct. 2018,</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hlinkClick r:id="rId9"/>
              </a:rPr>
              <a:t>https://commons.wikimedia.org/wiki/File:Purple_d20.png</a:t>
            </a:r>
            <a:r>
              <a:rPr kumimoji="0" lang="en-US" altLang="en-US"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rgbClr val="979797"/>
                </a:solidFill>
                <a:effectLst/>
              </a:rPr>
              <a:t>"Dungeons &amp; Dragons 5E Tools." </a:t>
            </a:r>
            <a:r>
              <a:rPr kumimoji="0" lang="en-US" altLang="en-US" b="0" i="1" u="none" strike="noStrike" cap="none" normalizeH="0" baseline="0" dirty="0">
                <a:ln>
                  <a:noFill/>
                </a:ln>
                <a:solidFill>
                  <a:srgbClr val="979797"/>
                </a:solidFill>
                <a:effectLst/>
              </a:rPr>
              <a:t>5e Tools</a:t>
            </a:r>
            <a:r>
              <a:rPr kumimoji="0" lang="en-US" altLang="en-US" b="0" i="0" u="none" strike="noStrike" cap="none" normalizeH="0" baseline="0" dirty="0">
                <a:ln>
                  <a:noFill/>
                </a:ln>
                <a:solidFill>
                  <a:srgbClr val="979797"/>
                </a:solidFill>
                <a:effectLst/>
              </a:rPr>
              <a:t>,</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hlinkClick r:id="rId10"/>
              </a:rPr>
              <a:t>https://5e.tools/index.html</a:t>
            </a:r>
            <a:r>
              <a:rPr kumimoji="0" lang="en-US" altLang="en-US"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rgbClr val="979797"/>
                </a:solidFill>
                <a:effectLst/>
              </a:rPr>
              <a:t>Gomes, Patrick. "Dungeons and Dragons 5e Monsters Dataset." </a:t>
            </a:r>
            <a:r>
              <a:rPr kumimoji="0" lang="en-US" altLang="en-US" b="0" i="1" u="none" strike="noStrike" cap="none" normalizeH="0" baseline="0" dirty="0">
                <a:ln>
                  <a:noFill/>
                </a:ln>
                <a:solidFill>
                  <a:srgbClr val="979797"/>
                </a:solidFill>
                <a:effectLst/>
              </a:rPr>
              <a:t>Kaggle</a:t>
            </a:r>
            <a:r>
              <a:rPr kumimoji="0" lang="en-US" altLang="en-US" b="0" i="0" u="none" strike="noStrike" cap="none" normalizeH="0" baseline="0" dirty="0">
                <a:ln>
                  <a:noFill/>
                </a:ln>
                <a:solidFill>
                  <a:srgbClr val="979797"/>
                </a:solidFill>
                <a:effectLst/>
              </a:rPr>
              <a:t>,</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rgbClr val="3E8FF1"/>
                </a:solidFill>
                <a:effectLst/>
                <a:hlinkClick r:id="rId11">
                  <a:extLst>
                    <a:ext uri="{A12FA001-AC4F-418D-AE19-62706E023703}">
                      <ahyp:hlinkClr xmlns:ahyp="http://schemas.microsoft.com/office/drawing/2018/hyperlinkcolor" val="tx"/>
                    </a:ext>
                  </a:extLst>
                </a:hlinkClick>
              </a:rPr>
              <a:t>https://www.kaggle.com/datasets/patrickgomes/dungeons-and-dragons-5e-monsters</a:t>
            </a:r>
            <a:r>
              <a:rPr kumimoji="0" lang="en-US" altLang="en-US"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None/>
              <a:tabLst/>
            </a:pPr>
            <a:r>
              <a:rPr lang="en-US" altLang="en-US" dirty="0">
                <a:solidFill>
                  <a:srgbClr val="979797"/>
                </a:solidFill>
              </a:rPr>
              <a:t>"Wizard Clipart." </a:t>
            </a:r>
            <a:r>
              <a:rPr lang="en-US" altLang="en-US" i="1" dirty="0" err="1">
                <a:solidFill>
                  <a:srgbClr val="979797"/>
                </a:solidFill>
              </a:rPr>
              <a:t>Creazilla</a:t>
            </a:r>
            <a:r>
              <a:rPr lang="en-US" altLang="en-US" dirty="0">
                <a:solidFill>
                  <a:srgbClr val="979797"/>
                </a:solidFill>
              </a:rPr>
              <a:t>, </a:t>
            </a:r>
            <a:r>
              <a:rPr lang="en-US" altLang="en-US" dirty="0">
                <a:solidFill>
                  <a:srgbClr val="3E8FF1"/>
                </a:solidFill>
                <a:hlinkClick r:id="rId12">
                  <a:extLst>
                    <a:ext uri="{A12FA001-AC4F-418D-AE19-62706E023703}">
                      <ahyp:hlinkClr xmlns:ahyp="http://schemas.microsoft.com/office/drawing/2018/hyperlinkcolor" val="tx"/>
                    </a:ext>
                  </a:extLst>
                </a:hlinkClick>
              </a:rPr>
              <a:t>https://creazilla.com/media/clipart/60139/wizard.ClipartCottage</a:t>
            </a:r>
            <a:r>
              <a:rPr lang="en-US" altLang="en-US" dirty="0">
                <a:solidFill>
                  <a:srgbClr val="979797"/>
                </a:solidFill>
              </a:rPr>
              <a:t>.</a:t>
            </a:r>
          </a:p>
          <a:p>
            <a:pPr marL="0" marR="0" lvl="0" indent="0" algn="l" defTabSz="914400" rtl="0" eaLnBrk="0" fontAlgn="base" latinLnBrk="0" hangingPunct="0">
              <a:lnSpc>
                <a:spcPct val="100000"/>
              </a:lnSpc>
              <a:spcBef>
                <a:spcPct val="0"/>
              </a:spcBef>
              <a:spcAft>
                <a:spcPct val="0"/>
              </a:spcAft>
              <a:buClrTx/>
              <a:buSzTx/>
              <a:buNone/>
              <a:tabLst/>
            </a:pPr>
            <a:r>
              <a:rPr lang="en-US" altLang="en-US" dirty="0">
                <a:solidFill>
                  <a:srgbClr val="979797"/>
                </a:solidFill>
              </a:rPr>
              <a:t>"Pirate Sword 02." </a:t>
            </a:r>
            <a:r>
              <a:rPr lang="en-US" altLang="en-US" i="1" dirty="0">
                <a:solidFill>
                  <a:srgbClr val="979797"/>
                </a:solidFill>
              </a:rPr>
              <a:t>DeviantArt</a:t>
            </a:r>
            <a:r>
              <a:rPr lang="en-US" altLang="en-US" dirty="0">
                <a:solidFill>
                  <a:srgbClr val="979797"/>
                </a:solidFill>
              </a:rPr>
              <a:t>, 15 Mar. 2014, </a:t>
            </a:r>
            <a:r>
              <a:rPr lang="en-US" altLang="en-US" dirty="0">
                <a:solidFill>
                  <a:srgbClr val="3E8FF1"/>
                </a:solidFill>
                <a:hlinkClick r:id="rId13">
                  <a:extLst>
                    <a:ext uri="{A12FA001-AC4F-418D-AE19-62706E023703}">
                      <ahyp:hlinkClr xmlns:ahyp="http://schemas.microsoft.com/office/drawing/2018/hyperlinkcolor" val="tx"/>
                    </a:ext>
                  </a:extLst>
                </a:hlinkClick>
              </a:rPr>
              <a:t>https://www.deviantart.com/clipartcotttage/art/Pirate-Sword-02-440196913</a:t>
            </a:r>
            <a:r>
              <a:rPr lang="en-US" altLang="en-US" dirty="0">
                <a:solidFill>
                  <a:srgbClr val="3E8FF1"/>
                </a:solidFill>
              </a:rPr>
              <a:t>.</a:t>
            </a:r>
          </a:p>
          <a:p>
            <a:pPr marL="0" marR="0" lvl="0" indent="0" algn="l" defTabSz="914400" rtl="0" eaLnBrk="0" fontAlgn="base" latinLnBrk="0" hangingPunct="0">
              <a:lnSpc>
                <a:spcPct val="100000"/>
              </a:lnSpc>
              <a:spcBef>
                <a:spcPct val="0"/>
              </a:spcBef>
              <a:spcAft>
                <a:spcPct val="0"/>
              </a:spcAft>
              <a:buClrTx/>
              <a:buSzTx/>
              <a:buNone/>
              <a:tabLst/>
            </a:pPr>
            <a:r>
              <a:rPr lang="en-US" altLang="en-US" dirty="0">
                <a:solidFill>
                  <a:srgbClr val="979797"/>
                </a:solidFill>
              </a:rPr>
              <a:t>"Uniform Truncated Small Stellated Dodecahedron." </a:t>
            </a:r>
            <a:r>
              <a:rPr lang="en-US" altLang="en-US" i="1" dirty="0">
                <a:solidFill>
                  <a:srgbClr val="979797"/>
                </a:solidFill>
              </a:rPr>
              <a:t>Wikimedia Commons</a:t>
            </a:r>
            <a:r>
              <a:rPr lang="en-US" altLang="en-US" dirty="0">
                <a:solidFill>
                  <a:srgbClr val="979797"/>
                </a:solidFill>
              </a:rPr>
              <a:t>, 24 Sept. 2016, </a:t>
            </a:r>
            <a:r>
              <a:rPr lang="en-US" altLang="en-US" dirty="0">
                <a:solidFill>
                  <a:srgbClr val="3E8FF1"/>
                </a:solidFill>
              </a:rPr>
              <a:t>https://commons.wikimedia.org/wiki/File:Uniform_truncated_small_stellated_dodecahedron.svg.</a:t>
            </a:r>
          </a:p>
        </p:txBody>
      </p:sp>
    </p:spTree>
    <p:extLst>
      <p:ext uri="{BB962C8B-B14F-4D97-AF65-F5344CB8AC3E}">
        <p14:creationId xmlns:p14="http://schemas.microsoft.com/office/powerpoint/2010/main" val="35459465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ThinLineVTI">
  <a:themeElements>
    <a:clrScheme name="ThinLines Color Scheme">
      <a:dk1>
        <a:sysClr val="windowText" lastClr="000000"/>
      </a:dk1>
      <a:lt1>
        <a:sysClr val="window" lastClr="FFFFFF"/>
      </a:lt1>
      <a:dk2>
        <a:srgbClr val="000000"/>
      </a:dk2>
      <a:lt2>
        <a:srgbClr val="FFFFFF"/>
      </a:lt2>
      <a:accent1>
        <a:srgbClr val="00BAC8"/>
      </a:accent1>
      <a:accent2>
        <a:srgbClr val="794DFF"/>
      </a:accent2>
      <a:accent3>
        <a:srgbClr val="00D17D"/>
      </a:accent3>
      <a:accent4>
        <a:srgbClr val="404040"/>
      </a:accent4>
      <a:accent5>
        <a:srgbClr val="FE5D21"/>
      </a:accent5>
      <a:accent6>
        <a:srgbClr val="B3B3B3"/>
      </a:accent6>
      <a:hlink>
        <a:srgbClr val="3E8FF1"/>
      </a:hlink>
      <a:folHlink>
        <a:srgbClr val="939393"/>
      </a:folHlink>
    </a:clrScheme>
    <a:fontScheme name="Custom 3">
      <a:majorFont>
        <a:latin typeface="Source Sans Pro Light"/>
        <a:ea typeface=""/>
        <a:cs typeface=""/>
      </a:majorFont>
      <a:minorFont>
        <a:latin typeface="Source Sans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inLineVTI" id="{DA2A884B-D36C-4F63-9FE8-3C89F2B99A40}" vid="{62C1F77B-42AE-47B9-869B-5CE48C8ED8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96</TotalTime>
  <Words>1275</Words>
  <Application>Microsoft Office PowerPoint</Application>
  <PresentationFormat>Widescreen</PresentationFormat>
  <Paragraphs>41</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Arial</vt:lpstr>
      <vt:lpstr>Calibri Light</vt:lpstr>
      <vt:lpstr>Source Sans Pro</vt:lpstr>
      <vt:lpstr>Source Sans Pro Light</vt:lpstr>
      <vt:lpstr>ThinLineVTI</vt:lpstr>
      <vt:lpstr>Dungeons and Dragons creatures and re-calculating difficulty.</vt:lpstr>
      <vt:lpstr>The Purpose of this Project.</vt:lpstr>
      <vt:lpstr>Data concerning 324 different creatures in Dungeons and Dragons</vt:lpstr>
      <vt:lpstr>Interesting statistics or groupings</vt:lpstr>
      <vt:lpstr>Visual Analysis</vt:lpstr>
      <vt:lpstr>Difficulty within a creature’s “Challenge rating”</vt:lpstr>
      <vt:lpstr>Results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Bredall, Ethan</dc:creator>
  <cp:lastModifiedBy>Bredall, Ethan</cp:lastModifiedBy>
  <cp:revision>7</cp:revision>
  <dcterms:created xsi:type="dcterms:W3CDTF">2024-12-03T07:57:23Z</dcterms:created>
  <dcterms:modified xsi:type="dcterms:W3CDTF">2024-12-03T20:12:09Z</dcterms:modified>
</cp:coreProperties>
</file>