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359" r:id="rId10"/>
    <p:sldId id="265" r:id="rId11"/>
    <p:sldId id="267" r:id="rId12"/>
    <p:sldId id="268" r:id="rId13"/>
    <p:sldId id="270" r:id="rId14"/>
    <p:sldId id="269" r:id="rId15"/>
    <p:sldId id="271" r:id="rId16"/>
    <p:sldId id="272" r:id="rId17"/>
    <p:sldId id="273" r:id="rId18"/>
    <p:sldId id="274" r:id="rId19"/>
    <p:sldId id="300" r:id="rId20"/>
    <p:sldId id="278" r:id="rId21"/>
    <p:sldId id="280" r:id="rId22"/>
    <p:sldId id="294" r:id="rId23"/>
    <p:sldId id="296" r:id="rId24"/>
    <p:sldId id="297" r:id="rId25"/>
    <p:sldId id="298" r:id="rId26"/>
    <p:sldId id="299" r:id="rId27"/>
    <p:sldId id="345" r:id="rId28"/>
    <p:sldId id="301" r:id="rId29"/>
    <p:sldId id="302" r:id="rId30"/>
    <p:sldId id="303" r:id="rId31"/>
    <p:sldId id="304" r:id="rId32"/>
    <p:sldId id="346" r:id="rId33"/>
    <p:sldId id="347" r:id="rId34"/>
    <p:sldId id="310" r:id="rId35"/>
    <p:sldId id="306" r:id="rId36"/>
    <p:sldId id="343" r:id="rId37"/>
    <p:sldId id="305" r:id="rId38"/>
    <p:sldId id="307" r:id="rId39"/>
    <p:sldId id="313" r:id="rId40"/>
    <p:sldId id="312" r:id="rId41"/>
    <p:sldId id="314" r:id="rId42"/>
    <p:sldId id="315" r:id="rId43"/>
    <p:sldId id="318" r:id="rId44"/>
    <p:sldId id="316" r:id="rId45"/>
    <p:sldId id="317" r:id="rId46"/>
    <p:sldId id="350" r:id="rId47"/>
    <p:sldId id="351" r:id="rId48"/>
    <p:sldId id="352" r:id="rId49"/>
    <p:sldId id="353" r:id="rId50"/>
    <p:sldId id="354" r:id="rId51"/>
    <p:sldId id="355" r:id="rId52"/>
    <p:sldId id="357" r:id="rId53"/>
    <p:sldId id="311" r:id="rId54"/>
    <p:sldId id="358" r:id="rId55"/>
    <p:sldId id="348" r:id="rId56"/>
    <p:sldId id="349" r:id="rId57"/>
    <p:sldId id="321" r:id="rId58"/>
    <p:sldId id="322" r:id="rId59"/>
    <p:sldId id="325" r:id="rId60"/>
    <p:sldId id="327" r:id="rId61"/>
    <p:sldId id="328" r:id="rId62"/>
    <p:sldId id="326" r:id="rId63"/>
    <p:sldId id="323" r:id="rId64"/>
    <p:sldId id="334" r:id="rId65"/>
    <p:sldId id="336" r:id="rId66"/>
    <p:sldId id="338" r:id="rId67"/>
    <p:sldId id="342" r:id="rId68"/>
    <p:sldId id="340" r:id="rId69"/>
    <p:sldId id="330" r:id="rId70"/>
    <p:sldId id="331" r:id="rId71"/>
    <p:sldId id="332" r:id="rId72"/>
    <p:sldId id="333" r:id="rId73"/>
    <p:sldId id="341" r:id="rId74"/>
    <p:sldId id="320" r:id="rId75"/>
    <p:sldId id="339" r:id="rId76"/>
    <p:sldId id="319"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gene Brusilovskiy" initials="EB" lastIdx="0" clrIdx="0">
    <p:extLst>
      <p:ext uri="{19B8F6BF-5375-455C-9EA6-DF929625EA0E}">
        <p15:presenceInfo xmlns:p15="http://schemas.microsoft.com/office/powerpoint/2012/main" userId="S-1-5-21-3496871491-3148157022-986074665-152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74" y="9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98E497-8E03-4D96-A54E-6492DFDB4E5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27120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98E497-8E03-4D96-A54E-6492DFDB4E5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7153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98E497-8E03-4D96-A54E-6492DFDB4E5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97272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98E497-8E03-4D96-A54E-6492DFDB4E5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3924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98E497-8E03-4D96-A54E-6492DFDB4E5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4097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98E497-8E03-4D96-A54E-6492DFDB4E51}"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6956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98E497-8E03-4D96-A54E-6492DFDB4E51}"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35235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98E497-8E03-4D96-A54E-6492DFDB4E51}"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45494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E497-8E03-4D96-A54E-6492DFDB4E51}"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53966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666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68048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E497-8E03-4D96-A54E-6492DFDB4E51}" type="datetimeFigureOut">
              <a:rPr lang="en-US" smtClean="0"/>
              <a:t>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DE4F8-D2CD-4003-8EED-233D9ED9CC17}" type="slidenum">
              <a:rPr lang="en-US" smtClean="0"/>
              <a:t>‹#›</a:t>
            </a:fld>
            <a:endParaRPr lang="en-US"/>
          </a:p>
        </p:txBody>
      </p:sp>
    </p:spTree>
    <p:extLst>
      <p:ext uri="{BB962C8B-B14F-4D97-AF65-F5344CB8AC3E}">
        <p14:creationId xmlns:p14="http://schemas.microsoft.com/office/powerpoint/2010/main" val="153273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graphpad.com/support/faqid/1465/" TargetMode="Externa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zep.net/stat/mlelr.pdf" TargetMode="External"/><Relationship Id="rId1" Type="http://schemas.openxmlformats.org/officeDocument/2006/relationships/slideLayout" Target="../slideLayouts/slideLayout2.xml"/><Relationship Id="rId4" Type="http://schemas.openxmlformats.org/officeDocument/2006/relationships/hyperlink" Target="http://www.appstate.edu/~whiteheadjc/service/logi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ts.ucla.edu/stat/r/dae/logit.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www.ats.ucla.edu/stat/mult_pkg/faq/general/odds_ratio.htm" TargetMode="Externa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medicine.mcgill.ca/epidemiology/joseph/courses/epib-621/logfit.pdf"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hyperlink" Target="http://en.wikipedia.org/wiki/False_negative_rate" TargetMode="External"/><Relationship Id="rId2" Type="http://schemas.openxmlformats.org/officeDocument/2006/relationships/hyperlink" Target="http://en.wikipedia.org/wiki/Complementary_event" TargetMode="External"/><Relationship Id="rId1" Type="http://schemas.openxmlformats.org/officeDocument/2006/relationships/slideLayout" Target="../slideLayouts/slideLayout2.xml"/><Relationship Id="rId5" Type="http://schemas.openxmlformats.org/officeDocument/2006/relationships/hyperlink" Target="http://en.wikipedia.org/wiki/Sensitivity_and_specificity" TargetMode="External"/><Relationship Id="rId4" Type="http://schemas.openxmlformats.org/officeDocument/2006/relationships/hyperlink" Target="http://en.wikipedia.org/wiki/False_positive_rat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7.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gim.unmc.edu/dxtests/roc3.htm" TargetMode="External"/><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hopstat.wordpress.com/2014/12/19/a-small-introduction-to-the-rocr-packag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r-bloggers.com/predicting-creditability-using-logistic-regression-in-r-cross-validating-the-classifier-part-2-2/" TargetMode="External"/><Relationship Id="rId2" Type="http://schemas.openxmlformats.org/officeDocument/2006/relationships/hyperlink" Target="https://www.r-bloggers.com/evaluating-logistic-regression-model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tatisticalhorizons.com/logistic-regression-for-rare-event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ats.ucla.edu/stat/r/dae/mlogit.htm" TargetMode="External"/><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ats.ucla.edu/stat/stata/dae/mlogit.htm" TargetMode="External"/><Relationship Id="rId2" Type="http://schemas.openxmlformats.org/officeDocument/2006/relationships/hyperlink" Target="http://www.ats.ucla.edu/stat/r/dae/mlogit.htm"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ww.ats.ucla.edu/stat/r/dae/ologit.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Logistic Regression</a:t>
            </a:r>
            <a:endParaRPr lang="en-US" dirty="0"/>
          </a:p>
        </p:txBody>
      </p:sp>
    </p:spTree>
    <p:extLst>
      <p:ext uri="{BB962C8B-B14F-4D97-AF65-F5344CB8AC3E}">
        <p14:creationId xmlns:p14="http://schemas.microsoft.com/office/powerpoint/2010/main" val="2159295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smtClean="0"/>
              <a:t>Examples of Translator Functions</a:t>
            </a:r>
            <a:endParaRPr lang="en-US" dirty="0"/>
          </a:p>
        </p:txBody>
      </p:sp>
      <p:sp>
        <p:nvSpPr>
          <p:cNvPr id="3" name="Content Placeholder 2"/>
          <p:cNvSpPr>
            <a:spLocks noGrp="1"/>
          </p:cNvSpPr>
          <p:nvPr>
            <p:ph idx="1"/>
          </p:nvPr>
        </p:nvSpPr>
        <p:spPr>
          <a:xfrm>
            <a:off x="0" y="1139824"/>
            <a:ext cx="12192000" cy="4664075"/>
          </a:xfrm>
        </p:spPr>
        <p:txBody>
          <a:bodyPr/>
          <a:lstStyle/>
          <a:p>
            <a:pPr>
              <a:spcBef>
                <a:spcPct val="50000"/>
              </a:spcBef>
            </a:pPr>
            <a:r>
              <a:rPr lang="en-US" altLang="en-US" dirty="0" smtClean="0"/>
              <a:t>Statisticians generally use 2 translator functions of this sort:</a:t>
            </a:r>
            <a:endParaRPr lang="en-US" altLang="en-US" dirty="0"/>
          </a:p>
          <a:p>
            <a:pPr lvl="1">
              <a:spcBef>
                <a:spcPct val="20000"/>
              </a:spcBef>
              <a:buSzPct val="60000"/>
              <a:buFont typeface="Wingdings 2" panose="05020102010507070707" pitchFamily="18" charset="2"/>
              <a:buChar char=""/>
            </a:pPr>
            <a:r>
              <a:rPr lang="en-US" altLang="en-US" dirty="0" err="1" smtClean="0"/>
              <a:t>Probit</a:t>
            </a:r>
            <a:endParaRPr lang="en-US" altLang="en-US" dirty="0"/>
          </a:p>
          <a:p>
            <a:pPr lvl="1">
              <a:spcBef>
                <a:spcPct val="20000"/>
              </a:spcBef>
              <a:buSzPct val="60000"/>
              <a:buFont typeface="Wingdings 2" panose="05020102010507070707" pitchFamily="18" charset="2"/>
              <a:buChar char=""/>
            </a:pPr>
            <a:r>
              <a:rPr lang="en-US" altLang="en-US" dirty="0" smtClean="0"/>
              <a:t>Logit (or more specifically, Logistic)</a:t>
            </a:r>
            <a:endParaRPr lang="en-US" altLang="en-US" dirty="0"/>
          </a:p>
          <a:p>
            <a:pPr>
              <a:spcBef>
                <a:spcPct val="50000"/>
              </a:spcBef>
            </a:pPr>
            <a:r>
              <a:rPr lang="en-US" altLang="en-US" dirty="0"/>
              <a:t>The differences between the two models </a:t>
            </a:r>
            <a:r>
              <a:rPr lang="en-US" altLang="en-US" dirty="0" smtClean="0"/>
              <a:t>are </a:t>
            </a:r>
            <a:r>
              <a:rPr lang="en-US" altLang="en-US" dirty="0"/>
              <a:t>subtle.</a:t>
            </a:r>
          </a:p>
          <a:p>
            <a:pPr>
              <a:spcBef>
                <a:spcPct val="50000"/>
              </a:spcBef>
            </a:pPr>
            <a:r>
              <a:rPr lang="en-US" altLang="en-US" dirty="0" smtClean="0"/>
              <a:t>We will focus on the </a:t>
            </a:r>
            <a:r>
              <a:rPr lang="en-US" altLang="en-US" i="1" dirty="0" smtClean="0"/>
              <a:t>logit</a:t>
            </a:r>
            <a:r>
              <a:rPr lang="en-US" altLang="en-US" dirty="0" smtClean="0"/>
              <a:t> translator for this course.</a:t>
            </a:r>
            <a:endParaRPr lang="en-US" altLang="en-US" dirty="0"/>
          </a:p>
          <a:p>
            <a:endParaRPr lang="en-US" dirty="0"/>
          </a:p>
        </p:txBody>
      </p:sp>
      <p:sp>
        <p:nvSpPr>
          <p:cNvPr id="4" name="TextBox 3"/>
          <p:cNvSpPr txBox="1"/>
          <p:nvPr/>
        </p:nvSpPr>
        <p:spPr>
          <a:xfrm>
            <a:off x="0" y="6375400"/>
            <a:ext cx="11201400" cy="369332"/>
          </a:xfrm>
          <a:prstGeom prst="rect">
            <a:avLst/>
          </a:prstGeom>
          <a:noFill/>
        </p:spPr>
        <p:txBody>
          <a:bodyPr wrap="square" rtlCol="0">
            <a:spAutoFit/>
          </a:bodyPr>
          <a:lstStyle/>
          <a:p>
            <a:r>
              <a:rPr lang="en-US" i="1" dirty="0" smtClean="0"/>
              <a:t>Source: wps.aw.com/</a:t>
            </a:r>
            <a:r>
              <a:rPr lang="en-US" i="1" dirty="0" err="1" smtClean="0"/>
              <a:t>wps</a:t>
            </a:r>
            <a:r>
              <a:rPr lang="en-US" i="1" dirty="0" smtClean="0"/>
              <a:t>/media/objects/2387/2445250/PPTs/ch19lectr28.ppt </a:t>
            </a:r>
            <a:endParaRPr lang="en-US" i="1" dirty="0"/>
          </a:p>
        </p:txBody>
      </p:sp>
    </p:spTree>
    <p:extLst>
      <p:ext uri="{BB962C8B-B14F-4D97-AF65-F5344CB8AC3E}">
        <p14:creationId xmlns:p14="http://schemas.microsoft.com/office/powerpoint/2010/main" val="1846980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The Logit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0824"/>
                <a:ext cx="12192000" cy="5337175"/>
              </a:xfrm>
            </p:spPr>
            <p:txBody>
              <a:bodyPr>
                <a:normAutofit/>
              </a:bodyPr>
              <a:lstStyle/>
              <a:p>
                <a:r>
                  <a:rPr lang="en-US" altLang="en-US" dirty="0" smtClean="0"/>
                  <a:t>The logit model with one predictor looks like this:</a:t>
                </a:r>
              </a:p>
              <a:p>
                <a:endParaRPr lang="en-US" altLang="en-US"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ln</m:t>
                          </m:r>
                        </m:fName>
                        <m:e>
                          <m:d>
                            <m:dPr>
                              <m:ctrlPr>
                                <a:rPr lang="en-US" altLang="en-US" b="0" i="1" smtClean="0">
                                  <a:latin typeface="Cambria Math" panose="02040503050406030204" pitchFamily="18" charset="0"/>
                                </a:rPr>
                              </m:ctrlPr>
                            </m:dPr>
                            <m:e>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𝑝</m:t>
                                  </m:r>
                                </m:num>
                                <m:den>
                                  <m:r>
                                    <a:rPr lang="en-US" altLang="en-US" b="0" i="1" smtClean="0">
                                      <a:latin typeface="Cambria Math" panose="02040503050406030204" pitchFamily="18" charset="0"/>
                                    </a:rPr>
                                    <m:t>1−</m:t>
                                  </m:r>
                                  <m:r>
                                    <a:rPr lang="en-US" altLang="en-US" b="0" i="1" smtClean="0">
                                      <a:latin typeface="Cambria Math" panose="02040503050406030204" pitchFamily="18" charset="0"/>
                                    </a:rPr>
                                    <m:t>𝑝</m:t>
                                  </m:r>
                                </m:den>
                              </m:f>
                            </m:e>
                          </m:d>
                        </m:e>
                      </m:func>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1</m:t>
                          </m:r>
                        </m:sub>
                      </m:sSub>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𝜀</m:t>
                      </m:r>
                    </m:oMath>
                  </m:oMathPara>
                </a14:m>
                <a:endParaRPr lang="en-US" altLang="en-US" dirty="0"/>
              </a:p>
              <a:p>
                <a:pPr>
                  <a:buNone/>
                </a:pPr>
                <a:endParaRPr lang="en-US" altLang="en-US" dirty="0" smtClean="0"/>
              </a:p>
              <a:p>
                <a:r>
                  <a:rPr lang="en-US" altLang="en-US" dirty="0" smtClean="0"/>
                  <a:t>In the equation above, </a:t>
                </a:r>
                <a14:m>
                  <m:oMath xmlns:m="http://schemas.openxmlformats.org/officeDocument/2006/math">
                    <m:r>
                      <a:rPr lang="en-US" altLang="en-US" i="1">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𝑌</m:t>
                    </m:r>
                    <m:r>
                      <a:rPr lang="en-US" altLang="en-US" b="0" i="1" smtClean="0">
                        <a:latin typeface="Cambria Math" panose="02040503050406030204" pitchFamily="18" charset="0"/>
                      </a:rPr>
                      <m:t>=1)</m:t>
                    </m:r>
                  </m:oMath>
                </a14:m>
                <a:endParaRPr lang="en-US" altLang="en-US" dirty="0" smtClean="0"/>
              </a:p>
              <a:p>
                <a:r>
                  <a:rPr lang="en-US" altLang="en-US" dirty="0" smtClean="0"/>
                  <a:t>The quantity </a:t>
                </a:r>
                <a14:m>
                  <m:oMath xmlns:m="http://schemas.openxmlformats.org/officeDocument/2006/math">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oMath>
                </a14:m>
                <a:r>
                  <a:rPr lang="en-US" altLang="en-US" dirty="0" smtClean="0"/>
                  <a:t> is called the </a:t>
                </a:r>
                <a:r>
                  <a:rPr lang="en-US" altLang="en-US" i="1" dirty="0" smtClean="0"/>
                  <a:t>odds</a:t>
                </a:r>
              </a:p>
              <a:p>
                <a:r>
                  <a:rPr lang="en-US" altLang="en-US" dirty="0" smtClean="0"/>
                  <a:t>The quantity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a14:m>
                <a:r>
                  <a:rPr lang="en-US" altLang="en-US" dirty="0" smtClean="0"/>
                  <a:t> is called the </a:t>
                </a:r>
                <a:r>
                  <a:rPr lang="en-US" altLang="en-US" i="1" dirty="0" smtClean="0"/>
                  <a:t>log odds</a:t>
                </a:r>
                <a:r>
                  <a:rPr lang="en-US" altLang="en-US" dirty="0" smtClean="0"/>
                  <a:t>, or </a:t>
                </a:r>
                <a:r>
                  <a:rPr lang="en-US" altLang="en-US" i="1" dirty="0" smtClean="0"/>
                  <a:t>logit</a:t>
                </a:r>
                <a:r>
                  <a:rPr lang="en-US" altLang="en-US" dirty="0" smtClean="0"/>
                  <a:t>.</a:t>
                </a:r>
                <a:endParaRPr lang="en-US"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0824"/>
                <a:ext cx="12192000" cy="5337175"/>
              </a:xfrm>
              <a:blipFill rotWithShape="1">
                <a:blip r:embed="rId2"/>
                <a:stretch>
                  <a:fillRect l="-1000" t="-1826"/>
                </a:stretch>
              </a:blipFill>
            </p:spPr>
            <p:txBody>
              <a:bodyPr/>
              <a:lstStyle/>
              <a:p>
                <a:r>
                  <a:rPr lang="en-US">
                    <a:noFill/>
                  </a:rPr>
                  <a:t> </a:t>
                </a:r>
              </a:p>
            </p:txBody>
          </p:sp>
        </mc:Fallback>
      </mc:AlternateContent>
    </p:spTree>
    <p:extLst>
      <p:ext uri="{BB962C8B-B14F-4D97-AF65-F5344CB8AC3E}">
        <p14:creationId xmlns:p14="http://schemas.microsoft.com/office/powerpoint/2010/main" val="265537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98300" cy="1325563"/>
          </a:xfrm>
        </p:spPr>
        <p:txBody>
          <a:bodyPr/>
          <a:lstStyle/>
          <a:p>
            <a:r>
              <a:rPr lang="en-US" dirty="0" smtClean="0"/>
              <a:t>A Bit More About Odds 				</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711324"/>
                <a:ext cx="12192000" cy="5146676"/>
              </a:xfrm>
            </p:spPr>
            <p:txBody>
              <a:bodyPr>
                <a:normAutofit fontScale="92500" lnSpcReduction="20000"/>
              </a:bodyPr>
              <a:lstStyle/>
              <a:p>
                <a:r>
                  <a:rPr lang="en-US" dirty="0" smtClean="0"/>
                  <a:t>Probability </a:t>
                </a:r>
                <a:r>
                  <a:rPr lang="en-US" dirty="0"/>
                  <a:t>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i="1">
                            <a:latin typeface="Cambria Math" panose="02040503050406030204" pitchFamily="18" charset="0"/>
                          </a:rPr>
                          <m:t>𝑝𝑜𝑠𝑠𝑖𝑏𝑙𝑒</m:t>
                        </m:r>
                        <m:r>
                          <a:rPr lang="en-US" i="1">
                            <a:latin typeface="Cambria Math" panose="02040503050406030204" pitchFamily="18" charset="0"/>
                          </a:rPr>
                          <m:t> </m:t>
                        </m:r>
                        <m:r>
                          <a:rPr lang="en-US" i="1">
                            <a:latin typeface="Cambria Math" panose="02040503050406030204" pitchFamily="18" charset="0"/>
                          </a:rPr>
                          <m:t>𝑜𝑢𝑡𝑐𝑜𝑚𝑒𝑠</m:t>
                        </m:r>
                      </m:den>
                    </m:f>
                  </m:oMath>
                </a14:m>
                <a:endParaRPr lang="en-US" dirty="0" smtClean="0"/>
              </a:p>
              <a:p>
                <a:endParaRPr lang="en-US" dirty="0" smtClean="0"/>
              </a:p>
              <a:p>
                <a:r>
                  <a:rPr lang="en-US" dirty="0" smtClean="0"/>
                  <a:t>Odds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b="0" i="1" smtClean="0">
                            <a:latin typeface="Cambria Math" panose="02040503050406030204" pitchFamily="18" charset="0"/>
                          </a:rPr>
                          <m:t>𝑢𝑛𝑑𝑒𝑠𝑟𝑖𝑎𝑏𝑙𝑒</m:t>
                        </m:r>
                        <m:r>
                          <a:rPr lang="en-US" b="0" i="1" smtClean="0">
                            <a:latin typeface="Cambria Math" panose="02040503050406030204" pitchFamily="18" charset="0"/>
                          </a:rPr>
                          <m:t> </m:t>
                        </m:r>
                        <m:r>
                          <a:rPr lang="en-US" i="1">
                            <a:latin typeface="Cambria Math" panose="02040503050406030204" pitchFamily="18" charset="0"/>
                          </a:rPr>
                          <m:t>𝑜𝑢𝑡𝑐𝑜𝑚𝑒𝑠</m:t>
                        </m:r>
                      </m:den>
                    </m:f>
                  </m:oMath>
                </a14:m>
                <a:r>
                  <a:rPr lang="en-US" dirty="0" smtClean="0"/>
                  <a:t/>
                </a:r>
                <a:br>
                  <a:rPr lang="en-US" dirty="0" smtClean="0"/>
                </a:br>
                <a:endParaRPr lang="en-US" dirty="0" smtClean="0"/>
              </a:p>
              <a:p>
                <a:r>
                  <a:rPr lang="en-US" dirty="0" smtClean="0"/>
                  <a:t>As an example, probability of event Y=1 (hospital in zip code) can be calculated as:</a:t>
                </a:r>
              </a:p>
              <a:p>
                <a:pPr lvl="1"/>
                <a:endParaRPr lang="en-US" b="0" i="1" dirty="0" smtClean="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num>
                      <m:den>
                        <m:r>
                          <a:rPr lang="en-US" i="1">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den>
                    </m:f>
                  </m:oMath>
                </a14:m>
                <a:r>
                  <a:rPr lang="en-US" dirty="0" smtClean="0"/>
                  <a:t>.  </a:t>
                </a:r>
              </a:p>
              <a:p>
                <a:pPr lvl="2"/>
                <a:endParaRPr lang="en-US" dirty="0" smtClean="0"/>
              </a:p>
              <a:p>
                <a:r>
                  <a:rPr lang="en-US" dirty="0" smtClean="0"/>
                  <a:t>Odds of event </a:t>
                </a:r>
                <a:r>
                  <a:rPr lang="en-US" dirty="0"/>
                  <a:t>Y=1 can be </a:t>
                </a:r>
                <a:r>
                  <a:rPr lang="en-US" dirty="0" smtClean="0"/>
                  <a:t>calculated as:</a:t>
                </a:r>
              </a:p>
              <a:p>
                <a:pPr lvl="1"/>
                <a14:m>
                  <m:oMath xmlns:m="http://schemas.openxmlformats.org/officeDocument/2006/math">
                    <m:r>
                      <a:rPr lang="en-US" b="0" i="1" smtClean="0">
                        <a:latin typeface="Cambria Math" panose="02040503050406030204" pitchFamily="18" charset="0"/>
                      </a:rPr>
                      <m:t>𝑂𝑑𝑑𝑠</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num>
                      <m:den>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𝑛𝑜</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=0</m:t>
                        </m:r>
                        <m:r>
                          <a:rPr lang="en-US"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711324"/>
                <a:ext cx="12192000" cy="5146676"/>
              </a:xfrm>
              <a:blipFill rotWithShape="0">
                <a:blip r:embed="rId2"/>
                <a:stretch>
                  <a:fillRect l="-750" t="-1896"/>
                </a:stretch>
              </a:blipFill>
            </p:spPr>
            <p:txBody>
              <a:bodyPr/>
              <a:lstStyle/>
              <a:p>
                <a:r>
                  <a:rPr lang="en-US">
                    <a:noFill/>
                  </a:rPr>
                  <a:t> </a:t>
                </a:r>
              </a:p>
            </p:txBody>
          </p:sp>
        </mc:Fallback>
      </mc:AlternateContent>
    </p:spTree>
    <p:extLst>
      <p:ext uri="{BB962C8B-B14F-4D97-AF65-F5344CB8AC3E}">
        <p14:creationId xmlns:p14="http://schemas.microsoft.com/office/powerpoint/2010/main" val="4214302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79"/>
            <a:ext cx="12192000" cy="916169"/>
          </a:xfrm>
        </p:spPr>
        <p:txBody>
          <a:bodyPr/>
          <a:lstStyle/>
          <a:p>
            <a:r>
              <a:rPr lang="en-US" dirty="0" smtClean="0"/>
              <a:t>What Happens If We Take the Log of the Odds?</a:t>
            </a:r>
            <a:endParaRPr lang="en-US" dirty="0"/>
          </a:p>
        </p:txBody>
      </p:sp>
      <p:sp>
        <p:nvSpPr>
          <p:cNvPr id="4" name="Rectangle 3"/>
          <p:cNvSpPr/>
          <p:nvPr/>
        </p:nvSpPr>
        <p:spPr>
          <a:xfrm>
            <a:off x="850900" y="6190734"/>
            <a:ext cx="6249047" cy="369332"/>
          </a:xfrm>
          <a:prstGeom prst="rect">
            <a:avLst/>
          </a:prstGeom>
        </p:spPr>
        <p:txBody>
          <a:bodyPr wrap="square">
            <a:spAutoFit/>
          </a:bodyPr>
          <a:lstStyle/>
          <a:p>
            <a:r>
              <a:rPr lang="en-US" dirty="0" smtClean="0"/>
              <a:t>Source: </a:t>
            </a:r>
            <a:r>
              <a:rPr lang="en-US" dirty="0" smtClean="0">
                <a:hlinkClick r:id="rId2"/>
              </a:rPr>
              <a:t>http</a:t>
            </a:r>
            <a:r>
              <a:rPr lang="en-US" dirty="0">
                <a:hlinkClick r:id="rId2"/>
              </a:rPr>
              <a:t>://www.graphpad.com/support/faqid/1465</a:t>
            </a:r>
            <a:r>
              <a:rPr lang="en-US" dirty="0" smtClean="0">
                <a:hlinkClick r:id="rId2"/>
              </a:rPr>
              <a:t>/</a:t>
            </a:r>
            <a:endParaRPr lang="en-US" dirty="0"/>
          </a:p>
        </p:txBody>
      </p:sp>
      <p:pic>
        <p:nvPicPr>
          <p:cNvPr id="5" name="Picture 4"/>
          <p:cNvPicPr>
            <a:picLocks noChangeAspect="1"/>
          </p:cNvPicPr>
          <p:nvPr/>
        </p:nvPicPr>
        <p:blipFill>
          <a:blip r:embed="rId3"/>
          <a:stretch>
            <a:fillRect/>
          </a:stretch>
        </p:blipFill>
        <p:spPr>
          <a:xfrm>
            <a:off x="1401762" y="1366837"/>
            <a:ext cx="9972675" cy="43624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528985" y="1470942"/>
                <a:ext cx="210179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en-US" i="1" smtClean="0">
                              <a:latin typeface="Cambria Math" panose="02040503050406030204" pitchFamily="18" charset="0"/>
                            </a:rPr>
                          </m:ctrlPr>
                        </m:funcPr>
                        <m:fName>
                          <m:r>
                            <m:rPr>
                              <m:sty m:val="p"/>
                            </m:rPr>
                            <a:rPr lang="en-US" altLang="en-US" b="0" i="0" smtClean="0">
                              <a:latin typeface="Cambria Math" panose="02040503050406030204" pitchFamily="18" charset="0"/>
                            </a:rPr>
                            <m:t>Logit</m:t>
                          </m:r>
                          <m:r>
                            <a:rPr lang="en-US" altLang="en-US" b="0" i="0" smtClean="0">
                              <a:latin typeface="Cambria Math" panose="02040503050406030204" pitchFamily="18" charset="0"/>
                            </a:rPr>
                            <m:t>=</m:t>
                          </m:r>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528985" y="1470942"/>
                <a:ext cx="2101794" cy="714683"/>
              </a:xfrm>
              <a:prstGeom prst="rect">
                <a:avLst/>
              </a:prstGeom>
              <a:blipFill rotWithShape="1">
                <a:blip r:embed="rId4"/>
                <a:stretch>
                  <a:fillRect r="-2319"/>
                </a:stretch>
              </a:blipFill>
            </p:spPr>
            <p:txBody>
              <a:bodyPr/>
              <a:lstStyle/>
              <a:p>
                <a:r>
                  <a:rPr lang="en-US">
                    <a:noFill/>
                  </a:rPr>
                  <a:t> </a:t>
                </a:r>
              </a:p>
            </p:txBody>
          </p:sp>
        </mc:Fallback>
      </mc:AlternateContent>
    </p:spTree>
    <p:extLst>
      <p:ext uri="{BB962C8B-B14F-4D97-AF65-F5344CB8AC3E}">
        <p14:creationId xmlns:p14="http://schemas.microsoft.com/office/powerpoint/2010/main" val="1916518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95400"/>
          </a:xfrm>
        </p:spPr>
        <p:txBody>
          <a:bodyPr/>
          <a:lstStyle/>
          <a:p>
            <a:r>
              <a:rPr lang="en-US" dirty="0" smtClean="0"/>
              <a:t>The Logistic Function (AKA Inverse-Logit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08124"/>
                <a:ext cx="12192000" cy="5349876"/>
              </a:xfrm>
            </p:spPr>
            <p:txBody>
              <a:bodyPr>
                <a:normAutofit fontScale="92500" lnSpcReduction="10000"/>
              </a:bodyPr>
              <a:lstStyle/>
              <a:p>
                <a:r>
                  <a:rPr lang="en-US" dirty="0" smtClean="0"/>
                  <a:t>Going back to our model,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0</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1</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b="0" i="1" smtClean="0">
                        <a:latin typeface="Cambria Math" panose="02040503050406030204" pitchFamily="18" charset="0"/>
                      </a:rPr>
                      <m:t>.</m:t>
                    </m:r>
                  </m:oMath>
                </a14:m>
                <a:r>
                  <a:rPr lang="en-US" altLang="en-US" dirty="0" smtClean="0"/>
                  <a:t> (Let’s forget about the error term </a:t>
                </a:r>
                <a14:m>
                  <m:oMath xmlns:m="http://schemas.openxmlformats.org/officeDocument/2006/math">
                    <m:r>
                      <a:rPr lang="en-US" altLang="en-US" i="1">
                        <a:latin typeface="Cambria Math" panose="02040503050406030204" pitchFamily="18" charset="0"/>
                        <a:ea typeface="Cambria Math" panose="02040503050406030204" pitchFamily="18" charset="0"/>
                      </a:rPr>
                      <m:t>𝜀</m:t>
                    </m:r>
                  </m:oMath>
                </a14:m>
                <a:r>
                  <a:rPr lang="en-US" altLang="en-US" dirty="0" smtClean="0"/>
                  <a:t> for the moment.)</a:t>
                </a:r>
                <a:endParaRPr lang="en-US" altLang="en-US" dirty="0"/>
              </a:p>
              <a:p>
                <a:endParaRPr lang="en-US" altLang="en-US" dirty="0"/>
              </a:p>
              <a:p>
                <a:r>
                  <a:rPr lang="en-US" dirty="0" smtClean="0"/>
                  <a:t>If we solve the equation above for </a:t>
                </a:r>
                <a:r>
                  <a:rPr lang="en-US" i="1" dirty="0" smtClean="0"/>
                  <a:t>p = P(Y=1)</a:t>
                </a:r>
                <a:r>
                  <a:rPr lang="en-US" dirty="0" smtClean="0"/>
                  <a:t>, a little algebra later, we will get:</a:t>
                </a:r>
              </a:p>
              <a:p>
                <a:endParaRPr lang="en-US" b="0" i="1" dirty="0" smtClean="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smtClean="0"/>
                  <a:t>.</a:t>
                </a:r>
              </a:p>
              <a:p>
                <a:endParaRPr lang="en-US" dirty="0" smtClean="0"/>
              </a:p>
              <a:p>
                <a:r>
                  <a:rPr lang="en-US" dirty="0" smtClean="0"/>
                  <a:t>The function above (with </a:t>
                </a:r>
                <a:r>
                  <a:rPr lang="en-US" i="1" dirty="0" smtClean="0"/>
                  <a:t>p</a:t>
                </a:r>
                <a:r>
                  <a:rPr lang="en-US" dirty="0" smtClean="0"/>
                  <a:t> on the left hand side) is usually known as the </a:t>
                </a:r>
                <a:r>
                  <a:rPr lang="en-US" i="1" dirty="0" smtClean="0"/>
                  <a:t>inverse logit</a:t>
                </a:r>
                <a:r>
                  <a:rPr lang="en-US" dirty="0" smtClean="0"/>
                  <a:t>, or the </a:t>
                </a:r>
                <a:r>
                  <a:rPr lang="en-US" i="1" dirty="0" smtClean="0"/>
                  <a:t>logistic</a:t>
                </a:r>
                <a:r>
                  <a:rPr lang="en-US" dirty="0" smtClean="0"/>
                  <a:t>, function. However, some statisticians will still call it just the logit function.</a:t>
                </a:r>
              </a:p>
              <a:p>
                <a:endParaRPr lang="en-US" dirty="0" smtClean="0"/>
              </a:p>
              <a:p>
                <a:r>
                  <a:rPr lang="en-US" dirty="0" smtClean="0"/>
                  <a:t>On the previous slide, the graph on the right is that of the </a:t>
                </a:r>
                <a:r>
                  <a:rPr lang="en-US" i="1" dirty="0" smtClean="0"/>
                  <a:t>logistic</a:t>
                </a:r>
                <a:r>
                  <a:rPr lang="en-US" dirty="0" smtClean="0"/>
                  <a:t>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08124"/>
                <a:ext cx="12192000" cy="5349876"/>
              </a:xfrm>
              <a:blipFill rotWithShape="0">
                <a:blip r:embed="rId2"/>
                <a:stretch>
                  <a:fillRect l="-750" t="-683" r="-700" b="-2050"/>
                </a:stretch>
              </a:blipFill>
            </p:spPr>
            <p:txBody>
              <a:bodyPr/>
              <a:lstStyle/>
              <a:p>
                <a:r>
                  <a:rPr lang="en-US">
                    <a:noFill/>
                  </a:rPr>
                  <a:t> </a:t>
                </a:r>
              </a:p>
            </p:txBody>
          </p:sp>
        </mc:Fallback>
      </mc:AlternateContent>
    </p:spTree>
    <p:extLst>
      <p:ext uri="{BB962C8B-B14F-4D97-AF65-F5344CB8AC3E}">
        <p14:creationId xmlns:p14="http://schemas.microsoft.com/office/powerpoint/2010/main" val="3014858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92200"/>
          </a:xfrm>
        </p:spPr>
        <p:txBody>
          <a:bodyPr/>
          <a:lstStyle/>
          <a:p>
            <a:r>
              <a:rPr lang="en-US" dirty="0" smtClean="0"/>
              <a:t>Properties of the Logistic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06524"/>
                <a:ext cx="12192000" cy="5451475"/>
              </a:xfrm>
            </p:spPr>
            <p:txBody>
              <a:bodyPr>
                <a:normAutofit/>
              </a:bodyPr>
              <a:lstStyle/>
              <a:p>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endParaRPr lang="en-US" dirty="0" smtClean="0"/>
              </a:p>
              <a:p>
                <a:endParaRPr lang="en-US" dirty="0" smtClean="0"/>
              </a:p>
              <a:p>
                <a:r>
                  <a:rPr lang="en-US" dirty="0" smtClean="0"/>
                  <a:t>If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smtClean="0"/>
                  <a:t>, then p=0.5</a:t>
                </a:r>
              </a:p>
              <a:p>
                <a:r>
                  <a:rPr lang="en-US" dirty="0" smtClean="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smtClean="0"/>
                  <a:t> gets really big, p approaches 1</a:t>
                </a:r>
              </a:p>
              <a:p>
                <a:r>
                  <a:rPr lang="en-US" dirty="0" smtClean="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smtClean="0"/>
                  <a:t> gets really small, p approaches 0.</a:t>
                </a:r>
              </a:p>
              <a:p>
                <a:endParaRPr lang="en-US" dirty="0"/>
              </a:p>
              <a:p>
                <a:r>
                  <a:rPr lang="en-US" dirty="0" smtClean="0"/>
                  <a:t>This is exactly the type of “translator” function we were hoping for earlier!</a:t>
                </a:r>
              </a:p>
              <a:p>
                <a:pPr marL="0" indent="0">
                  <a:buNone/>
                </a:pPr>
                <a:r>
                  <a:rPr lang="en-US" dirty="0" smtClean="0"/>
                  <a:t>* In OLS,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smtClean="0"/>
                  <a:t> would be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06524"/>
                <a:ext cx="12192000" cy="5451475"/>
              </a:xfrm>
              <a:blipFill rotWithShape="0">
                <a:blip r:embed="rId2"/>
                <a:stretch>
                  <a:fillRect l="-1000"/>
                </a:stretch>
              </a:blipFill>
            </p:spPr>
            <p:txBody>
              <a:bodyPr/>
              <a:lstStyle/>
              <a:p>
                <a:r>
                  <a:rPr lang="en-US">
                    <a:noFill/>
                  </a:rPr>
                  <a:t> </a:t>
                </a:r>
              </a:p>
            </p:txBody>
          </p:sp>
        </mc:Fallback>
      </mc:AlternateContent>
    </p:spTree>
    <p:extLst>
      <p:ext uri="{BB962C8B-B14F-4D97-AF65-F5344CB8AC3E}">
        <p14:creationId xmlns:p14="http://schemas.microsoft.com/office/powerpoint/2010/main" val="2740676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6300"/>
          </a:xfrm>
        </p:spPr>
        <p:txBody>
          <a:bodyPr/>
          <a:lstStyle/>
          <a:p>
            <a:r>
              <a:rPr lang="en-US" dirty="0" smtClean="0"/>
              <a:t>Maximum Likelihood Estimation (MLE) of Parameters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86393"/>
                <a:ext cx="12192000" cy="5502275"/>
              </a:xfrm>
            </p:spPr>
            <p:txBody>
              <a:bodyPr>
                <a:normAutofit/>
              </a:bodyPr>
              <a:lstStyle/>
              <a:p>
                <a:r>
                  <a:rPr lang="en-US" altLang="en-US" dirty="0" smtClean="0"/>
                  <a:t>MLE is a statistical method for estimating the coefficients of a model.</a:t>
                </a:r>
              </a:p>
              <a:p>
                <a:r>
                  <a:rPr lang="en-US" altLang="en-US" dirty="0"/>
                  <a:t>The likelihood function (L) measures the probability of observing the particular set of dependent variable values (p</a:t>
                </a:r>
                <a:r>
                  <a:rPr lang="en-US" altLang="en-US" baseline="-25000" dirty="0"/>
                  <a:t>1</a:t>
                </a:r>
                <a:r>
                  <a:rPr lang="en-US" altLang="en-US" dirty="0"/>
                  <a:t>, p</a:t>
                </a:r>
                <a:r>
                  <a:rPr lang="en-US" altLang="en-US" baseline="-25000" dirty="0"/>
                  <a:t>2</a:t>
                </a:r>
                <a:r>
                  <a:rPr lang="en-US" altLang="en-US" dirty="0"/>
                  <a:t>, ..., </a:t>
                </a:r>
                <a:r>
                  <a:rPr lang="en-US" altLang="en-US" dirty="0" err="1"/>
                  <a:t>p</a:t>
                </a:r>
                <a:r>
                  <a:rPr lang="en-US" altLang="en-US" baseline="-25000" dirty="0" err="1"/>
                  <a:t>n</a:t>
                </a:r>
                <a:r>
                  <a:rPr lang="en-US" altLang="en-US" dirty="0"/>
                  <a:t>) that occur in the sample: </a:t>
                </a:r>
                <a:br>
                  <a:rPr lang="en-US" altLang="en-US" dirty="0"/>
                </a:br>
                <a:r>
                  <a:rPr lang="en-US" altLang="en-US" dirty="0"/>
                  <a:t>	</a:t>
                </a:r>
                <a:endParaRPr lang="en-US" altLang="en-US"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𝐿</m:t>
                      </m:r>
                      <m:r>
                        <a:rPr lang="en-US" altLang="en-US" b="0" i="1" smtClean="0">
                          <a:latin typeface="Cambria Math" panose="02040503050406030204" pitchFamily="18" charset="0"/>
                        </a:rPr>
                        <m:t>=</m:t>
                      </m:r>
                      <m:r>
                        <a:rPr lang="en-US" altLang="en-US" b="0" i="1" smtClean="0">
                          <a:latin typeface="Cambria Math" panose="02040503050406030204" pitchFamily="18" charset="0"/>
                        </a:rPr>
                        <m:t>𝑃𝑟𝑜𝑏𝑎𝑏𝑖𝑙𝑖𝑡𝑦</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𝑛</m:t>
                              </m:r>
                            </m:sub>
                          </m:sSub>
                        </m:e>
                      </m:d>
                    </m:oMath>
                  </m:oMathPara>
                </a14:m>
                <a:endParaRPr lang="en-US" altLang="en-US" dirty="0"/>
              </a:p>
              <a:p>
                <a:endParaRPr lang="en-US" altLang="en-US" dirty="0" smtClean="0"/>
              </a:p>
              <a:p>
                <a:r>
                  <a:rPr lang="en-US" altLang="en-US" dirty="0" smtClean="0"/>
                  <a:t>The </a:t>
                </a:r>
                <a:r>
                  <a:rPr lang="en-US" altLang="en-US" dirty="0"/>
                  <a:t>higher the L, the higher the probability of observing the </a:t>
                </a:r>
                <a:r>
                  <a:rPr lang="en-US" altLang="en-US" dirty="0" smtClean="0"/>
                  <a:t>p’s </a:t>
                </a:r>
                <a:r>
                  <a:rPr lang="en-US" altLang="en-US" dirty="0"/>
                  <a:t>in the sample. </a:t>
                </a:r>
                <a:endParaRPr lang="en-US" altLang="en-US" dirty="0" smtClean="0"/>
              </a:p>
              <a:p>
                <a:r>
                  <a:rPr lang="en-US" altLang="en-US" dirty="0" smtClean="0"/>
                  <a:t>MLE </a:t>
                </a:r>
                <a:r>
                  <a:rPr lang="en-US" altLang="en-US" dirty="0"/>
                  <a:t>involves finding the coefficients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alt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oMath>
                </a14:m>
                <a:r>
                  <a:rPr lang="en-US" altLang="en-US" dirty="0" smtClean="0"/>
                  <a:t> that make </a:t>
                </a:r>
                <a:r>
                  <a:rPr lang="en-US" altLang="en-US" dirty="0"/>
                  <a:t>the log of the likelihood function </a:t>
                </a:r>
                <a:r>
                  <a:rPr lang="en-US" altLang="en-US" dirty="0" smtClean="0"/>
                  <a:t>(a function which is easier to work with than the likelihood function itself) </a:t>
                </a:r>
                <a:r>
                  <a:rPr lang="en-US" altLang="en-US" dirty="0"/>
                  <a:t>as large as </a:t>
                </a:r>
                <a:r>
                  <a:rPr lang="en-US" altLang="en-US" dirty="0" smtClean="0"/>
                  <a:t>possible.</a:t>
                </a:r>
              </a:p>
              <a:p>
                <a:r>
                  <a:rPr lang="en-US" altLang="en-US" dirty="0" smtClean="0"/>
                  <a:t>For </a:t>
                </a:r>
                <a:r>
                  <a:rPr lang="en-US" altLang="en-US" dirty="0"/>
                  <a:t>more </a:t>
                </a:r>
                <a:r>
                  <a:rPr lang="en-US" altLang="en-US" dirty="0" smtClean="0"/>
                  <a:t>information on maximum likelihood estimation for logistic regression, </a:t>
                </a:r>
                <a:r>
                  <a:rPr lang="en-US" altLang="en-US" dirty="0"/>
                  <a:t>see: </a:t>
                </a:r>
                <a:r>
                  <a:rPr lang="en-US" altLang="en-US" dirty="0">
                    <a:hlinkClick r:id="rId2"/>
                  </a:rPr>
                  <a:t>http://</a:t>
                </a:r>
                <a:r>
                  <a:rPr lang="en-US" altLang="en-US" dirty="0" smtClean="0">
                    <a:hlinkClick r:id="rId2"/>
                  </a:rPr>
                  <a:t>czep.net/stat/mlelr.pdf</a:t>
                </a:r>
                <a:r>
                  <a:rPr lang="en-US" altLang="en-US" dirty="0" smtClean="0"/>
                  <a:t>.</a:t>
                </a:r>
                <a:endParaRPr lang="en-US"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86393"/>
                <a:ext cx="12192000" cy="5502275"/>
              </a:xfrm>
              <a:blipFill rotWithShape="0">
                <a:blip r:embed="rId3"/>
                <a:stretch>
                  <a:fillRect l="-900" t="-1885" r="-1700"/>
                </a:stretch>
              </a:blipFill>
            </p:spPr>
            <p:txBody>
              <a:bodyPr/>
              <a:lstStyle/>
              <a:p>
                <a:r>
                  <a:rPr lang="en-US">
                    <a:noFill/>
                  </a:rPr>
                  <a:t> </a:t>
                </a:r>
              </a:p>
            </p:txBody>
          </p:sp>
        </mc:Fallback>
      </mc:AlternateContent>
      <p:sp>
        <p:nvSpPr>
          <p:cNvPr id="4" name="Rectangle 3"/>
          <p:cNvSpPr/>
          <p:nvPr/>
        </p:nvSpPr>
        <p:spPr>
          <a:xfrm>
            <a:off x="0" y="6488668"/>
            <a:ext cx="6489699" cy="369332"/>
          </a:xfrm>
          <a:prstGeom prst="rect">
            <a:avLst/>
          </a:prstGeom>
        </p:spPr>
        <p:txBody>
          <a:bodyPr wrap="square">
            <a:spAutoFit/>
          </a:bodyPr>
          <a:lstStyle/>
          <a:p>
            <a:r>
              <a:rPr lang="en-US" dirty="0" smtClean="0"/>
              <a:t>Source: </a:t>
            </a:r>
            <a:r>
              <a:rPr lang="en-US" dirty="0" smtClean="0">
                <a:hlinkClick r:id="rId4"/>
              </a:rPr>
              <a:t>www.appstate.edu</a:t>
            </a:r>
            <a:r>
              <a:rPr lang="en-US" dirty="0">
                <a:hlinkClick r:id="rId4"/>
              </a:rPr>
              <a:t>/~</a:t>
            </a:r>
            <a:r>
              <a:rPr lang="en-US" b="1" dirty="0">
                <a:hlinkClick r:id="rId4"/>
              </a:rPr>
              <a:t>whitehead</a:t>
            </a:r>
            <a:r>
              <a:rPr lang="en-US" dirty="0">
                <a:hlinkClick r:id="rId4"/>
              </a:rPr>
              <a:t>jc/service/</a:t>
            </a:r>
            <a:r>
              <a:rPr lang="en-US" b="1" dirty="0">
                <a:hlinkClick r:id="rId4"/>
              </a:rPr>
              <a:t>logit</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928709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t>What Happens When We Have 2+ Predictors?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95424"/>
                <a:ext cx="12192000" cy="5108575"/>
              </a:xfrm>
            </p:spPr>
            <p:txBody>
              <a:bodyPr/>
              <a:lstStyle/>
              <a:p>
                <a:r>
                  <a:rPr lang="en-US" dirty="0" smtClean="0"/>
                  <a:t>Multiple logistic regression</a:t>
                </a:r>
              </a:p>
              <a:p>
                <a:r>
                  <a:rPr lang="en-US" dirty="0" smtClean="0"/>
                  <a:t>Everything is pretty much the same as when there’s 1 predictor</a:t>
                </a:r>
              </a:p>
              <a:p>
                <a:r>
                  <a:rPr lang="en-US" dirty="0" smtClean="0"/>
                  <a:t>When there are, say, 3 predictors:</a:t>
                </a:r>
              </a:p>
              <a:p>
                <a:pPr lvl="1"/>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smtClean="0"/>
                  <a:t> becomes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oMath>
                </a14:m>
                <a:r>
                  <a:rPr lang="en-US" dirty="0"/>
                  <a:t> </a:t>
                </a:r>
                <a:endParaRPr lang="en-US" dirty="0" smtClean="0"/>
              </a:p>
              <a:p>
                <a:pPr lvl="1"/>
                <a:r>
                  <a:rPr lang="en-US" dirty="0" smtClean="0"/>
                  <a:t>As with OLS regression, we need to make sure there’s no </a:t>
                </a:r>
                <a:r>
                  <a:rPr lang="en-US" dirty="0" err="1" smtClean="0"/>
                  <a:t>multicollinearity</a:t>
                </a:r>
                <a:r>
                  <a:rPr lang="en-US" dirty="0" smtClean="0"/>
                  <a:t>.</a:t>
                </a:r>
              </a:p>
              <a:p>
                <a:pPr lvl="1"/>
                <a:r>
                  <a:rPr lang="en-US" dirty="0" smtClean="0"/>
                  <a:t>As with OLS regression, when interpreting the coefficient of each predictor, we need the “holding all other predictors constant” qualifier.</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95424"/>
                <a:ext cx="12192000" cy="5108575"/>
              </a:xfrm>
              <a:blipFill rotWithShape="0">
                <a:blip r:embed="rId2"/>
                <a:stretch>
                  <a:fillRect l="-900" t="-1909"/>
                </a:stretch>
              </a:blipFill>
            </p:spPr>
            <p:txBody>
              <a:bodyPr/>
              <a:lstStyle/>
              <a:p>
                <a:r>
                  <a:rPr lang="en-US">
                    <a:noFill/>
                  </a:rPr>
                  <a:t> </a:t>
                </a:r>
              </a:p>
            </p:txBody>
          </p:sp>
        </mc:Fallback>
      </mc:AlternateContent>
    </p:spTree>
    <p:extLst>
      <p:ext uri="{BB962C8B-B14F-4D97-AF65-F5344CB8AC3E}">
        <p14:creationId xmlns:p14="http://schemas.microsoft.com/office/powerpoint/2010/main" val="1155450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9475"/>
          </a:xfrm>
        </p:spPr>
        <p:txBody>
          <a:bodyPr/>
          <a:lstStyle/>
          <a:p>
            <a:r>
              <a:rPr lang="en-US" dirty="0" smtClean="0"/>
              <a:t>Assumptions of Logistic Regression</a:t>
            </a:r>
            <a:endParaRPr lang="en-US" dirty="0"/>
          </a:p>
        </p:txBody>
      </p:sp>
      <p:sp>
        <p:nvSpPr>
          <p:cNvPr id="3" name="Content Placeholder 2"/>
          <p:cNvSpPr>
            <a:spLocks noGrp="1"/>
          </p:cNvSpPr>
          <p:nvPr>
            <p:ph idx="1"/>
          </p:nvPr>
        </p:nvSpPr>
        <p:spPr>
          <a:xfrm>
            <a:off x="0" y="1016794"/>
            <a:ext cx="12192000" cy="5841206"/>
          </a:xfrm>
        </p:spPr>
        <p:txBody>
          <a:bodyPr>
            <a:normAutofit fontScale="92500" lnSpcReduction="10000"/>
          </a:bodyPr>
          <a:lstStyle/>
          <a:p>
            <a:r>
              <a:rPr lang="en-US" dirty="0" smtClean="0"/>
              <a:t>Recall the assumptions of OLS:</a:t>
            </a:r>
          </a:p>
          <a:p>
            <a:pPr lvl="1"/>
            <a:r>
              <a:rPr lang="en-US" dirty="0" smtClean="0"/>
              <a:t>Independence of observations</a:t>
            </a:r>
          </a:p>
          <a:p>
            <a:pPr lvl="1"/>
            <a:r>
              <a:rPr lang="en-US" dirty="0" smtClean="0"/>
              <a:t>Linear relationship between DV and each predictor</a:t>
            </a:r>
          </a:p>
          <a:p>
            <a:pPr lvl="1"/>
            <a:r>
              <a:rPr lang="en-US" dirty="0" smtClean="0"/>
              <a:t>Normality of residuals</a:t>
            </a:r>
          </a:p>
          <a:p>
            <a:pPr lvl="1"/>
            <a:r>
              <a:rPr lang="en-US" dirty="0"/>
              <a:t>Homoscedasticity</a:t>
            </a:r>
          </a:p>
          <a:p>
            <a:pPr lvl="1"/>
            <a:r>
              <a:rPr lang="en-US" dirty="0" smtClean="0"/>
              <a:t>No </a:t>
            </a:r>
            <a:r>
              <a:rPr lang="en-US" dirty="0" err="1" smtClean="0"/>
              <a:t>multicollinearity</a:t>
            </a:r>
            <a:endParaRPr lang="en-US" dirty="0" smtClean="0"/>
          </a:p>
          <a:p>
            <a:r>
              <a:rPr lang="en-US" dirty="0" smtClean="0"/>
              <a:t>Assumptions of Logistic Regression</a:t>
            </a:r>
          </a:p>
          <a:p>
            <a:pPr lvl="1"/>
            <a:r>
              <a:rPr lang="en-US" dirty="0"/>
              <a:t>DV must be binary</a:t>
            </a:r>
          </a:p>
          <a:p>
            <a:pPr lvl="1"/>
            <a:r>
              <a:rPr lang="en-US" dirty="0"/>
              <a:t>No severe </a:t>
            </a:r>
            <a:r>
              <a:rPr lang="en-US" dirty="0" err="1" smtClean="0"/>
              <a:t>multicollinearity</a:t>
            </a:r>
            <a:endParaRPr lang="en-US" dirty="0" smtClean="0"/>
          </a:p>
          <a:p>
            <a:pPr lvl="1"/>
            <a:r>
              <a:rPr lang="en-US" dirty="0"/>
              <a:t>Larger samples are needed than for linear regression because MLE (and not least squares) is used to estimate regression coefficients.</a:t>
            </a:r>
          </a:p>
          <a:p>
            <a:pPr lvl="2"/>
            <a:r>
              <a:rPr lang="en-US" dirty="0"/>
              <a:t>You need at least 50 observations per predictor (compared to about 10 per predictor in OLS regression)</a:t>
            </a:r>
          </a:p>
          <a:p>
            <a:r>
              <a:rPr lang="en-US" dirty="0" smtClean="0"/>
              <a:t>But in Logistic Regression</a:t>
            </a:r>
          </a:p>
          <a:p>
            <a:pPr lvl="1"/>
            <a:r>
              <a:rPr lang="en-US" dirty="0" smtClean="0"/>
              <a:t>There’s no assumption that there needs to be a linear relationship between DV and each IV</a:t>
            </a:r>
          </a:p>
          <a:p>
            <a:pPr lvl="1"/>
            <a:r>
              <a:rPr lang="en-US" dirty="0" smtClean="0"/>
              <a:t>No assumption of homoscedasticity</a:t>
            </a:r>
          </a:p>
          <a:p>
            <a:pPr lvl="1"/>
            <a:r>
              <a:rPr lang="en-US" dirty="0"/>
              <a:t>Residuals don’t need to be </a:t>
            </a:r>
            <a:r>
              <a:rPr lang="en-US" dirty="0" smtClean="0"/>
              <a:t>normal</a:t>
            </a:r>
          </a:p>
        </p:txBody>
      </p:sp>
    </p:spTree>
    <p:extLst>
      <p:ext uri="{BB962C8B-B14F-4D97-AF65-F5344CB8AC3E}">
        <p14:creationId xmlns:p14="http://schemas.microsoft.com/office/powerpoint/2010/main" val="959529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dirty="0" smtClean="0"/>
              <a:t>Let’s Run Some Regressions!</a:t>
            </a:r>
            <a:endParaRPr lang="en-US" dirty="0"/>
          </a:p>
        </p:txBody>
      </p:sp>
      <p:sp>
        <p:nvSpPr>
          <p:cNvPr id="3" name="Content Placeholder 2"/>
          <p:cNvSpPr>
            <a:spLocks noGrp="1"/>
          </p:cNvSpPr>
          <p:nvPr>
            <p:ph idx="1"/>
          </p:nvPr>
        </p:nvSpPr>
        <p:spPr>
          <a:xfrm>
            <a:off x="0" y="1457324"/>
            <a:ext cx="12192000" cy="5400675"/>
          </a:xfrm>
        </p:spPr>
        <p:txBody>
          <a:bodyPr/>
          <a:lstStyle/>
          <a:p>
            <a:r>
              <a:rPr lang="en-US" dirty="0" smtClean="0"/>
              <a:t>The following slides will be structured like this:</a:t>
            </a:r>
          </a:p>
          <a:p>
            <a:pPr lvl="1"/>
            <a:r>
              <a:rPr lang="en-US" dirty="0" smtClean="0"/>
              <a:t>First we’ll talk about getting the required packages and libraries in R, and importing the data into R</a:t>
            </a:r>
          </a:p>
          <a:p>
            <a:pPr lvl="1"/>
            <a:r>
              <a:rPr lang="en-US" dirty="0" smtClean="0"/>
              <a:t>Then, we’ll go over how to interpret the logistic regression coefficients</a:t>
            </a:r>
          </a:p>
          <a:p>
            <a:pPr lvl="2"/>
            <a:r>
              <a:rPr lang="en-US" dirty="0" smtClean="0"/>
              <a:t>In practice, this should really be done only for those variables which are statistically significant</a:t>
            </a:r>
          </a:p>
          <a:p>
            <a:pPr lvl="1"/>
            <a:r>
              <a:rPr lang="en-US" dirty="0" smtClean="0"/>
              <a:t>Then, we’ll talk about the significance tests for each coefficient</a:t>
            </a:r>
          </a:p>
          <a:p>
            <a:pPr lvl="1"/>
            <a:r>
              <a:rPr lang="en-US" dirty="0" smtClean="0"/>
              <a:t>Then we’ll talk about goodness of fit measures</a:t>
            </a:r>
          </a:p>
          <a:p>
            <a:pPr lvl="1"/>
            <a:endParaRPr lang="en-US" dirty="0"/>
          </a:p>
        </p:txBody>
      </p:sp>
    </p:spTree>
    <p:extLst>
      <p:ext uri="{BB962C8B-B14F-4D97-AF65-F5344CB8AC3E}">
        <p14:creationId xmlns:p14="http://schemas.microsoft.com/office/powerpoint/2010/main" val="3603797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Introduction</a:t>
            </a:r>
            <a:endParaRPr lang="en-US" dirty="0"/>
          </a:p>
        </p:txBody>
      </p:sp>
      <p:sp>
        <p:nvSpPr>
          <p:cNvPr id="3" name="Content Placeholder 2"/>
          <p:cNvSpPr>
            <a:spLocks noGrp="1"/>
          </p:cNvSpPr>
          <p:nvPr>
            <p:ph idx="1"/>
          </p:nvPr>
        </p:nvSpPr>
        <p:spPr>
          <a:xfrm>
            <a:off x="0" y="1549400"/>
            <a:ext cx="12192000" cy="5308600"/>
          </a:xfrm>
        </p:spPr>
        <p:txBody>
          <a:bodyPr>
            <a:normAutofit/>
          </a:bodyPr>
          <a:lstStyle/>
          <a:p>
            <a:r>
              <a:rPr lang="en-US" dirty="0" smtClean="0"/>
              <a:t>In earlier lectures, we considered problems where the dependent variable Y was continuous (and ideally normal)</a:t>
            </a:r>
          </a:p>
          <a:p>
            <a:endParaRPr lang="en-US" dirty="0" smtClean="0"/>
          </a:p>
          <a:p>
            <a:r>
              <a:rPr lang="en-US" dirty="0" smtClean="0"/>
              <a:t>But what if Y is binary? </a:t>
            </a:r>
          </a:p>
          <a:p>
            <a:pPr lvl="1"/>
            <a:r>
              <a:rPr lang="en-US" dirty="0" smtClean="0"/>
              <a:t>Yes/No</a:t>
            </a:r>
          </a:p>
          <a:p>
            <a:pPr lvl="1"/>
            <a:r>
              <a:rPr lang="en-US" dirty="0" smtClean="0"/>
              <a:t>True/False</a:t>
            </a:r>
          </a:p>
          <a:p>
            <a:pPr lvl="1"/>
            <a:r>
              <a:rPr lang="en-US" dirty="0" smtClean="0"/>
              <a:t>Pass/Fail (e.g., building code inspection)</a:t>
            </a:r>
          </a:p>
          <a:p>
            <a:pPr lvl="1"/>
            <a:r>
              <a:rPr lang="en-US" dirty="0" smtClean="0"/>
              <a:t>Presence/absence of a crime, park, building feature, bike lane, etc.</a:t>
            </a:r>
          </a:p>
          <a:p>
            <a:pPr lvl="1"/>
            <a:r>
              <a:rPr lang="en-US" dirty="0" smtClean="0"/>
              <a:t>Notation: Yes, True, Pass, Presence = 1 and No, False, Fail, Absence = 0</a:t>
            </a:r>
          </a:p>
          <a:p>
            <a:endParaRPr lang="en-US" dirty="0" smtClean="0"/>
          </a:p>
          <a:p>
            <a:r>
              <a:rPr lang="en-US" dirty="0" smtClean="0"/>
              <a:t>That is, like in multiple regression, we want to see the extent to which Y might be associated with predictors x</a:t>
            </a:r>
            <a:r>
              <a:rPr lang="en-US" baseline="-25000" dirty="0" smtClean="0"/>
              <a:t>1</a:t>
            </a:r>
            <a:r>
              <a:rPr lang="en-US" dirty="0" smtClean="0"/>
              <a:t>… </a:t>
            </a:r>
            <a:r>
              <a:rPr lang="en-US" dirty="0" err="1" smtClean="0"/>
              <a:t>x</a:t>
            </a:r>
            <a:r>
              <a:rPr lang="en-US" baseline="-25000" dirty="0" err="1" smtClean="0"/>
              <a:t>k</a:t>
            </a:r>
            <a:r>
              <a:rPr lang="en-US" dirty="0" smtClean="0"/>
              <a:t>.</a:t>
            </a:r>
          </a:p>
          <a:p>
            <a:endParaRPr lang="en-US" dirty="0"/>
          </a:p>
        </p:txBody>
      </p:sp>
    </p:spTree>
    <p:extLst>
      <p:ext uri="{BB962C8B-B14F-4D97-AF65-F5344CB8AC3E}">
        <p14:creationId xmlns:p14="http://schemas.microsoft.com/office/powerpoint/2010/main" val="58395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199"/>
          </a:xfrm>
        </p:spPr>
        <p:txBody>
          <a:bodyPr/>
          <a:lstStyle/>
          <a:p>
            <a:r>
              <a:rPr lang="en-US" dirty="0" smtClean="0"/>
              <a:t>R Code</a:t>
            </a:r>
            <a:endParaRPr lang="en-US" dirty="0"/>
          </a:p>
        </p:txBody>
      </p:sp>
      <p:sp>
        <p:nvSpPr>
          <p:cNvPr id="3" name="Content Placeholder 2"/>
          <p:cNvSpPr>
            <a:spLocks noGrp="1"/>
          </p:cNvSpPr>
          <p:nvPr>
            <p:ph idx="1"/>
          </p:nvPr>
        </p:nvSpPr>
        <p:spPr>
          <a:xfrm>
            <a:off x="393700" y="784224"/>
            <a:ext cx="11391900" cy="5330310"/>
          </a:xfrm>
        </p:spPr>
        <p:txBody>
          <a:bodyPr numCol="2">
            <a:noAutofit/>
          </a:bodyPr>
          <a:lstStyle/>
          <a:p>
            <a:pPr marL="0" indent="0">
              <a:lnSpc>
                <a:spcPct val="100000"/>
              </a:lnSpc>
              <a:buNone/>
            </a:pPr>
            <a:r>
              <a:rPr lang="en-US" sz="1600" b="1" dirty="0" smtClean="0"/>
              <a:t>#Logistic </a:t>
            </a:r>
            <a:r>
              <a:rPr lang="en-US" sz="1600" b="1" dirty="0"/>
              <a:t>Regression in R: </a:t>
            </a:r>
            <a:r>
              <a:rPr lang="en-US" sz="1600" b="1" dirty="0" smtClean="0"/>
              <a:t>#</a:t>
            </a:r>
            <a:r>
              <a:rPr lang="en-US" sz="1600" b="1" dirty="0" smtClean="0">
                <a:hlinkClick r:id="rId2"/>
              </a:rPr>
              <a:t>http</a:t>
            </a:r>
            <a:r>
              <a:rPr lang="en-US" sz="1600" b="1" dirty="0">
                <a:hlinkClick r:id="rId2"/>
              </a:rPr>
              <a:t>://www.ats.ucla.edu/stat/r/dae/logit.htm</a:t>
            </a:r>
            <a:endParaRPr lang="en-US" sz="1600" b="1" dirty="0"/>
          </a:p>
          <a:p>
            <a:pPr marL="0" indent="0">
              <a:lnSpc>
                <a:spcPct val="100000"/>
              </a:lnSpc>
              <a:buNone/>
            </a:pPr>
            <a:endParaRPr lang="en-US" sz="1600" b="1" dirty="0" smtClean="0"/>
          </a:p>
          <a:p>
            <a:pPr marL="0" indent="0">
              <a:lnSpc>
                <a:spcPct val="100000"/>
              </a:lnSpc>
              <a:buNone/>
            </a:pPr>
            <a:r>
              <a:rPr lang="en-US" sz="1600" b="1" dirty="0" err="1" smtClean="0"/>
              <a:t>install.packages</a:t>
            </a:r>
            <a:r>
              <a:rPr lang="en-US" sz="1600" b="1" dirty="0"/>
              <a:t>("</a:t>
            </a:r>
            <a:r>
              <a:rPr lang="en-US" sz="1600" b="1" dirty="0" err="1"/>
              <a:t>packagename</a:t>
            </a:r>
            <a:r>
              <a:rPr lang="en-US" sz="1600" b="1" dirty="0"/>
              <a:t>")</a:t>
            </a:r>
          </a:p>
          <a:p>
            <a:pPr marL="0" indent="0">
              <a:lnSpc>
                <a:spcPct val="100000"/>
              </a:lnSpc>
              <a:buNone/>
            </a:pPr>
            <a:r>
              <a:rPr lang="en-US" sz="1600" b="1" dirty="0" err="1"/>
              <a:t>install.packages</a:t>
            </a:r>
            <a:r>
              <a:rPr lang="en-US" sz="1600" b="1" dirty="0"/>
              <a:t>("</a:t>
            </a:r>
            <a:r>
              <a:rPr lang="en-US" sz="1600" b="1" dirty="0" err="1"/>
              <a:t>aod</a:t>
            </a:r>
            <a:r>
              <a:rPr lang="en-US" sz="1600" b="1" dirty="0"/>
              <a:t>")</a:t>
            </a:r>
          </a:p>
          <a:p>
            <a:pPr marL="0" indent="0">
              <a:lnSpc>
                <a:spcPct val="100000"/>
              </a:lnSpc>
              <a:buNone/>
            </a:pPr>
            <a:r>
              <a:rPr lang="en-US" sz="1600" b="1" dirty="0" err="1"/>
              <a:t>install.packages</a:t>
            </a:r>
            <a:r>
              <a:rPr lang="en-US" sz="1600" b="1" dirty="0"/>
              <a:t>("ggplot2")</a:t>
            </a:r>
          </a:p>
          <a:p>
            <a:pPr marL="0" indent="0">
              <a:lnSpc>
                <a:spcPct val="100000"/>
              </a:lnSpc>
              <a:buNone/>
            </a:pPr>
            <a:r>
              <a:rPr lang="en-US" sz="1600" b="1" dirty="0" err="1"/>
              <a:t>install.packages</a:t>
            </a:r>
            <a:r>
              <a:rPr lang="en-US" sz="1600" b="1" dirty="0"/>
              <a:t>("</a:t>
            </a:r>
            <a:r>
              <a:rPr lang="en-US" sz="1600" b="1" dirty="0" err="1"/>
              <a:t>rms</a:t>
            </a:r>
            <a:r>
              <a:rPr lang="en-US" sz="1600" b="1" dirty="0" smtClean="0"/>
              <a:t>")</a:t>
            </a:r>
          </a:p>
          <a:p>
            <a:pPr marL="0" indent="0">
              <a:lnSpc>
                <a:spcPct val="100000"/>
              </a:lnSpc>
              <a:buNone/>
            </a:pPr>
            <a:r>
              <a:rPr lang="en-US" sz="1600" b="1" dirty="0" err="1"/>
              <a:t>install.packages</a:t>
            </a:r>
            <a:r>
              <a:rPr lang="en-US" sz="1600" b="1" dirty="0"/>
              <a:t>("</a:t>
            </a:r>
            <a:r>
              <a:rPr lang="en-US" sz="1600" b="1" dirty="0" err="1"/>
              <a:t>gmodels</a:t>
            </a:r>
            <a:r>
              <a:rPr lang="en-US" sz="1600" b="1" dirty="0"/>
              <a:t>")</a:t>
            </a:r>
          </a:p>
          <a:p>
            <a:pPr marL="0" indent="0">
              <a:lnSpc>
                <a:spcPct val="100000"/>
              </a:lnSpc>
              <a:buNone/>
            </a:pPr>
            <a:endParaRPr lang="en-US" sz="1600" b="1" dirty="0" smtClean="0"/>
          </a:p>
          <a:p>
            <a:pPr marL="0" indent="0">
              <a:lnSpc>
                <a:spcPct val="100000"/>
              </a:lnSpc>
              <a:buNone/>
            </a:pPr>
            <a:r>
              <a:rPr lang="en-US" sz="1600" b="1" dirty="0" smtClean="0"/>
              <a:t>library(</a:t>
            </a:r>
            <a:r>
              <a:rPr lang="en-US" sz="1600" b="1" dirty="0" err="1" smtClean="0"/>
              <a:t>packagename</a:t>
            </a:r>
            <a:r>
              <a:rPr lang="en-US" sz="1600" b="1" dirty="0" smtClean="0"/>
              <a:t>)</a:t>
            </a:r>
          </a:p>
          <a:p>
            <a:pPr marL="0" indent="0">
              <a:lnSpc>
                <a:spcPct val="100000"/>
              </a:lnSpc>
              <a:buNone/>
            </a:pPr>
            <a:r>
              <a:rPr lang="en-US" sz="1600" b="1" dirty="0" smtClean="0"/>
              <a:t>library(</a:t>
            </a:r>
            <a:r>
              <a:rPr lang="en-US" sz="1600" b="1" dirty="0" err="1" smtClean="0"/>
              <a:t>aod</a:t>
            </a:r>
            <a:r>
              <a:rPr lang="en-US" sz="1600" b="1" dirty="0" smtClean="0"/>
              <a:t>)</a:t>
            </a:r>
          </a:p>
          <a:p>
            <a:pPr marL="0" indent="0">
              <a:lnSpc>
                <a:spcPct val="100000"/>
              </a:lnSpc>
              <a:buNone/>
            </a:pPr>
            <a:r>
              <a:rPr lang="en-US" sz="1600" b="1" dirty="0" smtClean="0"/>
              <a:t>library(ggplot2)</a:t>
            </a:r>
          </a:p>
          <a:p>
            <a:pPr marL="0" indent="0">
              <a:lnSpc>
                <a:spcPct val="100000"/>
              </a:lnSpc>
              <a:buNone/>
            </a:pPr>
            <a:r>
              <a:rPr lang="en-US" sz="1600" b="1" dirty="0" smtClean="0"/>
              <a:t>library(</a:t>
            </a:r>
            <a:r>
              <a:rPr lang="en-US" sz="1600" b="1" dirty="0" err="1" smtClean="0"/>
              <a:t>rms</a:t>
            </a:r>
            <a:r>
              <a:rPr lang="en-US" sz="1600" b="1" dirty="0" smtClean="0"/>
              <a:t>)</a:t>
            </a:r>
          </a:p>
          <a:p>
            <a:pPr marL="0" indent="0">
              <a:lnSpc>
                <a:spcPct val="100000"/>
              </a:lnSpc>
              <a:buNone/>
            </a:pPr>
            <a:r>
              <a:rPr lang="en-US" sz="1600" b="1" dirty="0" smtClean="0"/>
              <a:t>library(</a:t>
            </a:r>
            <a:r>
              <a:rPr lang="en-US" sz="1600" b="1" dirty="0" err="1" smtClean="0"/>
              <a:t>gmodels</a:t>
            </a:r>
            <a:r>
              <a:rPr lang="en-US" sz="1600" b="1" dirty="0" smtClean="0"/>
              <a:t>)</a:t>
            </a:r>
          </a:p>
          <a:p>
            <a:pPr marL="0" indent="0">
              <a:lnSpc>
                <a:spcPct val="100000"/>
              </a:lnSpc>
              <a:buNone/>
            </a:pPr>
            <a:r>
              <a:rPr lang="en-US" sz="1600" b="1" dirty="0" err="1" smtClean="0"/>
              <a:t>setwd</a:t>
            </a:r>
            <a:r>
              <a:rPr lang="en-US" sz="1600" b="1" dirty="0" smtClean="0"/>
              <a:t>("C:/Logistic Regression")</a:t>
            </a:r>
          </a:p>
          <a:p>
            <a:pPr marL="0" indent="0">
              <a:lnSpc>
                <a:spcPct val="100000"/>
              </a:lnSpc>
              <a:buNone/>
            </a:pPr>
            <a:r>
              <a:rPr lang="en-US" sz="1600" b="1" dirty="0" err="1" smtClean="0"/>
              <a:t>mydata</a:t>
            </a:r>
            <a:r>
              <a:rPr lang="en-US" sz="1600" b="1" dirty="0" smtClean="0"/>
              <a:t> &lt;- read.csv("Logistic Regression Example.csv")</a:t>
            </a:r>
          </a:p>
          <a:p>
            <a:pPr marL="0" indent="0">
              <a:lnSpc>
                <a:spcPct val="100000"/>
              </a:lnSpc>
              <a:buNone/>
            </a:pPr>
            <a:r>
              <a:rPr lang="en-US" sz="1600" b="1" dirty="0" smtClean="0">
                <a:solidFill>
                  <a:schemeClr val="bg2">
                    <a:lumMod val="90000"/>
                  </a:schemeClr>
                </a:solidFill>
              </a:rPr>
              <a:t># View the first few rows of the data</a:t>
            </a:r>
          </a:p>
          <a:p>
            <a:pPr marL="0" indent="0">
              <a:lnSpc>
                <a:spcPct val="100000"/>
              </a:lnSpc>
              <a:buNone/>
            </a:pPr>
            <a:r>
              <a:rPr lang="en-US" sz="1600" b="1" dirty="0" smtClean="0"/>
              <a:t>head(</a:t>
            </a:r>
            <a:r>
              <a:rPr lang="en-US" sz="1600" b="1" dirty="0" err="1" smtClean="0"/>
              <a:t>mydata</a:t>
            </a:r>
            <a:r>
              <a:rPr lang="en-US" sz="1600" b="1" dirty="0" smtClean="0"/>
              <a:t>)</a:t>
            </a:r>
          </a:p>
          <a:p>
            <a:pPr marL="0" indent="0">
              <a:lnSpc>
                <a:spcPct val="100000"/>
              </a:lnSpc>
              <a:buNone/>
            </a:pPr>
            <a:endParaRPr lang="en-US" sz="1600" b="1" dirty="0" smtClean="0"/>
          </a:p>
          <a:p>
            <a:pPr marL="0" indent="0">
              <a:lnSpc>
                <a:spcPct val="100000"/>
              </a:lnSpc>
              <a:buNone/>
            </a:pPr>
            <a:r>
              <a:rPr lang="en-US" sz="1600" b="1" dirty="0" smtClean="0">
                <a:solidFill>
                  <a:schemeClr val="bg2">
                    <a:lumMod val="90000"/>
                  </a:schemeClr>
                </a:solidFill>
              </a:rPr>
              <a:t># Summarize each variable</a:t>
            </a:r>
          </a:p>
          <a:p>
            <a:pPr marL="0" indent="0">
              <a:lnSpc>
                <a:spcPct val="100000"/>
              </a:lnSpc>
              <a:buNone/>
            </a:pPr>
            <a:r>
              <a:rPr lang="en-US" sz="1600" b="1" dirty="0" smtClean="0"/>
              <a:t>summary(</a:t>
            </a:r>
            <a:r>
              <a:rPr lang="en-US" sz="1600" b="1" dirty="0" err="1" smtClean="0"/>
              <a:t>mydata</a:t>
            </a:r>
            <a:r>
              <a:rPr lang="en-US" sz="1600" b="1" dirty="0" smtClean="0"/>
              <a:t>)</a:t>
            </a:r>
          </a:p>
          <a:p>
            <a:pPr marL="0" indent="0">
              <a:lnSpc>
                <a:spcPct val="100000"/>
              </a:lnSpc>
              <a:buNone/>
            </a:pPr>
            <a:endParaRPr lang="en-US" sz="1600" b="1" dirty="0" smtClean="0"/>
          </a:p>
          <a:p>
            <a:pPr marL="0" indent="0">
              <a:lnSpc>
                <a:spcPct val="100000"/>
              </a:lnSpc>
              <a:buNone/>
            </a:pPr>
            <a:endParaRPr lang="en-US" sz="1600" b="1" dirty="0"/>
          </a:p>
        </p:txBody>
      </p:sp>
    </p:spTree>
    <p:extLst>
      <p:ext uri="{BB962C8B-B14F-4D97-AF65-F5344CB8AC3E}">
        <p14:creationId xmlns:p14="http://schemas.microsoft.com/office/powerpoint/2010/main" val="1449105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smtClean="0"/>
              <a:t>Output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7" y="3840163"/>
            <a:ext cx="8798830"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846136" y="1351761"/>
            <a:ext cx="7027863" cy="1925634"/>
          </a:xfrm>
          <a:prstGeom prst="rect">
            <a:avLst/>
          </a:prstGeom>
        </p:spPr>
      </p:pic>
    </p:spTree>
    <p:extLst>
      <p:ext uri="{BB962C8B-B14F-4D97-AF65-F5344CB8AC3E}">
        <p14:creationId xmlns:p14="http://schemas.microsoft.com/office/powerpoint/2010/main" val="3595141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11123"/>
                <a:ext cx="12192000" cy="854077"/>
              </a:xfrm>
            </p:spPr>
            <p:txBody>
              <a:bodyPr>
                <a:normAutofit/>
              </a:bodyPr>
              <a:lstStyle/>
              <a:p>
                <a:r>
                  <a:rPr lang="en-US" dirty="0" smtClean="0"/>
                  <a:t>Let’s First Run an Intercept-Only Model in 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11123"/>
                <a:ext cx="12192000" cy="854077"/>
              </a:xfrm>
              <a:blipFill rotWithShape="0">
                <a:blip r:embed="rId2"/>
                <a:stretch>
                  <a:fillRect l="-2000" t="-13571" b="-2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31100" y="1219200"/>
                <a:ext cx="4660900" cy="5499100"/>
              </a:xfrm>
            </p:spPr>
            <p:txBody>
              <a:bodyPr>
                <a:normAutofit/>
              </a:bodyPr>
              <a:lstStyle/>
              <a:p>
                <a:r>
                  <a:rPr lang="en-US" sz="2000" dirty="0" smtClean="0"/>
                  <a:t>Intercept estimate = 0.0401</a:t>
                </a:r>
              </a:p>
              <a:p>
                <a:r>
                  <a:rPr lang="en-US" sz="2000" dirty="0" smtClean="0"/>
                  <a:t>Using formula above,                         </a:t>
                </a:r>
                <a:endParaRPr lang="en-US"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0.0401</m:t>
                              </m:r>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0.0401</m:t>
                              </m:r>
                            </m:sup>
                          </m:sSup>
                        </m:den>
                      </m:f>
                      <m:r>
                        <a:rPr lang="en-US" sz="2000" b="0" i="1" smtClean="0">
                          <a:latin typeface="Cambria Math" panose="02040503050406030204" pitchFamily="18" charset="0"/>
                        </a:rPr>
                        <m:t>=0.51</m:t>
                      </m:r>
                    </m:oMath>
                  </m:oMathPara>
                </a14:m>
                <a:endParaRPr lang="en-US" sz="2000" dirty="0" smtClean="0"/>
              </a:p>
              <a:p>
                <a:r>
                  <a:rPr lang="en-US" sz="2000" dirty="0" smtClean="0"/>
                  <a:t>In other words, probability of there being a hospital in a zip code is 0.51.</a:t>
                </a:r>
              </a:p>
              <a:p>
                <a:pPr lvl="1"/>
                <a:r>
                  <a:rPr lang="en-US" sz="1600" dirty="0" smtClean="0"/>
                  <a:t>Look at the </a:t>
                </a:r>
                <a:r>
                  <a:rPr lang="en-US" sz="1600" dirty="0" err="1" smtClean="0"/>
                  <a:t>prop.table</a:t>
                </a:r>
                <a:r>
                  <a:rPr lang="en-US" sz="1600" dirty="0" smtClean="0"/>
                  <a:t> command – it’s the same as the proportion of 1’s!</a:t>
                </a:r>
              </a:p>
              <a:p>
                <a:r>
                  <a:rPr lang="en-US" sz="2000" dirty="0" smtClean="0"/>
                  <a:t>Now, let’s calculate the odds of there being a hospital in any zip code.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m:t>
                      </m:r>
                      <m:r>
                        <a:rPr lang="en-US" sz="2000" b="0" i="1" smtClean="0">
                          <a:latin typeface="Cambria Math" panose="02040503050406030204" pitchFamily="18" charset="0"/>
                        </a:rPr>
                        <m:t>𝑂𝑑𝑑𝑠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num>
                        <m:den>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m:t>
                              </m:r>
                              <m:r>
                                <a:rPr lang="en-US" sz="2000" b="0" i="1" smtClean="0">
                                  <a:latin typeface="Cambria Math" panose="02040503050406030204" pitchFamily="18" charset="0"/>
                                </a:rPr>
                                <m:t> </m:t>
                              </m:r>
                              <m:r>
                                <a:rPr lang="en-US" sz="2000" b="0" i="1" smtClean="0">
                                  <a:latin typeface="Cambria Math" panose="02040503050406030204" pitchFamily="18" charset="0"/>
                                </a:rPr>
                                <m:t>h𝑜𝑠𝑝𝑖𝑡𝑎𝑙</m:t>
                              </m:r>
                            </m:e>
                          </m:d>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0.51</m:t>
                          </m:r>
                        </m:num>
                        <m:den>
                          <m:r>
                            <a:rPr lang="en-US" sz="2000" b="0" i="1" smtClean="0">
                              <a:latin typeface="Cambria Math" panose="02040503050406030204" pitchFamily="18" charset="0"/>
                            </a:rPr>
                            <m:t>0.49</m:t>
                          </m:r>
                        </m:den>
                      </m:f>
                      <m:r>
                        <a:rPr lang="en-US" sz="2000" b="0" i="1" smtClean="0">
                          <a:latin typeface="Cambria Math" panose="02040503050406030204" pitchFamily="18" charset="0"/>
                        </a:rPr>
                        <m:t>=1.04</m:t>
                      </m:r>
                    </m:oMath>
                  </m:oMathPara>
                </a14:m>
                <a:endParaRPr lang="en-US" sz="2000" dirty="0" smtClean="0"/>
              </a:p>
              <a:p>
                <a:r>
                  <a:rPr lang="en-US" sz="2000" dirty="0" smtClean="0"/>
                  <a:t>Another way of getting the same odds: </a:t>
                </a:r>
                <a:r>
                  <a:rPr lang="en-US" sz="2000" dirty="0" err="1" smtClean="0"/>
                  <a:t>exponentiating</a:t>
                </a: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oMath>
                </a14:m>
                <a:r>
                  <a:rPr lang="en-US" sz="2000" dirty="0" smtClean="0"/>
                  <a:t>.</a:t>
                </a:r>
              </a:p>
              <a:p>
                <a:pPr lvl="1"/>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0.0401</m:t>
                        </m:r>
                      </m:sup>
                    </m:sSup>
                    <m:r>
                      <a:rPr lang="en-US" sz="1600" b="0" i="1" smtClean="0">
                        <a:latin typeface="Cambria Math" panose="02040503050406030204" pitchFamily="18" charset="0"/>
                      </a:rPr>
                      <m:t>=1.04</m:t>
                    </m:r>
                  </m:oMath>
                </a14:m>
                <a:endParaRPr lang="en-US"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31100" y="1219200"/>
                <a:ext cx="4660900" cy="5499100"/>
              </a:xfrm>
              <a:blipFill rotWithShape="0">
                <a:blip r:embed="rId3"/>
                <a:stretch>
                  <a:fillRect l="-1176" t="-1109"/>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114300" y="1219200"/>
            <a:ext cx="6426200" cy="5582234"/>
          </a:xfrm>
          <a:prstGeom prst="rect">
            <a:avLst/>
          </a:prstGeom>
        </p:spPr>
      </p:pic>
      <p:sp>
        <p:nvSpPr>
          <p:cNvPr id="4" name="Rectangle 3"/>
          <p:cNvSpPr/>
          <p:nvPr/>
        </p:nvSpPr>
        <p:spPr>
          <a:xfrm>
            <a:off x="6394450" y="6550223"/>
            <a:ext cx="5797550" cy="307777"/>
          </a:xfrm>
          <a:prstGeom prst="rect">
            <a:avLst/>
          </a:prstGeom>
        </p:spPr>
        <p:txBody>
          <a:bodyPr wrap="square">
            <a:spAutoFit/>
          </a:bodyPr>
          <a:lstStyle/>
          <a:p>
            <a:r>
              <a:rPr lang="en-US" sz="1400" dirty="0" smtClean="0"/>
              <a:t>Source: </a:t>
            </a:r>
            <a:r>
              <a:rPr lang="en-US" sz="1400" dirty="0" smtClean="0">
                <a:hlinkClick r:id="rId5"/>
              </a:rPr>
              <a:t>http</a:t>
            </a:r>
            <a:r>
              <a:rPr lang="en-US" sz="1400" dirty="0">
                <a:hlinkClick r:id="rId5"/>
              </a:rPr>
              <a:t>://</a:t>
            </a:r>
            <a:r>
              <a:rPr lang="en-US" sz="1400" dirty="0" smtClean="0">
                <a:hlinkClick r:id="rId5"/>
              </a:rPr>
              <a:t>www.ats.ucla.edu/stat/mult_pkg/faq/general/odds_ratio.htm</a:t>
            </a:r>
            <a:endParaRPr lang="en-US" dirty="0"/>
          </a:p>
        </p:txBody>
      </p:sp>
      <p:sp>
        <p:nvSpPr>
          <p:cNvPr id="5" name="Rectangle 4"/>
          <p:cNvSpPr/>
          <p:nvPr/>
        </p:nvSpPr>
        <p:spPr>
          <a:xfrm>
            <a:off x="1346200" y="3556000"/>
            <a:ext cx="762000" cy="20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p:cNvCxnSpPr>
          <p:nvPr/>
        </p:nvCxnSpPr>
        <p:spPr>
          <a:xfrm>
            <a:off x="2108200" y="3657600"/>
            <a:ext cx="2186214"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9243" y="5715000"/>
            <a:ext cx="2481943" cy="646331"/>
          </a:xfrm>
          <a:prstGeom prst="rect">
            <a:avLst/>
          </a:prstGeom>
          <a:noFill/>
        </p:spPr>
        <p:txBody>
          <a:bodyPr wrap="square" rtlCol="0">
            <a:spAutoFit/>
          </a:bodyPr>
          <a:lstStyle/>
          <a:p>
            <a:r>
              <a:rPr lang="en-US" i="1" dirty="0" smtClean="0"/>
              <a:t>Log odds of there being a hospital</a:t>
            </a:r>
            <a:endParaRPr lang="en-US" i="1" dirty="0"/>
          </a:p>
        </p:txBody>
      </p:sp>
    </p:spTree>
    <p:extLst>
      <p:ext uri="{BB962C8B-B14F-4D97-AF65-F5344CB8AC3E}">
        <p14:creationId xmlns:p14="http://schemas.microsoft.com/office/powerpoint/2010/main" val="21346517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98423"/>
                <a:ext cx="12192000" cy="854077"/>
              </a:xfrm>
            </p:spPr>
            <p:txBody>
              <a:bodyPr>
                <a:normAutofit fontScale="90000"/>
              </a:bodyPr>
              <a:lstStyle/>
              <a:p>
                <a:r>
                  <a:rPr lang="en-US" dirty="0" smtClean="0"/>
                  <a:t>Let’s Run a Model with 1 Continuous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b="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b="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b="0" i="1" smtClean="0">
                                    <a:latin typeface="Cambria Math" panose="02040503050406030204" pitchFamily="18" charset="0"/>
                                    <a:ea typeface="Cambria Math" panose="02040503050406030204" pitchFamily="18" charset="0"/>
                                  </a:rPr>
                                  <m:t>𝑥</m:t>
                                </m:r>
                              </m:e>
                              <m:sub>
                                <m:r>
                                  <a:rPr lang="en-US" sz="2700" b="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98423"/>
                <a:ext cx="12192000" cy="854077"/>
              </a:xfrm>
              <a:blipFill rotWithShape="0">
                <a:blip r:embed="rId2"/>
                <a:stretch>
                  <a:fillRect l="-1750" t="-7143" b="-18571"/>
                </a:stretch>
              </a:blipFill>
            </p:spPr>
            <p:txBody>
              <a:bodyPr/>
              <a:lstStyle/>
              <a:p>
                <a:r>
                  <a:rPr lang="en-US">
                    <a:noFill/>
                  </a:rPr>
                  <a:t> </a:t>
                </a:r>
              </a:p>
            </p:txBody>
          </p:sp>
        </mc:Fallback>
      </mc:AlternateContent>
      <p:sp>
        <p:nvSpPr>
          <p:cNvPr id="3" name="Content Placeholder 2"/>
          <p:cNvSpPr>
            <a:spLocks noGrp="1"/>
          </p:cNvSpPr>
          <p:nvPr>
            <p:ph idx="1"/>
          </p:nvPr>
        </p:nvSpPr>
        <p:spPr>
          <a:xfrm>
            <a:off x="7531100" y="1219200"/>
            <a:ext cx="4660900" cy="5499100"/>
          </a:xfrm>
        </p:spPr>
        <p:txBody>
          <a:bodyPr>
            <a:normAutofit/>
          </a:bodyPr>
          <a:lstStyle/>
          <a:p>
            <a:r>
              <a:rPr lang="en-US" sz="2000" dirty="0" smtClean="0"/>
              <a:t>Intercept estimate = -7.297</a:t>
            </a:r>
          </a:p>
          <a:p>
            <a:r>
              <a:rPr lang="en-US" sz="2000" dirty="0"/>
              <a:t>In this case, the estimated coefficient for the intercept is the log odds of a </a:t>
            </a:r>
            <a:r>
              <a:rPr lang="en-US" sz="2000" dirty="0" smtClean="0"/>
              <a:t>zip code with population 0 having a hospital</a:t>
            </a:r>
            <a:r>
              <a:rPr lang="en-US" sz="2000" dirty="0" smtClean="0"/>
              <a:t>.</a:t>
            </a:r>
          </a:p>
          <a:p>
            <a:r>
              <a:rPr lang="en-US" sz="2000" dirty="0" smtClean="0"/>
              <a:t>In </a:t>
            </a:r>
            <a:r>
              <a:rPr lang="en-US" sz="2000" dirty="0"/>
              <a:t>other words, the odds of </a:t>
            </a:r>
            <a:r>
              <a:rPr lang="en-US" sz="2000" dirty="0" smtClean="0"/>
              <a:t>there being a hospital when population is 0 is            </a:t>
            </a:r>
            <a:r>
              <a:rPr lang="en-US" sz="2000" dirty="0" err="1" smtClean="0"/>
              <a:t>exp</a:t>
            </a:r>
            <a:r>
              <a:rPr lang="en-US" sz="2000" dirty="0" smtClean="0"/>
              <a:t>(-7.297) </a:t>
            </a:r>
            <a:r>
              <a:rPr lang="en-US" sz="2000" dirty="0"/>
              <a:t>= .</a:t>
            </a:r>
            <a:r>
              <a:rPr lang="en-US" sz="2000" dirty="0" smtClean="0"/>
              <a:t>00068.</a:t>
            </a:r>
            <a:r>
              <a:rPr lang="en-US" sz="2000" dirty="0"/>
              <a:t>  </a:t>
            </a:r>
            <a:endParaRPr lang="en-US" sz="2000" dirty="0" smtClean="0"/>
          </a:p>
          <a:p>
            <a:r>
              <a:rPr lang="en-US" sz="2000" dirty="0" smtClean="0"/>
              <a:t>These are really low odds, </a:t>
            </a:r>
            <a:r>
              <a:rPr lang="en-US" sz="2000" dirty="0"/>
              <a:t>but if we look at the distribution of the </a:t>
            </a:r>
            <a:r>
              <a:rPr lang="en-US" sz="2000" dirty="0" smtClean="0"/>
              <a:t>variable Population, </a:t>
            </a:r>
            <a:r>
              <a:rPr lang="en-US" sz="2000" dirty="0"/>
              <a:t>we will see that </a:t>
            </a:r>
            <a:r>
              <a:rPr lang="en-US" sz="2000" dirty="0" smtClean="0"/>
              <a:t>the minimum value is 495 and there are no zip codes with population 0. So here, 0 is a hypothetical value.</a:t>
            </a:r>
            <a:endParaRPr lang="en-US" sz="2000" dirty="0"/>
          </a:p>
          <a:p>
            <a:r>
              <a:rPr lang="en-US" sz="2000" dirty="0" smtClean="0"/>
              <a:t>How do we interpret the coefficient estimate of 0.00135 for the Population variable?</a:t>
            </a:r>
          </a:p>
        </p:txBody>
      </p:sp>
      <p:pic>
        <p:nvPicPr>
          <p:cNvPr id="5" name="Picture 4"/>
          <p:cNvPicPr>
            <a:picLocks noChangeAspect="1"/>
          </p:cNvPicPr>
          <p:nvPr/>
        </p:nvPicPr>
        <p:blipFill>
          <a:blip r:embed="rId3"/>
          <a:stretch>
            <a:fillRect/>
          </a:stretch>
        </p:blipFill>
        <p:spPr>
          <a:xfrm>
            <a:off x="157656" y="1219200"/>
            <a:ext cx="7100322" cy="5150069"/>
          </a:xfrm>
          <a:prstGeom prst="rect">
            <a:avLst/>
          </a:prstGeom>
        </p:spPr>
      </p:pic>
    </p:spTree>
    <p:extLst>
      <p:ext uri="{BB962C8B-B14F-4D97-AF65-F5344CB8AC3E}">
        <p14:creationId xmlns:p14="http://schemas.microsoft.com/office/powerpoint/2010/main" val="831679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7623"/>
            <a:ext cx="12192000" cy="549351"/>
          </a:xfrm>
        </p:spPr>
        <p:txBody>
          <a:bodyPr>
            <a:normAutofit fontScale="90000"/>
          </a:bodyPr>
          <a:lstStyle/>
          <a:p>
            <a:r>
              <a:rPr lang="en-US" dirty="0" smtClean="0"/>
              <a:t>Model with 1 Continuous Predictor (Cont’d)</a:t>
            </a:r>
            <a:endParaRPr lang="en-US" dirty="0"/>
          </a:p>
        </p:txBody>
      </p:sp>
      <p:sp>
        <p:nvSpPr>
          <p:cNvPr id="7" name="TextBox 6"/>
          <p:cNvSpPr txBox="1"/>
          <p:nvPr/>
        </p:nvSpPr>
        <p:spPr>
          <a:xfrm>
            <a:off x="165100" y="2336800"/>
            <a:ext cx="11899900" cy="42926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8" name="Rectangle 1"/>
              <p:cNvSpPr>
                <a:spLocks noChangeArrowheads="1"/>
              </p:cNvSpPr>
              <p:nvPr/>
            </p:nvSpPr>
            <p:spPr bwMode="auto">
              <a:xfrm>
                <a:off x="0" y="893995"/>
                <a:ext cx="12192000" cy="58408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latin typeface="+mn-lt"/>
                    <a:cs typeface="Arial" panose="020B0604020202020204" pitchFamily="34" charset="0"/>
                  </a:rPr>
                  <a:t>The coefficient for population is 0.00136.  If we </a:t>
                </a:r>
                <a:r>
                  <a:rPr lang="en-US" altLang="en-US" sz="1600" dirty="0" smtClean="0">
                    <a:solidFill>
                      <a:srgbClr val="000000"/>
                    </a:solidFill>
                    <a:latin typeface="+mn-lt"/>
                    <a:cs typeface="Arial" panose="020B0604020202020204" pitchFamily="34" charset="0"/>
                  </a:rPr>
                  <a:t>plug it (and the value of the intercept) into the model equation</a:t>
                </a:r>
                <a:r>
                  <a:rPr kumimoji="0" lang="en-US" altLang="en-US" sz="1600" b="0" i="0" u="none" strike="noStrike" cap="none" normalizeH="0" baseline="0" dirty="0" smtClean="0">
                    <a:ln>
                      <a:noFill/>
                    </a:ln>
                    <a:solidFill>
                      <a:srgbClr val="000000"/>
                    </a:solidFill>
                    <a:effectLst/>
                    <a:latin typeface="+mn-lt"/>
                    <a:cs typeface="Arial" panose="020B0604020202020204" pitchFamily="34" charset="0"/>
                  </a:rPr>
                  <a:t>, we will get: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mn-lt"/>
                  <a:cs typeface="Arial" panose="020B0604020202020204" pitchFamily="34" charset="0"/>
                </a:endParaRPr>
              </a:p>
              <a:p>
                <a:pPr lvl="0" algn="ct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−7.297+0.00136∗</m:t>
                            </m:r>
                            <m:r>
                              <a:rPr lang="en-US" sz="2000" b="0" i="1" smtClean="0">
                                <a:latin typeface="Cambria Math" panose="02040503050406030204" pitchFamily="18" charset="0"/>
                              </a:rPr>
                              <m:t>𝑃𝑜𝑝𝑢𝑙𝑎𝑡𝑖𝑜𝑛</m:t>
                            </m:r>
                          </m:sup>
                        </m:sSup>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1+</m:t>
                            </m:r>
                            <m:r>
                              <a:rPr lang="en-US" sz="2000" i="1">
                                <a:latin typeface="Cambria Math" panose="02040503050406030204" pitchFamily="18" charset="0"/>
                              </a:rPr>
                              <m:t>𝑒</m:t>
                            </m:r>
                          </m:e>
                          <m:sup>
                            <m:r>
                              <a:rPr lang="en-US" sz="2000" i="1">
                                <a:latin typeface="Cambria Math" panose="02040503050406030204" pitchFamily="18" charset="0"/>
                              </a:rPr>
                              <m:t>−7.297+0.00136∗</m:t>
                            </m:r>
                            <m:r>
                              <a:rPr lang="en-US" sz="2000" i="1">
                                <a:latin typeface="Cambria Math" panose="02040503050406030204" pitchFamily="18" charset="0"/>
                              </a:rPr>
                              <m:t>𝑃𝑜𝑝𝑢𝑙𝑎𝑡𝑖𝑜𝑛</m:t>
                            </m:r>
                          </m:sup>
                        </m:sSup>
                      </m:den>
                    </m:f>
                    <m:r>
                      <a:rPr lang="en-US" sz="2000" b="0" i="1" smtClean="0">
                        <a:latin typeface="Cambria Math" panose="02040503050406030204" pitchFamily="18" charset="0"/>
                      </a:rPr>
                      <m:t>.</m:t>
                    </m:r>
                  </m:oMath>
                </a14:m>
                <a:r>
                  <a:rPr kumimoji="0" lang="en-US" altLang="en-US" sz="2000" b="0" i="0" u="none" strike="noStrike" cap="none" normalizeH="0" baseline="0" dirty="0" smtClean="0">
                    <a:ln>
                      <a:noFill/>
                    </a:ln>
                    <a:solidFill>
                      <a:schemeClr val="tx1"/>
                    </a:solidFill>
                    <a:effectLst/>
                    <a:latin typeface="+mn-lt"/>
                  </a:rPr>
                  <a:t> </a:t>
                </a:r>
              </a:p>
              <a:p>
                <a:pPr lvl="0"/>
                <a:endParaRPr lang="en-US" altLang="en-US" sz="160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smtClean="0">
                    <a:ln>
                      <a:noFill/>
                    </a:ln>
                    <a:solidFill>
                      <a:schemeClr val="tx1"/>
                    </a:solidFill>
                    <a:effectLst/>
                    <a:latin typeface="+mn-lt"/>
                  </a:rPr>
                  <a:t>Written differently, this model equation is </a:t>
                </a:r>
                <a14:m>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m:t>
                        </m:r>
                        <m:r>
                          <a:rPr lang="en-US" altLang="en-US" sz="1600" b="0" i="1" smtClean="0">
                            <a:latin typeface="Cambria Math" panose="02040503050406030204" pitchFamily="18" charset="0"/>
                          </a:rPr>
                          <m:t>𝑙𝑜𝑔𝑖𝑡</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𝑝</m:t>
                            </m:r>
                          </m:e>
                        </m:d>
                        <m:r>
                          <a:rPr lang="en-US" altLang="en-US" sz="1600" b="0" i="1" smtClean="0">
                            <a:latin typeface="Cambria Math" panose="02040503050406030204" pitchFamily="18" charset="0"/>
                          </a:rPr>
                          <m:t>=</m:t>
                        </m:r>
                        <m:r>
                          <a:rPr lang="en-US" sz="1600" i="1">
                            <a:latin typeface="Cambria Math" panose="02040503050406030204" pitchFamily="18" charset="0"/>
                          </a:rPr>
                          <m:t>−7.297+0.00136∗</m:t>
                        </m:r>
                        <m:r>
                          <a:rPr lang="en-US" sz="1600" i="1">
                            <a:latin typeface="Cambria Math" panose="02040503050406030204" pitchFamily="18" charset="0"/>
                          </a:rPr>
                          <m:t>𝑃𝑜𝑝𝑢𝑙𝑎𝑡𝑖𝑜𝑛</m:t>
                        </m:r>
                      </m:e>
                    </m:func>
                  </m:oMath>
                </a14:m>
                <a:endParaRPr kumimoji="0" lang="en-US" altLang="en-US" sz="16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mn-lt"/>
                </a:endParaRPr>
              </a:p>
              <a:p>
                <a:pPr marL="285750" lvl="0" indent="-285750">
                  <a:buFont typeface="Arial" panose="020B0604020202020204" pitchFamily="34" charset="0"/>
                  <a:buChar char="•"/>
                </a:pPr>
                <a:r>
                  <a:rPr kumimoji="0" lang="en-US" altLang="en-US" sz="1600" b="0" i="0" u="none" strike="noStrike" cap="none" normalizeH="0" baseline="0" dirty="0" smtClean="0">
                    <a:ln>
                      <a:noFill/>
                    </a:ln>
                    <a:solidFill>
                      <a:srgbClr val="000000"/>
                    </a:solidFill>
                    <a:effectLst/>
                    <a:latin typeface="+mn-lt"/>
                    <a:cs typeface="Arial" panose="020B0604020202020204" pitchFamily="34" charset="0"/>
                  </a:rPr>
                  <a:t>Imagine we fix Population at (ANY) two consecutive</a:t>
                </a:r>
                <a:r>
                  <a:rPr kumimoji="0" lang="en-US" altLang="en-US" sz="1600" b="0" i="0" u="none" strike="noStrike" cap="none" normalizeH="0" dirty="0" smtClean="0">
                    <a:ln>
                      <a:noFill/>
                    </a:ln>
                    <a:solidFill>
                      <a:srgbClr val="000000"/>
                    </a:solidFill>
                    <a:effectLst/>
                    <a:latin typeface="+mn-lt"/>
                    <a:cs typeface="Arial" panose="020B0604020202020204" pitchFamily="34" charset="0"/>
                  </a:rPr>
                  <a:t> values, </a:t>
                </a:r>
                <a:r>
                  <a:rPr kumimoji="0" lang="en-US" altLang="en-US" sz="1600" b="0" i="0" u="none" strike="noStrike" cap="none" normalizeH="0" baseline="0" dirty="0" smtClean="0">
                    <a:ln>
                      <a:noFill/>
                    </a:ln>
                    <a:solidFill>
                      <a:srgbClr val="000000"/>
                    </a:solidFill>
                    <a:effectLst/>
                    <a:latin typeface="+mn-lt"/>
                    <a:cs typeface="Arial" panose="020B0604020202020204" pitchFamily="34" charset="0"/>
                  </a:rPr>
                  <a:t>say, 1000</a:t>
                </a:r>
                <a:r>
                  <a:rPr kumimoji="0" lang="en-US" altLang="en-US" sz="1600" b="0" i="0" u="none" strike="noStrike" cap="none" normalizeH="0" dirty="0" smtClean="0">
                    <a:ln>
                      <a:noFill/>
                    </a:ln>
                    <a:solidFill>
                      <a:srgbClr val="000000"/>
                    </a:solidFill>
                    <a:effectLst/>
                    <a:latin typeface="+mn-lt"/>
                    <a:cs typeface="Arial" panose="020B0604020202020204" pitchFamily="34" charset="0"/>
                  </a:rPr>
                  <a:t> and 1001</a:t>
                </a:r>
                <a:r>
                  <a:rPr kumimoji="0" lang="en-US" altLang="en-US" sz="1600" b="0" i="0" u="none" strike="noStrike" cap="none" normalizeH="0" baseline="0" dirty="0" smtClean="0">
                    <a:ln>
                      <a:noFill/>
                    </a:ln>
                    <a:solidFill>
                      <a:srgbClr val="000000"/>
                    </a:solidFill>
                    <a:effectLst/>
                    <a:latin typeface="+mn-lt"/>
                    <a:cs typeface="Arial" panose="020B0604020202020204" pitchFamily="34" charset="0"/>
                  </a:rPr>
                  <a:t>. </a:t>
                </a: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smtClean="0">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𝑃𝑜𝑝𝑢𝑙𝑎𝑡𝑖𝑜𝑛</m:t>
                              </m:r>
                              <m:r>
                                <a:rPr lang="en-US" altLang="en-US" sz="1600" b="0" i="1" smtClean="0">
                                  <a:latin typeface="Cambria Math" panose="02040503050406030204" pitchFamily="18" charset="0"/>
                                </a:rPr>
                                <m:t>=1000</m:t>
                              </m:r>
                            </m:e>
                          </m:d>
                          <m:r>
                            <a:rPr lang="en-US" altLang="en-US" sz="1600" i="1">
                              <a:latin typeface="Cambria Math" panose="02040503050406030204" pitchFamily="18" charset="0"/>
                            </a:rPr>
                            <m:t>=</m:t>
                          </m:r>
                          <m:r>
                            <a:rPr lang="en-US" sz="1600" i="1">
                              <a:latin typeface="Cambria Math" panose="02040503050406030204" pitchFamily="18" charset="0"/>
                            </a:rPr>
                            <m:t>−7.297+0.00136∗</m:t>
                          </m:r>
                          <m:r>
                            <a:rPr lang="en-US" sz="1600" b="0" i="1" smtClean="0">
                              <a:latin typeface="Cambria Math" panose="02040503050406030204" pitchFamily="18" charset="0"/>
                            </a:rPr>
                            <m:t>1000=−5.937</m:t>
                          </m:r>
                        </m:e>
                      </m:func>
                    </m:oMath>
                  </m:oMathPara>
                </a14:m>
                <a:endParaRPr lang="en-US" sz="1600" i="0" dirty="0" smtClean="0">
                  <a:latin typeface="+mn-lt"/>
                </a:endParaRPr>
              </a:p>
              <a:p>
                <a:pPr/>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i="1">
                              <a:latin typeface="Cambria Math" panose="02040503050406030204" pitchFamily="18" charset="0"/>
                            </a:rPr>
                            <m:t>=</m:t>
                          </m:r>
                          <m:r>
                            <a:rPr lang="en-US" sz="1600" i="1">
                              <a:latin typeface="Cambria Math" panose="02040503050406030204" pitchFamily="18" charset="0"/>
                            </a:rPr>
                            <m:t>−7.297+0.00136∗1001=−5.93564</m:t>
                          </m:r>
                        </m:e>
                      </m:func>
                    </m:oMath>
                  </m:oMathPara>
                </a14:m>
                <a:endParaRPr lang="en-US" altLang="en-US" sz="1600" dirty="0"/>
              </a:p>
              <a:p>
                <a:pPr lvl="0"/>
                <a:endParaRPr lang="en-US" sz="1600" b="0" i="0" dirty="0" smtClean="0">
                  <a:latin typeface="+mn-lt"/>
                </a:endParaRPr>
              </a:p>
              <a:p>
                <a:pPr marL="285750" lvl="0" indent="-285750">
                  <a:buFont typeface="Arial" panose="020B0604020202020204" pitchFamily="34" charset="0"/>
                  <a:buChar char="•"/>
                </a:pPr>
                <a:r>
                  <a:rPr kumimoji="0" lang="en-US" altLang="en-US" sz="1600" b="0" i="0" u="none" strike="noStrike" cap="none" normalizeH="0" baseline="0" dirty="0" smtClean="0">
                    <a:ln>
                      <a:noFill/>
                    </a:ln>
                    <a:solidFill>
                      <a:srgbClr val="000000"/>
                    </a:solidFill>
                    <a:effectLst/>
                    <a:latin typeface="+mn-lt"/>
                    <a:cs typeface="Arial" panose="020B0604020202020204" pitchFamily="34" charset="0"/>
                  </a:rPr>
                  <a:t>These</a:t>
                </a:r>
                <a:r>
                  <a:rPr kumimoji="0" lang="en-US" altLang="en-US" sz="1600" b="0" i="0" u="none" strike="noStrike" cap="none" normalizeH="0" dirty="0" smtClean="0">
                    <a:ln>
                      <a:noFill/>
                    </a:ln>
                    <a:solidFill>
                      <a:srgbClr val="000000"/>
                    </a:solidFill>
                    <a:effectLst/>
                    <a:latin typeface="+mn-lt"/>
                    <a:cs typeface="Arial" panose="020B0604020202020204" pitchFamily="34" charset="0"/>
                  </a:rPr>
                  <a:t> are the respective the log odds of there being a hospital in a zip code where the population is 1000 and 1001. </a:t>
                </a:r>
              </a:p>
              <a:p>
                <a:pPr marL="285750" lvl="0" indent="-285750">
                  <a:buFont typeface="Arial" panose="020B0604020202020204" pitchFamily="34" charset="0"/>
                  <a:buChar char="•"/>
                </a:pPr>
                <a:r>
                  <a:rPr lang="en-US" altLang="en-US" sz="1600" baseline="0" dirty="0" smtClean="0">
                    <a:solidFill>
                      <a:srgbClr val="000000"/>
                    </a:solidFill>
                    <a:latin typeface="+mn-lt"/>
                    <a:cs typeface="Arial" panose="020B0604020202020204" pitchFamily="34" charset="0"/>
                  </a:rPr>
                  <a:t>We can also examine the effect of a 1 unit (i.e., 1 person) increase in population on log odds of there being a hospital:</a:t>
                </a:r>
              </a:p>
              <a:p>
                <a:pPr lvl="0"/>
                <a:endParaRPr lang="en-US" altLang="en-US" sz="1600" dirty="0">
                  <a:solidFill>
                    <a:srgbClr val="000000"/>
                  </a:solidFill>
                  <a:latin typeface="+mn-lt"/>
                  <a:cs typeface="Arial" panose="020B0604020202020204" pitchFamily="34" charset="0"/>
                </a:endParaRP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b="0" i="1" smtClean="0">
                              <a:latin typeface="Cambria Math" panose="02040503050406030204" pitchFamily="18" charset="0"/>
                            </a:rPr>
                            <m:t>−</m:t>
                          </m:r>
                        </m:e>
                      </m:func>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=1000</m:t>
                              </m:r>
                            </m:e>
                          </m:d>
                          <m:r>
                            <a:rPr lang="en-US" altLang="en-US" sz="1600" b="0" i="1" smtClean="0">
                              <a:latin typeface="Cambria Math" panose="02040503050406030204" pitchFamily="18" charset="0"/>
                            </a:rPr>
                            <m:t>=−5.93564−</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−5.937</m:t>
                              </m:r>
                            </m:e>
                          </m:d>
                          <m:r>
                            <a:rPr lang="en-US" altLang="en-US" sz="1600" b="0" i="1" smtClean="0">
                              <a:latin typeface="Cambria Math" panose="02040503050406030204" pitchFamily="18" charset="0"/>
                            </a:rPr>
                            <m:t>=0.00136</m:t>
                          </m:r>
                        </m:e>
                      </m:func>
                    </m:oMath>
                  </m:oMathPara>
                </a14:m>
                <a:endParaRPr lang="en-US" altLang="en-US" sz="1600" baseline="0" dirty="0" smtClean="0">
                  <a:solidFill>
                    <a:srgbClr val="000000"/>
                  </a:solidFill>
                  <a:latin typeface="+mn-lt"/>
                  <a:cs typeface="Arial" panose="020B0604020202020204" pitchFamily="34" charset="0"/>
                </a:endParaRPr>
              </a:p>
              <a:p>
                <a:pPr lvl="0"/>
                <a:endParaRPr lang="en-US" altLang="en-US" sz="1600" dirty="0" smtClean="0">
                  <a:solidFill>
                    <a:srgbClr val="000000"/>
                  </a:solidFill>
                  <a:latin typeface="+mn-lt"/>
                  <a:cs typeface="Arial" panose="020B0604020202020204" pitchFamily="34" charset="0"/>
                </a:endParaRPr>
              </a:p>
              <a:p>
                <a:pPr marL="285750" lvl="0" indent="-285750">
                  <a:buFont typeface="Arial" panose="020B0604020202020204" pitchFamily="34" charset="0"/>
                  <a:buChar char="•"/>
                </a:pPr>
                <a:r>
                  <a:rPr lang="en-US" altLang="en-US" sz="1600" dirty="0" smtClean="0">
                    <a:solidFill>
                      <a:srgbClr val="000000"/>
                    </a:solidFill>
                    <a:latin typeface="+mn-lt"/>
                    <a:cs typeface="Arial" panose="020B0604020202020204" pitchFamily="34" charset="0"/>
                  </a:rPr>
                  <a:t>Notice that this is the value of the coefficient estimate of the variable Population! </a:t>
                </a:r>
                <a:r>
                  <a:rPr lang="en-US" altLang="en-US" sz="1600" dirty="0" smtClean="0">
                    <a:latin typeface="+mn-lt"/>
                    <a:cs typeface="Arial" panose="020B0604020202020204" pitchFamily="34" charset="0"/>
                  </a:rPr>
                  <a:t>We can now say that for a one unit increase in Population, the value of the coefficient is the expected change in log odds of there being a hospital in the zip code. And it doesn’t matter if we’re talking about an increase in Population from 1000 to 1001 or from 3238 to 3239 – as long as it’s a one unit increase!</a:t>
                </a:r>
              </a:p>
            </p:txBody>
          </p:sp>
        </mc:Choice>
        <mc:Fallback xmlns="">
          <p:sp>
            <p:nvSpPr>
              <p:cNvPr id="8" name="Rectangle 1"/>
              <p:cNvSpPr>
                <a:spLocks noRot="1" noChangeAspect="1" noMove="1" noResize="1" noEditPoints="1" noAdjustHandles="1" noChangeArrowheads="1" noChangeShapeType="1" noTextEdit="1"/>
              </p:cNvSpPr>
              <p:nvPr/>
            </p:nvSpPr>
            <p:spPr bwMode="auto">
              <a:xfrm>
                <a:off x="0" y="893995"/>
                <a:ext cx="12192000" cy="5840894"/>
              </a:xfrm>
              <a:prstGeom prst="rect">
                <a:avLst/>
              </a:prstGeom>
              <a:blipFill rotWithShape="0">
                <a:blip r:embed="rId2"/>
                <a:stretch>
                  <a:fillRect l="-200" b="-8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74014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65225"/>
                <a:ext cx="12192000" cy="5375276"/>
              </a:xfrm>
            </p:spPr>
            <p:txBody>
              <a:bodyPr>
                <a:normAutofit fontScale="85000" lnSpcReduction="20000"/>
              </a:bodyPr>
              <a:lstStyle/>
              <a:p>
                <a:pPr eaLnBrk="0" fontAlgn="base" hangingPunct="0">
                  <a:lnSpc>
                    <a:spcPct val="100000"/>
                  </a:lnSpc>
                  <a:spcBef>
                    <a:spcPct val="0"/>
                  </a:spcBef>
                  <a:spcAft>
                    <a:spcPct val="0"/>
                  </a:spcAft>
                </a:pPr>
                <a:r>
                  <a:rPr lang="en-US" altLang="en-US" dirty="0" smtClean="0">
                    <a:solidFill>
                      <a:srgbClr val="000000"/>
                    </a:solidFill>
                    <a:cs typeface="Arial" panose="020B0604020202020204" pitchFamily="34" charset="0"/>
                  </a:rPr>
                  <a:t>We can also translate this </a:t>
                </a:r>
                <a14:m>
                  <m:oMath xmlns:m="http://schemas.openxmlformats.org/officeDocument/2006/math">
                    <m:r>
                      <a:rPr lang="en-US" altLang="en-US" i="1">
                        <a:latin typeface="Cambria Math"/>
                      </a:rPr>
                      <m:t>0.00136 </m:t>
                    </m:r>
                  </m:oMath>
                </a14:m>
                <a:r>
                  <a:rPr lang="en-US" altLang="en-US" dirty="0" smtClean="0">
                    <a:solidFill>
                      <a:srgbClr val="000000"/>
                    </a:solidFill>
                    <a:cs typeface="Arial" panose="020B0604020202020204" pitchFamily="34" charset="0"/>
                  </a:rPr>
                  <a:t>change in log odds to the change in odds by simply </a:t>
                </a:r>
                <a:r>
                  <a:rPr lang="en-US" altLang="en-US" dirty="0" err="1" smtClean="0">
                    <a:solidFill>
                      <a:srgbClr val="000000"/>
                    </a:solidFill>
                    <a:cs typeface="Arial" panose="020B0604020202020204" pitchFamily="34" charset="0"/>
                  </a:rPr>
                  <a:t>exponentiating</a:t>
                </a:r>
                <a:r>
                  <a:rPr lang="en-US" altLang="en-US" dirty="0" smtClean="0">
                    <a:solidFill>
                      <a:srgbClr val="000000"/>
                    </a:solidFill>
                    <a:cs typeface="Arial" panose="020B0604020202020204" pitchFamily="34" charset="0"/>
                  </a:rPr>
                  <a:t> the value of </a:t>
                </a:r>
                <a14:m>
                  <m:oMath xmlns:m="http://schemas.openxmlformats.org/officeDocument/2006/math">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i="1">
                            <a:solidFill>
                              <a:srgbClr val="000000"/>
                            </a:solidFill>
                            <a:latin typeface="Cambria Math" panose="02040503050406030204" pitchFamily="18" charset="0"/>
                            <a:cs typeface="Arial" panose="020B0604020202020204" pitchFamily="34" charset="0"/>
                          </a:rPr>
                          <m:t>1</m:t>
                        </m:r>
                      </m:sub>
                    </m:sSub>
                  </m:oMath>
                </a14:m>
                <a:r>
                  <a:rPr lang="en-US" altLang="en-US" dirty="0" smtClean="0">
                    <a:solidFill>
                      <a:srgbClr val="000000"/>
                    </a:solidFill>
                    <a:cs typeface="Arial" panose="020B0604020202020204" pitchFamily="34" charset="0"/>
                  </a:rPr>
                  <a:t>: </a:t>
                </a:r>
              </a:p>
              <a:p>
                <a:pPr marL="0" lvl="0" indent="0" eaLnBrk="0" fontAlgn="base" hangingPunct="0">
                  <a:lnSpc>
                    <a:spcPct val="100000"/>
                  </a:lnSpc>
                  <a:spcBef>
                    <a:spcPct val="0"/>
                  </a:spcBef>
                  <a:spcAft>
                    <a:spcPct val="0"/>
                  </a:spcAft>
                  <a:buNone/>
                </a:pPr>
                <a:endParaRPr lang="en-US" altLang="en-US" dirty="0" smtClean="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smtClean="0">
                                <a:solidFill>
                                  <a:srgbClr val="000000"/>
                                </a:solidFill>
                                <a:latin typeface="Cambria Math" panose="02040503050406030204" pitchFamily="18" charset="0"/>
                                <a:cs typeface="Arial" panose="020B0604020202020204" pitchFamily="34" charset="0"/>
                              </a:rPr>
                            </m:ctrlPr>
                          </m:sSubPr>
                          <m:e>
                            <m:r>
                              <a:rPr lang="en-US" altLang="en-US"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b="0" i="1" smtClean="0">
                                <a:solidFill>
                                  <a:srgbClr val="000000"/>
                                </a:solidFill>
                                <a:latin typeface="Cambria Math" panose="02040503050406030204" pitchFamily="18" charset="0"/>
                                <a:cs typeface="Arial" panose="020B0604020202020204" pitchFamily="34" charset="0"/>
                              </a:rPr>
                              <m:t>1</m:t>
                            </m:r>
                          </m:sub>
                        </m:sSub>
                      </m:sup>
                    </m:sSup>
                    <m:r>
                      <a:rPr lang="en-US" altLang="en-US" b="0" i="1" smtClean="0">
                        <a:latin typeface="Cambria Math" panose="02040503050406030204" pitchFamily="18" charset="0"/>
                      </a:rPr>
                      <m:t>=</m:t>
                    </m:r>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r>
                          <a:rPr lang="en-US" altLang="en-US" b="0" i="1" smtClean="0">
                            <a:solidFill>
                              <a:srgbClr val="000000"/>
                            </a:solidFill>
                            <a:latin typeface="Cambria Math" panose="02040503050406030204" pitchFamily="18" charset="0"/>
                            <a:cs typeface="Arial" panose="020B0604020202020204" pitchFamily="34" charset="0"/>
                          </a:rPr>
                          <m:t>0.00136</m:t>
                        </m:r>
                      </m:sup>
                    </m:sSup>
                    <m:r>
                      <a:rPr lang="en-US" altLang="en-US" b="0" i="1" smtClean="0">
                        <a:solidFill>
                          <a:srgbClr val="000000"/>
                        </a:solidFill>
                        <a:latin typeface="Cambria Math" panose="02040503050406030204" pitchFamily="18" charset="0"/>
                        <a:cs typeface="Arial" panose="020B0604020202020204" pitchFamily="34" charset="0"/>
                      </a:rPr>
                      <m:t>=1.001</m:t>
                    </m:r>
                  </m:oMath>
                </a14:m>
                <a:r>
                  <a:rPr lang="en-US" altLang="en-US" dirty="0" smtClean="0">
                    <a:solidFill>
                      <a:srgbClr val="000000"/>
                    </a:solidFill>
                    <a:cs typeface="Arial" panose="020B0604020202020204" pitchFamily="34" charset="0"/>
                  </a:rPr>
                  <a:t>.</a:t>
                </a:r>
              </a:p>
              <a:p>
                <a:pPr marL="0" lvl="0" indent="0" algn="ctr" eaLnBrk="0" fontAlgn="base" hangingPunct="0">
                  <a:lnSpc>
                    <a:spcPct val="100000"/>
                  </a:lnSpc>
                  <a:spcBef>
                    <a:spcPct val="0"/>
                  </a:spcBef>
                  <a:spcAft>
                    <a:spcPct val="0"/>
                  </a:spcAft>
                  <a:buNone/>
                </a:pPr>
                <a:endParaRPr lang="en-US" altLang="en-US" dirty="0" smtClean="0">
                  <a:solidFill>
                    <a:srgbClr val="000000"/>
                  </a:solidFill>
                  <a:cs typeface="Arial" panose="020B0604020202020204" pitchFamily="34" charset="0"/>
                </a:endParaRPr>
              </a:p>
              <a:p>
                <a:pPr eaLnBrk="0" fontAlgn="base" hangingPunct="0">
                  <a:lnSpc>
                    <a:spcPct val="100000"/>
                  </a:lnSpc>
                  <a:spcBef>
                    <a:spcPct val="0"/>
                  </a:spcBef>
                  <a:spcAft>
                    <a:spcPct val="0"/>
                  </a:spcAft>
                </a:pPr>
                <a:r>
                  <a:rPr lang="en-US" altLang="en-US" dirty="0" smtClean="0">
                    <a:solidFill>
                      <a:schemeClr val="accent1">
                        <a:lumMod val="60000"/>
                        <a:lumOff val="40000"/>
                      </a:schemeClr>
                    </a:solidFill>
                    <a:cs typeface="Arial" panose="020B0604020202020204" pitchFamily="34" charset="0"/>
                  </a:rPr>
                  <a:t>Note </a:t>
                </a:r>
                <a:r>
                  <a:rPr lang="en-US" altLang="en-US" dirty="0">
                    <a:solidFill>
                      <a:schemeClr val="accent1">
                        <a:lumMod val="60000"/>
                        <a:lumOff val="40000"/>
                      </a:schemeClr>
                    </a:solidFill>
                    <a:cs typeface="Arial" panose="020B0604020202020204" pitchFamily="34" charset="0"/>
                  </a:rPr>
                  <a:t>that this can also be </a:t>
                </a:r>
                <a:r>
                  <a:rPr lang="en-US" altLang="en-US" dirty="0" smtClean="0">
                    <a:solidFill>
                      <a:schemeClr val="accent1">
                        <a:lumMod val="60000"/>
                        <a:lumOff val="40000"/>
                      </a:schemeClr>
                    </a:solidFill>
                    <a:cs typeface="Arial" panose="020B0604020202020204" pitchFamily="34" charset="0"/>
                  </a:rPr>
                  <a:t>thought of like this: </a:t>
                </a:r>
                <a:r>
                  <a:rPr lang="en-US" altLang="en-US" dirty="0">
                    <a:solidFill>
                      <a:schemeClr val="accent1">
                        <a:lumMod val="60000"/>
                        <a:lumOff val="40000"/>
                      </a:schemeClr>
                    </a:solidFill>
                    <a:cs typeface="Arial" panose="020B0604020202020204" pitchFamily="34" charset="0"/>
                  </a:rPr>
                  <a:t>Recall that logarithm converts multiplication and division to addition and subtraction. Its inverse, the exponentiation converts addition and subtraction back to multiplication and division.  If we </a:t>
                </a:r>
                <a:r>
                  <a:rPr lang="en-US" altLang="en-US" dirty="0" err="1">
                    <a:solidFill>
                      <a:schemeClr val="accent1">
                        <a:lumMod val="60000"/>
                        <a:lumOff val="40000"/>
                      </a:schemeClr>
                    </a:solidFill>
                    <a:cs typeface="Arial" panose="020B0604020202020204" pitchFamily="34" charset="0"/>
                  </a:rPr>
                  <a:t>exponentiate</a:t>
                </a:r>
                <a:r>
                  <a:rPr lang="en-US" altLang="en-US" dirty="0">
                    <a:solidFill>
                      <a:schemeClr val="accent1">
                        <a:lumMod val="60000"/>
                        <a:lumOff val="40000"/>
                      </a:schemeClr>
                    </a:solidFill>
                    <a:cs typeface="Arial" panose="020B0604020202020204" pitchFamily="34" charset="0"/>
                  </a:rPr>
                  <a:t> </a:t>
                </a:r>
                <a:r>
                  <a:rPr lang="en-US" altLang="en-US" dirty="0" smtClean="0">
                    <a:solidFill>
                      <a:schemeClr val="accent1">
                        <a:lumMod val="60000"/>
                        <a:lumOff val="40000"/>
                      </a:schemeClr>
                    </a:solidFill>
                    <a:cs typeface="Arial" panose="020B0604020202020204" pitchFamily="34" charset="0"/>
                  </a:rPr>
                  <a:t>the </a:t>
                </a:r>
                <a:r>
                  <a:rPr lang="en-US" altLang="en-US" dirty="0">
                    <a:solidFill>
                      <a:schemeClr val="accent1">
                        <a:lumMod val="60000"/>
                        <a:lumOff val="40000"/>
                      </a:schemeClr>
                    </a:solidFill>
                    <a:cs typeface="Arial" panose="020B0604020202020204" pitchFamily="34" charset="0"/>
                  </a:rPr>
                  <a:t>last </a:t>
                </a:r>
                <a:r>
                  <a:rPr lang="en-US" altLang="en-US" dirty="0" smtClean="0">
                    <a:solidFill>
                      <a:schemeClr val="accent1">
                        <a:lumMod val="60000"/>
                        <a:lumOff val="40000"/>
                      </a:schemeClr>
                    </a:solidFill>
                    <a:cs typeface="Arial" panose="020B0604020202020204" pitchFamily="34" charset="0"/>
                  </a:rPr>
                  <a:t>equation on the previous slide, </a:t>
                </a:r>
                <a:r>
                  <a:rPr lang="en-US" altLang="en-US" dirty="0">
                    <a:solidFill>
                      <a:schemeClr val="accent1">
                        <a:lumMod val="60000"/>
                        <a:lumOff val="40000"/>
                      </a:schemeClr>
                    </a:solidFill>
                    <a:cs typeface="Arial" panose="020B0604020202020204" pitchFamily="34" charset="0"/>
                  </a:rPr>
                  <a:t>we have the following:</a:t>
                </a: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chemeClr val="accent1">
                                  <a:lumMod val="60000"/>
                                  <a:lumOff val="40000"/>
                                </a:schemeClr>
                              </a:solidFill>
                              <a:latin typeface="Cambria Math" panose="02040503050406030204" pitchFamily="18" charset="0"/>
                              <a:cs typeface="Arial" panose="020B0604020202020204" pitchFamily="34" charset="0"/>
                            </a:rPr>
                          </m:ctrlPr>
                        </m:sSupPr>
                        <m:e>
                          <m:r>
                            <a:rPr lang="en-US" altLang="en-US" i="1">
                              <a:solidFill>
                                <a:schemeClr val="accent1">
                                  <a:lumMod val="60000"/>
                                  <a:lumOff val="40000"/>
                                </a:schemeClr>
                              </a:solidFill>
                              <a:latin typeface="Cambria Math" panose="02040503050406030204" pitchFamily="18" charset="0"/>
                              <a:cs typeface="Arial" panose="020B0604020202020204" pitchFamily="34" charset="0"/>
                            </a:rPr>
                            <m:t>𝑒</m:t>
                          </m:r>
                        </m:e>
                        <m:sup>
                          <m:func>
                            <m:funcPr>
                              <m:ctrlPr>
                                <a:rPr lang="en-US" altLang="en-US" i="1">
                                  <a:solidFill>
                                    <a:schemeClr val="accent1">
                                      <a:lumMod val="60000"/>
                                      <a:lumOff val="40000"/>
                                    </a:schemeClr>
                                  </a:solidFill>
                                  <a:latin typeface="Cambria Math" panose="02040503050406030204" pitchFamily="18" charset="0"/>
                                </a:rPr>
                              </m:ctrlPr>
                            </m:funcPr>
                            <m:fName>
                              <m:r>
                                <m:rPr>
                                  <m:sty m:val="p"/>
                                </m:rPr>
                                <a:rPr lang="en-US" altLang="en-US">
                                  <a:solidFill>
                                    <a:schemeClr val="accent1">
                                      <a:lumMod val="60000"/>
                                      <a:lumOff val="40000"/>
                                    </a:schemeClr>
                                  </a:solidFill>
                                  <a:latin typeface="Cambria Math" panose="02040503050406030204" pitchFamily="18" charset="0"/>
                                </a:rPr>
                                <m:t>ln</m:t>
                              </m:r>
                            </m:fName>
                            <m:e>
                              <m:d>
                                <m:dPr>
                                  <m:ctrlPr>
                                    <a:rPr lang="en-US" altLang="en-US" i="1">
                                      <a:solidFill>
                                        <a:schemeClr val="accent1">
                                          <a:lumMod val="60000"/>
                                          <a:lumOff val="40000"/>
                                        </a:schemeClr>
                                      </a:solidFill>
                                      <a:latin typeface="Cambria Math" panose="02040503050406030204" pitchFamily="18" charset="0"/>
                                    </a:rPr>
                                  </m:ctrlPr>
                                </m:dPr>
                                <m:e>
                                  <m:d>
                                    <m:dPr>
                                      <m:begChr m:val=""/>
                                      <m:endChr m:val="|"/>
                                      <m:ctrlPr>
                                        <a:rPr lang="en-US" altLang="en-US" i="1">
                                          <a:solidFill>
                                            <a:schemeClr val="accent1">
                                              <a:lumMod val="60000"/>
                                              <a:lumOff val="40000"/>
                                            </a:schemeClr>
                                          </a:solidFill>
                                          <a:latin typeface="Cambria Math" panose="02040503050406030204" pitchFamily="18" charset="0"/>
                                        </a:rPr>
                                      </m:ctrlPr>
                                    </m:dPr>
                                    <m:e>
                                      <m:f>
                                        <m:fPr>
                                          <m:ctrlPr>
                                            <a:rPr lang="en-US" altLang="en-US" i="1">
                                              <a:solidFill>
                                                <a:schemeClr val="accent1">
                                                  <a:lumMod val="60000"/>
                                                  <a:lumOff val="40000"/>
                                                </a:schemeClr>
                                              </a:solidFill>
                                              <a:latin typeface="Cambria Math" panose="02040503050406030204" pitchFamily="18" charset="0"/>
                                            </a:rPr>
                                          </m:ctrlPr>
                                        </m:fPr>
                                        <m:num>
                                          <m:r>
                                            <a:rPr lang="en-US" altLang="en-US" i="1">
                                              <a:solidFill>
                                                <a:schemeClr val="accent1">
                                                  <a:lumMod val="60000"/>
                                                  <a:lumOff val="40000"/>
                                                </a:schemeClr>
                                              </a:solidFill>
                                              <a:latin typeface="Cambria Math" panose="02040503050406030204" pitchFamily="18" charset="0"/>
                                            </a:rPr>
                                            <m:t>𝑝</m:t>
                                          </m:r>
                                        </m:num>
                                        <m:den>
                                          <m:r>
                                            <a:rPr lang="en-US" altLang="en-US" i="1">
                                              <a:solidFill>
                                                <a:schemeClr val="accent1">
                                                  <a:lumMod val="60000"/>
                                                  <a:lumOff val="40000"/>
                                                </a:schemeClr>
                                              </a:solidFill>
                                              <a:latin typeface="Cambria Math" panose="02040503050406030204" pitchFamily="18" charset="0"/>
                                            </a:rPr>
                                            <m:t>1−</m:t>
                                          </m:r>
                                          <m:r>
                                            <a:rPr lang="en-US" altLang="en-US" i="1">
                                              <a:solidFill>
                                                <a:schemeClr val="accent1">
                                                  <a:lumMod val="60000"/>
                                                  <a:lumOff val="40000"/>
                                                </a:schemeClr>
                                              </a:solidFill>
                                              <a:latin typeface="Cambria Math" panose="02040503050406030204" pitchFamily="18" charset="0"/>
                                            </a:rPr>
                                            <m:t>𝑝</m:t>
                                          </m:r>
                                        </m:den>
                                      </m:f>
                                    </m:e>
                                  </m:d>
                                  <m:r>
                                    <a:rPr lang="en-US" altLang="en-US" i="1">
                                      <a:solidFill>
                                        <a:schemeClr val="accent1">
                                          <a:lumMod val="60000"/>
                                          <a:lumOff val="40000"/>
                                        </a:schemeClr>
                                      </a:solidFill>
                                      <a:latin typeface="Cambria Math" panose="02040503050406030204" pitchFamily="18" charset="0"/>
                                    </a:rPr>
                                    <m:t>𝑃𝑜𝑝𝑢𝑙𝑎𝑡𝑖𝑜𝑛</m:t>
                                  </m:r>
                                  <m:r>
                                    <a:rPr lang="en-US" altLang="en-US" i="1">
                                      <a:solidFill>
                                        <a:schemeClr val="accent1">
                                          <a:lumMod val="60000"/>
                                          <a:lumOff val="40000"/>
                                        </a:schemeClr>
                                      </a:solidFill>
                                      <a:latin typeface="Cambria Math" panose="02040503050406030204" pitchFamily="18" charset="0"/>
                                    </a:rPr>
                                    <m:t>=1001</m:t>
                                  </m:r>
                                </m:e>
                              </m:d>
                              <m:r>
                                <a:rPr lang="en-US" altLang="en-US" i="1">
                                  <a:solidFill>
                                    <a:schemeClr val="accent1">
                                      <a:lumMod val="60000"/>
                                      <a:lumOff val="40000"/>
                                    </a:schemeClr>
                                  </a:solidFill>
                                  <a:latin typeface="Cambria Math" panose="02040503050406030204" pitchFamily="18" charset="0"/>
                                </a:rPr>
                                <m:t>−</m:t>
                              </m:r>
                            </m:e>
                          </m:func>
                          <m:func>
                            <m:funcPr>
                              <m:ctrlPr>
                                <a:rPr lang="en-US" altLang="en-US" i="1">
                                  <a:solidFill>
                                    <a:schemeClr val="accent1">
                                      <a:lumMod val="60000"/>
                                      <a:lumOff val="40000"/>
                                    </a:schemeClr>
                                  </a:solidFill>
                                  <a:latin typeface="Cambria Math" panose="02040503050406030204" pitchFamily="18" charset="0"/>
                                </a:rPr>
                              </m:ctrlPr>
                            </m:funcPr>
                            <m:fName>
                              <m:r>
                                <m:rPr>
                                  <m:sty m:val="p"/>
                                </m:rPr>
                                <a:rPr lang="en-US" altLang="en-US">
                                  <a:solidFill>
                                    <a:schemeClr val="accent1">
                                      <a:lumMod val="60000"/>
                                      <a:lumOff val="40000"/>
                                    </a:schemeClr>
                                  </a:solidFill>
                                  <a:latin typeface="Cambria Math" panose="02040503050406030204" pitchFamily="18" charset="0"/>
                                </a:rPr>
                                <m:t>ln</m:t>
                              </m:r>
                            </m:fName>
                            <m:e>
                              <m:d>
                                <m:dPr>
                                  <m:ctrlPr>
                                    <a:rPr lang="en-US" altLang="en-US" i="1">
                                      <a:solidFill>
                                        <a:schemeClr val="accent1">
                                          <a:lumMod val="60000"/>
                                          <a:lumOff val="40000"/>
                                        </a:schemeClr>
                                      </a:solidFill>
                                      <a:latin typeface="Cambria Math" panose="02040503050406030204" pitchFamily="18" charset="0"/>
                                    </a:rPr>
                                  </m:ctrlPr>
                                </m:dPr>
                                <m:e>
                                  <m:d>
                                    <m:dPr>
                                      <m:begChr m:val=""/>
                                      <m:endChr m:val="|"/>
                                      <m:ctrlPr>
                                        <a:rPr lang="en-US" altLang="en-US" i="1">
                                          <a:solidFill>
                                            <a:schemeClr val="accent1">
                                              <a:lumMod val="60000"/>
                                              <a:lumOff val="40000"/>
                                            </a:schemeClr>
                                          </a:solidFill>
                                          <a:latin typeface="Cambria Math" panose="02040503050406030204" pitchFamily="18" charset="0"/>
                                        </a:rPr>
                                      </m:ctrlPr>
                                    </m:dPr>
                                    <m:e>
                                      <m:f>
                                        <m:fPr>
                                          <m:ctrlPr>
                                            <a:rPr lang="en-US" altLang="en-US" i="1">
                                              <a:solidFill>
                                                <a:schemeClr val="accent1">
                                                  <a:lumMod val="60000"/>
                                                  <a:lumOff val="40000"/>
                                                </a:schemeClr>
                                              </a:solidFill>
                                              <a:latin typeface="Cambria Math" panose="02040503050406030204" pitchFamily="18" charset="0"/>
                                            </a:rPr>
                                          </m:ctrlPr>
                                        </m:fPr>
                                        <m:num>
                                          <m:r>
                                            <a:rPr lang="en-US" altLang="en-US" i="1">
                                              <a:solidFill>
                                                <a:schemeClr val="accent1">
                                                  <a:lumMod val="60000"/>
                                                  <a:lumOff val="40000"/>
                                                </a:schemeClr>
                                              </a:solidFill>
                                              <a:latin typeface="Cambria Math" panose="02040503050406030204" pitchFamily="18" charset="0"/>
                                            </a:rPr>
                                            <m:t>𝑝</m:t>
                                          </m:r>
                                        </m:num>
                                        <m:den>
                                          <m:r>
                                            <a:rPr lang="en-US" altLang="en-US" i="1">
                                              <a:solidFill>
                                                <a:schemeClr val="accent1">
                                                  <a:lumMod val="60000"/>
                                                  <a:lumOff val="40000"/>
                                                </a:schemeClr>
                                              </a:solidFill>
                                              <a:latin typeface="Cambria Math" panose="02040503050406030204" pitchFamily="18" charset="0"/>
                                            </a:rPr>
                                            <m:t>1−</m:t>
                                          </m:r>
                                          <m:r>
                                            <a:rPr lang="en-US" altLang="en-US" i="1">
                                              <a:solidFill>
                                                <a:schemeClr val="accent1">
                                                  <a:lumMod val="60000"/>
                                                  <a:lumOff val="40000"/>
                                                </a:schemeClr>
                                              </a:solidFill>
                                              <a:latin typeface="Cambria Math" panose="02040503050406030204" pitchFamily="18" charset="0"/>
                                            </a:rPr>
                                            <m:t>𝑝</m:t>
                                          </m:r>
                                        </m:den>
                                      </m:f>
                                    </m:e>
                                  </m:d>
                                  <m:r>
                                    <a:rPr lang="en-US" altLang="en-US" i="1">
                                      <a:solidFill>
                                        <a:schemeClr val="accent1">
                                          <a:lumMod val="60000"/>
                                          <a:lumOff val="40000"/>
                                        </a:schemeClr>
                                      </a:solidFill>
                                      <a:latin typeface="Cambria Math" panose="02040503050406030204" pitchFamily="18" charset="0"/>
                                    </a:rPr>
                                    <m:t>𝑃𝑜𝑝𝑢𝑙𝑎𝑡𝑖𝑜𝑛</m:t>
                                  </m:r>
                                  <m:r>
                                    <a:rPr lang="en-US" altLang="en-US" i="1">
                                      <a:solidFill>
                                        <a:schemeClr val="accent1">
                                          <a:lumMod val="60000"/>
                                          <a:lumOff val="40000"/>
                                        </a:schemeClr>
                                      </a:solidFill>
                                      <a:latin typeface="Cambria Math" panose="02040503050406030204" pitchFamily="18" charset="0"/>
                                    </a:rPr>
                                    <m:t>=1000</m:t>
                                  </m:r>
                                </m:e>
                              </m:d>
                            </m:e>
                          </m:func>
                        </m:sup>
                      </m:sSup>
                      <m:r>
                        <a:rPr lang="en-US" altLang="en-US" i="1">
                          <a:solidFill>
                            <a:schemeClr val="accent1">
                              <a:lumMod val="60000"/>
                              <a:lumOff val="40000"/>
                            </a:schemeClr>
                          </a:solidFill>
                          <a:latin typeface="Cambria Math" panose="02040503050406030204" pitchFamily="18" charset="0"/>
                          <a:cs typeface="Arial" panose="020B0604020202020204" pitchFamily="34" charset="0"/>
                        </a:rPr>
                        <m:t>=</m:t>
                      </m:r>
                      <m:f>
                        <m:fPr>
                          <m:ctrlPr>
                            <a:rPr lang="en-US" altLang="en-US" i="1">
                              <a:solidFill>
                                <a:schemeClr val="accent1">
                                  <a:lumMod val="60000"/>
                                  <a:lumOff val="40000"/>
                                </a:schemeClr>
                              </a:solidFill>
                              <a:latin typeface="Cambria Math" panose="02040503050406030204" pitchFamily="18" charset="0"/>
                              <a:cs typeface="Arial" panose="020B0604020202020204" pitchFamily="34" charset="0"/>
                            </a:rPr>
                          </m:ctrlPr>
                        </m:fPr>
                        <m:num>
                          <m:d>
                            <m:dPr>
                              <m:ctrlPr>
                                <a:rPr lang="en-US" altLang="en-US" i="1">
                                  <a:solidFill>
                                    <a:schemeClr val="accent1">
                                      <a:lumMod val="60000"/>
                                      <a:lumOff val="40000"/>
                                    </a:schemeClr>
                                  </a:solidFill>
                                  <a:latin typeface="Cambria Math" panose="02040503050406030204" pitchFamily="18" charset="0"/>
                                </a:rPr>
                              </m:ctrlPr>
                            </m:dPr>
                            <m:e>
                              <m:d>
                                <m:dPr>
                                  <m:begChr m:val=""/>
                                  <m:endChr m:val="|"/>
                                  <m:ctrlPr>
                                    <a:rPr lang="en-US" altLang="en-US" i="1">
                                      <a:solidFill>
                                        <a:schemeClr val="accent1">
                                          <a:lumMod val="60000"/>
                                          <a:lumOff val="40000"/>
                                        </a:schemeClr>
                                      </a:solidFill>
                                      <a:latin typeface="Cambria Math" panose="02040503050406030204" pitchFamily="18" charset="0"/>
                                    </a:rPr>
                                  </m:ctrlPr>
                                </m:dPr>
                                <m:e>
                                  <m:f>
                                    <m:fPr>
                                      <m:ctrlPr>
                                        <a:rPr lang="en-US" altLang="en-US" i="1">
                                          <a:solidFill>
                                            <a:schemeClr val="accent1">
                                              <a:lumMod val="60000"/>
                                              <a:lumOff val="40000"/>
                                            </a:schemeClr>
                                          </a:solidFill>
                                          <a:latin typeface="Cambria Math" panose="02040503050406030204" pitchFamily="18" charset="0"/>
                                        </a:rPr>
                                      </m:ctrlPr>
                                    </m:fPr>
                                    <m:num>
                                      <m:r>
                                        <a:rPr lang="en-US" altLang="en-US" i="1">
                                          <a:solidFill>
                                            <a:schemeClr val="accent1">
                                              <a:lumMod val="60000"/>
                                              <a:lumOff val="40000"/>
                                            </a:schemeClr>
                                          </a:solidFill>
                                          <a:latin typeface="Cambria Math" panose="02040503050406030204" pitchFamily="18" charset="0"/>
                                        </a:rPr>
                                        <m:t>𝑝</m:t>
                                      </m:r>
                                    </m:num>
                                    <m:den>
                                      <m:r>
                                        <a:rPr lang="en-US" altLang="en-US" i="1">
                                          <a:solidFill>
                                            <a:schemeClr val="accent1">
                                              <a:lumMod val="60000"/>
                                              <a:lumOff val="40000"/>
                                            </a:schemeClr>
                                          </a:solidFill>
                                          <a:latin typeface="Cambria Math" panose="02040503050406030204" pitchFamily="18" charset="0"/>
                                        </a:rPr>
                                        <m:t>1−</m:t>
                                      </m:r>
                                      <m:r>
                                        <a:rPr lang="en-US" altLang="en-US" i="1">
                                          <a:solidFill>
                                            <a:schemeClr val="accent1">
                                              <a:lumMod val="60000"/>
                                              <a:lumOff val="40000"/>
                                            </a:schemeClr>
                                          </a:solidFill>
                                          <a:latin typeface="Cambria Math" panose="02040503050406030204" pitchFamily="18" charset="0"/>
                                        </a:rPr>
                                        <m:t>𝑝</m:t>
                                      </m:r>
                                    </m:den>
                                  </m:f>
                                </m:e>
                              </m:d>
                              <m:r>
                                <a:rPr lang="en-US" altLang="en-US" i="1">
                                  <a:solidFill>
                                    <a:schemeClr val="accent1">
                                      <a:lumMod val="60000"/>
                                      <a:lumOff val="40000"/>
                                    </a:schemeClr>
                                  </a:solidFill>
                                  <a:latin typeface="Cambria Math" panose="02040503050406030204" pitchFamily="18" charset="0"/>
                                </a:rPr>
                                <m:t>𝑃𝑜𝑝𝑢𝑙𝑎𝑡𝑖𝑜𝑛</m:t>
                              </m:r>
                              <m:r>
                                <a:rPr lang="en-US" altLang="en-US" i="1">
                                  <a:solidFill>
                                    <a:schemeClr val="accent1">
                                      <a:lumMod val="60000"/>
                                      <a:lumOff val="40000"/>
                                    </a:schemeClr>
                                  </a:solidFill>
                                  <a:latin typeface="Cambria Math" panose="02040503050406030204" pitchFamily="18" charset="0"/>
                                </a:rPr>
                                <m:t>=1001</m:t>
                              </m:r>
                            </m:e>
                          </m:d>
                        </m:num>
                        <m:den>
                          <m:d>
                            <m:dPr>
                              <m:ctrlPr>
                                <a:rPr lang="en-US" altLang="en-US" i="1">
                                  <a:solidFill>
                                    <a:schemeClr val="accent1">
                                      <a:lumMod val="60000"/>
                                      <a:lumOff val="40000"/>
                                    </a:schemeClr>
                                  </a:solidFill>
                                  <a:latin typeface="Cambria Math" panose="02040503050406030204" pitchFamily="18" charset="0"/>
                                </a:rPr>
                              </m:ctrlPr>
                            </m:dPr>
                            <m:e>
                              <m:d>
                                <m:dPr>
                                  <m:begChr m:val=""/>
                                  <m:endChr m:val="|"/>
                                  <m:ctrlPr>
                                    <a:rPr lang="en-US" altLang="en-US" i="1">
                                      <a:solidFill>
                                        <a:schemeClr val="accent1">
                                          <a:lumMod val="60000"/>
                                          <a:lumOff val="40000"/>
                                        </a:schemeClr>
                                      </a:solidFill>
                                      <a:latin typeface="Cambria Math" panose="02040503050406030204" pitchFamily="18" charset="0"/>
                                    </a:rPr>
                                  </m:ctrlPr>
                                </m:dPr>
                                <m:e>
                                  <m:f>
                                    <m:fPr>
                                      <m:ctrlPr>
                                        <a:rPr lang="en-US" altLang="en-US" i="1">
                                          <a:solidFill>
                                            <a:schemeClr val="accent1">
                                              <a:lumMod val="60000"/>
                                              <a:lumOff val="40000"/>
                                            </a:schemeClr>
                                          </a:solidFill>
                                          <a:latin typeface="Cambria Math" panose="02040503050406030204" pitchFamily="18" charset="0"/>
                                        </a:rPr>
                                      </m:ctrlPr>
                                    </m:fPr>
                                    <m:num>
                                      <m:r>
                                        <a:rPr lang="en-US" altLang="en-US" i="1">
                                          <a:solidFill>
                                            <a:schemeClr val="accent1">
                                              <a:lumMod val="60000"/>
                                              <a:lumOff val="40000"/>
                                            </a:schemeClr>
                                          </a:solidFill>
                                          <a:latin typeface="Cambria Math" panose="02040503050406030204" pitchFamily="18" charset="0"/>
                                        </a:rPr>
                                        <m:t>𝑝</m:t>
                                      </m:r>
                                    </m:num>
                                    <m:den>
                                      <m:r>
                                        <a:rPr lang="en-US" altLang="en-US" i="1">
                                          <a:solidFill>
                                            <a:schemeClr val="accent1">
                                              <a:lumMod val="60000"/>
                                              <a:lumOff val="40000"/>
                                            </a:schemeClr>
                                          </a:solidFill>
                                          <a:latin typeface="Cambria Math" panose="02040503050406030204" pitchFamily="18" charset="0"/>
                                        </a:rPr>
                                        <m:t>1−</m:t>
                                      </m:r>
                                      <m:r>
                                        <a:rPr lang="en-US" altLang="en-US" i="1">
                                          <a:solidFill>
                                            <a:schemeClr val="accent1">
                                              <a:lumMod val="60000"/>
                                              <a:lumOff val="40000"/>
                                            </a:schemeClr>
                                          </a:solidFill>
                                          <a:latin typeface="Cambria Math" panose="02040503050406030204" pitchFamily="18" charset="0"/>
                                        </a:rPr>
                                        <m:t>𝑝</m:t>
                                      </m:r>
                                    </m:den>
                                  </m:f>
                                </m:e>
                              </m:d>
                              <m:r>
                                <a:rPr lang="en-US" altLang="en-US" i="1">
                                  <a:solidFill>
                                    <a:schemeClr val="accent1">
                                      <a:lumMod val="60000"/>
                                      <a:lumOff val="40000"/>
                                    </a:schemeClr>
                                  </a:solidFill>
                                  <a:latin typeface="Cambria Math" panose="02040503050406030204" pitchFamily="18" charset="0"/>
                                </a:rPr>
                                <m:t>𝑃𝑜𝑝𝑢𝑙𝑎𝑡𝑖𝑜𝑛</m:t>
                              </m:r>
                              <m:r>
                                <a:rPr lang="en-US" altLang="en-US" i="1">
                                  <a:solidFill>
                                    <a:schemeClr val="accent1">
                                      <a:lumMod val="60000"/>
                                      <a:lumOff val="40000"/>
                                    </a:schemeClr>
                                  </a:solidFill>
                                  <a:latin typeface="Cambria Math" panose="02040503050406030204" pitchFamily="18" charset="0"/>
                                </a:rPr>
                                <m:t>=1000</m:t>
                              </m:r>
                            </m:e>
                          </m:d>
                        </m:den>
                      </m:f>
                    </m:oMath>
                  </m:oMathPara>
                </a14:m>
                <a:endParaRPr lang="en-US" altLang="en-US" i="1" dirty="0">
                  <a:solidFill>
                    <a:schemeClr val="accent1">
                      <a:lumMod val="60000"/>
                      <a:lumOff val="40000"/>
                    </a:schemeClr>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endParaRPr lang="en-US" altLang="en-US" i="1" dirty="0">
                  <a:solidFill>
                    <a:schemeClr val="accent1">
                      <a:lumMod val="60000"/>
                      <a:lumOff val="40000"/>
                    </a:schemeClr>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r>
                        <a:rPr lang="en-US" altLang="en-US" i="1">
                          <a:solidFill>
                            <a:schemeClr val="accent1">
                              <a:lumMod val="60000"/>
                              <a:lumOff val="40000"/>
                            </a:schemeClr>
                          </a:solidFill>
                          <a:latin typeface="Cambria Math" panose="02040503050406030204" pitchFamily="18" charset="0"/>
                          <a:cs typeface="Arial" panose="020B0604020202020204" pitchFamily="34" charset="0"/>
                        </a:rPr>
                        <m:t>=</m:t>
                      </m:r>
                      <m:f>
                        <m:fPr>
                          <m:ctrlPr>
                            <a:rPr lang="en-US" altLang="en-US" i="1">
                              <a:solidFill>
                                <a:schemeClr val="accent1">
                                  <a:lumMod val="60000"/>
                                  <a:lumOff val="40000"/>
                                </a:schemeClr>
                              </a:solidFill>
                              <a:latin typeface="Cambria Math" panose="02040503050406030204" pitchFamily="18" charset="0"/>
                              <a:cs typeface="Arial" panose="020B0604020202020204" pitchFamily="34" charset="0"/>
                            </a:rPr>
                          </m:ctrlPr>
                        </m:fPr>
                        <m:num>
                          <m:d>
                            <m:dPr>
                              <m:begChr m:val=""/>
                              <m:endChr m:val="|"/>
                              <m:ctrlPr>
                                <a:rPr lang="en-US" altLang="en-US" i="1">
                                  <a:solidFill>
                                    <a:schemeClr val="accent1">
                                      <a:lumMod val="60000"/>
                                      <a:lumOff val="40000"/>
                                    </a:schemeClr>
                                  </a:solidFill>
                                  <a:latin typeface="Cambria Math" panose="02040503050406030204" pitchFamily="18" charset="0"/>
                                </a:rPr>
                              </m:ctrlPr>
                            </m:dPr>
                            <m:e>
                              <m:r>
                                <a:rPr lang="en-US" altLang="en-US" i="1">
                                  <a:solidFill>
                                    <a:schemeClr val="accent1">
                                      <a:lumMod val="60000"/>
                                      <a:lumOff val="40000"/>
                                    </a:schemeClr>
                                  </a:solidFill>
                                  <a:latin typeface="Cambria Math" panose="02040503050406030204" pitchFamily="18" charset="0"/>
                                </a:rPr>
                                <m:t>𝑂𝑑𝑑𝑠</m:t>
                              </m:r>
                              <m:r>
                                <a:rPr lang="en-US" altLang="en-US" i="1">
                                  <a:solidFill>
                                    <a:schemeClr val="accent1">
                                      <a:lumMod val="60000"/>
                                      <a:lumOff val="40000"/>
                                    </a:schemeClr>
                                  </a:solidFill>
                                  <a:latin typeface="Cambria Math" panose="02040503050406030204" pitchFamily="18" charset="0"/>
                                </a:rPr>
                                <m:t>(</m:t>
                              </m:r>
                              <m:r>
                                <a:rPr lang="en-US" altLang="en-US" i="1">
                                  <a:solidFill>
                                    <a:schemeClr val="accent1">
                                      <a:lumMod val="60000"/>
                                      <a:lumOff val="40000"/>
                                    </a:schemeClr>
                                  </a:solidFill>
                                  <a:latin typeface="Cambria Math" panose="02040503050406030204" pitchFamily="18" charset="0"/>
                                </a:rPr>
                                <m:t>𝐻𝑜𝑠𝑝𝑖𝑡𝑎𝑙</m:t>
                              </m:r>
                              <m:r>
                                <a:rPr lang="en-US" altLang="en-US" i="1">
                                  <a:solidFill>
                                    <a:schemeClr val="accent1">
                                      <a:lumMod val="60000"/>
                                      <a:lumOff val="40000"/>
                                    </a:schemeClr>
                                  </a:solidFill>
                                  <a:latin typeface="Cambria Math" panose="02040503050406030204" pitchFamily="18" charset="0"/>
                                </a:rPr>
                                <m:t>)</m:t>
                              </m:r>
                            </m:e>
                          </m:d>
                          <m:r>
                            <a:rPr lang="en-US" altLang="en-US" i="1">
                              <a:solidFill>
                                <a:schemeClr val="accent1">
                                  <a:lumMod val="60000"/>
                                  <a:lumOff val="40000"/>
                                </a:schemeClr>
                              </a:solidFill>
                              <a:latin typeface="Cambria Math" panose="02040503050406030204" pitchFamily="18" charset="0"/>
                            </a:rPr>
                            <m:t>𝑃𝑜𝑝𝑢𝑙𝑎𝑡𝑖𝑜𝑛</m:t>
                          </m:r>
                          <m:r>
                            <a:rPr lang="en-US" altLang="en-US" i="1">
                              <a:solidFill>
                                <a:schemeClr val="accent1">
                                  <a:lumMod val="60000"/>
                                  <a:lumOff val="40000"/>
                                </a:schemeClr>
                              </a:solidFill>
                              <a:latin typeface="Cambria Math" panose="02040503050406030204" pitchFamily="18" charset="0"/>
                            </a:rPr>
                            <m:t>=1001</m:t>
                          </m:r>
                        </m:num>
                        <m:den>
                          <m:d>
                            <m:dPr>
                              <m:begChr m:val=""/>
                              <m:endChr m:val="|"/>
                              <m:ctrlPr>
                                <a:rPr lang="en-US" altLang="en-US" i="1">
                                  <a:solidFill>
                                    <a:schemeClr val="accent1">
                                      <a:lumMod val="60000"/>
                                      <a:lumOff val="40000"/>
                                    </a:schemeClr>
                                  </a:solidFill>
                                  <a:latin typeface="Cambria Math" panose="02040503050406030204" pitchFamily="18" charset="0"/>
                                </a:rPr>
                              </m:ctrlPr>
                            </m:dPr>
                            <m:e>
                              <m:r>
                                <a:rPr lang="en-US" altLang="en-US" i="1">
                                  <a:solidFill>
                                    <a:schemeClr val="accent1">
                                      <a:lumMod val="60000"/>
                                      <a:lumOff val="40000"/>
                                    </a:schemeClr>
                                  </a:solidFill>
                                  <a:latin typeface="Cambria Math" panose="02040503050406030204" pitchFamily="18" charset="0"/>
                                </a:rPr>
                                <m:t>𝑂𝑑𝑑𝑠</m:t>
                              </m:r>
                              <m:r>
                                <a:rPr lang="en-US" altLang="en-US" i="1">
                                  <a:solidFill>
                                    <a:schemeClr val="accent1">
                                      <a:lumMod val="60000"/>
                                      <a:lumOff val="40000"/>
                                    </a:schemeClr>
                                  </a:solidFill>
                                  <a:latin typeface="Cambria Math" panose="02040503050406030204" pitchFamily="18" charset="0"/>
                                </a:rPr>
                                <m:t>(</m:t>
                              </m:r>
                              <m:r>
                                <a:rPr lang="en-US" altLang="en-US" i="1">
                                  <a:solidFill>
                                    <a:schemeClr val="accent1">
                                      <a:lumMod val="60000"/>
                                      <a:lumOff val="40000"/>
                                    </a:schemeClr>
                                  </a:solidFill>
                                  <a:latin typeface="Cambria Math" panose="02040503050406030204" pitchFamily="18" charset="0"/>
                                </a:rPr>
                                <m:t>𝐻𝑜𝑠𝑝𝑖𝑡𝑎𝑙</m:t>
                              </m:r>
                              <m:r>
                                <a:rPr lang="en-US" altLang="en-US" i="1">
                                  <a:solidFill>
                                    <a:schemeClr val="accent1">
                                      <a:lumMod val="60000"/>
                                      <a:lumOff val="40000"/>
                                    </a:schemeClr>
                                  </a:solidFill>
                                  <a:latin typeface="Cambria Math" panose="02040503050406030204" pitchFamily="18" charset="0"/>
                                </a:rPr>
                                <m:t>)</m:t>
                              </m:r>
                            </m:e>
                          </m:d>
                          <m:r>
                            <a:rPr lang="en-US" altLang="en-US" i="1">
                              <a:solidFill>
                                <a:schemeClr val="accent1">
                                  <a:lumMod val="60000"/>
                                  <a:lumOff val="40000"/>
                                </a:schemeClr>
                              </a:solidFill>
                              <a:latin typeface="Cambria Math" panose="02040503050406030204" pitchFamily="18" charset="0"/>
                            </a:rPr>
                            <m:t>𝑃𝑜𝑝𝑢𝑙𝑎𝑡𝑖𝑜𝑛</m:t>
                          </m:r>
                          <m:r>
                            <a:rPr lang="en-US" altLang="en-US" i="1">
                              <a:solidFill>
                                <a:schemeClr val="accent1">
                                  <a:lumMod val="60000"/>
                                  <a:lumOff val="40000"/>
                                </a:schemeClr>
                              </a:solidFill>
                              <a:latin typeface="Cambria Math" panose="02040503050406030204" pitchFamily="18" charset="0"/>
                            </a:rPr>
                            <m:t>=1000</m:t>
                          </m:r>
                        </m:den>
                      </m:f>
                      <m:r>
                        <a:rPr lang="en-US" altLang="en-US" i="1">
                          <a:solidFill>
                            <a:schemeClr val="accent1">
                              <a:lumMod val="60000"/>
                              <a:lumOff val="40000"/>
                            </a:schemeClr>
                          </a:solidFill>
                          <a:latin typeface="Cambria Math" panose="02040503050406030204" pitchFamily="18" charset="0"/>
                        </a:rPr>
                        <m:t>=</m:t>
                      </m:r>
                      <m:f>
                        <m:fPr>
                          <m:ctrlPr>
                            <a:rPr lang="en-US" altLang="en-US" i="1">
                              <a:solidFill>
                                <a:schemeClr val="accent1">
                                  <a:lumMod val="60000"/>
                                  <a:lumOff val="40000"/>
                                </a:schemeClr>
                              </a:solidFill>
                              <a:latin typeface="Cambria Math" panose="02040503050406030204" pitchFamily="18" charset="0"/>
                            </a:rPr>
                          </m:ctrlPr>
                        </m:fPr>
                        <m:num>
                          <m:sSup>
                            <m:sSupPr>
                              <m:ctrlPr>
                                <a:rPr lang="en-US" altLang="en-US" i="1">
                                  <a:solidFill>
                                    <a:schemeClr val="accent1">
                                      <a:lumMod val="60000"/>
                                      <a:lumOff val="40000"/>
                                    </a:schemeClr>
                                  </a:solidFill>
                                  <a:latin typeface="Cambria Math" panose="02040503050406030204" pitchFamily="18" charset="0"/>
                                </a:rPr>
                              </m:ctrlPr>
                            </m:sSupPr>
                            <m:e>
                              <m:r>
                                <a:rPr lang="en-US" altLang="en-US" i="1">
                                  <a:solidFill>
                                    <a:schemeClr val="accent1">
                                      <a:lumMod val="60000"/>
                                      <a:lumOff val="40000"/>
                                    </a:schemeClr>
                                  </a:solidFill>
                                  <a:latin typeface="Cambria Math" panose="02040503050406030204" pitchFamily="18" charset="0"/>
                                </a:rPr>
                                <m:t>𝑒</m:t>
                              </m:r>
                            </m:e>
                            <m:sup>
                              <m:r>
                                <a:rPr lang="en-US" altLang="en-US" i="1">
                                  <a:solidFill>
                                    <a:schemeClr val="accent1">
                                      <a:lumMod val="60000"/>
                                      <a:lumOff val="40000"/>
                                    </a:schemeClr>
                                  </a:solidFill>
                                  <a:latin typeface="Cambria Math" panose="02040503050406030204" pitchFamily="18" charset="0"/>
                                </a:rPr>
                                <m:t>−5.93564</m:t>
                              </m:r>
                            </m:sup>
                          </m:sSup>
                        </m:num>
                        <m:den>
                          <m:sSup>
                            <m:sSupPr>
                              <m:ctrlPr>
                                <a:rPr lang="en-US" altLang="en-US" i="1">
                                  <a:solidFill>
                                    <a:schemeClr val="accent1">
                                      <a:lumMod val="60000"/>
                                      <a:lumOff val="40000"/>
                                    </a:schemeClr>
                                  </a:solidFill>
                                  <a:latin typeface="Cambria Math" panose="02040503050406030204" pitchFamily="18" charset="0"/>
                                </a:rPr>
                              </m:ctrlPr>
                            </m:sSupPr>
                            <m:e>
                              <m:r>
                                <a:rPr lang="en-US" altLang="en-US" i="1">
                                  <a:solidFill>
                                    <a:schemeClr val="accent1">
                                      <a:lumMod val="60000"/>
                                      <a:lumOff val="40000"/>
                                    </a:schemeClr>
                                  </a:solidFill>
                                  <a:latin typeface="Cambria Math" panose="02040503050406030204" pitchFamily="18" charset="0"/>
                                </a:rPr>
                                <m:t>𝑒</m:t>
                              </m:r>
                            </m:e>
                            <m:sup>
                              <m:r>
                                <a:rPr lang="en-US" altLang="en-US" i="1">
                                  <a:solidFill>
                                    <a:schemeClr val="accent1">
                                      <a:lumMod val="60000"/>
                                      <a:lumOff val="40000"/>
                                    </a:schemeClr>
                                  </a:solidFill>
                                  <a:latin typeface="Cambria Math" panose="02040503050406030204" pitchFamily="18" charset="0"/>
                                </a:rPr>
                                <m:t>−5.937</m:t>
                              </m:r>
                            </m:sup>
                          </m:sSup>
                        </m:den>
                      </m:f>
                      <m:r>
                        <a:rPr lang="en-US" altLang="en-US" i="1">
                          <a:solidFill>
                            <a:schemeClr val="accent1">
                              <a:lumMod val="60000"/>
                              <a:lumOff val="40000"/>
                            </a:schemeClr>
                          </a:solidFill>
                          <a:latin typeface="Cambria Math" panose="02040503050406030204" pitchFamily="18" charset="0"/>
                        </a:rPr>
                        <m:t>=</m:t>
                      </m:r>
                      <m:f>
                        <m:fPr>
                          <m:ctrlPr>
                            <a:rPr lang="en-US" altLang="en-US" i="1">
                              <a:solidFill>
                                <a:schemeClr val="accent1">
                                  <a:lumMod val="60000"/>
                                  <a:lumOff val="40000"/>
                                </a:schemeClr>
                              </a:solidFill>
                              <a:latin typeface="Cambria Math" panose="02040503050406030204" pitchFamily="18" charset="0"/>
                            </a:rPr>
                          </m:ctrlPr>
                        </m:fPr>
                        <m:num>
                          <m:r>
                            <a:rPr lang="en-US" altLang="en-US" i="1">
                              <a:solidFill>
                                <a:schemeClr val="accent1">
                                  <a:lumMod val="60000"/>
                                  <a:lumOff val="40000"/>
                                </a:schemeClr>
                              </a:solidFill>
                              <a:latin typeface="Cambria Math" panose="02040503050406030204" pitchFamily="18" charset="0"/>
                            </a:rPr>
                            <m:t>0.002644</m:t>
                          </m:r>
                        </m:num>
                        <m:den>
                          <m:r>
                            <a:rPr lang="en-US" altLang="en-US" i="1">
                              <a:solidFill>
                                <a:schemeClr val="accent1">
                                  <a:lumMod val="60000"/>
                                  <a:lumOff val="40000"/>
                                </a:schemeClr>
                              </a:solidFill>
                              <a:latin typeface="Cambria Math" panose="02040503050406030204" pitchFamily="18" charset="0"/>
                            </a:rPr>
                            <m:t>0.00264</m:t>
                          </m:r>
                        </m:den>
                      </m:f>
                      <m:r>
                        <a:rPr lang="en-US" altLang="en-US" i="1">
                          <a:solidFill>
                            <a:schemeClr val="accent1">
                              <a:lumMod val="60000"/>
                              <a:lumOff val="40000"/>
                            </a:schemeClr>
                          </a:solidFill>
                          <a:latin typeface="Cambria Math" panose="02040503050406030204" pitchFamily="18" charset="0"/>
                        </a:rPr>
                        <m:t>=1.001</m:t>
                      </m:r>
                    </m:oMath>
                  </m:oMathPara>
                </a14:m>
                <a:endParaRPr lang="en-US" altLang="en-US" dirty="0">
                  <a:solidFill>
                    <a:schemeClr val="accent1">
                      <a:lumMod val="60000"/>
                      <a:lumOff val="40000"/>
                    </a:schemeClr>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65225"/>
                <a:ext cx="12192000" cy="5375276"/>
              </a:xfrm>
              <a:blipFill rotWithShape="0">
                <a:blip r:embed="rId2"/>
                <a:stretch>
                  <a:fillRect l="-650" t="-2154" r="-450"/>
                </a:stretch>
              </a:blipFill>
            </p:spPr>
            <p:txBody>
              <a:bodyPr/>
              <a:lstStyle/>
              <a:p>
                <a:r>
                  <a:rPr lang="en-US">
                    <a:noFill/>
                  </a:rPr>
                  <a:t> </a:t>
                </a:r>
              </a:p>
            </p:txBody>
          </p:sp>
        </mc:Fallback>
      </mc:AlternateContent>
      <p:sp>
        <p:nvSpPr>
          <p:cNvPr id="4" name="Title 1"/>
          <p:cNvSpPr>
            <a:spLocks noGrp="1"/>
          </p:cNvSpPr>
          <p:nvPr>
            <p:ph type="title"/>
          </p:nvPr>
        </p:nvSpPr>
        <p:spPr>
          <a:xfrm>
            <a:off x="0" y="98423"/>
            <a:ext cx="12192000" cy="854077"/>
          </a:xfrm>
        </p:spPr>
        <p:txBody>
          <a:bodyPr>
            <a:normAutofit/>
          </a:bodyPr>
          <a:lstStyle/>
          <a:p>
            <a:r>
              <a:rPr lang="en-US" dirty="0" smtClean="0"/>
              <a:t>Model with 1 Continuous Predictor (Cont’d)</a:t>
            </a:r>
            <a:endParaRPr lang="en-US" dirty="0"/>
          </a:p>
        </p:txBody>
      </p:sp>
    </p:spTree>
    <p:extLst>
      <p:ext uri="{BB962C8B-B14F-4D97-AF65-F5344CB8AC3E}">
        <p14:creationId xmlns:p14="http://schemas.microsoft.com/office/powerpoint/2010/main" val="1379898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4461799"/>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smtClean="0">
                    <a:solidFill>
                      <a:srgbClr val="000000"/>
                    </a:solidFill>
                    <a:cs typeface="Arial" panose="020B0604020202020204" pitchFamily="34" charset="0"/>
                  </a:rPr>
                  <a:t>We can say that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oMath>
                </a14:m>
                <a:r>
                  <a:rPr lang="en-US" altLang="en-US" sz="2800" dirty="0" smtClean="0">
                    <a:solidFill>
                      <a:srgbClr val="000000"/>
                    </a:solidFill>
                    <a:cs typeface="Arial" panose="020B0604020202020204" pitchFamily="34" charset="0"/>
                  </a:rPr>
                  <a:t> is the extent to which the odds of Y=1 (i.e., the odds of there being a hospital in a zip code) change as the predictor (i.e., Population) increases by 1 unit. So, when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=1.001</m:t>
                    </m:r>
                  </m:oMath>
                </a14:m>
                <a:r>
                  <a:rPr lang="en-US" altLang="en-US" sz="2800" dirty="0" smtClean="0">
                    <a:solidFill>
                      <a:srgbClr val="000000"/>
                    </a:solidFill>
                    <a:cs typeface="Arial" panose="020B0604020202020204" pitchFamily="34" charset="0"/>
                  </a:rPr>
                  <a:t>, 1.001 is the extent to which the odds of there being a hospital go up as population increases by 1 individual.</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smtClean="0">
                    <a:solidFill>
                      <a:srgbClr val="000000"/>
                    </a:solidFill>
                    <a:cs typeface="Arial" panose="020B0604020202020204" pitchFamily="34" charset="0"/>
                  </a:rPr>
                  <a:t>What if we want to examine the extent to which the odds of there being a hospital changes when population increases by 100 people? The calculation is pretty simple: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b="0" i="1" smtClean="0">
                                <a:solidFill>
                                  <a:srgbClr val="000000"/>
                                </a:solidFill>
                                <a:latin typeface="Cambria Math" panose="02040503050406030204" pitchFamily="18" charset="0"/>
                                <a:cs typeface="Arial" panose="020B0604020202020204" pitchFamily="34" charset="0"/>
                              </a:rPr>
                              <m:t>100∗</m:t>
                            </m:r>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100∗0.00136</m:t>
                        </m:r>
                      </m:sup>
                    </m:sSup>
                    <m:r>
                      <a:rPr lang="en-US" altLang="en-US" sz="2800" i="1">
                        <a:solidFill>
                          <a:srgbClr val="000000"/>
                        </a:solidFill>
                        <a:latin typeface="Cambria Math" panose="02040503050406030204" pitchFamily="18" charset="0"/>
                        <a:cs typeface="Arial" panose="020B0604020202020204" pitchFamily="34" charset="0"/>
                      </a:rPr>
                      <m:t>=</m:t>
                    </m:r>
                    <m:r>
                      <a:rPr lang="en-US" altLang="en-US" sz="2800" b="0" i="1" smtClean="0">
                        <a:solidFill>
                          <a:srgbClr val="000000"/>
                        </a:solidFill>
                        <a:latin typeface="Cambria Math" panose="02040503050406030204" pitchFamily="18" charset="0"/>
                        <a:cs typeface="Arial" panose="020B0604020202020204" pitchFamily="34" charset="0"/>
                      </a:rPr>
                      <m:t>1.15</m:t>
                    </m:r>
                  </m:oMath>
                </a14:m>
                <a:r>
                  <a:rPr lang="en-US" altLang="en-US" sz="2800" dirty="0" smtClean="0">
                    <a:solidFill>
                      <a:srgbClr val="000000"/>
                    </a:solidFill>
                    <a:cs typeface="Arial" panose="020B0604020202020204" pitchFamily="34" charset="0"/>
                  </a:rPr>
                  <a:t>. So, the odds of there being a hospital in a zip code increase by a factor of 1.15 when population increases by 100 people.</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4461799"/>
              </a:xfrm>
              <a:prstGeom prst="rect">
                <a:avLst/>
              </a:prstGeom>
              <a:blipFill rotWithShape="0">
                <a:blip r:embed="rId2"/>
                <a:stretch>
                  <a:fillRect l="-920" t="-820" r="-1074" b="-2869"/>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smtClean="0"/>
              <a:t>Interpretation</a:t>
            </a:r>
            <a:endParaRPr lang="en-US" dirty="0"/>
          </a:p>
        </p:txBody>
      </p:sp>
    </p:spTree>
    <p:extLst>
      <p:ext uri="{BB962C8B-B14F-4D97-AF65-F5344CB8AC3E}">
        <p14:creationId xmlns:p14="http://schemas.microsoft.com/office/powerpoint/2010/main" val="1337103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5303375"/>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smtClean="0">
                    <a:solidFill>
                      <a:srgbClr val="000000"/>
                    </a:solidFill>
                    <a:cs typeface="Arial" panose="020B0604020202020204" pitchFamily="34" charset="0"/>
                  </a:rPr>
                  <a:t>We can also say </a:t>
                </a:r>
                <a:r>
                  <a:rPr lang="en-US" altLang="en-US" sz="2800" dirty="0">
                    <a:solidFill>
                      <a:srgbClr val="000000"/>
                    </a:solidFill>
                    <a:cs typeface="Arial" panose="020B0604020202020204" pitchFamily="34" charset="0"/>
                  </a:rPr>
                  <a:t>that a 1 unit increase in </a:t>
                </a:r>
                <a:r>
                  <a:rPr lang="en-US" altLang="en-US" sz="2800" dirty="0" smtClean="0">
                    <a:solidFill>
                      <a:srgbClr val="000000"/>
                    </a:solidFill>
                    <a:cs typeface="Arial" panose="020B0604020202020204" pitchFamily="34" charset="0"/>
                  </a:rPr>
                  <a:t>the predictor corresponds </a:t>
                </a:r>
                <a:r>
                  <a:rPr lang="en-US" altLang="en-US" sz="2800" dirty="0">
                    <a:solidFill>
                      <a:srgbClr val="000000"/>
                    </a:solidFill>
                    <a:cs typeface="Arial" panose="020B0604020202020204" pitchFamily="34" charset="0"/>
                  </a:rPr>
                  <a:t>to a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m:t>
                        </m:r>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i="1">
                        <a:solidFill>
                          <a:srgbClr val="000000"/>
                        </a:solidFill>
                        <a:latin typeface="Cambria Math" panose="02040503050406030204" pitchFamily="18" charset="0"/>
                        <a:cs typeface="Arial" panose="020B0604020202020204" pitchFamily="34" charset="0"/>
                      </a:rPr>
                      <m:t>−1)∗100%</m:t>
                    </m:r>
                  </m:oMath>
                </a14:m>
                <a:r>
                  <a:rPr lang="en-US" altLang="en-US" sz="2800" dirty="0">
                    <a:solidFill>
                      <a:srgbClr val="000000"/>
                    </a:solidFill>
                    <a:cs typeface="Arial" panose="020B0604020202020204" pitchFamily="34" charset="0"/>
                  </a:rPr>
                  <a:t> </a:t>
                </a:r>
                <a:r>
                  <a:rPr lang="en-US" altLang="en-US" sz="2800" dirty="0" smtClean="0">
                    <a:solidFill>
                      <a:srgbClr val="000000"/>
                    </a:solidFill>
                    <a:cs typeface="Arial" panose="020B0604020202020204" pitchFamily="34" charset="0"/>
                  </a:rPr>
                  <a:t>change </a:t>
                </a:r>
                <a:r>
                  <a:rPr lang="en-US" altLang="en-US" sz="2800" dirty="0">
                    <a:solidFill>
                      <a:srgbClr val="000000"/>
                    </a:solidFill>
                    <a:cs typeface="Arial" panose="020B0604020202020204" pitchFamily="34" charset="0"/>
                  </a:rPr>
                  <a:t>in the odds of </a:t>
                </a:r>
                <a:r>
                  <a:rPr lang="en-US" altLang="en-US" sz="2800" dirty="0" smtClean="0">
                    <a:solidFill>
                      <a:srgbClr val="000000"/>
                    </a:solidFill>
                    <a:cs typeface="Arial" panose="020B0604020202020204" pitchFamily="34" charset="0"/>
                  </a:rPr>
                  <a:t>Y=1. </a:t>
                </a:r>
                <a:r>
                  <a:rPr lang="en-US" altLang="en-US" sz="2800" dirty="0">
                    <a:solidFill>
                      <a:srgbClr val="000000"/>
                    </a:solidFill>
                    <a:cs typeface="Arial" panose="020B0604020202020204" pitchFamily="34" charset="0"/>
                  </a:rPr>
                  <a:t>In the current example, we could say that when Population increases by 1 person, the odds of there being a hospital in </a:t>
                </a:r>
                <a:r>
                  <a:rPr lang="en-US" altLang="en-US" sz="2800" dirty="0" smtClean="0">
                    <a:solidFill>
                      <a:srgbClr val="000000"/>
                    </a:solidFill>
                    <a:cs typeface="Arial" panose="020B0604020202020204" pitchFamily="34" charset="0"/>
                  </a:rPr>
                  <a:t>the </a:t>
                </a:r>
                <a:r>
                  <a:rPr lang="en-US" altLang="en-US" sz="2800" dirty="0">
                    <a:solidFill>
                      <a:srgbClr val="000000"/>
                    </a:solidFill>
                    <a:cs typeface="Arial" panose="020B0604020202020204" pitchFamily="34" charset="0"/>
                  </a:rPr>
                  <a:t>zip code goes up by </a:t>
                </a:r>
                <a14:m>
                  <m:oMath xmlns:m="http://schemas.openxmlformats.org/officeDocument/2006/math">
                    <m:d>
                      <m:dPr>
                        <m:ctrlPr>
                          <a:rPr lang="en-US" altLang="en-US" sz="2800" i="1" dirty="0">
                            <a:solidFill>
                              <a:srgbClr val="000000"/>
                            </a:solidFill>
                            <a:latin typeface="Cambria Math" panose="02040503050406030204" pitchFamily="18" charset="0"/>
                            <a:cs typeface="Arial" panose="020B0604020202020204" pitchFamily="34" charset="0"/>
                          </a:rPr>
                        </m:ctrlPr>
                      </m:dPr>
                      <m:e>
                        <m:r>
                          <a:rPr lang="en-US" altLang="en-US" sz="2800" i="1" dirty="0">
                            <a:solidFill>
                              <a:srgbClr val="000000"/>
                            </a:solidFill>
                            <a:latin typeface="Cambria Math" panose="02040503050406030204" pitchFamily="18" charset="0"/>
                            <a:cs typeface="Arial" panose="020B0604020202020204" pitchFamily="34" charset="0"/>
                          </a:rPr>
                          <m:t>1.001</m:t>
                        </m:r>
                        <m:r>
                          <a:rPr lang="en-US" altLang="en-US" sz="2800" i="1">
                            <a:solidFill>
                              <a:srgbClr val="000000"/>
                            </a:solidFill>
                            <a:latin typeface="Cambria Math" panose="02040503050406030204" pitchFamily="18" charset="0"/>
                            <a:cs typeface="Arial" panose="020B0604020202020204" pitchFamily="34" charset="0"/>
                          </a:rPr>
                          <m:t>−1</m:t>
                        </m:r>
                      </m:e>
                    </m:d>
                    <m:r>
                      <a:rPr lang="en-US" altLang="en-US" sz="2800" i="1">
                        <a:solidFill>
                          <a:srgbClr val="000000"/>
                        </a:solidFill>
                        <a:latin typeface="Cambria Math" panose="02040503050406030204" pitchFamily="18" charset="0"/>
                        <a:cs typeface="Arial" panose="020B0604020202020204" pitchFamily="34" charset="0"/>
                      </a:rPr>
                      <m:t>∗100%=0.1</m:t>
                    </m:r>
                  </m:oMath>
                </a14:m>
                <a:r>
                  <a:rPr lang="en-US" altLang="en-US" sz="2800" dirty="0" smtClean="0">
                    <a:solidFill>
                      <a:srgbClr val="000000"/>
                    </a:solidFill>
                    <a:cs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smtClean="0">
                    <a:solidFill>
                      <a:srgbClr val="000000"/>
                    </a:solidFill>
                    <a:cs typeface="Arial" panose="020B0604020202020204" pitchFamily="34" charset="0"/>
                  </a:rPr>
                  <a:t>What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&lt;</m:t>
                    </m:r>
                    <m:r>
                      <a:rPr lang="en-US" altLang="en-US" sz="2800" i="1">
                        <a:solidFill>
                          <a:srgbClr val="000000"/>
                        </a:solidFill>
                        <a:latin typeface="Cambria Math" panose="02040503050406030204" pitchFamily="18" charset="0"/>
                        <a:cs typeface="Arial" panose="020B0604020202020204" pitchFamily="34" charset="0"/>
                      </a:rPr>
                      <m:t>0</m:t>
                    </m:r>
                  </m:oMath>
                </a14:m>
                <a:r>
                  <a:rPr lang="en-US" altLang="en-US" sz="2800" dirty="0" smtClean="0">
                    <a:solidFill>
                      <a:srgbClr val="000000"/>
                    </a:solidFill>
                    <a:cs typeface="Arial" panose="020B0604020202020204" pitchFamily="34" charset="0"/>
                  </a:rPr>
                  <a:t> (i.e., there’s a negative association between the dependent variable and the predictor)? In our example above,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=−0.1</m:t>
                    </m:r>
                  </m:oMath>
                </a14:m>
                <a:r>
                  <a:rPr lang="en-US" altLang="en-US" sz="2800" dirty="0" smtClean="0">
                    <a:solidFill>
                      <a:srgbClr val="000000"/>
                    </a:solidFill>
                    <a:cs typeface="Arial" panose="020B0604020202020204" pitchFamily="34" charset="0"/>
                  </a:rPr>
                  <a:t>, we could say that the odds of there being a hospital in a zip code changes (i.e., decreases) by a factor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−0.1</m:t>
                        </m:r>
                      </m:sup>
                    </m:sSup>
                    <m:r>
                      <a:rPr lang="en-US" altLang="en-US" sz="2800" b="0" i="1" smtClean="0">
                        <a:solidFill>
                          <a:srgbClr val="000000"/>
                        </a:solidFill>
                        <a:latin typeface="Cambria Math" panose="02040503050406030204" pitchFamily="18" charset="0"/>
                        <a:cs typeface="Arial" panose="020B0604020202020204" pitchFamily="34" charset="0"/>
                      </a:rPr>
                      <m:t>=0.9</m:t>
                    </m:r>
                  </m:oMath>
                </a14:m>
                <a:r>
                  <a:rPr lang="en-US" altLang="en-US" sz="2800" dirty="0" smtClean="0">
                    <a:solidFill>
                      <a:srgbClr val="000000"/>
                    </a:solidFill>
                    <a:cs typeface="Arial" panose="020B0604020202020204" pitchFamily="34" charset="0"/>
                  </a:rPr>
                  <a:t> as population increases by 1.</a:t>
                </a:r>
              </a:p>
              <a:p>
                <a:pPr marL="285750" lvl="0" indent="-285750" eaLnBrk="0" fontAlgn="base" hangingPunct="0">
                  <a:spcBef>
                    <a:spcPct val="0"/>
                  </a:spcBef>
                  <a:spcAft>
                    <a:spcPct val="0"/>
                  </a:spcAft>
                  <a:buFont typeface="Arial" panose="020B0604020202020204" pitchFamily="34" charset="0"/>
                  <a:buChar char="•"/>
                </a:pPr>
                <a:endParaRPr lang="en-US" altLang="en-US" sz="2800" dirty="0" smtClean="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smtClean="0">
                    <a:solidFill>
                      <a:srgbClr val="000000"/>
                    </a:solidFill>
                    <a:cs typeface="Arial" panose="020B0604020202020204" pitchFamily="34" charset="0"/>
                  </a:rPr>
                  <a:t>What happens when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m:t>
                    </m:r>
                  </m:oMath>
                </a14:m>
                <a:r>
                  <a:rPr lang="en-US" altLang="en-US" sz="2800" dirty="0" smtClean="0">
                    <a:solidFill>
                      <a:srgbClr val="000000"/>
                    </a:solidFill>
                    <a:cs typeface="Arial" panose="020B0604020202020204" pitchFamily="34" charset="0"/>
                  </a:rPr>
                  <a:t> Intuitively, it means that the predictor has no effect on the dependent variable. This corresponds to an odds ratio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m:t>
                        </m:r>
                      </m:sup>
                    </m:sSup>
                    <m:r>
                      <a:rPr lang="en-US" altLang="en-US" sz="2800" b="0" i="1" smtClean="0">
                        <a:solidFill>
                          <a:srgbClr val="000000"/>
                        </a:solidFill>
                        <a:latin typeface="Cambria Math" panose="02040503050406030204" pitchFamily="18" charset="0"/>
                        <a:cs typeface="Arial" panose="020B0604020202020204" pitchFamily="34" charset="0"/>
                      </a:rPr>
                      <m:t>=1</m:t>
                    </m:r>
                  </m:oMath>
                </a14:m>
                <a:r>
                  <a:rPr lang="en-US" altLang="en-US" sz="2800" dirty="0" smtClean="0">
                    <a:solidFill>
                      <a:srgbClr val="000000"/>
                    </a:solidFill>
                    <a:cs typeface="Arial" panose="020B0604020202020204" pitchFamily="34" charset="0"/>
                  </a:rPr>
                  <a:t>.</a:t>
                </a:r>
                <a:endParaRPr lang="en-US" altLang="en-US" sz="2800" dirty="0">
                  <a:solidFill>
                    <a:srgbClr val="000000"/>
                  </a:solidFill>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5303375"/>
              </a:xfrm>
              <a:prstGeom prst="rect">
                <a:avLst/>
              </a:prstGeom>
              <a:blipFill rotWithShape="0">
                <a:blip r:embed="rId2"/>
                <a:stretch>
                  <a:fillRect l="-920" t="-1034" r="-1431" b="-2414"/>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smtClean="0"/>
              <a:t>Interpretation</a:t>
            </a:r>
            <a:endParaRPr lang="en-US" dirty="0"/>
          </a:p>
        </p:txBody>
      </p:sp>
    </p:spTree>
    <p:extLst>
      <p:ext uri="{BB962C8B-B14F-4D97-AF65-F5344CB8AC3E}">
        <p14:creationId xmlns:p14="http://schemas.microsoft.com/office/powerpoint/2010/main" val="1642686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p:cNvSpPr txBox="1">
                <a:spLocks/>
              </p:cNvSpPr>
              <p:nvPr/>
            </p:nvSpPr>
            <p:spPr>
              <a:xfrm>
                <a:off x="0" y="9523"/>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Let’s Run a Model with 1 Binary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i="1" smtClean="0">
                                    <a:latin typeface="Cambria Math" panose="02040503050406030204" pitchFamily="18" charset="0"/>
                                    <a:ea typeface="Cambria Math" panose="02040503050406030204" pitchFamily="18" charset="0"/>
                                  </a:rPr>
                                  <m:t>𝑥</m:t>
                                </m:r>
                              </m:e>
                              <m:sub>
                                <m:r>
                                  <a:rPr lang="en-US" sz="270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5" name="Title 1"/>
              <p:cNvSpPr txBox="1">
                <a:spLocks noRot="1" noChangeAspect="1" noMove="1" noResize="1" noEditPoints="1" noAdjustHandles="1" noChangeArrowheads="1" noChangeShapeType="1" noTextEdit="1"/>
              </p:cNvSpPr>
              <p:nvPr/>
            </p:nvSpPr>
            <p:spPr>
              <a:xfrm>
                <a:off x="0" y="9523"/>
                <a:ext cx="12192000" cy="854077"/>
              </a:xfrm>
              <a:prstGeom prst="rect">
                <a:avLst/>
              </a:prstGeom>
              <a:blipFill rotWithShape="1">
                <a:blip r:embed="rId2"/>
                <a:stretch>
                  <a:fillRect l="-1950" t="-12143" b="-23571"/>
                </a:stretch>
              </a:blipFill>
            </p:spPr>
            <p:txBody>
              <a:bodyPr/>
              <a:lstStyle/>
              <a:p>
                <a:r>
                  <a:rPr lang="en-US">
                    <a:noFill/>
                  </a:rPr>
                  <a:t> </a:t>
                </a:r>
              </a:p>
            </p:txBody>
          </p:sp>
        </mc:Fallback>
      </mc:AlternateContent>
      <p:sp>
        <p:nvSpPr>
          <p:cNvPr id="6" name="TextBox 5"/>
          <p:cNvSpPr txBox="1"/>
          <p:nvPr/>
        </p:nvSpPr>
        <p:spPr>
          <a:xfrm>
            <a:off x="0" y="1078468"/>
            <a:ext cx="11468100" cy="400110"/>
          </a:xfrm>
          <a:prstGeom prst="rect">
            <a:avLst/>
          </a:prstGeom>
          <a:noFill/>
        </p:spPr>
        <p:txBody>
          <a:bodyPr wrap="square" rtlCol="0">
            <a:spAutoFit/>
          </a:bodyPr>
          <a:lstStyle/>
          <a:p>
            <a:pPr marL="342900" indent="-342900">
              <a:buFont typeface="Arial" pitchFamily="34" charset="0"/>
              <a:buChar char="•"/>
            </a:pPr>
            <a:r>
              <a:rPr lang="en-US" sz="2000" dirty="0"/>
              <a:t>T</a:t>
            </a:r>
            <a:r>
              <a:rPr lang="en-US" sz="2000" dirty="0" smtClean="0"/>
              <a:t>he binary predictor is Urban, or whether the block group is urban (1) or non-urban(0).</a:t>
            </a:r>
            <a:endParaRPr lang="en-US" sz="20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4" y="1577974"/>
            <a:ext cx="8086726" cy="456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522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Model with 1 Binary Predictor (Cont’d)</a:t>
            </a:r>
            <a:endParaRPr lang="en-US" dirty="0"/>
          </a:p>
        </p:txBody>
      </p:sp>
      <p:sp>
        <p:nvSpPr>
          <p:cNvPr id="4" name="TextBox 3"/>
          <p:cNvSpPr txBox="1"/>
          <p:nvPr/>
        </p:nvSpPr>
        <p:spPr>
          <a:xfrm>
            <a:off x="0" y="3428728"/>
            <a:ext cx="12192000" cy="2308324"/>
          </a:xfrm>
          <a:prstGeom prst="rect">
            <a:avLst/>
          </a:prstGeom>
          <a:noFill/>
        </p:spPr>
        <p:txBody>
          <a:bodyPr wrap="square" rtlCol="0">
            <a:spAutoFit/>
          </a:bodyPr>
          <a:lstStyle/>
          <a:p>
            <a:pPr marL="285750" indent="-285750">
              <a:buFont typeface="Arial" pitchFamily="34" charset="0"/>
              <a:buChar char="•"/>
            </a:pPr>
            <a:r>
              <a:rPr lang="en-US" dirty="0" smtClean="0"/>
              <a:t>First, we can manually calculate the odds of there being a hospital in a non-urban zip code (x=0) as 80/72 and the odds of there being a hospital in an urban zip (x=1) code as 73/75.</a:t>
            </a:r>
          </a:p>
          <a:p>
            <a:pPr marL="285750" indent="-285750">
              <a:buFont typeface="Arial" pitchFamily="34" charset="0"/>
              <a:buChar char="•"/>
            </a:pPr>
            <a:r>
              <a:rPr lang="en-US" dirty="0" smtClean="0"/>
              <a:t>The ratio of the odds of there being a hospital in urban zip codes to the odds of there being a hospital in non-urban zip codes is (73/75)/(80/72) = 0.876</a:t>
            </a:r>
          </a:p>
          <a:p>
            <a:pPr marL="285750" indent="-285750">
              <a:buFont typeface="Arial" pitchFamily="34" charset="0"/>
              <a:buChar char="•"/>
            </a:pPr>
            <a:r>
              <a:rPr lang="en-US" dirty="0" smtClean="0"/>
              <a:t>And if you take the coefficient of Urban on the previous slide (-0.1324) and </a:t>
            </a:r>
            <a:r>
              <a:rPr lang="en-US" dirty="0" err="1" smtClean="0"/>
              <a:t>exponentiate</a:t>
            </a:r>
            <a:r>
              <a:rPr lang="en-US" dirty="0" smtClean="0"/>
              <a:t> it, you will get… 0.876.</a:t>
            </a:r>
          </a:p>
          <a:p>
            <a:pPr marL="285750" indent="-285750">
              <a:buFont typeface="Arial" pitchFamily="34" charset="0"/>
              <a:buChar char="•"/>
            </a:pPr>
            <a:r>
              <a:rPr lang="en-US" dirty="0" smtClean="0"/>
              <a:t>Alternatively, </a:t>
            </a:r>
            <a:r>
              <a:rPr lang="en-US" dirty="0"/>
              <a:t>the ratio of the odds of there being a hospital in non-urban zip codes to the odds of there being a hospital in urban zip codes is (80/72)/(73/75) = 1/0.876 = 1.142 </a:t>
            </a:r>
            <a:endParaRPr lang="en-US" dirty="0" smtClean="0"/>
          </a:p>
          <a:p>
            <a:pPr marL="742950" lvl="1" indent="-285750">
              <a:buFont typeface="Arial" pitchFamily="34" charset="0"/>
              <a:buChar char="•"/>
            </a:pPr>
            <a:r>
              <a:rPr lang="en-US" dirty="0" smtClean="0"/>
              <a:t>If we want to interpret the odds in terms of %’s, we should have odds ratios &gt; 1</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3545"/>
            <a:ext cx="6839502" cy="275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633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Introduction (Cont’d)</a:t>
            </a:r>
            <a:endParaRPr lang="en-US" dirty="0"/>
          </a:p>
        </p:txBody>
      </p:sp>
      <p:sp>
        <p:nvSpPr>
          <p:cNvPr id="3" name="Content Placeholder 2"/>
          <p:cNvSpPr>
            <a:spLocks noGrp="1"/>
          </p:cNvSpPr>
          <p:nvPr>
            <p:ph idx="1"/>
          </p:nvPr>
        </p:nvSpPr>
        <p:spPr>
          <a:xfrm>
            <a:off x="0" y="1457324"/>
            <a:ext cx="12192000" cy="5400675"/>
          </a:xfrm>
        </p:spPr>
        <p:txBody>
          <a:bodyPr>
            <a:normAutofit lnSpcReduction="10000"/>
          </a:bodyPr>
          <a:lstStyle/>
          <a:p>
            <a:r>
              <a:rPr lang="en-US" dirty="0" smtClean="0"/>
              <a:t>Assume Y is a binary variable representing the presence of a hospital in a zip code. </a:t>
            </a:r>
          </a:p>
          <a:p>
            <a:pPr lvl="1"/>
            <a:r>
              <a:rPr lang="en-US" dirty="0" smtClean="0"/>
              <a:t>1=there’s a hospital, 0=there’s no hospital</a:t>
            </a:r>
          </a:p>
          <a:p>
            <a:endParaRPr lang="en-US" dirty="0" smtClean="0"/>
          </a:p>
          <a:p>
            <a:r>
              <a:rPr lang="en-US" dirty="0" smtClean="0"/>
              <a:t>In that case, P(Y=1) is the probability that Y takes on the value 1.</a:t>
            </a:r>
          </a:p>
          <a:p>
            <a:endParaRPr lang="en-US" dirty="0" smtClean="0"/>
          </a:p>
          <a:p>
            <a:r>
              <a:rPr lang="en-US" dirty="0" smtClean="0"/>
              <a:t>Assume further that Y depends on a number of factors </a:t>
            </a:r>
          </a:p>
          <a:p>
            <a:pPr lvl="1"/>
            <a:r>
              <a:rPr lang="en-US" dirty="0"/>
              <a:t>x</a:t>
            </a:r>
            <a:r>
              <a:rPr lang="en-US" baseline="-25000" dirty="0" smtClean="0"/>
              <a:t>1</a:t>
            </a:r>
            <a:r>
              <a:rPr lang="en-US" dirty="0" smtClean="0"/>
              <a:t>: Population of zip code (in 1000’s of people)</a:t>
            </a:r>
          </a:p>
          <a:p>
            <a:pPr lvl="1"/>
            <a:r>
              <a:rPr lang="en-US" dirty="0">
                <a:solidFill>
                  <a:schemeClr val="bg1">
                    <a:lumMod val="65000"/>
                  </a:schemeClr>
                </a:solidFill>
              </a:rPr>
              <a:t>x</a:t>
            </a:r>
            <a:r>
              <a:rPr lang="en-US" baseline="-25000" dirty="0" smtClean="0">
                <a:solidFill>
                  <a:schemeClr val="bg1">
                    <a:lumMod val="65000"/>
                  </a:schemeClr>
                </a:solidFill>
              </a:rPr>
              <a:t>2</a:t>
            </a:r>
            <a:r>
              <a:rPr lang="en-US" dirty="0" smtClean="0">
                <a:solidFill>
                  <a:schemeClr val="bg1">
                    <a:lumMod val="65000"/>
                  </a:schemeClr>
                </a:solidFill>
              </a:rPr>
              <a:t>: Presence of a hospital in any of the nearby zip codes</a:t>
            </a:r>
          </a:p>
          <a:p>
            <a:pPr lvl="1"/>
            <a:r>
              <a:rPr lang="en-US" dirty="0">
                <a:solidFill>
                  <a:schemeClr val="bg1">
                    <a:lumMod val="65000"/>
                  </a:schemeClr>
                </a:solidFill>
              </a:rPr>
              <a:t>x</a:t>
            </a:r>
            <a:r>
              <a:rPr lang="en-US" baseline="-25000" dirty="0" smtClean="0">
                <a:solidFill>
                  <a:schemeClr val="bg1">
                    <a:lumMod val="65000"/>
                  </a:schemeClr>
                </a:solidFill>
              </a:rPr>
              <a:t>3</a:t>
            </a:r>
            <a:r>
              <a:rPr lang="en-US" dirty="0" smtClean="0">
                <a:solidFill>
                  <a:schemeClr val="bg1">
                    <a:lumMod val="65000"/>
                  </a:schemeClr>
                </a:solidFill>
              </a:rPr>
              <a:t>: Whether zip code is urban (1) or not (0)</a:t>
            </a:r>
          </a:p>
          <a:p>
            <a:endParaRPr lang="en-US" dirty="0" smtClean="0"/>
          </a:p>
          <a:p>
            <a:r>
              <a:rPr lang="en-US" dirty="0" smtClean="0"/>
              <a:t>For now, let’s focus just on x</a:t>
            </a:r>
            <a:r>
              <a:rPr lang="en-US" baseline="-25000" dirty="0" smtClean="0"/>
              <a:t>1</a:t>
            </a:r>
            <a:r>
              <a:rPr lang="en-US" dirty="0" smtClean="0"/>
              <a:t>.</a:t>
            </a:r>
            <a:endParaRPr lang="en-US" dirty="0"/>
          </a:p>
        </p:txBody>
      </p:sp>
    </p:spTree>
    <p:extLst>
      <p:ext uri="{BB962C8B-B14F-4D97-AF65-F5344CB8AC3E}">
        <p14:creationId xmlns:p14="http://schemas.microsoft.com/office/powerpoint/2010/main" val="1876640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968375"/>
          </a:xfrm>
        </p:spPr>
        <p:txBody>
          <a:bodyPr/>
          <a:lstStyle/>
          <a:p>
            <a:r>
              <a:rPr lang="en-US" dirty="0" smtClean="0"/>
              <a:t>Model with Several Predictors</a:t>
            </a:r>
            <a:endParaRPr lang="en-US" dirty="0"/>
          </a:p>
        </p:txBody>
      </p:sp>
      <p:pic>
        <p:nvPicPr>
          <p:cNvPr id="4" name="Picture 3"/>
          <p:cNvPicPr>
            <a:picLocks noChangeAspect="1"/>
          </p:cNvPicPr>
          <p:nvPr/>
        </p:nvPicPr>
        <p:blipFill>
          <a:blip r:embed="rId2"/>
          <a:stretch>
            <a:fillRect/>
          </a:stretch>
        </p:blipFill>
        <p:spPr>
          <a:xfrm>
            <a:off x="342900" y="990600"/>
            <a:ext cx="8788400" cy="376821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0" y="4851400"/>
                <a:ext cx="12192000" cy="195348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In this instance, only Population is a significant predictor of Hospital presence. As earlier, we can say that</a:t>
                </a:r>
                <a:r>
                  <a:rPr lang="en-US" altLang="en-US" sz="2000" dirty="0" smtClean="0">
                    <a:solidFill>
                      <a:srgbClr val="000000"/>
                    </a:solidFill>
                    <a:cs typeface="Arial" panose="020B0604020202020204" pitchFamily="34" charset="0"/>
                  </a:rPr>
                  <a:t> </a:t>
                </a:r>
                <a:r>
                  <a:rPr lang="en-US" altLang="en-US" sz="2000" dirty="0">
                    <a:solidFill>
                      <a:srgbClr val="000000"/>
                    </a:solidFill>
                    <a:cs typeface="Arial" panose="020B0604020202020204" pitchFamily="34" charset="0"/>
                  </a:rPr>
                  <a:t>a 1 unit increase in the predictor corresponds to a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change in the odds of </a:t>
                </a:r>
                <a:r>
                  <a:rPr lang="en-US" altLang="en-US" sz="2000" dirty="0" smtClean="0">
                    <a:solidFill>
                      <a:srgbClr val="000000"/>
                    </a:solidFill>
                    <a:cs typeface="Arial" panose="020B0604020202020204" pitchFamily="34" charset="0"/>
                  </a:rPr>
                  <a:t>Y=1, holding the values of the other predictors constant. </a:t>
                </a:r>
              </a:p>
              <a:p>
                <a:pPr marL="285750" indent="-285750">
                  <a:buFont typeface="Arial" panose="020B0604020202020204" pitchFamily="34" charset="0"/>
                  <a:buChar char="•"/>
                </a:pPr>
                <a:r>
                  <a:rPr lang="en-US" altLang="en-US" sz="2000" dirty="0" smtClean="0">
                    <a:solidFill>
                      <a:srgbClr val="000000"/>
                    </a:solidFill>
                    <a:cs typeface="Arial" panose="020B0604020202020204" pitchFamily="34" charset="0"/>
                  </a:rPr>
                  <a:t>In </a:t>
                </a:r>
                <a:r>
                  <a:rPr lang="en-US" altLang="en-US" sz="2000" dirty="0">
                    <a:solidFill>
                      <a:srgbClr val="000000"/>
                    </a:solidFill>
                    <a:cs typeface="Arial" panose="020B0604020202020204" pitchFamily="34" charset="0"/>
                  </a:rPr>
                  <a:t>the current example, we could say that when Population increases by 1 </a:t>
                </a:r>
                <a:r>
                  <a:rPr lang="en-US" altLang="en-US" sz="2000" dirty="0" smtClean="0">
                    <a:solidFill>
                      <a:srgbClr val="000000"/>
                    </a:solidFill>
                    <a:cs typeface="Arial" panose="020B0604020202020204" pitchFamily="34" charset="0"/>
                  </a:rPr>
                  <a:t>person (and the values of </a:t>
                </a:r>
                <a:r>
                  <a:rPr lang="en-US" altLang="en-US" sz="2000" dirty="0" err="1" smtClean="0">
                    <a:solidFill>
                      <a:srgbClr val="000000"/>
                    </a:solidFill>
                    <a:cs typeface="Arial" panose="020B0604020202020204" pitchFamily="34" charset="0"/>
                  </a:rPr>
                  <a:t>NearbyHospital</a:t>
                </a:r>
                <a:r>
                  <a:rPr lang="en-US" altLang="en-US" sz="2000" dirty="0" smtClean="0">
                    <a:solidFill>
                      <a:srgbClr val="000000"/>
                    </a:solidFill>
                    <a:cs typeface="Arial" panose="020B0604020202020204" pitchFamily="34" charset="0"/>
                  </a:rPr>
                  <a:t> and Urban don’t change), </a:t>
                </a:r>
                <a:r>
                  <a:rPr lang="en-US" altLang="en-US" sz="2000" dirty="0">
                    <a:solidFill>
                      <a:srgbClr val="000000"/>
                    </a:solidFill>
                    <a:cs typeface="Arial" panose="020B0604020202020204" pitchFamily="34" charset="0"/>
                  </a:rPr>
                  <a:t>the odds of there being a hospital in the zip code </a:t>
                </a:r>
                <a:r>
                  <a:rPr lang="en-US" altLang="en-US" sz="2000" dirty="0" smtClean="0">
                    <a:solidFill>
                      <a:srgbClr val="000000"/>
                    </a:solidFill>
                    <a:cs typeface="Arial" panose="020B0604020202020204" pitchFamily="34" charset="0"/>
                  </a:rPr>
                  <a:t>go </a:t>
                </a:r>
                <a:r>
                  <a:rPr lang="en-US" altLang="en-US" sz="2000" dirty="0">
                    <a:solidFill>
                      <a:srgbClr val="000000"/>
                    </a:solidFill>
                    <a:cs typeface="Arial" panose="020B0604020202020204" pitchFamily="34" charset="0"/>
                  </a:rPr>
                  <a:t>up by </a:t>
                </a:r>
                <a14:m>
                  <m:oMath xmlns:m="http://schemas.openxmlformats.org/officeDocument/2006/math">
                    <m:d>
                      <m:dPr>
                        <m:ctrlPr>
                          <a:rPr lang="en-US" altLang="en-US" sz="2000" i="1" dirty="0">
                            <a:solidFill>
                              <a:srgbClr val="000000"/>
                            </a:solidFill>
                            <a:latin typeface="Cambria Math" panose="02040503050406030204" pitchFamily="18" charset="0"/>
                            <a:cs typeface="Arial" panose="020B0604020202020204" pitchFamily="34" charset="0"/>
                          </a:rPr>
                        </m:ctrlPr>
                      </m:dPr>
                      <m:e>
                        <m:r>
                          <a:rPr lang="en-US" altLang="en-US" sz="2000" i="1" dirty="0">
                            <a:solidFill>
                              <a:srgbClr val="000000"/>
                            </a:solidFill>
                            <a:latin typeface="Cambria Math" panose="02040503050406030204" pitchFamily="18" charset="0"/>
                            <a:cs typeface="Arial" panose="020B0604020202020204" pitchFamily="34" charset="0"/>
                          </a:rPr>
                          <m:t>1.001</m:t>
                        </m:r>
                        <m:r>
                          <a:rPr lang="en-US" altLang="en-US" sz="2000" i="1">
                            <a:solidFill>
                              <a:srgbClr val="000000"/>
                            </a:solidFill>
                            <a:latin typeface="Cambria Math" panose="02040503050406030204" pitchFamily="18" charset="0"/>
                            <a:cs typeface="Arial" panose="020B0604020202020204" pitchFamily="34" charset="0"/>
                          </a:rPr>
                          <m:t>−1</m:t>
                        </m:r>
                      </m:e>
                    </m:d>
                    <m:r>
                      <a:rPr lang="en-US" altLang="en-US" sz="2000" i="1">
                        <a:solidFill>
                          <a:srgbClr val="000000"/>
                        </a:solidFill>
                        <a:latin typeface="Cambria Math" panose="02040503050406030204" pitchFamily="18" charset="0"/>
                        <a:cs typeface="Arial" panose="020B0604020202020204" pitchFamily="34" charset="0"/>
                      </a:rPr>
                      <m:t>∗100%=0.1</m:t>
                    </m:r>
                  </m:oMath>
                </a14:m>
                <a:r>
                  <a:rPr lang="en-US" altLang="en-US" sz="2000" dirty="0" smtClean="0">
                    <a:solidFill>
                      <a:srgbClr val="000000"/>
                    </a:solidFill>
                    <a:cs typeface="Arial" panose="020B0604020202020204" pitchFamily="34" charset="0"/>
                  </a:rPr>
                  <a:t>%.</a:t>
                </a:r>
                <a:endParaRPr lang="en-US" altLang="en-US" sz="2000" dirty="0">
                  <a:solidFill>
                    <a:srgbClr val="000000"/>
                  </a:solidFill>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4851400"/>
                <a:ext cx="12192000" cy="1953483"/>
              </a:xfrm>
              <a:prstGeom prst="rect">
                <a:avLst/>
              </a:prstGeom>
              <a:blipFill rotWithShape="0">
                <a:blip r:embed="rId3"/>
                <a:stretch>
                  <a:fillRect l="-450" t="-1875" b="-38438"/>
                </a:stretch>
              </a:blipFill>
            </p:spPr>
            <p:txBody>
              <a:bodyPr/>
              <a:lstStyle/>
              <a:p>
                <a:r>
                  <a:rPr lang="en-US">
                    <a:noFill/>
                  </a:rPr>
                  <a:t> </a:t>
                </a:r>
              </a:p>
            </p:txBody>
          </p:sp>
        </mc:Fallback>
      </mc:AlternateContent>
    </p:spTree>
    <p:extLst>
      <p:ext uri="{BB962C8B-B14F-4D97-AF65-F5344CB8AC3E}">
        <p14:creationId xmlns:p14="http://schemas.microsoft.com/office/powerpoint/2010/main" val="23288967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4" y="1"/>
            <a:ext cx="12215813" cy="749299"/>
          </a:xfrm>
        </p:spPr>
        <p:txBody>
          <a:bodyPr/>
          <a:lstStyle/>
          <a:p>
            <a:r>
              <a:rPr lang="en-US" dirty="0" smtClean="0"/>
              <a:t>Imagine All Predictors Are Significant!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51700" y="1231107"/>
                <a:ext cx="4940298" cy="5110163"/>
              </a:xfrm>
            </p:spPr>
            <p:txBody>
              <a:bodyPr>
                <a:normAutofit/>
              </a:bodyPr>
              <a:lstStyle/>
              <a:p>
                <a:r>
                  <a:rPr lang="en-US" altLang="en-US" sz="2000" dirty="0" smtClean="0">
                    <a:solidFill>
                      <a:srgbClr val="000000"/>
                    </a:solidFill>
                    <a:cs typeface="Arial" panose="020B0604020202020204" pitchFamily="34" charset="0"/>
                  </a:rPr>
                  <a:t>When </a:t>
                </a:r>
                <a:r>
                  <a:rPr lang="en-US" altLang="en-US" sz="2000" dirty="0">
                    <a:solidFill>
                      <a:srgbClr val="000000"/>
                    </a:solidFill>
                    <a:cs typeface="Arial" panose="020B0604020202020204" pitchFamily="34" charset="0"/>
                  </a:rPr>
                  <a:t>Population </a:t>
                </a:r>
                <a:r>
                  <a:rPr lang="en-US" altLang="en-US" sz="2000" dirty="0" smtClean="0">
                    <a:solidFill>
                      <a:srgbClr val="000000"/>
                    </a:solidFill>
                    <a:cs typeface="Arial" panose="020B0604020202020204" pitchFamily="34" charset="0"/>
                  </a:rPr>
                  <a:t>goes up </a:t>
                </a:r>
                <a:r>
                  <a:rPr lang="en-US" altLang="en-US" sz="2000" dirty="0">
                    <a:solidFill>
                      <a:srgbClr val="000000"/>
                    </a:solidFill>
                    <a:cs typeface="Arial" panose="020B0604020202020204" pitchFamily="34" charset="0"/>
                  </a:rPr>
                  <a:t>by 1 person (and </a:t>
                </a:r>
                <a:r>
                  <a:rPr lang="en-US" altLang="en-US" sz="2000" dirty="0" smtClean="0">
                    <a:solidFill>
                      <a:srgbClr val="000000"/>
                    </a:solidFill>
                    <a:cs typeface="Arial" panose="020B0604020202020204" pitchFamily="34" charset="0"/>
                  </a:rPr>
                  <a:t>values </a:t>
                </a:r>
                <a:r>
                  <a:rPr lang="en-US" altLang="en-US" sz="2000" dirty="0">
                    <a:solidFill>
                      <a:srgbClr val="000000"/>
                    </a:solidFill>
                    <a:cs typeface="Arial" panose="020B0604020202020204" pitchFamily="34" charset="0"/>
                  </a:rPr>
                  <a:t>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a:t>
                </a:r>
                <a:r>
                  <a:rPr lang="en-US" altLang="en-US" sz="2000" dirty="0" smtClean="0">
                    <a:solidFill>
                      <a:srgbClr val="000000"/>
                    </a:solidFill>
                    <a:cs typeface="Arial" panose="020B0604020202020204" pitchFamily="34" charset="0"/>
                  </a:rPr>
                  <a:t>) </a:t>
                </a:r>
                <a:r>
                  <a:rPr lang="en-US" altLang="en-US" sz="2000" dirty="0">
                    <a:solidFill>
                      <a:srgbClr val="000000"/>
                    </a:solidFill>
                    <a:cs typeface="Arial" panose="020B0604020202020204" pitchFamily="34" charset="0"/>
                  </a:rPr>
                  <a:t>the odds of there being a hospital in the zip code </a:t>
                </a:r>
                <a:r>
                  <a:rPr lang="en-US" altLang="en-US" sz="2000" dirty="0" smtClean="0">
                    <a:solidFill>
                      <a:srgbClr val="000000"/>
                    </a:solidFill>
                    <a:cs typeface="Arial" panose="020B0604020202020204" pitchFamily="34" charset="0"/>
                  </a:rPr>
                  <a:t>go </a:t>
                </a:r>
                <a:r>
                  <a:rPr lang="en-US" altLang="en-US" sz="2000" dirty="0">
                    <a:solidFill>
                      <a:srgbClr val="000000"/>
                    </a:solidFill>
                    <a:cs typeface="Arial" panose="020B0604020202020204" pitchFamily="34" charset="0"/>
                  </a:rPr>
                  <a:t>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m:t>
                        </m:r>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a:t>
                </a:r>
                <a14:m>
                  <m:oMath xmlns:m="http://schemas.openxmlformats.org/officeDocument/2006/math">
                    <m:r>
                      <a:rPr lang="en-US" altLang="en-US" sz="2000" i="1">
                        <a:solidFill>
                          <a:srgbClr val="000000"/>
                        </a:solidFill>
                        <a:latin typeface="Cambria Math" panose="02040503050406030204" pitchFamily="18" charset="0"/>
                        <a:cs typeface="Arial" panose="020B0604020202020204" pitchFamily="34" charset="0"/>
                      </a:rPr>
                      <m:t>0.1</m:t>
                    </m:r>
                  </m:oMath>
                </a14:m>
                <a:r>
                  <a:rPr lang="en-US" altLang="en-US" sz="2000" dirty="0" smtClean="0">
                    <a:solidFill>
                      <a:srgbClr val="000000"/>
                    </a:solidFill>
                    <a:cs typeface="Arial" panose="020B0604020202020204" pitchFamily="34" charset="0"/>
                  </a:rPr>
                  <a:t>%.</a:t>
                </a:r>
              </a:p>
              <a:p>
                <a:r>
                  <a:rPr lang="en-US" sz="2000" dirty="0" smtClean="0"/>
                  <a:t>The odds of there being a hospital in a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b="0" i="1" smtClean="0">
                                <a:solidFill>
                                  <a:srgbClr val="000000"/>
                                </a:solidFill>
                                <a:latin typeface="Cambria Math" panose="02040503050406030204" pitchFamily="18" charset="0"/>
                                <a:cs typeface="Arial" panose="020B0604020202020204" pitchFamily="34" charset="0"/>
                              </a:rPr>
                              <m:t>2</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0.56090</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=75.2%</m:t>
                    </m:r>
                  </m:oMath>
                </a14:m>
                <a:r>
                  <a:rPr lang="en-US" sz="2000" dirty="0" smtClean="0"/>
                  <a:t> if there’s a hospital in a nearby zip code, (holding values of Population and Urban 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51700" y="1231107"/>
                <a:ext cx="4940298" cy="5110163"/>
              </a:xfrm>
              <a:blipFill rotWithShape="0">
                <a:blip r:embed="rId2"/>
                <a:stretch>
                  <a:fillRect l="-1111" t="-1313" r="-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814" y="4224338"/>
                <a:ext cx="12215812" cy="2569037"/>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tells us that the odds of there being a hospital in an urban zip code are lower than in a non-urban zip code (holding values of Population and </a:t>
                </a:r>
                <a:r>
                  <a:rPr lang="en-US" sz="2000" dirty="0" err="1"/>
                  <a:t>NearbyHospital</a:t>
                </a:r>
                <a:r>
                  <a:rPr lang="en-US" sz="2000" dirty="0"/>
                  <a:t> constant). </a:t>
                </a:r>
                <a:r>
                  <a:rPr lang="en-US" sz="2000" dirty="0" smtClean="0"/>
                  <a:t>Urban </a:t>
                </a:r>
                <a:r>
                  <a:rPr lang="en-US" sz="2000" dirty="0"/>
                  <a:t>is a binary variable and has a negative coefficient, </a:t>
                </a:r>
                <a:r>
                  <a:rPr lang="en-US" sz="2000" dirty="0" smtClean="0"/>
                  <a:t>so interpretation </a:t>
                </a:r>
                <a:r>
                  <a:rPr lang="en-US" sz="2000" dirty="0"/>
                  <a:t>is a bit more difficult. We first calculate the </a:t>
                </a:r>
                <a:r>
                  <a:rPr lang="en-US" sz="2000" dirty="0" smtClean="0"/>
                  <a:t>odds ratio </a:t>
                </a:r>
                <a:r>
                  <a:rPr lang="en-US" sz="2000" dirty="0"/>
                  <a:t>(</a:t>
                </a: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corresponds to OR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sup>
                    </m:sSup>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i="1">
                            <a:solidFill>
                              <a:srgbClr val="000000"/>
                            </a:solidFill>
                            <a:latin typeface="Cambria Math" panose="02040503050406030204" pitchFamily="18" charset="0"/>
                            <a:cs typeface="Arial" panose="020B0604020202020204" pitchFamily="34" charset="0"/>
                          </a:rPr>
                          <m:t>−0.22820</m:t>
                        </m:r>
                      </m:sup>
                    </m:sSup>
                    <m:r>
                      <a:rPr lang="en-US" altLang="en-US" sz="2000" i="1">
                        <a:solidFill>
                          <a:srgbClr val="000000"/>
                        </a:solidFill>
                        <a:latin typeface="Cambria Math" panose="02040503050406030204" pitchFamily="18" charset="0"/>
                        <a:cs typeface="Arial" panose="020B0604020202020204" pitchFamily="34" charset="0"/>
                      </a:rPr>
                      <m:t>=0.796)</m:t>
                    </m:r>
                  </m:oMath>
                </a14:m>
                <a:r>
                  <a:rPr lang="en-US" sz="2000" dirty="0"/>
                  <a:t>. This tells us that the odds of there being a hospital in an urban zip code are </a:t>
                </a:r>
                <a:r>
                  <a:rPr lang="en-US" sz="2000" i="1" dirty="0"/>
                  <a:t>lower</a:t>
                </a:r>
                <a:r>
                  <a:rPr lang="en-US" sz="2000" dirty="0"/>
                  <a:t> than the odds of there being a hospital in a non-urban zip code, and conversely, the odds of there being a hospital in a non-urban zip code are </a:t>
                </a:r>
                <a:r>
                  <a:rPr lang="en-US" sz="2000" i="1" dirty="0"/>
                  <a:t>higher</a:t>
                </a:r>
                <a:r>
                  <a:rPr lang="en-US" sz="2000" dirty="0"/>
                  <a:t> than the odds of there being a hospital in an urban zip code (OR = 1/0.796 = 1.256). Said differently, the odds of there being a hospital in a non-urban zip code are (1.256 – 1)* 100% = 25.6% higher than in </a:t>
                </a:r>
                <a:r>
                  <a:rPr lang="en-US" sz="2000" dirty="0" smtClean="0"/>
                  <a:t>an </a:t>
                </a:r>
                <a:r>
                  <a:rPr lang="en-US" sz="2000" dirty="0"/>
                  <a:t>urban zip code, holding </a:t>
                </a:r>
                <a:r>
                  <a:rPr lang="en-US" sz="2000" dirty="0" smtClean="0"/>
                  <a:t>values </a:t>
                </a:r>
                <a:r>
                  <a:rPr lang="en-US" sz="2000" dirty="0"/>
                  <a:t>of Population and </a:t>
                </a:r>
                <a:r>
                  <a:rPr lang="en-US" sz="2000" dirty="0" err="1"/>
                  <a:t>NearbyHospital</a:t>
                </a:r>
                <a:r>
                  <a:rPr lang="en-US" sz="2000" dirty="0"/>
                  <a:t> constant.</a:t>
                </a:r>
              </a:p>
            </p:txBody>
          </p:sp>
        </mc:Choice>
        <mc:Fallback xmlns="">
          <p:sp>
            <p:nvSpPr>
              <p:cNvPr id="5" name="Rectangle 4"/>
              <p:cNvSpPr>
                <a:spLocks noRot="1" noChangeAspect="1" noMove="1" noResize="1" noEditPoints="1" noAdjustHandles="1" noChangeArrowheads="1" noChangeShapeType="1" noTextEdit="1"/>
              </p:cNvSpPr>
              <p:nvPr/>
            </p:nvSpPr>
            <p:spPr>
              <a:xfrm>
                <a:off x="-23814" y="4224338"/>
                <a:ext cx="12215812" cy="2569037"/>
              </a:xfrm>
              <a:prstGeom prst="rect">
                <a:avLst/>
              </a:prstGeom>
              <a:blipFill rotWithShape="0">
                <a:blip r:embed="rId3"/>
                <a:stretch>
                  <a:fillRect l="-449" t="-1425" r="-998" b="-3325"/>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555625" y="1618456"/>
            <a:ext cx="6696075" cy="2124075"/>
          </a:xfrm>
          <a:prstGeom prst="rect">
            <a:avLst/>
          </a:prstGeom>
        </p:spPr>
      </p:pic>
    </p:spTree>
    <p:extLst>
      <p:ext uri="{BB962C8B-B14F-4D97-AF65-F5344CB8AC3E}">
        <p14:creationId xmlns:p14="http://schemas.microsoft.com/office/powerpoint/2010/main" val="1882247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25"/>
            <a:ext cx="10515600" cy="980281"/>
          </a:xfrm>
        </p:spPr>
        <p:txBody>
          <a:bodyPr/>
          <a:lstStyle/>
          <a:p>
            <a:r>
              <a:rPr lang="en-US" dirty="0" smtClean="0"/>
              <a:t>Elaborating…</a:t>
            </a:r>
            <a:endParaRPr lang="en-US" dirty="0"/>
          </a:p>
        </p:txBody>
      </p:sp>
      <p:pic>
        <p:nvPicPr>
          <p:cNvPr id="3" name="Picture 2"/>
          <p:cNvPicPr>
            <a:picLocks noChangeAspect="1"/>
          </p:cNvPicPr>
          <p:nvPr/>
        </p:nvPicPr>
        <p:blipFill>
          <a:blip r:embed="rId2"/>
          <a:stretch>
            <a:fillRect/>
          </a:stretch>
        </p:blipFill>
        <p:spPr>
          <a:xfrm>
            <a:off x="1895475" y="919162"/>
            <a:ext cx="8401050" cy="5629275"/>
          </a:xfrm>
          <a:prstGeom prst="rect">
            <a:avLst/>
          </a:prstGeom>
        </p:spPr>
      </p:pic>
      <p:pic>
        <p:nvPicPr>
          <p:cNvPr id="4" name="Picture 3"/>
          <p:cNvPicPr>
            <a:picLocks noChangeAspect="1"/>
          </p:cNvPicPr>
          <p:nvPr/>
        </p:nvPicPr>
        <p:blipFill>
          <a:blip r:embed="rId3"/>
          <a:stretch>
            <a:fillRect/>
          </a:stretch>
        </p:blipFill>
        <p:spPr>
          <a:xfrm>
            <a:off x="7042150" y="432990"/>
            <a:ext cx="4152900" cy="209550"/>
          </a:xfrm>
          <a:prstGeom prst="rect">
            <a:avLst/>
          </a:prstGeom>
        </p:spPr>
      </p:pic>
      <p:pic>
        <p:nvPicPr>
          <p:cNvPr id="5" name="Picture 4"/>
          <p:cNvPicPr>
            <a:picLocks noChangeAspect="1"/>
          </p:cNvPicPr>
          <p:nvPr/>
        </p:nvPicPr>
        <p:blipFill>
          <a:blip r:embed="rId4"/>
          <a:stretch>
            <a:fillRect/>
          </a:stretch>
        </p:blipFill>
        <p:spPr>
          <a:xfrm>
            <a:off x="8802687" y="185142"/>
            <a:ext cx="2486025" cy="219075"/>
          </a:xfrm>
          <a:prstGeom prst="rect">
            <a:avLst/>
          </a:prstGeom>
        </p:spPr>
      </p:pic>
    </p:spTree>
    <p:extLst>
      <p:ext uri="{BB962C8B-B14F-4D97-AF65-F5344CB8AC3E}">
        <p14:creationId xmlns:p14="http://schemas.microsoft.com/office/powerpoint/2010/main" val="398222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91531" y="1027906"/>
            <a:ext cx="8008937" cy="5765002"/>
          </a:xfrm>
          <a:prstGeom prst="rect">
            <a:avLst/>
          </a:prstGeom>
        </p:spPr>
      </p:pic>
      <p:sp>
        <p:nvSpPr>
          <p:cNvPr id="5" name="Title 1"/>
          <p:cNvSpPr>
            <a:spLocks noGrp="1"/>
          </p:cNvSpPr>
          <p:nvPr>
            <p:ph type="title"/>
          </p:nvPr>
        </p:nvSpPr>
        <p:spPr>
          <a:xfrm>
            <a:off x="0" y="47625"/>
            <a:ext cx="10515600" cy="980281"/>
          </a:xfrm>
        </p:spPr>
        <p:txBody>
          <a:bodyPr/>
          <a:lstStyle/>
          <a:p>
            <a:r>
              <a:rPr lang="en-US" dirty="0" smtClean="0"/>
              <a:t>Elaborating…</a:t>
            </a:r>
            <a:endParaRPr lang="en-US" dirty="0"/>
          </a:p>
        </p:txBody>
      </p:sp>
      <p:pic>
        <p:nvPicPr>
          <p:cNvPr id="2" name="Picture 1"/>
          <p:cNvPicPr>
            <a:picLocks noChangeAspect="1"/>
          </p:cNvPicPr>
          <p:nvPr/>
        </p:nvPicPr>
        <p:blipFill>
          <a:blip r:embed="rId3"/>
          <a:stretch>
            <a:fillRect/>
          </a:stretch>
        </p:blipFill>
        <p:spPr>
          <a:xfrm>
            <a:off x="7466012" y="692150"/>
            <a:ext cx="4143375" cy="190500"/>
          </a:xfrm>
          <a:prstGeom prst="rect">
            <a:avLst/>
          </a:prstGeom>
        </p:spPr>
      </p:pic>
      <p:pic>
        <p:nvPicPr>
          <p:cNvPr id="6" name="Picture 5"/>
          <p:cNvPicPr>
            <a:picLocks noChangeAspect="1"/>
          </p:cNvPicPr>
          <p:nvPr/>
        </p:nvPicPr>
        <p:blipFill>
          <a:blip r:embed="rId4"/>
          <a:stretch>
            <a:fillRect/>
          </a:stretch>
        </p:blipFill>
        <p:spPr>
          <a:xfrm>
            <a:off x="9272587" y="437356"/>
            <a:ext cx="2486025" cy="219075"/>
          </a:xfrm>
          <a:prstGeom prst="rect">
            <a:avLst/>
          </a:prstGeom>
        </p:spPr>
      </p:pic>
    </p:spTree>
    <p:extLst>
      <p:ext uri="{BB962C8B-B14F-4D97-AF65-F5344CB8AC3E}">
        <p14:creationId xmlns:p14="http://schemas.microsoft.com/office/powerpoint/2010/main" val="35827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12800"/>
          </a:xfrm>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3416299"/>
                <a:ext cx="12192000" cy="3441701"/>
              </a:xfrm>
            </p:spPr>
            <p:txBody>
              <a:bodyPr/>
              <a:lstStyle/>
              <a:p>
                <a:r>
                  <a:rPr lang="en-US" dirty="0" smtClean="0"/>
                  <a:t>What is the probability of there being a hospital in a zip code where population is 5000 people </a:t>
                </a:r>
                <a:r>
                  <a:rPr lang="en-US" dirty="0"/>
                  <a:t>(</a:t>
                </a:r>
                <a:r>
                  <a:rPr lang="en-US" dirty="0" smtClean="0"/>
                  <a:t>x</a:t>
                </a:r>
                <a:r>
                  <a:rPr lang="en-US" baseline="-25000" dirty="0" smtClean="0"/>
                  <a:t>1</a:t>
                </a:r>
                <a:r>
                  <a:rPr lang="en-US" dirty="0" smtClean="0"/>
                  <a:t>=5000), there’s a hospital in a nearby zip code (x</a:t>
                </a:r>
                <a:r>
                  <a:rPr lang="en-US" baseline="-25000" dirty="0" smtClean="0"/>
                  <a:t>2</a:t>
                </a:r>
                <a:r>
                  <a:rPr lang="en-US" dirty="0" smtClean="0"/>
                  <a:t>=1) and the zip code itself is urban (x</a:t>
                </a:r>
                <a:r>
                  <a:rPr lang="en-US" baseline="-25000" dirty="0" smtClean="0"/>
                  <a:t>3</a:t>
                </a:r>
                <a:r>
                  <a:rPr lang="en-US" dirty="0" smtClean="0"/>
                  <a:t>=1)? </a:t>
                </a:r>
              </a:p>
              <a:p>
                <a:r>
                  <a:rPr lang="en-US" dirty="0" smtClean="0"/>
                  <a:t>Recall that </a:t>
                </a:r>
                <a14:m>
                  <m:oMath xmlns:m="http://schemas.openxmlformats.org/officeDocument/2006/math">
                    <m:r>
                      <a:rPr lang="en-US" i="1">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r>
                      <a:rPr lang="en-US" b="0" i="1" smtClean="0">
                        <a:latin typeface="Cambria Math" panose="02040503050406030204" pitchFamily="18" charset="0"/>
                      </a:rPr>
                      <m:t>.</m:t>
                    </m:r>
                  </m:oMath>
                </a14:m>
                <a:endParaRPr lang="en-US" b="0" i="1" dirty="0" smtClean="0">
                  <a:latin typeface="Cambria Math" panose="02040503050406030204" pitchFamily="18" charset="0"/>
                </a:endParaRPr>
              </a:p>
              <a:p>
                <a:r>
                  <a:rPr lang="en-US" b="0" dirty="0" smtClean="0"/>
                  <a:t>Plugging in the values above,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−7.52</m:t>
                            </m:r>
                            <m:r>
                              <a:rPr lang="en-US" i="1">
                                <a:latin typeface="Cambria Math" panose="02040503050406030204" pitchFamily="18" charset="0"/>
                              </a:rPr>
                              <m:t>+</m:t>
                            </m:r>
                            <m:r>
                              <a:rPr lang="en-US" b="0" i="1" smtClean="0">
                                <a:latin typeface="Cambria Math" panose="02040503050406030204" pitchFamily="18" charset="0"/>
                              </a:rPr>
                              <m:t>0.0014∗5000</m:t>
                            </m:r>
                            <m:r>
                              <a:rPr lang="en-US" i="1">
                                <a:latin typeface="Cambria Math" panose="02040503050406030204" pitchFamily="18" charset="0"/>
                              </a:rPr>
                              <m:t>+</m:t>
                            </m:r>
                            <m:r>
                              <a:rPr lang="en-US" b="0" i="1" smtClean="0">
                                <a:latin typeface="Cambria Math" panose="02040503050406030204" pitchFamily="18" charset="0"/>
                              </a:rPr>
                              <m:t>0.56∗1−0.23∗1</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−7.52+0.0014∗5000+0.56∗1−0.23∗1</m:t>
                            </m:r>
                          </m:sup>
                        </m:sSup>
                      </m:den>
                    </m:f>
                    <m:r>
                      <a:rPr lang="en-US" b="0" i="1" smtClean="0">
                        <a:latin typeface="Cambria Math" panose="02040503050406030204" pitchFamily="18" charset="0"/>
                      </a:rPr>
                      <m:t>=0.453</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3416299"/>
                <a:ext cx="12192000" cy="3441701"/>
              </a:xfrm>
              <a:blipFill rotWithShape="0">
                <a:blip r:embed="rId2"/>
                <a:stretch>
                  <a:fillRect l="-900" t="-2832" r="-11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0" y="1008856"/>
            <a:ext cx="6696075" cy="2124075"/>
          </a:xfrm>
          <a:prstGeom prst="rect">
            <a:avLst/>
          </a:prstGeom>
        </p:spPr>
      </p:pic>
    </p:spTree>
    <p:extLst>
      <p:ext uri="{BB962C8B-B14F-4D97-AF65-F5344CB8AC3E}">
        <p14:creationId xmlns:p14="http://schemas.microsoft.com/office/powerpoint/2010/main" val="2025607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smtClean="0"/>
                  <a:t>Calculating Odds Ratios from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smtClean="0"/>
                  <a:t>Coefficients in R</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smtClean="0"/>
              <a:t>The following R command gives the odds ratios (as well as the 95% confidence interval for the odds ratios)</a:t>
            </a:r>
            <a:endParaRPr lang="en-US" sz="2400" dirty="0"/>
          </a:p>
        </p:txBody>
      </p:sp>
      <p:pic>
        <p:nvPicPr>
          <p:cNvPr id="4" name="Picture 3"/>
          <p:cNvPicPr>
            <a:picLocks noChangeAspect="1"/>
          </p:cNvPicPr>
          <p:nvPr/>
        </p:nvPicPr>
        <p:blipFill>
          <a:blip r:embed="rId3"/>
          <a:stretch>
            <a:fillRect/>
          </a:stretch>
        </p:blipFill>
        <p:spPr>
          <a:xfrm>
            <a:off x="2578100" y="2095500"/>
            <a:ext cx="6401634" cy="1556761"/>
          </a:xfrm>
          <a:prstGeom prst="rect">
            <a:avLst/>
          </a:prstGeom>
        </p:spPr>
      </p:pic>
      <p:pic>
        <p:nvPicPr>
          <p:cNvPr id="5" name="Picture 4"/>
          <p:cNvPicPr>
            <a:picLocks noChangeAspect="1"/>
          </p:cNvPicPr>
          <p:nvPr/>
        </p:nvPicPr>
        <p:blipFill>
          <a:blip r:embed="rId4"/>
          <a:stretch>
            <a:fillRect/>
          </a:stretch>
        </p:blipFill>
        <p:spPr>
          <a:xfrm>
            <a:off x="2594815" y="4621944"/>
            <a:ext cx="7781085" cy="1579841"/>
          </a:xfrm>
          <a:prstGeom prst="rect">
            <a:avLst/>
          </a:prstGeom>
        </p:spPr>
      </p:pic>
      <p:sp>
        <p:nvSpPr>
          <p:cNvPr id="6" name="Content Placeholder 2"/>
          <p:cNvSpPr txBox="1">
            <a:spLocks/>
          </p:cNvSpPr>
          <p:nvPr/>
        </p:nvSpPr>
        <p:spPr>
          <a:xfrm>
            <a:off x="0" y="40370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If we want a 99% confidence interval for the odds ratio, we simply indicate it in the command:</a:t>
            </a:r>
            <a:endParaRPr lang="en-US" sz="2400" dirty="0"/>
          </a:p>
        </p:txBody>
      </p:sp>
      <p:sp>
        <p:nvSpPr>
          <p:cNvPr id="7" name="Content Placeholder 2"/>
          <p:cNvSpPr txBox="1">
            <a:spLocks/>
          </p:cNvSpPr>
          <p:nvPr/>
        </p:nvSpPr>
        <p:spPr>
          <a:xfrm>
            <a:off x="12700" y="63611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What happens if 1 is in the CI?</a:t>
            </a:r>
            <a:endParaRPr lang="en-US" sz="2400" dirty="0"/>
          </a:p>
        </p:txBody>
      </p:sp>
    </p:spTree>
    <p:extLst>
      <p:ext uri="{BB962C8B-B14F-4D97-AF65-F5344CB8AC3E}">
        <p14:creationId xmlns:p14="http://schemas.microsoft.com/office/powerpoint/2010/main" val="2340362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smtClean="0"/>
                  <a:t>Merging Odds Ratios to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smtClean="0"/>
                  <a:t>Coefficients in R</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smtClean="0"/>
              <a:t>A good way to view the Coefficients, P-Values, Odds Ratios and Confidence Intervals together:</a:t>
            </a:r>
            <a:endParaRPr lang="en-US" sz="2400" dirty="0"/>
          </a:p>
        </p:txBody>
      </p:sp>
      <p:pic>
        <p:nvPicPr>
          <p:cNvPr id="8" name="Picture 7"/>
          <p:cNvPicPr>
            <a:picLocks noChangeAspect="1"/>
          </p:cNvPicPr>
          <p:nvPr/>
        </p:nvPicPr>
        <p:blipFill>
          <a:blip r:embed="rId3"/>
          <a:stretch>
            <a:fillRect/>
          </a:stretch>
        </p:blipFill>
        <p:spPr>
          <a:xfrm>
            <a:off x="250520" y="1604962"/>
            <a:ext cx="10910170" cy="2386284"/>
          </a:xfrm>
          <a:prstGeom prst="rect">
            <a:avLst/>
          </a:prstGeom>
        </p:spPr>
      </p:pic>
      <p:pic>
        <p:nvPicPr>
          <p:cNvPr id="9" name="Picture 8"/>
          <p:cNvPicPr>
            <a:picLocks noChangeAspect="1"/>
          </p:cNvPicPr>
          <p:nvPr/>
        </p:nvPicPr>
        <p:blipFill>
          <a:blip r:embed="rId4"/>
          <a:stretch>
            <a:fillRect/>
          </a:stretch>
        </p:blipFill>
        <p:spPr>
          <a:xfrm>
            <a:off x="250520" y="4481782"/>
            <a:ext cx="11727336" cy="1129877"/>
          </a:xfrm>
          <a:prstGeom prst="rect">
            <a:avLst/>
          </a:prstGeom>
        </p:spPr>
      </p:pic>
    </p:spTree>
    <p:extLst>
      <p:ext uri="{BB962C8B-B14F-4D97-AF65-F5344CB8AC3E}">
        <p14:creationId xmlns:p14="http://schemas.microsoft.com/office/powerpoint/2010/main" val="259190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81075"/>
          </a:xfrm>
        </p:spPr>
        <p:txBody>
          <a:bodyPr/>
          <a:lstStyle/>
          <a:p>
            <a:r>
              <a:rPr lang="en-US" dirty="0" smtClean="0"/>
              <a:t>Hypothesis Tests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90601"/>
                <a:ext cx="12192000" cy="4000500"/>
              </a:xfrm>
            </p:spPr>
            <p:txBody>
              <a:bodyPr>
                <a:normAutofit/>
              </a:bodyPr>
              <a:lstStyle/>
              <a:p>
                <a:r>
                  <a:rPr lang="en-US" sz="2000" dirty="0" smtClean="0"/>
                  <a:t>Here, we are doing the following hypothesis test for each predictor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𝑖</m:t>
                        </m:r>
                      </m:sub>
                    </m:sSub>
                  </m:oMath>
                </a14:m>
                <a:r>
                  <a:rPr lang="en-US" sz="2000" dirty="0" smtClean="0"/>
                  <a:t>:</a:t>
                </a:r>
              </a:p>
              <a:p>
                <a:pPr lvl="1"/>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𝐻</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b="0" i="1" smtClean="0">
                        <a:latin typeface="Cambria Math" panose="02040503050406030204" pitchFamily="18" charset="0"/>
                      </a:rPr>
                      <m:t>=0 (</m:t>
                    </m:r>
                    <m:sSub>
                      <m:sSubPr>
                        <m:ctrlPr>
                          <a:rPr lang="en-US" sz="1800" i="1">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b="0" i="1" smtClean="0">
                        <a:latin typeface="Cambria Math" panose="02040503050406030204" pitchFamily="18" charset="0"/>
                      </a:rPr>
                      <m:t>=1)</m:t>
                    </m:r>
                  </m:oMath>
                </a14:m>
                <a:endParaRPr lang="en-US" sz="1800" b="0" dirty="0" smtClean="0"/>
              </a:p>
              <a:p>
                <a:pPr lvl="1"/>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smtClean="0">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0</m:t>
                    </m:r>
                    <m:r>
                      <a:rPr lang="en-US" sz="1800" b="0" i="1" smtClean="0">
                        <a:latin typeface="Cambria Math" panose="02040503050406030204" pitchFamily="18" charset="0"/>
                      </a:rPr>
                      <m:t> </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1)</m:t>
                    </m:r>
                  </m:oMath>
                </a14:m>
                <a:endParaRPr lang="en-US" sz="1800" dirty="0" smtClean="0"/>
              </a:p>
              <a:p>
                <a:r>
                  <a:rPr lang="en-US" sz="2000" dirty="0" smtClean="0"/>
                  <a:t>It so happens that the quantity </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num>
                      <m:den>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−0</m:t>
                        </m:r>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smtClean="0"/>
                  <a:t> has a standard normal distribution. </a:t>
                </a:r>
              </a:p>
              <a:p>
                <a:r>
                  <a:rPr lang="en-US" sz="2000" dirty="0" smtClean="0"/>
                  <a:t>That is,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r>
                      <a:rPr lang="en-US" sz="2000" b="0" i="1" smtClean="0">
                        <a:latin typeface="Cambria Math" panose="02040503050406030204" pitchFamily="18" charset="0"/>
                      </a:rPr>
                      <m:t>𝑧</m:t>
                    </m:r>
                  </m:oMath>
                </a14:m>
                <a:endParaRPr lang="en-US" sz="2000" b="0" dirty="0" smtClean="0"/>
              </a:p>
              <a:p>
                <a:r>
                  <a:rPr lang="en-US" sz="2000" dirty="0"/>
                  <a:t>T</a:t>
                </a:r>
                <a:r>
                  <a:rPr lang="en-US" sz="2000" dirty="0" smtClean="0"/>
                  <a:t>he quantity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smtClean="0"/>
                  <a:t> is sometimes called the Wald statistic within the context of logistic regression.</a:t>
                </a:r>
              </a:p>
              <a:p>
                <a:r>
                  <a:rPr lang="en-US" sz="2000" dirty="0" smtClean="0"/>
                  <a:t>The p-value for each term may be obtained using the standard normal (z) tables.</a:t>
                </a:r>
              </a:p>
              <a:p>
                <a:r>
                  <a:rPr lang="en-US" sz="2000" dirty="0" smtClean="0"/>
                  <a:t>This information is also available in the R output.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90601"/>
                <a:ext cx="12192000" cy="4000500"/>
              </a:xfrm>
              <a:blipFill rotWithShape="0">
                <a:blip r:embed="rId2"/>
                <a:stretch>
                  <a:fillRect l="-450" t="-167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562224" y="5173301"/>
            <a:ext cx="6607175" cy="1684698"/>
          </a:xfrm>
          <a:prstGeom prst="rect">
            <a:avLst/>
          </a:prstGeom>
        </p:spPr>
      </p:pic>
    </p:spTree>
    <p:extLst>
      <p:ext uri="{BB962C8B-B14F-4D97-AF65-F5344CB8AC3E}">
        <p14:creationId xmlns:p14="http://schemas.microsoft.com/office/powerpoint/2010/main" val="426356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6775"/>
          </a:xfrm>
        </p:spPr>
        <p:txBody>
          <a:bodyPr/>
          <a:lstStyle/>
          <a:p>
            <a:r>
              <a:rPr lang="en-US" dirty="0" smtClean="0"/>
              <a:t>Goodness of Model Fit Statistics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02294"/>
                <a:ext cx="12192000" cy="5755706"/>
              </a:xfrm>
            </p:spPr>
            <p:txBody>
              <a:bodyPr/>
              <a:lstStyle/>
              <a:p>
                <a:r>
                  <a:rPr lang="en-US" dirty="0" smtClean="0"/>
                  <a:t>In linear regression, residuals are defined as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𝑖</m:t>
                        </m:r>
                      </m:sub>
                    </m:sSub>
                  </m:oMath>
                </a14:m>
                <a:r>
                  <a:rPr lang="en-US" dirty="0" smtClean="0"/>
                  <a:t> (predicted values of the dependent variable subtracted from the observed values of the dependent variable)</a:t>
                </a:r>
              </a:p>
              <a:p>
                <a:r>
                  <a:rPr lang="en-US" dirty="0" smtClean="0"/>
                  <a:t>Same logic applies in logistic regression. Here again,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smtClean="0"/>
                  <a:t>. However 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smtClean="0"/>
                  <a:t> is a probability, specifically, the probability that Y=1.</a:t>
                </a:r>
              </a:p>
              <a:p>
                <a:pPr marL="0" indent="0" algn="ctr">
                  <a:buNone/>
                </a:pPr>
                <a:r>
                  <a:rPr lang="en-US" dirty="0" smtClean="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den>
                    </m:f>
                  </m:oMath>
                </a14:m>
                <a:endParaRPr lang="en-US" dirty="0" smtClean="0"/>
              </a:p>
              <a:p>
                <a:r>
                  <a:rPr lang="en-US" dirty="0" smtClean="0"/>
                  <a:t>Technically, we want our model to be able to predict a high probability of Y=1 if Y is actually 1, and a low probability of Y=1 if Y is actually 0.</a:t>
                </a:r>
              </a:p>
              <a:p>
                <a:pPr lvl="1"/>
                <a:r>
                  <a:rPr lang="en-US" dirty="0" smtClean="0"/>
                  <a:t>That is, if there’s actually a hospital in a zip code, we want the model to predict a high probability of there being a hospital in the zip code, and if there’s no hospital in a zip code, we want the model to predict a low probability of there being a hospital in the zip code.</a:t>
                </a:r>
              </a:p>
              <a:p>
                <a:pPr lvl="1"/>
                <a:r>
                  <a:rPr lang="en-US" dirty="0" smtClean="0"/>
                  <a:t>Does the model correctly differentiate between zip codes with relatively high and relatively low probabilities of having a hospital?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02294"/>
                <a:ext cx="12192000" cy="5755706"/>
              </a:xfrm>
              <a:blipFill rotWithShape="0">
                <a:blip r:embed="rId2"/>
                <a:stretch>
                  <a:fillRect l="-900" t="-1801" r="-650" b="-636"/>
                </a:stretch>
              </a:blipFill>
            </p:spPr>
            <p:txBody>
              <a:bodyPr/>
              <a:lstStyle/>
              <a:p>
                <a:r>
                  <a:rPr lang="en-US">
                    <a:noFill/>
                  </a:rPr>
                  <a:t> </a:t>
                </a:r>
              </a:p>
            </p:txBody>
          </p:sp>
        </mc:Fallback>
      </mc:AlternateContent>
    </p:spTree>
    <p:extLst>
      <p:ext uri="{BB962C8B-B14F-4D97-AF65-F5344CB8AC3E}">
        <p14:creationId xmlns:p14="http://schemas.microsoft.com/office/powerpoint/2010/main" val="4256942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42975"/>
          </a:xfrm>
        </p:spPr>
        <p:txBody>
          <a:bodyPr>
            <a:normAutofit fontScale="90000"/>
          </a:bodyPr>
          <a:lstStyle/>
          <a:p>
            <a:r>
              <a:rPr lang="en-US" dirty="0" smtClean="0"/>
              <a:t>What Are Relatively High and Relatively Low Probabilities?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52500"/>
                <a:ext cx="12192000" cy="5905500"/>
              </a:xfrm>
            </p:spPr>
            <p:txBody>
              <a:bodyPr>
                <a:normAutofit fontScale="70000" lnSpcReduction="20000"/>
              </a:bodyPr>
              <a:lstStyle/>
              <a:p>
                <a:r>
                  <a:rPr lang="en-US" dirty="0" smtClean="0"/>
                  <a:t>Let’s look at a histogram of fitted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in our example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fitted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smtClean="0"/>
                  <a:t> (probabilities of there being a hospital in a zip code) in the histogram range between 0 and 1.</a:t>
                </a:r>
              </a:p>
              <a:p>
                <a:pPr lvl="1"/>
                <a:r>
                  <a:rPr lang="en-US" dirty="0" smtClean="0"/>
                  <a:t>This is not surprising because earlier we saw that 51% of the zip codes had a hospital in our data set.</a:t>
                </a:r>
              </a:p>
              <a:p>
                <a:r>
                  <a:rPr lang="en-US" dirty="0" smtClean="0"/>
                  <a:t>Let’s say that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r>
                  <a:rPr lang="en-US" dirty="0" smtClean="0"/>
                  <a:t>, we consider this to be a relatively high probability of there being a hospital in a zip code, and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0.5</m:t>
                    </m:r>
                  </m:oMath>
                </a14:m>
                <a:r>
                  <a:rPr lang="en-US" dirty="0" smtClean="0"/>
                  <a:t>, we consider this to be a relatively low probability of there being a hospital in a zip code. </a:t>
                </a:r>
              </a:p>
              <a:p>
                <a:r>
                  <a:rPr lang="en-US" dirty="0" smtClean="0"/>
                  <a:t>That is, if the model is performing well, we would expect most of the zip codes where Y=1 to have higher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smtClean="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≥0.5</m:t>
                    </m:r>
                  </m:oMath>
                </a14:m>
                <a:r>
                  <a:rPr lang="en-US" dirty="0" smtClean="0"/>
                  <a:t>) and most of the zip codes where Y=0 to have lower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&lt;0.5</m:t>
                    </m:r>
                  </m:oMath>
                </a14:m>
                <a:r>
                  <a:rPr lang="en-US" dirty="0"/>
                  <a:t>) </a:t>
                </a:r>
                <a:r>
                  <a:rPr lang="en-US" dirty="0" smtClean="0"/>
                  <a:t>.</a:t>
                </a:r>
              </a:p>
              <a:p>
                <a:r>
                  <a:rPr lang="en-US" dirty="0" smtClean="0"/>
                  <a:t>However, this “cut-off” value of 0.5 is quite arbitrary!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52500"/>
                <a:ext cx="12192000" cy="5905500"/>
              </a:xfrm>
              <a:blipFill rotWithShape="0">
                <a:blip r:embed="rId2"/>
                <a:stretch>
                  <a:fillRect l="-450" t="-1858" r="-8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885308" y="1174349"/>
            <a:ext cx="6306692" cy="3362325"/>
          </a:xfrm>
          <a:prstGeom prst="rect">
            <a:avLst/>
          </a:prstGeom>
        </p:spPr>
      </p:pic>
      <p:pic>
        <p:nvPicPr>
          <p:cNvPr id="5" name="Picture 4"/>
          <p:cNvPicPr>
            <a:picLocks noChangeAspect="1"/>
          </p:cNvPicPr>
          <p:nvPr/>
        </p:nvPicPr>
        <p:blipFill>
          <a:blip r:embed="rId4"/>
          <a:stretch>
            <a:fillRect/>
          </a:stretch>
        </p:blipFill>
        <p:spPr>
          <a:xfrm>
            <a:off x="231227" y="1356912"/>
            <a:ext cx="3019973" cy="829812"/>
          </a:xfrm>
          <a:prstGeom prst="rect">
            <a:avLst/>
          </a:prstGeom>
        </p:spPr>
      </p:pic>
    </p:spTree>
    <p:extLst>
      <p:ext uri="{BB962C8B-B14F-4D97-AF65-F5344CB8AC3E}">
        <p14:creationId xmlns:p14="http://schemas.microsoft.com/office/powerpoint/2010/main" val="3112892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90600"/>
          </a:xfrm>
        </p:spPr>
        <p:txBody>
          <a:bodyPr/>
          <a:lstStyle/>
          <a:p>
            <a:r>
              <a:rPr lang="en-US" dirty="0" smtClean="0"/>
              <a:t>Issues with OLS when DV is binary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81100"/>
                <a:ext cx="12192000" cy="5676900"/>
              </a:xfrm>
            </p:spPr>
            <p:txBody>
              <a:bodyPr>
                <a:normAutofit/>
              </a:bodyPr>
              <a:lstStyle/>
              <a:p>
                <a:r>
                  <a:rPr lang="en-US" dirty="0" smtClean="0"/>
                  <a:t>We could write the model as</a:t>
                </a:r>
              </a:p>
              <a:p>
                <a:endParaRPr lang="en-US"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smtClean="0"/>
              </a:p>
              <a:p>
                <a:endParaRPr lang="en-US" dirty="0" smtClean="0"/>
              </a:p>
              <a:p>
                <a:r>
                  <a:rPr lang="en-US" dirty="0" smtClean="0"/>
                  <a:t>Recall that in OLS,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smtClean="0"/>
                  <a:t> is interpreted as the amount by which the dependent variable Y changes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increases by 1 unit.</a:t>
                </a:r>
              </a:p>
              <a:p>
                <a:endParaRPr lang="en-US" dirty="0"/>
              </a:p>
              <a:p>
                <a:r>
                  <a:rPr lang="en-US" altLang="en-US" dirty="0" smtClean="0"/>
                  <a:t>But… in our situation, Y is </a:t>
                </a:r>
                <a:r>
                  <a:rPr lang="en-US" altLang="en-US" dirty="0"/>
                  <a:t>either 0 or 1. </a:t>
                </a:r>
                <a:r>
                  <a:rPr lang="en-US" altLang="en-US" dirty="0" smtClean="0"/>
                  <a:t>So saying that that </a:t>
                </a:r>
                <a:r>
                  <a:rPr lang="en-US" altLang="en-US" dirty="0"/>
                  <a:t>a 1 </a:t>
                </a:r>
                <a:r>
                  <a:rPr lang="en-US" altLang="en-US" dirty="0" smtClean="0"/>
                  <a:t>unit increase </a:t>
                </a:r>
                <a:r>
                  <a:rPr lang="en-US" altLang="en-US" dirty="0"/>
                  <a:t>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a14:m>
                <a:r>
                  <a:rPr lang="en-US" altLang="en-US" dirty="0" smtClean="0"/>
                  <a:t> results in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altLang="en-US" dirty="0" smtClean="0"/>
                  <a:t> increase in Y makes no sense, as Y can </a:t>
                </a:r>
                <a:r>
                  <a:rPr lang="en-US" altLang="en-US" dirty="0"/>
                  <a:t>change only from 0 to 1 or from 1 to 0</a:t>
                </a:r>
                <a:r>
                  <a:rPr lang="en-US" alt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81100"/>
                <a:ext cx="12192000" cy="5676900"/>
              </a:xfrm>
              <a:blipFill rotWithShape="0">
                <a:blip r:embed="rId2"/>
                <a:stretch>
                  <a:fillRect l="-900" t="-1826"/>
                </a:stretch>
              </a:blipFill>
            </p:spPr>
            <p:txBody>
              <a:bodyPr/>
              <a:lstStyle/>
              <a:p>
                <a:r>
                  <a:rPr lang="en-US">
                    <a:noFill/>
                  </a:rPr>
                  <a:t> </a:t>
                </a:r>
              </a:p>
            </p:txBody>
          </p:sp>
        </mc:Fallback>
      </mc:AlternateContent>
    </p:spTree>
    <p:extLst>
      <p:ext uri="{BB962C8B-B14F-4D97-AF65-F5344CB8AC3E}">
        <p14:creationId xmlns:p14="http://schemas.microsoft.com/office/powerpoint/2010/main" val="2937564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9463"/>
          </a:xfrm>
        </p:spPr>
        <p:txBody>
          <a:bodyPr/>
          <a:lstStyle/>
          <a:p>
            <a:r>
              <a:rPr lang="en-US" dirty="0" smtClean="0"/>
              <a:t>Another Example</a:t>
            </a:r>
            <a:endParaRPr lang="en-US" dirty="0"/>
          </a:p>
        </p:txBody>
      </p:sp>
      <p:sp>
        <p:nvSpPr>
          <p:cNvPr id="3" name="Content Placeholder 2"/>
          <p:cNvSpPr>
            <a:spLocks noGrp="1"/>
          </p:cNvSpPr>
          <p:nvPr>
            <p:ph idx="1"/>
          </p:nvPr>
        </p:nvSpPr>
        <p:spPr>
          <a:xfrm>
            <a:off x="0" y="837013"/>
            <a:ext cx="12192000" cy="1461688"/>
          </a:xfrm>
        </p:spPr>
        <p:txBody>
          <a:bodyPr>
            <a:normAutofit/>
          </a:bodyPr>
          <a:lstStyle/>
          <a:p>
            <a:r>
              <a:rPr lang="en-US" sz="2400" dirty="0" smtClean="0"/>
              <a:t>If, say, only 20% of zip codes in our data had a hospital, the histogram might look like this </a:t>
            </a:r>
          </a:p>
          <a:p>
            <a:pPr lvl="1"/>
            <a:r>
              <a:rPr lang="en-US" sz="2000" dirty="0" smtClean="0"/>
              <a:t>I.e., there wouldn’t be any zip codes where the predicted probability of a hospital goes above 0.6.</a:t>
            </a:r>
          </a:p>
          <a:p>
            <a:pPr lvl="1"/>
            <a:r>
              <a:rPr lang="en-US" sz="2000" dirty="0" smtClean="0"/>
              <a:t>Here, a good cut-off probability value might be 0.3 instead of 0.5 – far too few zip codes would be predicted to have hospitals if we used the cut-off probability value of 0.5!</a:t>
            </a:r>
          </a:p>
        </p:txBody>
      </p:sp>
      <p:pic>
        <p:nvPicPr>
          <p:cNvPr id="4" name="Picture 3"/>
          <p:cNvPicPr>
            <a:picLocks noChangeAspect="1"/>
          </p:cNvPicPr>
          <p:nvPr/>
        </p:nvPicPr>
        <p:blipFill>
          <a:blip r:embed="rId2"/>
          <a:stretch>
            <a:fillRect/>
          </a:stretch>
        </p:blipFill>
        <p:spPr>
          <a:xfrm>
            <a:off x="1646728" y="2203851"/>
            <a:ext cx="8081472" cy="4374771"/>
          </a:xfrm>
          <a:prstGeom prst="rect">
            <a:avLst/>
          </a:prstGeom>
        </p:spPr>
      </p:pic>
      <p:sp>
        <p:nvSpPr>
          <p:cNvPr id="6" name="Rectangle 5"/>
          <p:cNvSpPr/>
          <p:nvPr/>
        </p:nvSpPr>
        <p:spPr>
          <a:xfrm>
            <a:off x="0" y="6470156"/>
            <a:ext cx="10985500" cy="369332"/>
          </a:xfrm>
          <a:prstGeom prst="rect">
            <a:avLst/>
          </a:prstGeom>
        </p:spPr>
        <p:txBody>
          <a:bodyPr wrap="square">
            <a:spAutoFit/>
          </a:bodyPr>
          <a:lstStyle/>
          <a:p>
            <a:r>
              <a:rPr lang="en-US" dirty="0" smtClean="0"/>
              <a:t>Source: </a:t>
            </a:r>
            <a:r>
              <a:rPr lang="en-US" dirty="0" smtClean="0">
                <a:hlinkClick r:id="rId3"/>
              </a:rPr>
              <a:t>http</a:t>
            </a:r>
            <a:r>
              <a:rPr lang="en-US" dirty="0">
                <a:hlinkClick r:id="rId3"/>
              </a:rPr>
              <a:t>://</a:t>
            </a:r>
            <a:r>
              <a:rPr lang="en-US" dirty="0" smtClean="0">
                <a:hlinkClick r:id="rId3"/>
              </a:rPr>
              <a:t>www.medicine.mcgill.ca/epidemiology/joseph/courses/epib-621/logfit.pdf</a:t>
            </a:r>
            <a:endParaRPr lang="en-US" dirty="0"/>
          </a:p>
        </p:txBody>
      </p:sp>
    </p:spTree>
    <p:extLst>
      <p:ext uri="{BB962C8B-B14F-4D97-AF65-F5344CB8AC3E}">
        <p14:creationId xmlns:p14="http://schemas.microsoft.com/office/powerpoint/2010/main" val="7374964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7900"/>
          </a:xfrm>
        </p:spPr>
        <p:txBody>
          <a:bodyPr/>
          <a:lstStyle/>
          <a:p>
            <a:r>
              <a:rPr lang="en-US" dirty="0" smtClean="0"/>
              <a:t>How Do I Choose a Cut-Off Value?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52524"/>
                <a:ext cx="12192000" cy="5705475"/>
              </a:xfrm>
            </p:spPr>
            <p:txBody>
              <a:bodyPr/>
              <a:lstStyle/>
              <a:p>
                <a:r>
                  <a:rPr lang="en-US" dirty="0" smtClean="0"/>
                  <a:t>You can choose a cut-off value by looking at the histogram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endParaRPr lang="en-US" dirty="0" smtClean="0"/>
              </a:p>
              <a:p>
                <a:r>
                  <a:rPr lang="en-US" dirty="0" smtClean="0"/>
                  <a:t>Many statisticians use a bunch of cut-off values for what’s a relatively high and relatively low probability. These values are often:</a:t>
                </a:r>
              </a:p>
              <a:p>
                <a:pPr marL="0" indent="0">
                  <a:buNone/>
                </a:pPr>
                <a:endParaRPr lang="en-US"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52524"/>
                <a:ext cx="12192000" cy="5705475"/>
              </a:xfrm>
              <a:blipFill rotWithShape="0">
                <a:blip r:embed="rId2"/>
                <a:stretch>
                  <a:fillRect l="-900" t="-1709"/>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278690502"/>
              </p:ext>
            </p:extLst>
          </p:nvPr>
        </p:nvGraphicFramePr>
        <p:xfrm>
          <a:off x="2070100" y="2815166"/>
          <a:ext cx="8127999" cy="370840"/>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370840">
                <a:tc>
                  <a:txBody>
                    <a:bodyPr/>
                    <a:lstStyle/>
                    <a:p>
                      <a:pPr algn="ctr"/>
                      <a:r>
                        <a:rPr lang="en-US" dirty="0" smtClean="0"/>
                        <a:t>0.1</a:t>
                      </a:r>
                      <a:endParaRPr lang="en-US" dirty="0"/>
                    </a:p>
                  </a:txBody>
                  <a:tcPr/>
                </a:tc>
                <a:tc>
                  <a:txBody>
                    <a:bodyPr/>
                    <a:lstStyle/>
                    <a:p>
                      <a:pPr algn="ctr"/>
                      <a:r>
                        <a:rPr lang="en-US" dirty="0" smtClean="0"/>
                        <a:t>0.2</a:t>
                      </a:r>
                      <a:endParaRPr lang="en-US" dirty="0"/>
                    </a:p>
                  </a:txBody>
                  <a:tcPr/>
                </a:tc>
                <a:tc>
                  <a:txBody>
                    <a:bodyPr/>
                    <a:lstStyle/>
                    <a:p>
                      <a:pPr algn="ctr"/>
                      <a:r>
                        <a:rPr lang="en-US" dirty="0" smtClean="0"/>
                        <a:t>0.3</a:t>
                      </a:r>
                      <a:endParaRPr lang="en-US" dirty="0"/>
                    </a:p>
                  </a:txBody>
                  <a:tcPr/>
                </a:tc>
                <a:tc>
                  <a:txBody>
                    <a:bodyPr/>
                    <a:lstStyle/>
                    <a:p>
                      <a:pPr algn="ctr"/>
                      <a:r>
                        <a:rPr lang="en-US" dirty="0" smtClean="0"/>
                        <a:t>0.4</a:t>
                      </a:r>
                      <a:endParaRPr lang="en-US" dirty="0"/>
                    </a:p>
                  </a:txBody>
                  <a:tcPr/>
                </a:tc>
                <a:tc>
                  <a:txBody>
                    <a:bodyPr/>
                    <a:lstStyle/>
                    <a:p>
                      <a:pPr algn="ctr"/>
                      <a:r>
                        <a:rPr lang="en-US" dirty="0" smtClean="0"/>
                        <a:t>0.5</a:t>
                      </a:r>
                      <a:endParaRPr lang="en-US" dirty="0"/>
                    </a:p>
                  </a:txBody>
                  <a:tcPr/>
                </a:tc>
                <a:tc>
                  <a:txBody>
                    <a:bodyPr/>
                    <a:lstStyle/>
                    <a:p>
                      <a:pPr algn="ctr"/>
                      <a:r>
                        <a:rPr lang="en-US" dirty="0" smtClean="0"/>
                        <a:t>0.6</a:t>
                      </a:r>
                      <a:endParaRPr lang="en-US" dirty="0"/>
                    </a:p>
                  </a:txBody>
                  <a:tcPr/>
                </a:tc>
                <a:tc>
                  <a:txBody>
                    <a:bodyPr/>
                    <a:lstStyle/>
                    <a:p>
                      <a:pPr algn="ctr"/>
                      <a:r>
                        <a:rPr lang="en-US" dirty="0" smtClean="0"/>
                        <a:t>0.7</a:t>
                      </a:r>
                      <a:endParaRPr lang="en-US" dirty="0"/>
                    </a:p>
                  </a:txBody>
                  <a:tcPr/>
                </a:tc>
                <a:tc>
                  <a:txBody>
                    <a:bodyPr/>
                    <a:lstStyle/>
                    <a:p>
                      <a:pPr algn="ctr"/>
                      <a:r>
                        <a:rPr lang="en-US" dirty="0" smtClean="0"/>
                        <a:t>0.8</a:t>
                      </a:r>
                      <a:endParaRPr lang="en-US" dirty="0"/>
                    </a:p>
                  </a:txBody>
                  <a:tcPr/>
                </a:tc>
                <a:tc>
                  <a:txBody>
                    <a:bodyPr/>
                    <a:lstStyle/>
                    <a:p>
                      <a:pPr algn="ctr"/>
                      <a:r>
                        <a:rPr lang="en-US" dirty="0" smtClean="0"/>
                        <a:t>0.9</a:t>
                      </a:r>
                      <a:endParaRPr lang="en-US" dirty="0"/>
                    </a:p>
                  </a:txBody>
                  <a:tcPr/>
                </a:tc>
              </a:tr>
            </a:tbl>
          </a:graphicData>
        </a:graphic>
      </p:graphicFrame>
    </p:spTree>
    <p:extLst>
      <p:ext uri="{BB962C8B-B14F-4D97-AF65-F5344CB8AC3E}">
        <p14:creationId xmlns:p14="http://schemas.microsoft.com/office/powerpoint/2010/main" val="1621653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28700"/>
            <a:ext cx="12192000" cy="526297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Let’s create a table like the one below. In a good model, </a:t>
            </a:r>
            <a:r>
              <a:rPr lang="en-US" sz="2000" i="1" dirty="0" smtClean="0"/>
              <a:t>a</a:t>
            </a:r>
            <a:r>
              <a:rPr lang="en-US" sz="2000" dirty="0" smtClean="0"/>
              <a:t> and </a:t>
            </a:r>
            <a:r>
              <a:rPr lang="en-US" sz="2000" i="1" dirty="0" smtClean="0"/>
              <a:t>d</a:t>
            </a:r>
            <a:r>
              <a:rPr lang="en-US" sz="2000" dirty="0" smtClean="0"/>
              <a:t> will be high and </a:t>
            </a:r>
            <a:r>
              <a:rPr lang="en-US" sz="2000" i="1" dirty="0" smtClean="0"/>
              <a:t>b</a:t>
            </a:r>
            <a:r>
              <a:rPr lang="en-US" sz="2000" dirty="0" smtClean="0"/>
              <a:t> and </a:t>
            </a:r>
            <a:r>
              <a:rPr lang="en-US" sz="2000" i="1" dirty="0" smtClean="0"/>
              <a:t>c</a:t>
            </a:r>
            <a:r>
              <a:rPr lang="en-US" sz="2000" dirty="0" smtClean="0"/>
              <a:t> – low!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In our problem, we can have more clear labels: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In general, let’s define three concepts:</a:t>
            </a:r>
            <a:endParaRPr lang="en-US" sz="2000" dirty="0"/>
          </a:p>
        </p:txBody>
      </p:sp>
      <p:sp>
        <p:nvSpPr>
          <p:cNvPr id="2" name="Title 1"/>
          <p:cNvSpPr>
            <a:spLocks noGrp="1"/>
          </p:cNvSpPr>
          <p:nvPr>
            <p:ph type="title"/>
          </p:nvPr>
        </p:nvSpPr>
        <p:spPr>
          <a:xfrm>
            <a:off x="0" y="9525"/>
            <a:ext cx="12192000" cy="815975"/>
          </a:xfrm>
        </p:spPr>
        <p:txBody>
          <a:bodyPr/>
          <a:lstStyle/>
          <a:p>
            <a:r>
              <a:rPr lang="en-US" dirty="0" smtClean="0"/>
              <a:t>For Now, Let’s Stick to Cut-off Value of 0.5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7067553"/>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gridCol w="3441700"/>
                <a:gridCol w="3679801"/>
                <a:gridCol w="1489099"/>
              </a:tblGrid>
              <a:tr h="302419">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negative</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positive</a:t>
                      </a: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mn-lt"/>
                        </a:rPr>
                        <a:t>Predicted negative (below cut-off)</a:t>
                      </a:r>
                    </a:p>
                  </a:txBody>
                  <a:tcPr>
                    <a:solidFill>
                      <a:schemeClr val="bg2">
                        <a:lumMod val="90000"/>
                      </a:schemeClr>
                    </a:solidFill>
                  </a:tcPr>
                </a:tc>
                <a:tc>
                  <a:txBody>
                    <a:bodyPr/>
                    <a:lstStyle/>
                    <a:p>
                      <a:pPr algn="ctr"/>
                      <a:r>
                        <a:rPr lang="en-US" sz="1600" b="0" i="1" dirty="0" smtClean="0">
                          <a:latin typeface="+mn-lt"/>
                        </a:rPr>
                        <a:t>a</a:t>
                      </a:r>
                      <a:endParaRPr lang="en-US" sz="1600" b="0" i="1" dirty="0">
                        <a:latin typeface="+mn-lt"/>
                      </a:endParaRPr>
                    </a:p>
                  </a:txBody>
                  <a:tcPr>
                    <a:noFill/>
                  </a:tcPr>
                </a:tc>
                <a:tc>
                  <a:txBody>
                    <a:bodyPr/>
                    <a:lstStyle/>
                    <a:p>
                      <a:pPr algn="ctr"/>
                      <a:r>
                        <a:rPr lang="en-US" sz="1600" b="0" i="1" dirty="0" smtClean="0">
                          <a:latin typeface="+mn-lt"/>
                        </a:rPr>
                        <a:t>b</a:t>
                      </a:r>
                      <a:endParaRPr lang="en-US" sz="1600" b="0" i="1" dirty="0">
                        <a:latin typeface="+mn-lt"/>
                      </a:endParaRPr>
                    </a:p>
                  </a:txBody>
                  <a:tcPr>
                    <a:noFill/>
                  </a:tcPr>
                </a:tc>
                <a:tc>
                  <a:txBody>
                    <a:bodyPr/>
                    <a:lstStyle/>
                    <a:p>
                      <a:pPr algn="ctr"/>
                      <a:r>
                        <a:rPr lang="en-US" sz="1600" b="0" i="1" dirty="0" err="1" smtClean="0">
                          <a:latin typeface="+mn-lt"/>
                        </a:rPr>
                        <a:t>a+b</a:t>
                      </a:r>
                      <a:endParaRPr lang="en-US" sz="1600" b="0" i="1" dirty="0">
                        <a:latin typeface="+mn-lt"/>
                      </a:endParaRPr>
                    </a:p>
                  </a:txBody>
                  <a:tcPr>
                    <a:noFill/>
                  </a:tcPr>
                </a:tc>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mn-lt"/>
                        </a:rPr>
                        <a:t>Predicted positive (above cut-off)</a:t>
                      </a:r>
                      <a:endParaRPr lang="en-US" sz="1600" b="1" dirty="0">
                        <a:latin typeface="+mn-lt"/>
                      </a:endParaRPr>
                    </a:p>
                  </a:txBody>
                  <a:tcPr>
                    <a:solidFill>
                      <a:schemeClr val="bg2">
                        <a:lumMod val="90000"/>
                      </a:schemeClr>
                    </a:solidFill>
                  </a:tcPr>
                </a:tc>
                <a:tc>
                  <a:txBody>
                    <a:bodyPr/>
                    <a:lstStyle/>
                    <a:p>
                      <a:pPr algn="ctr"/>
                      <a:r>
                        <a:rPr lang="en-US" sz="1600" b="0" i="1" dirty="0" smtClean="0">
                          <a:latin typeface="+mn-lt"/>
                        </a:rPr>
                        <a:t>c</a:t>
                      </a:r>
                      <a:endParaRPr lang="en-US" sz="1600" b="0" i="1" dirty="0">
                        <a:latin typeface="+mn-lt"/>
                      </a:endParaRPr>
                    </a:p>
                  </a:txBody>
                  <a:tcPr>
                    <a:noFill/>
                  </a:tcPr>
                </a:tc>
                <a:tc>
                  <a:txBody>
                    <a:bodyPr/>
                    <a:lstStyle/>
                    <a:p>
                      <a:pPr algn="ctr"/>
                      <a:r>
                        <a:rPr lang="en-US" sz="1600" b="0" i="1" dirty="0" smtClean="0">
                          <a:latin typeface="+mn-lt"/>
                        </a:rPr>
                        <a:t>d</a:t>
                      </a:r>
                      <a:endParaRPr lang="en-US" sz="1600" b="0" i="1" dirty="0">
                        <a:latin typeface="+mn-lt"/>
                      </a:endParaRPr>
                    </a:p>
                  </a:txBody>
                  <a:tcPr>
                    <a:noFill/>
                  </a:tcPr>
                </a:tc>
                <a:tc>
                  <a:txBody>
                    <a:bodyPr/>
                    <a:lstStyle/>
                    <a:p>
                      <a:pPr algn="ctr"/>
                      <a:r>
                        <a:rPr lang="en-US" sz="1600" b="0" i="1" dirty="0" err="1" smtClean="0">
                          <a:latin typeface="+mn-lt"/>
                        </a:rPr>
                        <a:t>c+d</a:t>
                      </a:r>
                      <a:endParaRPr lang="en-US" sz="1600" b="0" i="1" dirty="0">
                        <a:latin typeface="+mn-lt"/>
                      </a:endParaRPr>
                    </a:p>
                  </a:txBody>
                  <a:tcPr>
                    <a:noFill/>
                  </a:tcPr>
                </a:tc>
              </a:tr>
              <a:tr h="302419">
                <a:tc>
                  <a:txBody>
                    <a:bodyPr/>
                    <a:lstStyle/>
                    <a:p>
                      <a:r>
                        <a:rPr lang="en-US" sz="1600" b="1" dirty="0" smtClean="0">
                          <a:latin typeface="+mn-lt"/>
                        </a:rPr>
                        <a:t>TOTAL</a:t>
                      </a:r>
                      <a:endParaRPr lang="en-US" sz="1600" b="1" dirty="0">
                        <a:latin typeface="+mn-lt"/>
                      </a:endParaRPr>
                    </a:p>
                  </a:txBody>
                  <a:tcPr>
                    <a:solidFill>
                      <a:schemeClr val="bg2">
                        <a:lumMod val="90000"/>
                      </a:schemeClr>
                    </a:solidFill>
                  </a:tcPr>
                </a:tc>
                <a:tc>
                  <a:txBody>
                    <a:bodyPr/>
                    <a:lstStyle/>
                    <a:p>
                      <a:pPr algn="ctr"/>
                      <a:r>
                        <a:rPr lang="en-US" sz="1600" b="0" i="1" dirty="0" err="1" smtClean="0">
                          <a:latin typeface="+mn-lt"/>
                        </a:rPr>
                        <a:t>a+c</a:t>
                      </a:r>
                      <a:endParaRPr lang="en-US" sz="1600" b="0" i="1" dirty="0">
                        <a:latin typeface="+mn-lt"/>
                      </a:endParaRPr>
                    </a:p>
                  </a:txBody>
                  <a:tcPr>
                    <a:noFill/>
                  </a:tcPr>
                </a:tc>
                <a:tc>
                  <a:txBody>
                    <a:bodyPr/>
                    <a:lstStyle/>
                    <a:p>
                      <a:pPr algn="ctr"/>
                      <a:r>
                        <a:rPr lang="en-US" sz="1600" b="0" i="1" dirty="0" err="1" smtClean="0">
                          <a:latin typeface="+mn-lt"/>
                        </a:rPr>
                        <a:t>b+d</a:t>
                      </a:r>
                      <a:endParaRPr lang="en-US" sz="1600" b="0" i="1" dirty="0">
                        <a:latin typeface="+mn-lt"/>
                      </a:endParaRPr>
                    </a:p>
                  </a:txBody>
                  <a:tcPr>
                    <a:noFill/>
                  </a:tcPr>
                </a:tc>
                <a:tc>
                  <a:txBody>
                    <a:bodyPr/>
                    <a:lstStyle/>
                    <a:p>
                      <a:pPr algn="ctr"/>
                      <a:r>
                        <a:rPr lang="en-US" sz="1600" b="0" i="1" dirty="0" err="1" smtClean="0">
                          <a:latin typeface="+mn-lt"/>
                        </a:rPr>
                        <a:t>a+b+c+d</a:t>
                      </a:r>
                      <a:endParaRPr lang="en-US" sz="1600" b="0" i="1" dirty="0">
                        <a:latin typeface="+mn-lt"/>
                      </a:endParaRPr>
                    </a:p>
                  </a:txBody>
                  <a:tcPr>
                    <a:noFill/>
                  </a:tcPr>
                </a:tc>
              </a:tr>
            </a:tbl>
          </a:graphicData>
        </a:graphic>
      </p:graphicFrame>
      <mc:AlternateContent xmlns:mc="http://schemas.openxmlformats.org/markup-compatibility/2006" xmlns:a14="http://schemas.microsoft.com/office/drawing/2010/main">
        <mc:Choice Requires="a14">
          <p:graphicFrame>
            <p:nvGraphicFramePr>
              <p:cNvPr id="5" name="Content Placeholder 3"/>
              <p:cNvGraphicFramePr>
                <a:graphicFrameLocks/>
              </p:cNvGraphicFramePr>
              <p:nvPr>
                <p:extLst>
                  <p:ext uri="{D42A27DB-BD31-4B8C-83A1-F6EECF244321}">
                    <p14:modId xmlns:p14="http://schemas.microsoft.com/office/powerpoint/2010/main" val="1850070745"/>
                  </p:ext>
                </p:extLst>
              </p:nvPr>
            </p:nvGraphicFramePr>
            <p:xfrm>
              <a:off x="0" y="3506081"/>
              <a:ext cx="12192000" cy="1830645"/>
            </p:xfrm>
            <a:graphic>
              <a:graphicData uri="http://schemas.openxmlformats.org/drawingml/2006/table">
                <a:tbl>
                  <a:tblPr firstRow="1" bandRow="1">
                    <a:tableStyleId>{5C22544A-7EE6-4342-B048-85BDC9FD1C3A}</a:tableStyleId>
                  </a:tblPr>
                  <a:tblGrid>
                    <a:gridCol w="3594100"/>
                    <a:gridCol w="3429000"/>
                    <a:gridCol w="3679801"/>
                    <a:gridCol w="1489099"/>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a:t>
                          </a:r>
                          <a:r>
                            <a:rPr lang="en-US" sz="1600" b="1" baseline="0" dirty="0" smtClean="0">
                              <a:solidFill>
                                <a:schemeClr val="tx1"/>
                              </a:solidFill>
                              <a:latin typeface="+mn-lt"/>
                            </a:rPr>
                            <a:t> codes with no hospital (Y=0)</a:t>
                          </a:r>
                          <a:r>
                            <a:rPr lang="en-US" sz="1600" b="1" dirty="0" smtClean="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 codes with hospital (Y=1)</a:t>
                          </a: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537004">
                    <a:tc>
                      <a:txBody>
                        <a:bodyPr/>
                        <a:lstStyle/>
                        <a:p>
                          <a:r>
                            <a:rPr lang="en-US" sz="1600" b="1" dirty="0" smtClean="0">
                              <a:solidFill>
                                <a:schemeClr val="tx1"/>
                              </a:solidFill>
                              <a:latin typeface="+mn-lt"/>
                            </a:rPr>
                            <a:t>Zip codes with low P</a:t>
                          </a:r>
                          <a:r>
                            <a:rPr lang="en-US" sz="1600" b="1" baseline="0" dirty="0" smtClean="0">
                              <a:solidFill>
                                <a:schemeClr val="tx1"/>
                              </a:solidFill>
                              <a:latin typeface="+mn-lt"/>
                            </a:rPr>
                            <a:t>(hospital) </a:t>
                          </a:r>
                        </a:p>
                        <a:p>
                          <a:r>
                            <a:rPr lang="en-US" sz="1600" b="1" baseline="0" dirty="0" smtClean="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smtClean="0">
                              <a:solidFill>
                                <a:schemeClr val="tx1"/>
                              </a:solidFill>
                              <a:latin typeface="+mn-lt"/>
                            </a:rPr>
                            <a:t> = Probability of hospital &lt; 0.5)</a:t>
                          </a:r>
                          <a:r>
                            <a:rPr lang="en-US" sz="1600" b="1" dirty="0" smtClean="0">
                              <a:solidFill>
                                <a:schemeClr val="tx1"/>
                              </a:solidFill>
                              <a:latin typeface="+mn-lt"/>
                            </a:rPr>
                            <a:t> </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smtClean="0">
                              <a:solidFill>
                                <a:schemeClr val="tx1"/>
                              </a:solidFill>
                              <a:latin typeface="+mn-lt"/>
                            </a:rPr>
                            <a:t>a</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b</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a:t>
                          </a:r>
                          <a:endParaRPr lang="en-US" sz="1600" b="0" i="1" dirty="0">
                            <a:solidFill>
                              <a:schemeClr val="tx1"/>
                            </a:solidFill>
                            <a:latin typeface="+mn-lt"/>
                          </a:endParaRPr>
                        </a:p>
                      </a:txBody>
                      <a:tcPr>
                        <a:noFill/>
                      </a:tcPr>
                    </a:tc>
                  </a:tr>
                  <a:tr h="537004">
                    <a:tc>
                      <a:txBody>
                        <a:bodyPr/>
                        <a:lstStyle/>
                        <a:p>
                          <a:r>
                            <a:rPr lang="en-US" sz="1600" b="1" dirty="0" smtClean="0">
                              <a:solidFill>
                                <a:schemeClr val="tx1"/>
                              </a:solidFill>
                              <a:latin typeface="+mn-lt"/>
                            </a:rPr>
                            <a:t>Zip codes with high P</a:t>
                          </a:r>
                          <a:r>
                            <a:rPr lang="en-US" sz="1600" b="1" baseline="0" dirty="0" smtClean="0">
                              <a:solidFill>
                                <a:schemeClr val="tx1"/>
                              </a:solidFill>
                              <a:latin typeface="+mn-lt"/>
                            </a:rPr>
                            <a:t>(hospital) </a:t>
                          </a:r>
                        </a:p>
                        <a:p>
                          <a:r>
                            <a:rPr lang="en-US" sz="1600" b="1" baseline="0" dirty="0" smtClean="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smtClean="0">
                              <a:solidFill>
                                <a:schemeClr val="tx1"/>
                              </a:solidFill>
                              <a:latin typeface="+mn-lt"/>
                            </a:rPr>
                            <a:t> = Probability of hospital ≥ 0.5)</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smtClean="0">
                              <a:solidFill>
                                <a:schemeClr val="tx1"/>
                              </a:solidFill>
                              <a:latin typeface="+mn-lt"/>
                            </a:rPr>
                            <a:t>c</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c+d</a:t>
                          </a:r>
                          <a:endParaRPr lang="en-US" sz="1600" b="0" i="1" dirty="0">
                            <a:solidFill>
                              <a:schemeClr val="tx1"/>
                            </a:solidFill>
                            <a:latin typeface="+mn-lt"/>
                          </a:endParaRPr>
                        </a:p>
                      </a:txBody>
                      <a:tcPr>
                        <a:noFill/>
                      </a:tcPr>
                    </a:tc>
                  </a:tr>
                  <a:tr h="315483">
                    <a:tc>
                      <a:txBody>
                        <a:bodyPr/>
                        <a:lstStyle/>
                        <a:p>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err="1" smtClean="0">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a+b+c+d</a:t>
                          </a:r>
                          <a:endParaRPr lang="en-US" sz="1600" b="0" i="1" dirty="0">
                            <a:solidFill>
                              <a:schemeClr val="tx1"/>
                            </a:solidFill>
                            <a:latin typeface="+mn-lt"/>
                          </a:endParaRPr>
                        </a:p>
                      </a:txBody>
                      <a:tcPr>
                        <a:noFill/>
                      </a:tcPr>
                    </a:tc>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1850070745"/>
                  </p:ext>
                </p:extLst>
              </p:nvPr>
            </p:nvGraphicFramePr>
            <p:xfrm>
              <a:off x="0" y="3506081"/>
              <a:ext cx="12192000" cy="1830645"/>
            </p:xfrm>
            <a:graphic>
              <a:graphicData uri="http://schemas.openxmlformats.org/drawingml/2006/table">
                <a:tbl>
                  <a:tblPr firstRow="1" bandRow="1">
                    <a:tableStyleId>{5C22544A-7EE6-4342-B048-85BDC9FD1C3A}</a:tableStyleId>
                  </a:tblPr>
                  <a:tblGrid>
                    <a:gridCol w="3594100"/>
                    <a:gridCol w="3429000"/>
                    <a:gridCol w="3679801"/>
                    <a:gridCol w="1489099"/>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a:t>
                          </a:r>
                          <a:r>
                            <a:rPr lang="en-US" sz="1600" b="1" baseline="0" dirty="0" smtClean="0">
                              <a:solidFill>
                                <a:schemeClr val="tx1"/>
                              </a:solidFill>
                              <a:latin typeface="+mn-lt"/>
                            </a:rPr>
                            <a:t> codes with no hospital (Y=0)</a:t>
                          </a:r>
                          <a:r>
                            <a:rPr lang="en-US" sz="1600" b="1" dirty="0" smtClean="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 codes with hospital (Y=1)</a:t>
                          </a: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579120">
                    <a:tc>
                      <a:txBody>
                        <a:bodyPr/>
                        <a:lstStyle/>
                        <a:p>
                          <a:endParaRPr lang="en-US"/>
                        </a:p>
                      </a:txBody>
                      <a:tcPr>
                        <a:blipFill rotWithShape="0">
                          <a:blip r:embed="rId2"/>
                          <a:stretch>
                            <a:fillRect l="-339" t="-60417" r="-239831" b="-168750"/>
                          </a:stretch>
                        </a:blipFill>
                      </a:tcPr>
                    </a:tc>
                    <a:tc>
                      <a:txBody>
                        <a:bodyPr/>
                        <a:lstStyle/>
                        <a:p>
                          <a:pPr algn="ctr"/>
                          <a:r>
                            <a:rPr lang="en-US" sz="1600" b="0" i="1" dirty="0" smtClean="0">
                              <a:solidFill>
                                <a:schemeClr val="tx1"/>
                              </a:solidFill>
                              <a:latin typeface="+mn-lt"/>
                            </a:rPr>
                            <a:t>a</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b</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a:t>
                          </a:r>
                          <a:endParaRPr lang="en-US" sz="1600" b="0" i="1" dirty="0">
                            <a:solidFill>
                              <a:schemeClr val="tx1"/>
                            </a:solidFill>
                            <a:latin typeface="+mn-lt"/>
                          </a:endParaRPr>
                        </a:p>
                      </a:txBody>
                      <a:tcPr>
                        <a:noFill/>
                      </a:tcPr>
                    </a:tc>
                  </a:tr>
                  <a:tr h="579120">
                    <a:tc>
                      <a:txBody>
                        <a:bodyPr/>
                        <a:lstStyle/>
                        <a:p>
                          <a:endParaRPr lang="en-US"/>
                        </a:p>
                      </a:txBody>
                      <a:tcPr>
                        <a:blipFill rotWithShape="0">
                          <a:blip r:embed="rId2"/>
                          <a:stretch>
                            <a:fillRect l="-339" t="-162105" r="-239831" b="-70526"/>
                          </a:stretch>
                        </a:blipFill>
                      </a:tcPr>
                    </a:tc>
                    <a:tc>
                      <a:txBody>
                        <a:bodyPr/>
                        <a:lstStyle/>
                        <a:p>
                          <a:pPr algn="ctr"/>
                          <a:r>
                            <a:rPr lang="en-US" sz="1600" b="0" i="1" dirty="0" smtClean="0">
                              <a:solidFill>
                                <a:schemeClr val="tx1"/>
                              </a:solidFill>
                              <a:latin typeface="+mn-lt"/>
                            </a:rPr>
                            <a:t>c</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c+d</a:t>
                          </a:r>
                          <a:endParaRPr lang="en-US" sz="1600" b="0" i="1" dirty="0">
                            <a:solidFill>
                              <a:schemeClr val="tx1"/>
                            </a:solidFill>
                            <a:latin typeface="+mn-lt"/>
                          </a:endParaRPr>
                        </a:p>
                      </a:txBody>
                      <a:tcPr>
                        <a:noFill/>
                      </a:tcPr>
                    </a:tc>
                  </a:tr>
                  <a:tr h="335280">
                    <a:tc>
                      <a:txBody>
                        <a:bodyPr/>
                        <a:lstStyle/>
                        <a:p>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err="1" smtClean="0">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a+b+c+d</a:t>
                          </a:r>
                          <a:endParaRPr lang="en-US" sz="1600" b="0" i="1" dirty="0">
                            <a:solidFill>
                              <a:schemeClr val="tx1"/>
                            </a:solidFill>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1295400" y="6302823"/>
                <a:ext cx="2076787"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295400" y="6302823"/>
                <a:ext cx="2076787" cy="47897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33900" y="6251270"/>
                <a:ext cx="2090637"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533900" y="6251270"/>
                <a:ext cx="2090637" cy="53053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786250" y="6251270"/>
                <a:ext cx="412042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786250" y="6251270"/>
                <a:ext cx="4120423" cy="53053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19090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0575"/>
          </a:xfrm>
        </p:spPr>
        <p:txBody>
          <a:bodyPr/>
          <a:lstStyle/>
          <a:p>
            <a:r>
              <a:rPr lang="en-US" dirty="0" smtClean="0"/>
              <a:t>Some Formal Definitions</a:t>
            </a:r>
            <a:endParaRPr lang="en-US" dirty="0"/>
          </a:p>
        </p:txBody>
      </p:sp>
      <p:sp>
        <p:nvSpPr>
          <p:cNvPr id="3" name="Content Placeholder 2"/>
          <p:cNvSpPr>
            <a:spLocks noGrp="1"/>
          </p:cNvSpPr>
          <p:nvPr>
            <p:ph idx="1"/>
          </p:nvPr>
        </p:nvSpPr>
        <p:spPr>
          <a:xfrm>
            <a:off x="0" y="1228725"/>
            <a:ext cx="12192000" cy="4143375"/>
          </a:xfrm>
        </p:spPr>
        <p:txBody>
          <a:bodyPr>
            <a:normAutofit/>
          </a:bodyPr>
          <a:lstStyle/>
          <a:p>
            <a:r>
              <a:rPr lang="en-US" b="1" dirty="0"/>
              <a:t>Sensitivity</a:t>
            </a:r>
            <a:r>
              <a:rPr lang="en-US" dirty="0"/>
              <a:t> (also called the </a:t>
            </a:r>
            <a:r>
              <a:rPr lang="en-US" b="1" dirty="0"/>
              <a:t>true positive </a:t>
            </a:r>
            <a:r>
              <a:rPr lang="en-US" b="1" dirty="0" smtClean="0"/>
              <a:t>rate</a:t>
            </a:r>
            <a:r>
              <a:rPr lang="en-US" dirty="0" smtClean="0"/>
              <a:t>) </a:t>
            </a:r>
            <a:r>
              <a:rPr lang="en-US" dirty="0"/>
              <a:t>measures the proportion of actual positives which are correctly identified as such (e.g., the percentage of sick people who are correctly identified as having the condition), and is </a:t>
            </a:r>
            <a:r>
              <a:rPr lang="en-US" dirty="0">
                <a:hlinkClick r:id="rId2" tooltip="Complementary event"/>
              </a:rPr>
              <a:t>complementary</a:t>
            </a:r>
            <a:r>
              <a:rPr lang="en-US" dirty="0"/>
              <a:t> to the </a:t>
            </a:r>
            <a:r>
              <a:rPr lang="en-US" dirty="0">
                <a:hlinkClick r:id="rId3" tooltip="False negative rate"/>
              </a:rPr>
              <a:t>false negative rate</a:t>
            </a:r>
            <a:r>
              <a:rPr lang="en-US" dirty="0"/>
              <a:t>.</a:t>
            </a:r>
          </a:p>
          <a:p>
            <a:r>
              <a:rPr lang="en-US" b="1" dirty="0"/>
              <a:t>Specificity</a:t>
            </a:r>
            <a:r>
              <a:rPr lang="en-US" dirty="0"/>
              <a:t> (also called the </a:t>
            </a:r>
            <a:r>
              <a:rPr lang="en-US" b="1" dirty="0"/>
              <a:t>true negative rate</a:t>
            </a:r>
            <a:r>
              <a:rPr lang="en-US" dirty="0"/>
              <a:t>) measures the proportion of negatives which are correctly identified as such (e.g., the percentage of healthy people who are correctly identified as not having the condition), and is complementary to the </a:t>
            </a:r>
            <a:r>
              <a:rPr lang="en-US" dirty="0">
                <a:hlinkClick r:id="rId4" tooltip="False positive rate"/>
              </a:rPr>
              <a:t>false positive rate</a:t>
            </a:r>
            <a:r>
              <a:rPr lang="en-US" dirty="0" smtClean="0"/>
              <a:t>.</a:t>
            </a:r>
            <a:r>
              <a:rPr lang="en-US" dirty="0"/>
              <a:t/>
            </a:r>
            <a:br>
              <a:rPr lang="en-US" dirty="0"/>
            </a:br>
            <a:endParaRPr lang="en-US" dirty="0"/>
          </a:p>
        </p:txBody>
      </p:sp>
      <p:sp>
        <p:nvSpPr>
          <p:cNvPr id="4" name="Rectangle 3"/>
          <p:cNvSpPr/>
          <p:nvPr/>
        </p:nvSpPr>
        <p:spPr>
          <a:xfrm>
            <a:off x="0" y="6393934"/>
            <a:ext cx="7455054" cy="369332"/>
          </a:xfrm>
          <a:prstGeom prst="rect">
            <a:avLst/>
          </a:prstGeom>
        </p:spPr>
        <p:txBody>
          <a:bodyPr wrap="none">
            <a:spAutoFit/>
          </a:bodyPr>
          <a:lstStyle/>
          <a:p>
            <a:r>
              <a:rPr lang="en-US" dirty="0" smtClean="0"/>
              <a:t>Taken verbatim from: </a:t>
            </a:r>
            <a:r>
              <a:rPr lang="en-US" dirty="0" smtClean="0">
                <a:hlinkClick r:id="rId5"/>
              </a:rPr>
              <a:t>http</a:t>
            </a:r>
            <a:r>
              <a:rPr lang="en-US" dirty="0">
                <a:hlinkClick r:id="rId5"/>
              </a:rPr>
              <a:t>://</a:t>
            </a:r>
            <a:r>
              <a:rPr lang="en-US" dirty="0" smtClean="0">
                <a:hlinkClick r:id="rId5"/>
              </a:rPr>
              <a:t>en.wikipedia.org/wiki/Sensitivity_and_specificity</a:t>
            </a:r>
            <a:endParaRPr lang="en-US" dirty="0"/>
          </a:p>
        </p:txBody>
      </p:sp>
    </p:spTree>
    <p:extLst>
      <p:ext uri="{BB962C8B-B14F-4D97-AF65-F5344CB8AC3E}">
        <p14:creationId xmlns:p14="http://schemas.microsoft.com/office/powerpoint/2010/main" val="26621999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lstStyle/>
          <a:p>
            <a:r>
              <a:rPr lang="en-US" dirty="0" smtClean="0"/>
              <a:t>Table In R…</a:t>
            </a:r>
            <a:endParaRPr lang="en-US" dirty="0"/>
          </a:p>
        </p:txBody>
      </p:sp>
      <p:sp>
        <p:nvSpPr>
          <p:cNvPr id="3" name="Content Placeholder 2"/>
          <p:cNvSpPr>
            <a:spLocks noGrp="1"/>
          </p:cNvSpPr>
          <p:nvPr>
            <p:ph idx="1"/>
          </p:nvPr>
        </p:nvSpPr>
        <p:spPr>
          <a:xfrm>
            <a:off x="0" y="914400"/>
            <a:ext cx="12192000" cy="5943599"/>
          </a:xfrm>
        </p:spPr>
        <p:txBody>
          <a:bodyPr>
            <a:normAutofit/>
          </a:bodyPr>
          <a:lstStyle/>
          <a:p>
            <a:pPr marL="0" indent="0">
              <a:buNone/>
            </a:pPr>
            <a:r>
              <a:rPr lang="en-US" b="1" dirty="0">
                <a:solidFill>
                  <a:schemeClr val="accent1"/>
                </a:solidFill>
              </a:rPr>
              <a:t>#Generating a dummy variable </a:t>
            </a:r>
            <a:r>
              <a:rPr lang="en-US" b="1" dirty="0" err="1">
                <a:solidFill>
                  <a:schemeClr val="accent1"/>
                </a:solidFill>
              </a:rPr>
              <a:t>fit.binary</a:t>
            </a:r>
            <a:r>
              <a:rPr lang="en-US" b="1" dirty="0">
                <a:solidFill>
                  <a:schemeClr val="accent1"/>
                </a:solidFill>
              </a:rPr>
              <a:t> that sets fit to 1 if it's 0.5 or greater </a:t>
            </a:r>
          </a:p>
          <a:p>
            <a:pPr marL="0" indent="0">
              <a:buNone/>
            </a:pPr>
            <a:r>
              <a:rPr lang="en-US" b="1" dirty="0">
                <a:solidFill>
                  <a:schemeClr val="accent1"/>
                </a:solidFill>
              </a:rPr>
              <a:t>#and 0 otherwise.</a:t>
            </a:r>
          </a:p>
          <a:p>
            <a:pPr marL="0" indent="0">
              <a:buNone/>
            </a:pPr>
            <a:r>
              <a:rPr lang="en-US" b="1" dirty="0" err="1"/>
              <a:t>fit.binary</a:t>
            </a:r>
            <a:r>
              <a:rPr lang="en-US" b="1" dirty="0"/>
              <a:t> = (fit&gt;=0.5</a:t>
            </a:r>
            <a:r>
              <a:rPr lang="en-US" b="1" dirty="0" smtClean="0"/>
              <a:t>)</a:t>
            </a:r>
          </a:p>
          <a:p>
            <a:pPr marL="0" indent="0">
              <a:buNone/>
            </a:pPr>
            <a:endParaRPr lang="en-US" b="1" dirty="0"/>
          </a:p>
          <a:p>
            <a:pPr marL="0" indent="0">
              <a:buNone/>
            </a:pPr>
            <a:r>
              <a:rPr lang="en-US" b="1" dirty="0" smtClean="0">
                <a:solidFill>
                  <a:schemeClr val="accent1"/>
                </a:solidFill>
              </a:rPr>
              <a:t>#Cross-Tabulation</a:t>
            </a:r>
            <a:endParaRPr lang="en-US" b="1" dirty="0">
              <a:solidFill>
                <a:schemeClr val="accent1"/>
              </a:solidFill>
            </a:endParaRPr>
          </a:p>
          <a:p>
            <a:pPr marL="0" indent="0">
              <a:buNone/>
            </a:pPr>
            <a:r>
              <a:rPr lang="en-US" b="1" dirty="0" err="1" smtClean="0"/>
              <a:t>CrossTable</a:t>
            </a:r>
            <a:r>
              <a:rPr lang="en-US" b="1" dirty="0" smtClean="0"/>
              <a:t>(</a:t>
            </a:r>
            <a:r>
              <a:rPr lang="en-US" b="1" dirty="0" err="1" smtClean="0"/>
              <a:t>fit.binary</a:t>
            </a:r>
            <a:r>
              <a:rPr lang="en-US" b="1" dirty="0"/>
              <a:t>, </a:t>
            </a:r>
            <a:r>
              <a:rPr lang="en-US" b="1" dirty="0" err="1"/>
              <a:t>mydata$Hospital</a:t>
            </a:r>
            <a:r>
              <a:rPr lang="en-US" b="1" dirty="0"/>
              <a:t>, </a:t>
            </a:r>
            <a:r>
              <a:rPr lang="en-US" b="1" dirty="0" err="1"/>
              <a:t>prop.r</a:t>
            </a:r>
            <a:r>
              <a:rPr lang="en-US" b="1" dirty="0"/>
              <a:t>=FALSE, prop.t=FALSE, </a:t>
            </a:r>
            <a:r>
              <a:rPr lang="en-US" b="1" dirty="0" err="1"/>
              <a:t>prop.chisq</a:t>
            </a:r>
            <a:r>
              <a:rPr lang="en-US" b="1" dirty="0"/>
              <a:t>=FALSE)</a:t>
            </a:r>
          </a:p>
        </p:txBody>
      </p:sp>
    </p:spTree>
    <p:extLst>
      <p:ext uri="{BB962C8B-B14F-4D97-AF65-F5344CB8AC3E}">
        <p14:creationId xmlns:p14="http://schemas.microsoft.com/office/powerpoint/2010/main" val="1980864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914400"/>
          </a:xfrm>
        </p:spPr>
        <p:txBody>
          <a:bodyPr/>
          <a:lstStyle/>
          <a:p>
            <a:r>
              <a:rPr lang="en-US" dirty="0" smtClean="0"/>
              <a:t>Results</a:t>
            </a:r>
            <a:endParaRPr lang="en-US" dirty="0"/>
          </a:p>
        </p:txBody>
      </p:sp>
      <p:sp>
        <p:nvSpPr>
          <p:cNvPr id="6" name="TextBox 5"/>
          <p:cNvSpPr txBox="1"/>
          <p:nvPr/>
        </p:nvSpPr>
        <p:spPr>
          <a:xfrm>
            <a:off x="5867400" y="469900"/>
            <a:ext cx="63246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Here: </a:t>
            </a:r>
          </a:p>
          <a:p>
            <a:pPr marL="742950" lvl="1" indent="-285750">
              <a:buFont typeface="Arial" panose="020B0604020202020204" pitchFamily="34" charset="0"/>
              <a:buChar char="•"/>
            </a:pPr>
            <a:r>
              <a:rPr lang="en-US" sz="2400" dirty="0" smtClean="0"/>
              <a:t>a=129</a:t>
            </a:r>
          </a:p>
          <a:p>
            <a:pPr marL="742950" lvl="1" indent="-285750">
              <a:buFont typeface="Arial" panose="020B0604020202020204" pitchFamily="34" charset="0"/>
              <a:buChar char="•"/>
            </a:pPr>
            <a:r>
              <a:rPr lang="en-US" sz="2400" dirty="0" smtClean="0"/>
              <a:t>b=29</a:t>
            </a:r>
          </a:p>
          <a:p>
            <a:pPr marL="742950" lvl="1" indent="-285750">
              <a:buFont typeface="Arial" panose="020B0604020202020204" pitchFamily="34" charset="0"/>
              <a:buChar char="•"/>
            </a:pPr>
            <a:r>
              <a:rPr lang="en-US" sz="2400" dirty="0" smtClean="0"/>
              <a:t>c=18</a:t>
            </a:r>
          </a:p>
          <a:p>
            <a:pPr marL="742950" lvl="1" indent="-285750">
              <a:buFont typeface="Arial" panose="020B0604020202020204" pitchFamily="34" charset="0"/>
              <a:buChar char="•"/>
            </a:pPr>
            <a:r>
              <a:rPr lang="en-US" sz="2400" dirty="0" smtClean="0"/>
              <a:t>d=124</a:t>
            </a:r>
          </a:p>
          <a:p>
            <a:pPr marL="285750" indent="-285750">
              <a:buFont typeface="Arial" panose="020B0604020202020204" pitchFamily="34" charset="0"/>
              <a:buChar char="•"/>
            </a:pPr>
            <a:r>
              <a:rPr lang="en-US" sz="2400" dirty="0" smtClean="0"/>
              <a:t>So, when cut-off value is 0.5, we have:</a:t>
            </a:r>
          </a:p>
        </p:txBody>
      </p:sp>
      <mc:AlternateContent xmlns:mc="http://schemas.openxmlformats.org/markup-compatibility/2006" xmlns:a14="http://schemas.microsoft.com/office/drawing/2010/main">
        <mc:Choice Requires="a14">
          <p:sp>
            <p:nvSpPr>
              <p:cNvPr id="7" name="TextBox 6"/>
              <p:cNvSpPr txBox="1"/>
              <p:nvPr/>
            </p:nvSpPr>
            <p:spPr>
              <a:xfrm>
                <a:off x="6883400" y="4084981"/>
                <a:ext cx="4157485"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129</m:t>
                          </m:r>
                        </m:num>
                        <m:den>
                          <m:r>
                            <a:rPr lang="en-US" b="0" i="1" smtClean="0">
                              <a:latin typeface="Cambria Math" panose="02040503050406030204" pitchFamily="18" charset="0"/>
                            </a:rPr>
                            <m:t>129</m:t>
                          </m:r>
                          <m:r>
                            <a:rPr lang="en-US" i="1">
                              <a:latin typeface="Cambria Math" panose="02040503050406030204" pitchFamily="18" charset="0"/>
                            </a:rPr>
                            <m:t>+</m:t>
                          </m:r>
                          <m:r>
                            <a:rPr lang="en-US" b="0" i="1" smtClean="0">
                              <a:latin typeface="Cambria Math" panose="02040503050406030204" pitchFamily="18" charset="0"/>
                            </a:rPr>
                            <m:t>18</m:t>
                          </m:r>
                        </m:den>
                      </m:f>
                      <m:r>
                        <a:rPr lang="en-US" b="0" i="1" smtClean="0">
                          <a:latin typeface="Cambria Math" panose="02040503050406030204" pitchFamily="18" charset="0"/>
                        </a:rPr>
                        <m:t>=0.878</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83400" y="4084981"/>
                <a:ext cx="4157485" cy="52501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83400" y="2982900"/>
                <a:ext cx="4171335"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124</m:t>
                          </m:r>
                        </m:num>
                        <m:den>
                          <m:r>
                            <a:rPr lang="en-US" b="0" i="1" smtClean="0">
                              <a:latin typeface="Cambria Math" panose="02040503050406030204" pitchFamily="18" charset="0"/>
                            </a:rPr>
                            <m:t>29</m:t>
                          </m:r>
                          <m:r>
                            <a:rPr lang="en-US" i="1">
                              <a:latin typeface="Cambria Math" panose="02040503050406030204" pitchFamily="18" charset="0"/>
                            </a:rPr>
                            <m:t>+</m:t>
                          </m:r>
                          <m:r>
                            <a:rPr lang="en-US" b="0" i="1" smtClean="0">
                              <a:latin typeface="Cambria Math" panose="02040503050406030204" pitchFamily="18" charset="0"/>
                            </a:rPr>
                            <m:t>124</m:t>
                          </m:r>
                        </m:den>
                      </m:f>
                      <m:r>
                        <a:rPr lang="en-US" b="0" i="1" smtClean="0">
                          <a:latin typeface="Cambria Math" panose="02040503050406030204" pitchFamily="18" charset="0"/>
                        </a:rPr>
                        <m:t>=0.190</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83400" y="2982900"/>
                <a:ext cx="4171335" cy="53053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83400" y="5181548"/>
                <a:ext cx="4982839"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=0.157</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83400" y="5181548"/>
                <a:ext cx="4982839" cy="530530"/>
              </a:xfrm>
              <a:prstGeom prst="rect">
                <a:avLst/>
              </a:prstGeom>
              <a:blipFill rotWithShape="0">
                <a:blip r:embed="rId5"/>
                <a:stretch>
                  <a:fillRect/>
                </a:stretch>
              </a:blipFill>
            </p:spPr>
            <p:txBody>
              <a:bodyPr/>
              <a:lstStyle/>
              <a:p>
                <a:r>
                  <a:rPr lang="en-US">
                    <a:noFill/>
                  </a:rPr>
                  <a:t> </a:t>
                </a:r>
              </a:p>
            </p:txBody>
          </p:sp>
        </mc:Fallback>
      </mc:AlternateContent>
      <p:sp>
        <p:nvSpPr>
          <p:cNvPr id="11" name="TextBox 10"/>
          <p:cNvSpPr txBox="1"/>
          <p:nvPr/>
        </p:nvSpPr>
        <p:spPr>
          <a:xfrm>
            <a:off x="0" y="6396335"/>
            <a:ext cx="12192000" cy="461665"/>
          </a:xfrm>
          <a:prstGeom prst="rect">
            <a:avLst/>
          </a:prstGeom>
          <a:noFill/>
        </p:spPr>
        <p:txBody>
          <a:bodyPr wrap="square" rtlCol="0">
            <a:spAutoFit/>
          </a:bodyPr>
          <a:lstStyle/>
          <a:p>
            <a:r>
              <a:rPr lang="en-US" sz="2400" dirty="0" smtClean="0"/>
              <a:t>We can do the same thing with other cut-off values – but we’ll skip it for the sake of time!</a:t>
            </a:r>
            <a:endParaRPr lang="en-US" sz="2400" dirty="0"/>
          </a:p>
        </p:txBody>
      </p:sp>
      <p:pic>
        <p:nvPicPr>
          <p:cNvPr id="3" name="Picture 2"/>
          <p:cNvPicPr>
            <a:picLocks noChangeAspect="1"/>
          </p:cNvPicPr>
          <p:nvPr/>
        </p:nvPicPr>
        <p:blipFill>
          <a:blip r:embed="rId6"/>
          <a:stretch>
            <a:fillRect/>
          </a:stretch>
        </p:blipFill>
        <p:spPr>
          <a:xfrm>
            <a:off x="138112" y="1013738"/>
            <a:ext cx="5818892" cy="4955261"/>
          </a:xfrm>
          <a:prstGeom prst="rect">
            <a:avLst/>
          </a:prstGeom>
        </p:spPr>
      </p:pic>
    </p:spTree>
    <p:extLst>
      <p:ext uri="{BB962C8B-B14F-4D97-AF65-F5344CB8AC3E}">
        <p14:creationId xmlns:p14="http://schemas.microsoft.com/office/powerpoint/2010/main" val="4148742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ROC Curves</a:t>
            </a:r>
            <a:endParaRPr lang="en-US" dirty="0"/>
          </a:p>
        </p:txBody>
      </p:sp>
      <p:sp>
        <p:nvSpPr>
          <p:cNvPr id="3" name="Content Placeholder 2"/>
          <p:cNvSpPr>
            <a:spLocks noGrp="1"/>
          </p:cNvSpPr>
          <p:nvPr>
            <p:ph idx="1"/>
          </p:nvPr>
        </p:nvSpPr>
        <p:spPr>
          <a:xfrm>
            <a:off x="0" y="1325562"/>
            <a:ext cx="12192000" cy="5532437"/>
          </a:xfrm>
        </p:spPr>
        <p:txBody>
          <a:bodyPr/>
          <a:lstStyle/>
          <a:p>
            <a:r>
              <a:rPr lang="en-US" dirty="0" smtClean="0"/>
              <a:t>A way to plot true positive rate (sensitivity) against false positive rate (i.e., 1-sensitivity)</a:t>
            </a:r>
          </a:p>
          <a:p>
            <a:pPr lvl="1"/>
            <a:r>
              <a:rPr lang="en-US" dirty="0" smtClean="0"/>
              <a:t>A best cut-off value may be determined by optimizing sensitivity and specificity</a:t>
            </a:r>
          </a:p>
          <a:p>
            <a:pPr lvl="1"/>
            <a:r>
              <a:rPr lang="en-US" dirty="0" smtClean="0"/>
              <a:t>We can also use ROC curves to examine predictive quality of the model</a:t>
            </a:r>
          </a:p>
          <a:p>
            <a:endParaRPr lang="en-US" dirty="0" smtClean="0"/>
          </a:p>
          <a:p>
            <a:r>
              <a:rPr lang="en-US" dirty="0" smtClean="0"/>
              <a:t>A bit of history: ROC stands for "Receiver </a:t>
            </a:r>
            <a:r>
              <a:rPr lang="en-US" dirty="0"/>
              <a:t>Operating </a:t>
            </a:r>
            <a:r>
              <a:rPr lang="en-US" dirty="0" smtClean="0"/>
              <a:t>Characteristic“. ROC </a:t>
            </a:r>
            <a:r>
              <a:rPr lang="en-US" dirty="0"/>
              <a:t>analysis is part of a field called "Signal </a:t>
            </a:r>
            <a:r>
              <a:rPr lang="en-US" dirty="0" smtClean="0"/>
              <a:t>Detection </a:t>
            </a:r>
            <a:r>
              <a:rPr lang="en-US" dirty="0"/>
              <a:t>Theory" developed during World War II for the analysis of radar images. Radar operators had to decide whether a blip on the screen represented an enemy target, a friendly ship, or just noise. Signal detection theory measures the ability of radar receiver operators to make these important distinctions. Their ability to do so was called the Receiver Operating Characteristics. </a:t>
            </a:r>
            <a:endParaRPr lang="en-US" dirty="0" smtClean="0"/>
          </a:p>
          <a:p>
            <a:pPr lvl="1"/>
            <a:r>
              <a:rPr lang="en-US" dirty="0"/>
              <a:t>Source: </a:t>
            </a:r>
            <a:r>
              <a:rPr lang="en-US" dirty="0">
                <a:hlinkClick r:id="rId2"/>
              </a:rPr>
              <a:t>http://</a:t>
            </a:r>
            <a:r>
              <a:rPr lang="en-US" dirty="0" smtClean="0">
                <a:hlinkClick r:id="rId2"/>
              </a:rPr>
              <a:t>gim.unmc.edu/dxtests/roc3.htm</a:t>
            </a:r>
            <a:r>
              <a:rPr lang="en-US" dirty="0" smtClean="0"/>
              <a:t> </a:t>
            </a:r>
            <a:endParaRPr lang="en-US" dirty="0"/>
          </a:p>
        </p:txBody>
      </p:sp>
    </p:spTree>
    <p:extLst>
      <p:ext uri="{BB962C8B-B14F-4D97-AF65-F5344CB8AC3E}">
        <p14:creationId xmlns:p14="http://schemas.microsoft.com/office/powerpoint/2010/main" val="1396265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ROC Curves</a:t>
            </a:r>
            <a:endParaRPr lang="en-US" dirty="0"/>
          </a:p>
        </p:txBody>
      </p:sp>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4" y="893762"/>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483600" y="1606034"/>
            <a:ext cx="3708400" cy="584775"/>
          </a:xfrm>
          <a:prstGeom prst="rect">
            <a:avLst/>
          </a:prstGeom>
        </p:spPr>
        <p:txBody>
          <a:bodyPr wrap="square">
            <a:spAutoFit/>
          </a:bodyPr>
          <a:lstStyle/>
          <a:p>
            <a:r>
              <a:rPr lang="en-US" sz="1600" dirty="0"/>
              <a:t>Source: </a:t>
            </a:r>
            <a:r>
              <a:rPr lang="en-US" sz="1600" dirty="0" smtClean="0">
                <a:hlinkClick r:id="rId3"/>
              </a:rPr>
              <a:t>http</a:t>
            </a:r>
            <a:r>
              <a:rPr lang="en-US" sz="1600" dirty="0">
                <a:hlinkClick r:id="rId3"/>
              </a:rPr>
              <a:t>://gim.unmc.edu/dxtests/roc3.htm</a:t>
            </a:r>
            <a:r>
              <a:rPr lang="en-US" sz="1600" dirty="0"/>
              <a:t> </a:t>
            </a:r>
          </a:p>
        </p:txBody>
      </p:sp>
      <p:sp>
        <p:nvSpPr>
          <p:cNvPr id="5" name="TextBox 4"/>
          <p:cNvSpPr txBox="1"/>
          <p:nvPr/>
        </p:nvSpPr>
        <p:spPr>
          <a:xfrm>
            <a:off x="2886074" y="6211887"/>
            <a:ext cx="5216526" cy="58477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1    0.9   0.8   0.7  0.6   0.5   0.4   0.3   0.2  0.1    0</a:t>
            </a:r>
          </a:p>
          <a:p>
            <a:pPr algn="ctr"/>
            <a:r>
              <a:rPr lang="en-US" b="1" dirty="0" smtClean="0">
                <a:latin typeface="Arial" panose="020B0604020202020204" pitchFamily="34" charset="0"/>
                <a:cs typeface="Arial" panose="020B0604020202020204" pitchFamily="34" charset="0"/>
              </a:rPr>
              <a:t>            Specificity</a:t>
            </a:r>
            <a:endParaRPr lang="en-US"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3949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3434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86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92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435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16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84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91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72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327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721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1539358" y="3352769"/>
            <a:ext cx="2324100" cy="400110"/>
          </a:xfrm>
          <a:prstGeom prst="rect">
            <a:avLst/>
          </a:prstGeom>
          <a:noFill/>
        </p:spPr>
        <p:txBody>
          <a:bodyPr wrap="square" rtlCol="0">
            <a:spAutoFit/>
          </a:bodyPr>
          <a:lstStyle/>
          <a:p>
            <a:pPr algn="ctr"/>
            <a:r>
              <a:rPr lang="en-US" sz="2000" b="1" dirty="0" smtClean="0">
                <a:latin typeface="Arial" panose="020B0604020202020204" pitchFamily="34" charset="0"/>
                <a:cs typeface="Arial" panose="020B0604020202020204" pitchFamily="34" charset="0"/>
              </a:rPr>
              <a:t>Sensitivity</a:t>
            </a:r>
            <a:endParaRPr lang="en-US" b="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V="1">
            <a:off x="6426200" y="2870200"/>
            <a:ext cx="27051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71000" y="2603500"/>
            <a:ext cx="2590800" cy="2308324"/>
          </a:xfrm>
          <a:prstGeom prst="rect">
            <a:avLst/>
          </a:prstGeom>
          <a:noFill/>
        </p:spPr>
        <p:txBody>
          <a:bodyPr wrap="square" rtlCol="0">
            <a:spAutoFit/>
          </a:bodyPr>
          <a:lstStyle/>
          <a:p>
            <a:r>
              <a:rPr lang="en-US" dirty="0" smtClean="0"/>
              <a:t>ROC Curves will be to the left of this 45 degree line (i.e., the “worthless” ROC)</a:t>
            </a:r>
          </a:p>
          <a:p>
            <a:endParaRPr lang="en-US" dirty="0" smtClean="0"/>
          </a:p>
          <a:p>
            <a:r>
              <a:rPr lang="en-US" dirty="0" smtClean="0"/>
              <a:t>That is, sum of specificity and sensitivity can never be greater than 1!</a:t>
            </a:r>
            <a:endParaRPr lang="en-US" dirty="0"/>
          </a:p>
        </p:txBody>
      </p:sp>
    </p:spTree>
    <p:extLst>
      <p:ext uri="{BB962C8B-B14F-4D97-AF65-F5344CB8AC3E}">
        <p14:creationId xmlns:p14="http://schemas.microsoft.com/office/powerpoint/2010/main" val="2302300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6" y="881063"/>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
            <a:ext cx="12192000" cy="881062"/>
          </a:xfrm>
        </p:spPr>
        <p:txBody>
          <a:bodyPr>
            <a:normAutofit/>
          </a:bodyPr>
          <a:lstStyle/>
          <a:p>
            <a:r>
              <a:rPr lang="en-US" dirty="0" smtClean="0"/>
              <a:t>Identifying probability cut-offs based on ROC Curves</a:t>
            </a:r>
            <a:endParaRPr lang="en-US" dirty="0"/>
          </a:p>
        </p:txBody>
      </p:sp>
      <p:sp>
        <p:nvSpPr>
          <p:cNvPr id="3" name="TextBox 2"/>
          <p:cNvSpPr txBox="1"/>
          <p:nvPr/>
        </p:nvSpPr>
        <p:spPr>
          <a:xfrm>
            <a:off x="5715000" y="881063"/>
            <a:ext cx="647700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 couple ways for identifying the probability cut-offs based on ROC Curves exist:</a:t>
            </a:r>
          </a:p>
          <a:p>
            <a:pPr marL="914400" lvl="1" indent="-457200">
              <a:buFont typeface="+mj-lt"/>
              <a:buAutoNum type="arabicPeriod"/>
            </a:pPr>
            <a:r>
              <a:rPr lang="en-US" sz="2400" dirty="0" smtClean="0"/>
              <a:t> </a:t>
            </a:r>
            <a:r>
              <a:rPr lang="en-US" sz="2400" i="1" dirty="0" err="1" smtClean="0"/>
              <a:t>Youden</a:t>
            </a:r>
            <a:r>
              <a:rPr lang="en-US" sz="2400" i="1" dirty="0" smtClean="0"/>
              <a:t> Index</a:t>
            </a:r>
            <a:r>
              <a:rPr lang="en-US" sz="2400" dirty="0" smtClean="0"/>
              <a:t>: A cut-off for which (Sensitivity + Specificity) is maximized</a:t>
            </a:r>
          </a:p>
          <a:p>
            <a:pPr marL="914400" lvl="1" indent="-457200">
              <a:buFont typeface="+mj-lt"/>
              <a:buAutoNum type="arabicPeriod"/>
            </a:pPr>
            <a:r>
              <a:rPr lang="en-US" sz="2400" dirty="0" smtClean="0"/>
              <a:t>A cut-off </a:t>
            </a:r>
            <a:r>
              <a:rPr lang="en-US" sz="2400" dirty="0"/>
              <a:t>for which the ROC curve has the minimum distance </a:t>
            </a:r>
            <a:r>
              <a:rPr lang="en-US" sz="2400" dirty="0" smtClean="0"/>
              <a:t>from he </a:t>
            </a:r>
            <a:r>
              <a:rPr lang="en-US" sz="2400" dirty="0"/>
              <a:t>upper left corner of the </a:t>
            </a:r>
            <a:r>
              <a:rPr lang="en-US" sz="2400" dirty="0" smtClean="0"/>
              <a:t>graph – i.e., the point at which specificity </a:t>
            </a:r>
            <a:r>
              <a:rPr lang="en-US" sz="2400" dirty="0"/>
              <a:t>= 1 </a:t>
            </a:r>
            <a:r>
              <a:rPr lang="en-US" sz="2400" dirty="0" smtClean="0"/>
              <a:t>and sensitivity </a:t>
            </a:r>
            <a:r>
              <a:rPr lang="en-US" sz="2400" dirty="0"/>
              <a:t>= 1. </a:t>
            </a:r>
            <a:endParaRPr lang="en-US" sz="2400" dirty="0" smtClean="0"/>
          </a:p>
          <a:p>
            <a:pPr marL="1200150" lvl="2" indent="-285750">
              <a:buFont typeface="Arial" panose="020B0604020202020204" pitchFamily="34" charset="0"/>
              <a:buChar char="•"/>
            </a:pPr>
            <a:r>
              <a:rPr lang="en-US" sz="2400" dirty="0" smtClean="0"/>
              <a:t>This </a:t>
            </a:r>
            <a:r>
              <a:rPr lang="en-US" sz="2400" dirty="0"/>
              <a:t>is just a different way of maximizing </a:t>
            </a:r>
            <a:r>
              <a:rPr lang="en-US" sz="2400" dirty="0" smtClean="0"/>
              <a:t>specificity </a:t>
            </a:r>
            <a:r>
              <a:rPr lang="en-US" sz="2400" dirty="0"/>
              <a:t>and </a:t>
            </a:r>
            <a:r>
              <a:rPr lang="en-US" sz="2400" dirty="0" smtClean="0"/>
              <a:t>sensitivity</a:t>
            </a:r>
          </a:p>
          <a:p>
            <a:pPr marL="1200150" lvl="2" indent="-285750">
              <a:buFont typeface="Arial" panose="020B0604020202020204" pitchFamily="34" charset="0"/>
              <a:buChar char="•"/>
            </a:pPr>
            <a:r>
              <a:rPr lang="en-US" sz="2400" dirty="0" smtClean="0"/>
              <a:t>We can implement this in R and get the optimal cut-off point and corresponding sensitivity and specificity</a:t>
            </a:r>
          </a:p>
          <a:p>
            <a:pPr marL="742950" lvl="1" indent="-285750">
              <a:buFont typeface="Arial" panose="020B0604020202020204" pitchFamily="34" charset="0"/>
              <a:buChar char="•"/>
            </a:pPr>
            <a:endParaRPr lang="en-US" sz="2400" dirty="0"/>
          </a:p>
        </p:txBody>
      </p:sp>
      <p:cxnSp>
        <p:nvCxnSpPr>
          <p:cNvPr id="8" name="Straight Arrow Connector 7"/>
          <p:cNvCxnSpPr/>
          <p:nvPr/>
        </p:nvCxnSpPr>
        <p:spPr>
          <a:xfrm>
            <a:off x="1168400" y="1562100"/>
            <a:ext cx="3175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68400" y="1562100"/>
            <a:ext cx="52070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168400" y="1562100"/>
            <a:ext cx="88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18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1062"/>
          </a:xfrm>
        </p:spPr>
        <p:txBody>
          <a:bodyPr>
            <a:normAutofit/>
          </a:bodyPr>
          <a:lstStyle/>
          <a:p>
            <a:r>
              <a:rPr lang="en-US" dirty="0" smtClean="0"/>
              <a:t>Area Under ROC Curves</a:t>
            </a:r>
            <a:endParaRPr lang="en-US" dirty="0"/>
          </a:p>
        </p:txBody>
      </p:sp>
      <p:sp>
        <p:nvSpPr>
          <p:cNvPr id="3" name="TextBox 2"/>
          <p:cNvSpPr txBox="1"/>
          <p:nvPr/>
        </p:nvSpPr>
        <p:spPr>
          <a:xfrm>
            <a:off x="5305602" y="1258887"/>
            <a:ext cx="6886398"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Area under ROC Curve (AUC, which stands for Area Under Curve) is a measure of prediction accuracy of the model (how well a model predicts 1 responses as 1’s and 0 responses as 0’s).</a:t>
            </a:r>
          </a:p>
          <a:p>
            <a:pPr marL="285750" indent="-285750">
              <a:buFont typeface="Arial" panose="020B0604020202020204" pitchFamily="34" charset="0"/>
              <a:buChar char="•"/>
            </a:pPr>
            <a:r>
              <a:rPr lang="en-US" sz="2000" dirty="0"/>
              <a:t>Higher AUCs mean that we can find a cut-off value for which both sensitivity and specificity of the model are relatively high.</a:t>
            </a:r>
          </a:p>
          <a:p>
            <a:pPr marL="285750" indent="-285750">
              <a:buFont typeface="Arial" panose="020B0604020202020204" pitchFamily="34" charset="0"/>
              <a:buChar char="•"/>
            </a:pPr>
            <a:r>
              <a:rPr lang="en-US" sz="2000" dirty="0" smtClean="0"/>
              <a:t>Possible values range between 0.5 (area under 45 degree line) and 1 (area of the entire box).</a:t>
            </a:r>
          </a:p>
          <a:p>
            <a:pPr marL="285750" indent="-285750">
              <a:buFont typeface="Arial" panose="020B0604020202020204" pitchFamily="34" charset="0"/>
              <a:buChar char="•"/>
            </a:pPr>
            <a:r>
              <a:rPr lang="en-US" sz="2000" dirty="0"/>
              <a:t>A rough guide for classifying the </a:t>
            </a:r>
            <a:r>
              <a:rPr lang="en-US" sz="2000" dirty="0" smtClean="0"/>
              <a:t>accuracy:</a:t>
            </a:r>
            <a:endParaRPr lang="en-US" sz="2000" dirty="0"/>
          </a:p>
          <a:p>
            <a:pPr marL="1200150" lvl="2" indent="-285750">
              <a:buFont typeface="Arial" panose="020B0604020202020204" pitchFamily="34" charset="0"/>
              <a:buChar char="•"/>
            </a:pPr>
            <a:r>
              <a:rPr lang="en-US" sz="2000" dirty="0" smtClean="0"/>
              <a:t>.</a:t>
            </a:r>
            <a:r>
              <a:rPr lang="en-US" sz="2000" dirty="0"/>
              <a:t>90-1 = </a:t>
            </a:r>
            <a:r>
              <a:rPr lang="en-US" sz="2000" dirty="0" smtClean="0"/>
              <a:t>excellent</a:t>
            </a:r>
            <a:endParaRPr lang="en-US" sz="2000" dirty="0"/>
          </a:p>
          <a:p>
            <a:pPr marL="1200150" lvl="2" indent="-285750">
              <a:buFont typeface="Arial" panose="020B0604020202020204" pitchFamily="34" charset="0"/>
              <a:buChar char="•"/>
            </a:pPr>
            <a:r>
              <a:rPr lang="en-US" sz="2000" dirty="0" smtClean="0"/>
              <a:t>.</a:t>
            </a:r>
            <a:r>
              <a:rPr lang="en-US" sz="2000" dirty="0"/>
              <a:t>80-.90 = </a:t>
            </a:r>
            <a:r>
              <a:rPr lang="en-US" sz="2000" dirty="0" smtClean="0"/>
              <a:t>good</a:t>
            </a:r>
            <a:endParaRPr lang="en-US" sz="2000" dirty="0"/>
          </a:p>
          <a:p>
            <a:pPr marL="1200150" lvl="2" indent="-285750">
              <a:buFont typeface="Arial" panose="020B0604020202020204" pitchFamily="34" charset="0"/>
              <a:buChar char="•"/>
            </a:pPr>
            <a:r>
              <a:rPr lang="en-US" sz="2000" dirty="0" smtClean="0"/>
              <a:t>.</a:t>
            </a:r>
            <a:r>
              <a:rPr lang="en-US" sz="2000" dirty="0"/>
              <a:t>70-.80 = </a:t>
            </a:r>
            <a:r>
              <a:rPr lang="en-US" sz="2000" dirty="0" smtClean="0"/>
              <a:t>fair</a:t>
            </a:r>
            <a:endParaRPr lang="en-US" sz="2000" dirty="0"/>
          </a:p>
          <a:p>
            <a:pPr marL="1200150" lvl="2" indent="-285750">
              <a:buFont typeface="Arial" panose="020B0604020202020204" pitchFamily="34" charset="0"/>
              <a:buChar char="•"/>
            </a:pPr>
            <a:r>
              <a:rPr lang="en-US" sz="2000" dirty="0" smtClean="0"/>
              <a:t>.</a:t>
            </a:r>
            <a:r>
              <a:rPr lang="en-US" sz="2000" dirty="0"/>
              <a:t>60-.70 = </a:t>
            </a:r>
            <a:r>
              <a:rPr lang="en-US" sz="2000" dirty="0" smtClean="0"/>
              <a:t>poor</a:t>
            </a:r>
            <a:endParaRPr lang="en-US" sz="2000" dirty="0"/>
          </a:p>
          <a:p>
            <a:pPr marL="1200150" lvl="2" indent="-285750">
              <a:buFont typeface="Arial" panose="020B0604020202020204" pitchFamily="34" charset="0"/>
              <a:buChar char="•"/>
            </a:pPr>
            <a:r>
              <a:rPr lang="en-US" sz="2000" dirty="0" smtClean="0"/>
              <a:t>.</a:t>
            </a:r>
            <a:r>
              <a:rPr lang="en-US" sz="2000" dirty="0"/>
              <a:t>50-.60 = </a:t>
            </a:r>
            <a:r>
              <a:rPr lang="en-US" sz="2000" dirty="0" smtClean="0"/>
              <a:t>fail</a:t>
            </a:r>
          </a:p>
          <a:p>
            <a:pPr marL="285750" indent="-285750">
              <a:buFont typeface="Arial" panose="020B0604020202020204" pitchFamily="34" charset="0"/>
              <a:buChar char="•"/>
            </a:pPr>
            <a:r>
              <a:rPr lang="en-US" sz="2000" dirty="0" smtClean="0"/>
              <a:t>These </a:t>
            </a:r>
            <a:r>
              <a:rPr lang="en-US" sz="2000" dirty="0"/>
              <a:t>might be somewhat conservative estimates, and there </a:t>
            </a:r>
            <a:r>
              <a:rPr lang="en-US" sz="2000" dirty="0" smtClean="0"/>
              <a:t>will be </a:t>
            </a:r>
            <a:r>
              <a:rPr lang="en-US" sz="2000" dirty="0"/>
              <a:t>statisticians who will say that area &gt; .7 is just fine</a:t>
            </a:r>
            <a:r>
              <a:rPr lang="en-US" sz="2000" dirty="0" smtClean="0"/>
              <a:t>.</a:t>
            </a:r>
          </a:p>
        </p:txBody>
      </p:sp>
      <p:sp>
        <p:nvSpPr>
          <p:cNvPr id="5" name="Rectangle 4"/>
          <p:cNvSpPr/>
          <p:nvPr/>
        </p:nvSpPr>
        <p:spPr>
          <a:xfrm>
            <a:off x="143052" y="6424474"/>
            <a:ext cx="4613251" cy="369332"/>
          </a:xfrm>
          <a:prstGeom prst="rect">
            <a:avLst/>
          </a:prstGeom>
        </p:spPr>
        <p:txBody>
          <a:bodyPr wrap="none">
            <a:spAutoFit/>
          </a:bodyPr>
          <a:lstStyle/>
          <a:p>
            <a:r>
              <a:rPr lang="en-US" dirty="0"/>
              <a:t>Source: </a:t>
            </a:r>
            <a:r>
              <a:rPr lang="en-US" dirty="0" smtClean="0">
                <a:hlinkClick r:id="rId2"/>
              </a:rPr>
              <a:t>http</a:t>
            </a:r>
            <a:r>
              <a:rPr lang="en-US" dirty="0">
                <a:hlinkClick r:id="rId2"/>
              </a:rPr>
              <a:t>://</a:t>
            </a:r>
            <a:r>
              <a:rPr lang="en-US" dirty="0" smtClean="0">
                <a:hlinkClick r:id="rId2"/>
              </a:rPr>
              <a:t>gim.unmc.edu/dxtests/roc3.htm</a:t>
            </a:r>
            <a:endParaRPr lang="en-US" dirty="0"/>
          </a:p>
        </p:txBody>
      </p:sp>
      <p:pic>
        <p:nvPicPr>
          <p:cNvPr id="6" name="Picture 5"/>
          <p:cNvPicPr>
            <a:picLocks noChangeAspect="1"/>
          </p:cNvPicPr>
          <p:nvPr/>
        </p:nvPicPr>
        <p:blipFill>
          <a:blip r:embed="rId3"/>
          <a:stretch>
            <a:fillRect/>
          </a:stretch>
        </p:blipFill>
        <p:spPr>
          <a:xfrm>
            <a:off x="143052" y="1258887"/>
            <a:ext cx="5162550" cy="4659313"/>
          </a:xfrm>
          <a:prstGeom prst="rect">
            <a:avLst/>
          </a:prstGeom>
        </p:spPr>
      </p:pic>
    </p:spTree>
    <p:extLst>
      <p:ext uri="{BB962C8B-B14F-4D97-AF65-F5344CB8AC3E}">
        <p14:creationId xmlns:p14="http://schemas.microsoft.com/office/powerpoint/2010/main" val="15579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lstStyle/>
          <a:p>
            <a:r>
              <a:rPr lang="en-US" dirty="0" smtClean="0"/>
              <a:t>Potentially Getting Around the Issue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79500"/>
                <a:ext cx="12014200" cy="5778500"/>
              </a:xfrm>
            </p:spPr>
            <p:txBody>
              <a:bodyPr>
                <a:normAutofit fontScale="85000" lnSpcReduction="20000"/>
              </a:bodyPr>
              <a:lstStyle/>
              <a:p>
                <a:r>
                  <a:rPr lang="en-US" altLang="en-US" dirty="0" smtClean="0"/>
                  <a:t>Instead of predicting Y, how about predicting P(Y=1|X=x), the probability that the Y=1?</a:t>
                </a:r>
              </a:p>
              <a:p>
                <a:pPr>
                  <a:spcBef>
                    <a:spcPct val="70000"/>
                  </a:spcBef>
                </a:pPr>
                <a:r>
                  <a:rPr lang="en-US" altLang="en-US" dirty="0" smtClean="0"/>
                  <a:t>It isn’t unreasonable to say that a 1 unit (e.g., 1000 people) increase in population of a zip code is associated with an increase in the probability that the zip code has a hospital.</a:t>
                </a:r>
              </a:p>
              <a:p>
                <a:pPr lvl="1">
                  <a:spcBef>
                    <a:spcPct val="70000"/>
                  </a:spcBef>
                </a:pPr>
                <a:r>
                  <a:rPr lang="en-US" altLang="en-US" dirty="0" smtClean="0"/>
                  <a:t>In this case, </a:t>
                </a:r>
                <a14:m>
                  <m:oMath xmlns:m="http://schemas.openxmlformats.org/officeDocument/2006/math">
                    <m:acc>
                      <m:accPr>
                        <m:chr m:val="̂"/>
                        <m:ctrlPr>
                          <a:rPr lang="en-US" altLang="en-US" i="1" smtClean="0">
                            <a:latin typeface="Cambria Math" panose="02040503050406030204" pitchFamily="18" charset="0"/>
                          </a:rPr>
                        </m:ctrlPr>
                      </m:accPr>
                      <m:e>
                        <m:r>
                          <a:rPr lang="en-US" altLang="en-US" b="0" i="1" smtClean="0">
                            <a:latin typeface="Cambria Math" panose="02040503050406030204" pitchFamily="18" charset="0"/>
                          </a:rPr>
                          <m:t>𝑦</m:t>
                        </m:r>
                      </m:e>
                    </m:acc>
                  </m:oMath>
                </a14:m>
                <a:r>
                  <a:rPr lang="en-US" altLang="en-US" dirty="0" smtClean="0"/>
                  <a:t>, the predicted values of the dependent variable, are the probabilities of having a hospital in a zip code with a specific population.</a:t>
                </a:r>
              </a:p>
              <a:p>
                <a:pPr>
                  <a:spcBef>
                    <a:spcPct val="70000"/>
                  </a:spcBef>
                </a:pPr>
                <a:r>
                  <a:rPr lang="en-US" altLang="en-US" dirty="0" smtClean="0"/>
                  <a:t>But imagine the following scenario: in the equation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r>
                  <a:rPr lang="en-US" dirty="0" smtClean="0"/>
                  <a:t>, assume that the estimates </a:t>
                </a:r>
                <a14:m>
                  <m:oMath xmlns:m="http://schemas.openxmlformats.org/officeDocument/2006/math">
                    <m:sSub>
                      <m:sSubPr>
                        <m:ctrlPr>
                          <a:rPr lang="en-US" sz="2600" i="1" smtClean="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b="0" i="1" smtClean="0">
                            <a:latin typeface="Cambria Math" panose="02040503050406030204" pitchFamily="18" charset="0"/>
                          </a:rPr>
                          <m:t>0</m:t>
                        </m:r>
                      </m:sub>
                    </m:sSub>
                    <m:r>
                      <a:rPr lang="en-US" sz="2600" b="0" i="1" smtClean="0">
                        <a:latin typeface="Cambria Math" panose="02040503050406030204" pitchFamily="18" charset="0"/>
                      </a:rPr>
                      <m:t>=0.3</m:t>
                    </m:r>
                  </m:oMath>
                </a14:m>
                <a:r>
                  <a:rPr lang="en-US" altLang="en-US" dirty="0" smtClean="0"/>
                  <a:t> and </a:t>
                </a:r>
                <a14:m>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i="1">
                            <a:latin typeface="Cambria Math" panose="02040503050406030204" pitchFamily="18" charset="0"/>
                          </a:rPr>
                          <m:t>1</m:t>
                        </m:r>
                      </m:sub>
                    </m:sSub>
                    <m:r>
                      <a:rPr lang="en-US" sz="2600" b="0" i="1" smtClean="0">
                        <a:latin typeface="Cambria Math" panose="02040503050406030204" pitchFamily="18" charset="0"/>
                      </a:rPr>
                      <m:t>=0.1</m:t>
                    </m:r>
                  </m:oMath>
                </a14:m>
                <a:r>
                  <a:rPr lang="en-US" altLang="en-US" dirty="0" smtClean="0"/>
                  <a:t>. Let’s say we take a zip code where the population is 10,000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=10</m:t>
                    </m:r>
                  </m:oMath>
                </a14:m>
                <a:r>
                  <a:rPr lang="en-US" dirty="0" smtClean="0"/>
                  <a:t>). Plugging these values in, we get the following: </a:t>
                </a:r>
              </a:p>
              <a:p>
                <a:pPr lvl="1">
                  <a:spcBef>
                    <a:spcPct val="70000"/>
                  </a:spcBef>
                </a:pPr>
                <a:r>
                  <a:rPr lang="en-US" dirty="0" smtClean="0"/>
                  <a:t>When population of a zip code is 10,000,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oMath>
                </a14:m>
                <a:r>
                  <a:rPr lang="en-US" dirty="0" smtClean="0"/>
                  <a:t>, the probability of having a hospital in that zip code, is 0.3 + 0.1*10 = 1.3. </a:t>
                </a:r>
              </a:p>
              <a:p>
                <a:pPr lvl="1">
                  <a:spcBef>
                    <a:spcPct val="70000"/>
                  </a:spcBef>
                </a:pPr>
                <a:r>
                  <a:rPr lang="en-US" dirty="0" smtClean="0"/>
                  <a:t>It’s also possible to get negative estimates of probability (e.g., if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0.3</m:t>
                    </m:r>
                  </m:oMath>
                </a14:m>
                <a:r>
                  <a:rPr lang="en-US" altLang="en-US" dirty="0" smtClean="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=0.1</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oMath>
                </a14:m>
                <a:r>
                  <a:rPr lang="en-US" dirty="0" smtClean="0"/>
                  <a:t>,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r>
                      <a:rPr lang="en-US" altLang="en-US" b="0" i="0" smtClean="0">
                        <a:latin typeface="Cambria Math" panose="02040503050406030204" pitchFamily="18" charset="0"/>
                      </a:rPr>
                      <m:t>=−0.2</m:t>
                    </m:r>
                  </m:oMath>
                </a14:m>
                <a:endParaRPr lang="en-US" dirty="0" smtClean="0"/>
              </a:p>
              <a:p>
                <a:pPr>
                  <a:spcBef>
                    <a:spcPct val="70000"/>
                  </a:spcBef>
                </a:pPr>
                <a:r>
                  <a:rPr lang="en-US" dirty="0" smtClean="0"/>
                  <a:t>Obviously, this makes little sense, because probabilities need to range between 0 and 1, and this linear model doesn’t have such constraints – that is, </a:t>
                </a:r>
                <a:r>
                  <a:rPr lang="en-US" altLang="en-US" dirty="0" smtClean="0"/>
                  <a:t>linear </a:t>
                </a:r>
                <a:r>
                  <a:rPr lang="en-US" altLang="en-US" dirty="0"/>
                  <a:t>regression </a:t>
                </a:r>
                <a:r>
                  <a:rPr lang="en-US" altLang="en-US" dirty="0" smtClean="0"/>
                  <a:t>predicts </a:t>
                </a:r>
                <a:r>
                  <a:rPr lang="en-US" altLang="en-US" dirty="0"/>
                  <a:t>values </a:t>
                </a:r>
                <a:r>
                  <a:rPr lang="en-US" altLang="en-US" dirty="0" smtClean="0"/>
                  <a:t>of Y that range between -</a:t>
                </a:r>
                <a:r>
                  <a:rPr lang="en-US" altLang="en-US" dirty="0">
                    <a:cs typeface="Arial" panose="020B0604020202020204" pitchFamily="34" charset="0"/>
                  </a:rPr>
                  <a:t>∞ and +∞</a:t>
                </a:r>
                <a:r>
                  <a:rPr lang="en-US" altLang="en-US" dirty="0" smtClean="0">
                    <a:cs typeface="Arial" panose="020B0604020202020204" pitchFamily="34" charset="0"/>
                  </a:rPr>
                  <a:t>.</a:t>
                </a:r>
              </a:p>
              <a:p>
                <a:pPr lvl="1">
                  <a:spcBef>
                    <a:spcPct val="70000"/>
                  </a:spcBef>
                </a:pPr>
                <a:r>
                  <a:rPr lang="en-US" altLang="en-US" dirty="0" smtClean="0">
                    <a:cs typeface="Arial" panose="020B0604020202020204" pitchFamily="34" charset="0"/>
                  </a:rPr>
                  <a:t>Conclusion: We need another method!</a:t>
                </a:r>
                <a:endParaRPr lang="en-US" altLang="en-US" dirty="0">
                  <a:cs typeface="Arial" panose="020B0604020202020204" pitchFamily="34" charset="0"/>
                </a:endParaRPr>
              </a:p>
              <a:p>
                <a:pPr>
                  <a:spcBef>
                    <a:spcPct val="700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79500"/>
                <a:ext cx="12014200" cy="5778500"/>
              </a:xfrm>
              <a:blipFill rotWithShape="0">
                <a:blip r:embed="rId2"/>
                <a:stretch>
                  <a:fillRect l="-660" t="-2426" r="-761"/>
                </a:stretch>
              </a:blipFill>
            </p:spPr>
            <p:txBody>
              <a:bodyPr/>
              <a:lstStyle/>
              <a:p>
                <a:r>
                  <a:rPr lang="en-US">
                    <a:noFill/>
                  </a:rPr>
                  <a:t> </a:t>
                </a:r>
              </a:p>
            </p:txBody>
          </p:sp>
        </mc:Fallback>
      </mc:AlternateContent>
    </p:spTree>
    <p:extLst>
      <p:ext uri="{BB962C8B-B14F-4D97-AF65-F5344CB8AC3E}">
        <p14:creationId xmlns:p14="http://schemas.microsoft.com/office/powerpoint/2010/main" val="1891346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smtClean="0"/>
              <a:t>Let’s do this for our problem, in R…</a:t>
            </a:r>
            <a:endParaRPr lang="en-US" dirty="0"/>
          </a:p>
        </p:txBody>
      </p:sp>
      <p:sp>
        <p:nvSpPr>
          <p:cNvPr id="3" name="Content Placeholder 2"/>
          <p:cNvSpPr>
            <a:spLocks noGrp="1"/>
          </p:cNvSpPr>
          <p:nvPr>
            <p:ph idx="1"/>
          </p:nvPr>
        </p:nvSpPr>
        <p:spPr>
          <a:xfrm>
            <a:off x="0" y="787402"/>
            <a:ext cx="12192000" cy="5930898"/>
          </a:xfrm>
        </p:spPr>
        <p:txBody>
          <a:bodyPr numCol="2">
            <a:noAutofit/>
          </a:bodyPr>
          <a:lstStyle/>
          <a:p>
            <a:pPr marL="0" indent="0">
              <a:buNone/>
            </a:pPr>
            <a:r>
              <a:rPr lang="en-US" sz="1800" dirty="0" smtClean="0">
                <a:solidFill>
                  <a:srgbClr val="00B050"/>
                </a:solidFill>
              </a:rPr>
              <a:t>#</a:t>
            </a:r>
            <a:r>
              <a:rPr lang="en-US" sz="1800" dirty="0">
                <a:solidFill>
                  <a:srgbClr val="00B050"/>
                </a:solidFill>
              </a:rPr>
              <a:t>For more info, see: https://hopstat.wordpress.com/2014/12/19/a-small-introduction-to-the-rocr-package/</a:t>
            </a:r>
          </a:p>
          <a:p>
            <a:pPr marL="0" indent="0">
              <a:buNone/>
            </a:pPr>
            <a:r>
              <a:rPr lang="en-US" sz="1800" dirty="0" smtClean="0">
                <a:solidFill>
                  <a:srgbClr val="00B050"/>
                </a:solidFill>
              </a:rPr>
              <a:t>#</a:t>
            </a:r>
            <a:r>
              <a:rPr lang="en-US" sz="1800" b="1" dirty="0">
                <a:solidFill>
                  <a:srgbClr val="00B050"/>
                </a:solidFill>
              </a:rPr>
              <a:t>a</a:t>
            </a:r>
            <a:r>
              <a:rPr lang="en-US" sz="1800" dirty="0">
                <a:solidFill>
                  <a:srgbClr val="00B050"/>
                </a:solidFill>
              </a:rPr>
              <a:t> is a matrix combining the vectors containing y and y-hat in matrix a; first variable </a:t>
            </a:r>
            <a:r>
              <a:rPr lang="en-US" sz="1800" dirty="0" smtClean="0">
                <a:solidFill>
                  <a:srgbClr val="00B050"/>
                </a:solidFill>
              </a:rPr>
              <a:t>is hospital, which </a:t>
            </a:r>
            <a:r>
              <a:rPr lang="en-US" sz="1800" dirty="0">
                <a:solidFill>
                  <a:srgbClr val="00B050"/>
                </a:solidFill>
              </a:rPr>
              <a:t>is y; second variable is fit, which is y-hat</a:t>
            </a:r>
          </a:p>
          <a:p>
            <a:pPr marL="0" indent="0">
              <a:buNone/>
            </a:pPr>
            <a:r>
              <a:rPr lang="en-US" sz="1800" dirty="0" smtClean="0">
                <a:solidFill>
                  <a:srgbClr val="0070C0"/>
                </a:solidFill>
              </a:rPr>
              <a:t>a </a:t>
            </a:r>
            <a:r>
              <a:rPr lang="en-US" sz="1800" dirty="0">
                <a:solidFill>
                  <a:srgbClr val="0070C0"/>
                </a:solidFill>
              </a:rPr>
              <a:t>&lt;- </a:t>
            </a:r>
            <a:r>
              <a:rPr lang="en-US" sz="1800" dirty="0" err="1">
                <a:solidFill>
                  <a:srgbClr val="0070C0"/>
                </a:solidFill>
              </a:rPr>
              <a:t>cbind</a:t>
            </a:r>
            <a:r>
              <a:rPr lang="en-US" sz="1800" dirty="0">
                <a:solidFill>
                  <a:srgbClr val="0070C0"/>
                </a:solidFill>
              </a:rPr>
              <a:t>(</a:t>
            </a:r>
            <a:r>
              <a:rPr lang="en-US" sz="1800" dirty="0" err="1">
                <a:solidFill>
                  <a:srgbClr val="0070C0"/>
                </a:solidFill>
              </a:rPr>
              <a:t>mydata$Hospital</a:t>
            </a:r>
            <a:r>
              <a:rPr lang="en-US" sz="1800" dirty="0">
                <a:solidFill>
                  <a:srgbClr val="0070C0"/>
                </a:solidFill>
              </a:rPr>
              <a:t>, fit</a:t>
            </a:r>
            <a:r>
              <a:rPr lang="en-US" sz="1800" dirty="0" smtClean="0">
                <a:solidFill>
                  <a:srgbClr val="0070C0"/>
                </a:solidFill>
              </a:rPr>
              <a:t>)</a:t>
            </a:r>
            <a:endParaRPr lang="en-US" sz="1800" dirty="0">
              <a:solidFill>
                <a:srgbClr val="0070C0"/>
              </a:solidFill>
            </a:endParaRPr>
          </a:p>
          <a:p>
            <a:pPr marL="0" indent="0">
              <a:buNone/>
            </a:pPr>
            <a:r>
              <a:rPr lang="en-US" sz="1800" dirty="0">
                <a:solidFill>
                  <a:srgbClr val="00B050"/>
                </a:solidFill>
              </a:rPr>
              <a:t>#Here, predictions are estimated probabilities (i.e., p or y-hat </a:t>
            </a:r>
            <a:r>
              <a:rPr lang="en-US" sz="1800" dirty="0" smtClean="0">
                <a:solidFill>
                  <a:srgbClr val="00B050"/>
                </a:solidFill>
              </a:rPr>
              <a:t>values), and labels </a:t>
            </a:r>
            <a:r>
              <a:rPr lang="en-US" sz="1800" dirty="0">
                <a:solidFill>
                  <a:srgbClr val="00B050"/>
                </a:solidFill>
              </a:rPr>
              <a:t>are actual y-values</a:t>
            </a:r>
          </a:p>
          <a:p>
            <a:pPr marL="0" indent="0">
              <a:buNone/>
            </a:pPr>
            <a:r>
              <a:rPr lang="en-US" sz="1800" dirty="0" smtClean="0">
                <a:solidFill>
                  <a:srgbClr val="00B050"/>
                </a:solidFill>
              </a:rPr>
              <a:t>#From </a:t>
            </a:r>
            <a:r>
              <a:rPr lang="en-US" sz="1800" dirty="0">
                <a:solidFill>
                  <a:srgbClr val="00B050"/>
                </a:solidFill>
              </a:rPr>
              <a:t>above, we see that matrix </a:t>
            </a:r>
            <a:r>
              <a:rPr lang="en-US" sz="1800" b="1" dirty="0" smtClean="0">
                <a:solidFill>
                  <a:srgbClr val="00B050"/>
                </a:solidFill>
              </a:rPr>
              <a:t>a</a:t>
            </a:r>
            <a:r>
              <a:rPr lang="en-US" sz="1800" dirty="0" smtClean="0">
                <a:solidFill>
                  <a:srgbClr val="00B050"/>
                </a:solidFill>
              </a:rPr>
              <a:t> </a:t>
            </a:r>
            <a:r>
              <a:rPr lang="en-US" sz="1800" dirty="0">
                <a:solidFill>
                  <a:srgbClr val="00B050"/>
                </a:solidFill>
              </a:rPr>
              <a:t>has 2 columns: </a:t>
            </a:r>
          </a:p>
          <a:p>
            <a:pPr marL="0" indent="0">
              <a:buNone/>
            </a:pPr>
            <a:r>
              <a:rPr lang="en-US" sz="1800" dirty="0" smtClean="0">
                <a:solidFill>
                  <a:srgbClr val="00B050"/>
                </a:solidFill>
              </a:rPr>
              <a:t>#The </a:t>
            </a:r>
            <a:r>
              <a:rPr lang="en-US" sz="1800" dirty="0">
                <a:solidFill>
                  <a:srgbClr val="00B050"/>
                </a:solidFill>
              </a:rPr>
              <a:t>first one is </a:t>
            </a:r>
            <a:r>
              <a:rPr lang="en-US" sz="1800" b="1" dirty="0" err="1">
                <a:solidFill>
                  <a:srgbClr val="00B050"/>
                </a:solidFill>
              </a:rPr>
              <a:t>mydata$Hospital</a:t>
            </a:r>
            <a:r>
              <a:rPr lang="en-US" sz="1800" dirty="0">
                <a:solidFill>
                  <a:srgbClr val="00B050"/>
                </a:solidFill>
              </a:rPr>
              <a:t>, which are actual </a:t>
            </a:r>
            <a:r>
              <a:rPr lang="en-US" sz="1800" dirty="0" smtClean="0">
                <a:solidFill>
                  <a:srgbClr val="00B050"/>
                </a:solidFill>
              </a:rPr>
              <a:t>values </a:t>
            </a:r>
            <a:r>
              <a:rPr lang="en-US" sz="1800" dirty="0">
                <a:solidFill>
                  <a:srgbClr val="00B050"/>
                </a:solidFill>
              </a:rPr>
              <a:t>of y (i.e., labels</a:t>
            </a:r>
            <a:r>
              <a:rPr lang="en-US" sz="1800" dirty="0" smtClean="0">
                <a:solidFill>
                  <a:srgbClr val="00B050"/>
                </a:solidFill>
              </a:rPr>
              <a:t>) and the </a:t>
            </a:r>
            <a:r>
              <a:rPr lang="en-US" sz="1800" dirty="0">
                <a:solidFill>
                  <a:srgbClr val="00B050"/>
                </a:solidFill>
              </a:rPr>
              <a:t>second one is </a:t>
            </a:r>
            <a:r>
              <a:rPr lang="en-US" sz="1800" b="1" dirty="0">
                <a:solidFill>
                  <a:srgbClr val="00B050"/>
                </a:solidFill>
              </a:rPr>
              <a:t>fit</a:t>
            </a:r>
            <a:r>
              <a:rPr lang="en-US" sz="1800" dirty="0">
                <a:solidFill>
                  <a:srgbClr val="00B050"/>
                </a:solidFill>
              </a:rPr>
              <a:t>, which are predicted, or fitted </a:t>
            </a:r>
            <a:r>
              <a:rPr lang="en-US" sz="1800" dirty="0" smtClean="0">
                <a:solidFill>
                  <a:srgbClr val="00B050"/>
                </a:solidFill>
              </a:rPr>
              <a:t>values of </a:t>
            </a:r>
            <a:r>
              <a:rPr lang="en-US" sz="1800" dirty="0">
                <a:solidFill>
                  <a:srgbClr val="00B050"/>
                </a:solidFill>
              </a:rPr>
              <a:t>y (i.e., predictions)</a:t>
            </a:r>
          </a:p>
          <a:p>
            <a:pPr marL="0" indent="0">
              <a:buNone/>
            </a:pPr>
            <a:r>
              <a:rPr lang="en-US" sz="1800" dirty="0" smtClean="0">
                <a:solidFill>
                  <a:srgbClr val="00B050"/>
                </a:solidFill>
              </a:rPr>
              <a:t>#</a:t>
            </a:r>
            <a:r>
              <a:rPr lang="en-US" sz="1800" dirty="0">
                <a:solidFill>
                  <a:srgbClr val="00B050"/>
                </a:solidFill>
              </a:rPr>
              <a:t>Let's make the names of the variables easy to understand</a:t>
            </a:r>
          </a:p>
          <a:p>
            <a:pPr marL="0" indent="0">
              <a:buNone/>
            </a:pPr>
            <a:r>
              <a:rPr lang="en-US" sz="1800" dirty="0" err="1">
                <a:solidFill>
                  <a:srgbClr val="0070C0"/>
                </a:solidFill>
              </a:rPr>
              <a:t>colnames</a:t>
            </a:r>
            <a:r>
              <a:rPr lang="en-US" sz="1800" dirty="0">
                <a:solidFill>
                  <a:srgbClr val="0070C0"/>
                </a:solidFill>
              </a:rPr>
              <a:t>(a) &lt;- c("labels</a:t>
            </a:r>
            <a:r>
              <a:rPr lang="en-US" sz="1800" dirty="0" smtClean="0">
                <a:solidFill>
                  <a:srgbClr val="0070C0"/>
                </a:solidFill>
              </a:rPr>
              <a:t>", "</a:t>
            </a:r>
            <a:r>
              <a:rPr lang="en-US" sz="1800" dirty="0">
                <a:solidFill>
                  <a:srgbClr val="0070C0"/>
                </a:solidFill>
              </a:rPr>
              <a:t>predictions")</a:t>
            </a:r>
          </a:p>
          <a:p>
            <a:pPr marL="0" indent="0">
              <a:buNone/>
            </a:pPr>
            <a:r>
              <a:rPr lang="en-US" sz="1800" dirty="0">
                <a:solidFill>
                  <a:srgbClr val="0070C0"/>
                </a:solidFill>
              </a:rPr>
              <a:t>head(a)</a:t>
            </a:r>
          </a:p>
          <a:p>
            <a:pPr marL="0" indent="0">
              <a:buNone/>
            </a:pPr>
            <a:r>
              <a:rPr lang="en-US" sz="1800" dirty="0">
                <a:solidFill>
                  <a:srgbClr val="0070C0"/>
                </a:solidFill>
              </a:rPr>
              <a:t>roc &lt;- </a:t>
            </a:r>
            <a:r>
              <a:rPr lang="en-US" sz="1800" dirty="0" err="1">
                <a:solidFill>
                  <a:srgbClr val="0070C0"/>
                </a:solidFill>
              </a:rPr>
              <a:t>as.data.frame</a:t>
            </a:r>
            <a:r>
              <a:rPr lang="en-US" sz="1800" dirty="0">
                <a:solidFill>
                  <a:srgbClr val="0070C0"/>
                </a:solidFill>
              </a:rPr>
              <a:t>(a)</a:t>
            </a:r>
          </a:p>
          <a:p>
            <a:endParaRPr lang="en-US" sz="1800" dirty="0">
              <a:solidFill>
                <a:srgbClr val="00B050"/>
              </a:solidFill>
            </a:endParaRPr>
          </a:p>
          <a:p>
            <a:pPr marL="0" indent="0">
              <a:buNone/>
            </a:pPr>
            <a:r>
              <a:rPr lang="en-US" sz="1800" dirty="0" err="1">
                <a:solidFill>
                  <a:srgbClr val="0070C0"/>
                </a:solidFill>
              </a:rPr>
              <a:t>pred</a:t>
            </a:r>
            <a:r>
              <a:rPr lang="en-US" sz="1800" dirty="0">
                <a:solidFill>
                  <a:srgbClr val="0070C0"/>
                </a:solidFill>
              </a:rPr>
              <a:t> &lt;- prediction(</a:t>
            </a:r>
            <a:r>
              <a:rPr lang="en-US" sz="1800" dirty="0" err="1">
                <a:solidFill>
                  <a:srgbClr val="0070C0"/>
                </a:solidFill>
              </a:rPr>
              <a:t>roc$predictions</a:t>
            </a:r>
            <a:r>
              <a:rPr lang="en-US" sz="1800" dirty="0">
                <a:solidFill>
                  <a:srgbClr val="0070C0"/>
                </a:solidFill>
              </a:rPr>
              <a:t>, </a:t>
            </a:r>
            <a:r>
              <a:rPr lang="en-US" sz="1800" dirty="0" err="1">
                <a:solidFill>
                  <a:srgbClr val="0070C0"/>
                </a:solidFill>
              </a:rPr>
              <a:t>roc$labels</a:t>
            </a:r>
            <a:r>
              <a:rPr lang="en-US" sz="1800" dirty="0">
                <a:solidFill>
                  <a:srgbClr val="0070C0"/>
                </a:solidFill>
              </a:rPr>
              <a:t>)</a:t>
            </a:r>
          </a:p>
          <a:p>
            <a:pPr marL="0" indent="0">
              <a:buNone/>
            </a:pPr>
            <a:r>
              <a:rPr lang="en-US" sz="1800" dirty="0" smtClean="0">
                <a:solidFill>
                  <a:srgbClr val="00B050"/>
                </a:solidFill>
              </a:rPr>
              <a:t>#</a:t>
            </a:r>
            <a:r>
              <a:rPr lang="en-US" sz="1800" dirty="0" err="1" smtClean="0">
                <a:solidFill>
                  <a:srgbClr val="00B050"/>
                </a:solidFill>
              </a:rPr>
              <a:t>tpr</a:t>
            </a:r>
            <a:r>
              <a:rPr lang="en-US" sz="1800" dirty="0" smtClean="0">
                <a:solidFill>
                  <a:srgbClr val="00B050"/>
                </a:solidFill>
              </a:rPr>
              <a:t> </a:t>
            </a:r>
            <a:r>
              <a:rPr lang="en-US" sz="1800" dirty="0">
                <a:solidFill>
                  <a:srgbClr val="00B050"/>
                </a:solidFill>
              </a:rPr>
              <a:t>= true positive rate, another term for </a:t>
            </a:r>
            <a:r>
              <a:rPr lang="en-US" sz="1800" dirty="0" smtClean="0">
                <a:solidFill>
                  <a:srgbClr val="00B050"/>
                </a:solidFill>
              </a:rPr>
              <a:t>sensitivity and </a:t>
            </a:r>
            <a:r>
              <a:rPr lang="en-US" sz="1800" dirty="0" err="1" smtClean="0">
                <a:solidFill>
                  <a:srgbClr val="00B050"/>
                </a:solidFill>
              </a:rPr>
              <a:t>fpr</a:t>
            </a:r>
            <a:r>
              <a:rPr lang="en-US" sz="1800" dirty="0" smtClean="0">
                <a:solidFill>
                  <a:srgbClr val="00B050"/>
                </a:solidFill>
              </a:rPr>
              <a:t> </a:t>
            </a:r>
            <a:r>
              <a:rPr lang="en-US" sz="1800" dirty="0">
                <a:solidFill>
                  <a:srgbClr val="00B050"/>
                </a:solidFill>
              </a:rPr>
              <a:t>= false positive rate, or </a:t>
            </a:r>
            <a:r>
              <a:rPr lang="en-US" sz="1800" dirty="0" smtClean="0">
                <a:solidFill>
                  <a:srgbClr val="00B050"/>
                </a:solidFill>
              </a:rPr>
              <a:t>(1 – specificity)</a:t>
            </a:r>
            <a:endParaRPr lang="en-US" sz="1800" dirty="0">
              <a:solidFill>
                <a:srgbClr val="00B050"/>
              </a:solidFill>
            </a:endParaRPr>
          </a:p>
          <a:p>
            <a:pPr marL="0" indent="0">
              <a:buNone/>
            </a:pPr>
            <a:r>
              <a:rPr lang="en-US" sz="1800" dirty="0" err="1">
                <a:solidFill>
                  <a:srgbClr val="0070C0"/>
                </a:solidFill>
              </a:rPr>
              <a:t>roc.perf</a:t>
            </a:r>
            <a:r>
              <a:rPr lang="en-US" sz="1800" dirty="0">
                <a:solidFill>
                  <a:srgbClr val="0070C0"/>
                </a:solidFill>
              </a:rPr>
              <a:t> = performance(</a:t>
            </a:r>
            <a:r>
              <a:rPr lang="en-US" sz="1800" dirty="0" err="1">
                <a:solidFill>
                  <a:srgbClr val="0070C0"/>
                </a:solidFill>
              </a:rPr>
              <a:t>pred</a:t>
            </a:r>
            <a:r>
              <a:rPr lang="en-US" sz="1800" dirty="0">
                <a:solidFill>
                  <a:srgbClr val="0070C0"/>
                </a:solidFill>
              </a:rPr>
              <a:t>, measure = "</a:t>
            </a:r>
            <a:r>
              <a:rPr lang="en-US" sz="1800" dirty="0" err="1">
                <a:solidFill>
                  <a:srgbClr val="0070C0"/>
                </a:solidFill>
              </a:rPr>
              <a:t>tpr</a:t>
            </a:r>
            <a:r>
              <a:rPr lang="en-US" sz="1800" dirty="0">
                <a:solidFill>
                  <a:srgbClr val="0070C0"/>
                </a:solidFill>
              </a:rPr>
              <a:t>", </a:t>
            </a:r>
            <a:r>
              <a:rPr lang="en-US" sz="1800" dirty="0" err="1">
                <a:solidFill>
                  <a:srgbClr val="0070C0"/>
                </a:solidFill>
              </a:rPr>
              <a:t>x.measure</a:t>
            </a:r>
            <a:r>
              <a:rPr lang="en-US" sz="1800" dirty="0">
                <a:solidFill>
                  <a:srgbClr val="0070C0"/>
                </a:solidFill>
              </a:rPr>
              <a:t>="</a:t>
            </a:r>
            <a:r>
              <a:rPr lang="en-US" sz="1800" dirty="0" err="1">
                <a:solidFill>
                  <a:srgbClr val="0070C0"/>
                </a:solidFill>
              </a:rPr>
              <a:t>fpr</a:t>
            </a:r>
            <a:r>
              <a:rPr lang="en-US" sz="1800" dirty="0">
                <a:solidFill>
                  <a:srgbClr val="0070C0"/>
                </a:solidFill>
              </a:rPr>
              <a:t>")</a:t>
            </a:r>
          </a:p>
          <a:p>
            <a:pPr marL="0" indent="0">
              <a:buNone/>
            </a:pPr>
            <a:r>
              <a:rPr lang="en-US" sz="1800" dirty="0">
                <a:solidFill>
                  <a:srgbClr val="0070C0"/>
                </a:solidFill>
              </a:rPr>
              <a:t>plot(</a:t>
            </a:r>
            <a:r>
              <a:rPr lang="en-US" sz="1800" dirty="0" err="1">
                <a:solidFill>
                  <a:srgbClr val="0070C0"/>
                </a:solidFill>
              </a:rPr>
              <a:t>roc.perf</a:t>
            </a:r>
            <a:r>
              <a:rPr lang="en-US" sz="1800" dirty="0">
                <a:solidFill>
                  <a:srgbClr val="0070C0"/>
                </a:solidFill>
              </a:rPr>
              <a:t>)</a:t>
            </a:r>
          </a:p>
          <a:p>
            <a:pPr marL="0" indent="0">
              <a:buNone/>
            </a:pPr>
            <a:r>
              <a:rPr lang="en-US" sz="1800" dirty="0" smtClean="0">
                <a:solidFill>
                  <a:srgbClr val="00B050"/>
                </a:solidFill>
              </a:rPr>
              <a:t>#plotting 45 degree line for reference</a:t>
            </a:r>
          </a:p>
          <a:p>
            <a:pPr marL="0" indent="0">
              <a:buNone/>
            </a:pPr>
            <a:r>
              <a:rPr lang="en-US" sz="1800" dirty="0" err="1" smtClean="0">
                <a:solidFill>
                  <a:srgbClr val="0070C0"/>
                </a:solidFill>
              </a:rPr>
              <a:t>abline</a:t>
            </a:r>
            <a:r>
              <a:rPr lang="en-US" sz="1800" dirty="0" smtClean="0">
                <a:solidFill>
                  <a:srgbClr val="0070C0"/>
                </a:solidFill>
              </a:rPr>
              <a:t>(a=0,b=1</a:t>
            </a:r>
            <a:r>
              <a:rPr lang="en-US" sz="1800" dirty="0">
                <a:solidFill>
                  <a:srgbClr val="0070C0"/>
                </a:solidFill>
              </a:rPr>
              <a:t>)</a:t>
            </a:r>
          </a:p>
          <a:p>
            <a:endParaRPr lang="en-US" sz="1200" dirty="0">
              <a:solidFill>
                <a:srgbClr val="00B050"/>
              </a:solidFill>
            </a:endParaRPr>
          </a:p>
        </p:txBody>
      </p:sp>
      <p:pic>
        <p:nvPicPr>
          <p:cNvPr id="4" name="Picture 3"/>
          <p:cNvPicPr>
            <a:picLocks noChangeAspect="1"/>
          </p:cNvPicPr>
          <p:nvPr/>
        </p:nvPicPr>
        <p:blipFill>
          <a:blip r:embed="rId2"/>
          <a:stretch>
            <a:fillRect/>
          </a:stretch>
        </p:blipFill>
        <p:spPr>
          <a:xfrm>
            <a:off x="6096000" y="3225800"/>
            <a:ext cx="4504762" cy="3632200"/>
          </a:xfrm>
          <a:prstGeom prst="rect">
            <a:avLst/>
          </a:prstGeom>
        </p:spPr>
      </p:pic>
    </p:spTree>
    <p:extLst>
      <p:ext uri="{BB962C8B-B14F-4D97-AF65-F5344CB8AC3E}">
        <p14:creationId xmlns:p14="http://schemas.microsoft.com/office/powerpoint/2010/main" val="2154737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a:lstStyle/>
          <a:p>
            <a:r>
              <a:rPr lang="en-US" dirty="0" smtClean="0"/>
              <a:t>In R (Cont’d)…</a:t>
            </a:r>
            <a:endParaRPr lang="en-US" dirty="0"/>
          </a:p>
        </p:txBody>
      </p:sp>
      <p:sp>
        <p:nvSpPr>
          <p:cNvPr id="6" name="TextBox 5"/>
          <p:cNvSpPr txBox="1"/>
          <p:nvPr/>
        </p:nvSpPr>
        <p:spPr>
          <a:xfrm>
            <a:off x="0" y="914400"/>
            <a:ext cx="12090400" cy="5940088"/>
          </a:xfrm>
          <a:prstGeom prst="rect">
            <a:avLst/>
          </a:prstGeom>
          <a:noFill/>
        </p:spPr>
        <p:txBody>
          <a:bodyPr wrap="square" numCol="2" rtlCol="0">
            <a:spAutoFit/>
          </a:bodyPr>
          <a:lstStyle/>
          <a:p>
            <a:r>
              <a:rPr lang="en-US" dirty="0">
                <a:solidFill>
                  <a:srgbClr val="00B050"/>
                </a:solidFill>
              </a:rPr>
              <a:t>#Optimal cut-point, if you want to weigh specificity and sensitivity equally. </a:t>
            </a:r>
          </a:p>
          <a:p>
            <a:endParaRPr lang="en-US" dirty="0" smtClean="0">
              <a:solidFill>
                <a:srgbClr val="00B050"/>
              </a:solidFill>
            </a:endParaRPr>
          </a:p>
          <a:p>
            <a:r>
              <a:rPr lang="en-US" dirty="0" smtClean="0">
                <a:solidFill>
                  <a:srgbClr val="00B050"/>
                </a:solidFill>
              </a:rPr>
              <a:t>#</a:t>
            </a:r>
            <a:r>
              <a:rPr lang="en-US" dirty="0">
                <a:solidFill>
                  <a:srgbClr val="00B050"/>
                </a:solidFill>
              </a:rPr>
              <a:t>The code below yields the cut-off value for which the ROC curve has the minimum distance from the upper left corner of the graph, where specificity = 1 and sensitivity = 1. (This is just a different way of maximizing both specificity and sensitivity). </a:t>
            </a:r>
          </a:p>
          <a:p>
            <a:endParaRPr lang="en-US" dirty="0" smtClean="0">
              <a:solidFill>
                <a:srgbClr val="00B050"/>
              </a:solidFill>
            </a:endParaRPr>
          </a:p>
          <a:p>
            <a:r>
              <a:rPr lang="en-US" dirty="0" smtClean="0">
                <a:solidFill>
                  <a:srgbClr val="00B050"/>
                </a:solidFill>
              </a:rPr>
              <a:t>#</a:t>
            </a:r>
            <a:r>
              <a:rPr lang="en-US" dirty="0">
                <a:solidFill>
                  <a:srgbClr val="00B050"/>
                </a:solidFill>
              </a:rPr>
              <a:t>This is where the </a:t>
            </a:r>
            <a:r>
              <a:rPr lang="en-US" b="1" dirty="0">
                <a:solidFill>
                  <a:srgbClr val="00B050"/>
                </a:solidFill>
              </a:rPr>
              <a:t>d = (x - 0)^2 + (y-1)^2</a:t>
            </a:r>
            <a:r>
              <a:rPr lang="en-US" dirty="0">
                <a:solidFill>
                  <a:srgbClr val="00B050"/>
                </a:solidFill>
              </a:rPr>
              <a:t> in the code below comes in.</a:t>
            </a:r>
          </a:p>
          <a:p>
            <a:endParaRPr lang="en-US" dirty="0">
              <a:solidFill>
                <a:srgbClr val="00B050"/>
              </a:solidFill>
            </a:endParaRPr>
          </a:p>
          <a:p>
            <a:r>
              <a:rPr lang="en-US" dirty="0" err="1">
                <a:solidFill>
                  <a:srgbClr val="0070C0"/>
                </a:solidFill>
              </a:rPr>
              <a:t>opt.cut</a:t>
            </a:r>
            <a:r>
              <a:rPr lang="en-US" dirty="0">
                <a:solidFill>
                  <a:srgbClr val="0070C0"/>
                </a:solidFill>
              </a:rPr>
              <a:t> = function(perf, </a:t>
            </a:r>
            <a:r>
              <a:rPr lang="en-US" dirty="0" err="1">
                <a:solidFill>
                  <a:srgbClr val="0070C0"/>
                </a:solidFill>
              </a:rPr>
              <a:t>pred</a:t>
            </a:r>
            <a:r>
              <a:rPr lang="en-US" dirty="0">
                <a:solidFill>
                  <a:srgbClr val="0070C0"/>
                </a:solidFill>
              </a:rPr>
              <a:t>){</a:t>
            </a:r>
          </a:p>
          <a:p>
            <a:r>
              <a:rPr lang="en-US" dirty="0">
                <a:solidFill>
                  <a:srgbClr val="0070C0"/>
                </a:solidFill>
              </a:rPr>
              <a:t>  </a:t>
            </a:r>
            <a:r>
              <a:rPr lang="en-US" dirty="0" err="1">
                <a:solidFill>
                  <a:srgbClr val="0070C0"/>
                </a:solidFill>
              </a:rPr>
              <a:t>cut.ind</a:t>
            </a:r>
            <a:r>
              <a:rPr lang="en-US" dirty="0">
                <a:solidFill>
                  <a:srgbClr val="0070C0"/>
                </a:solidFill>
              </a:rPr>
              <a:t> = </a:t>
            </a:r>
            <a:r>
              <a:rPr lang="en-US" dirty="0" err="1">
                <a:solidFill>
                  <a:srgbClr val="0070C0"/>
                </a:solidFill>
              </a:rPr>
              <a:t>mapply</a:t>
            </a:r>
            <a:r>
              <a:rPr lang="en-US" dirty="0">
                <a:solidFill>
                  <a:srgbClr val="0070C0"/>
                </a:solidFill>
              </a:rPr>
              <a:t>(FUN=function(x, y, p){</a:t>
            </a:r>
          </a:p>
          <a:p>
            <a:r>
              <a:rPr lang="en-US" dirty="0">
                <a:solidFill>
                  <a:srgbClr val="0070C0"/>
                </a:solidFill>
              </a:rPr>
              <a:t>    d = (x - 0)^2 + (y-1)^2</a:t>
            </a:r>
          </a:p>
          <a:p>
            <a:r>
              <a:rPr lang="en-US" dirty="0">
                <a:solidFill>
                  <a:srgbClr val="0070C0"/>
                </a:solidFill>
              </a:rPr>
              <a:t>    </a:t>
            </a:r>
            <a:r>
              <a:rPr lang="en-US" dirty="0" err="1">
                <a:solidFill>
                  <a:srgbClr val="0070C0"/>
                </a:solidFill>
              </a:rPr>
              <a:t>ind</a:t>
            </a:r>
            <a:r>
              <a:rPr lang="en-US" dirty="0">
                <a:solidFill>
                  <a:srgbClr val="0070C0"/>
                </a:solidFill>
              </a:rPr>
              <a:t> = which(d == min(d))</a:t>
            </a:r>
          </a:p>
          <a:p>
            <a:r>
              <a:rPr lang="en-US" dirty="0">
                <a:solidFill>
                  <a:srgbClr val="0070C0"/>
                </a:solidFill>
              </a:rPr>
              <a:t>    c(sensitivity = y[[</a:t>
            </a:r>
            <a:r>
              <a:rPr lang="en-US" dirty="0" err="1">
                <a:solidFill>
                  <a:srgbClr val="0070C0"/>
                </a:solidFill>
              </a:rPr>
              <a:t>ind</a:t>
            </a:r>
            <a:r>
              <a:rPr lang="en-US" dirty="0">
                <a:solidFill>
                  <a:srgbClr val="0070C0"/>
                </a:solidFill>
              </a:rPr>
              <a:t>]], specificity = 1-x[[</a:t>
            </a:r>
            <a:r>
              <a:rPr lang="en-US" dirty="0" err="1">
                <a:solidFill>
                  <a:srgbClr val="0070C0"/>
                </a:solidFill>
              </a:rPr>
              <a:t>ind</a:t>
            </a:r>
            <a:r>
              <a:rPr lang="en-US" dirty="0">
                <a:solidFill>
                  <a:srgbClr val="0070C0"/>
                </a:solidFill>
              </a:rPr>
              <a:t>]], </a:t>
            </a:r>
          </a:p>
          <a:p>
            <a:r>
              <a:rPr lang="en-US" dirty="0">
                <a:solidFill>
                  <a:srgbClr val="0070C0"/>
                </a:solidFill>
              </a:rPr>
              <a:t>      cutoff = p[[</a:t>
            </a:r>
            <a:r>
              <a:rPr lang="en-US" dirty="0" err="1">
                <a:solidFill>
                  <a:srgbClr val="0070C0"/>
                </a:solidFill>
              </a:rPr>
              <a:t>ind</a:t>
            </a:r>
            <a:r>
              <a:rPr lang="en-US" dirty="0">
                <a:solidFill>
                  <a:srgbClr val="0070C0"/>
                </a:solidFill>
              </a:rPr>
              <a:t>]])</a:t>
            </a:r>
          </a:p>
          <a:p>
            <a:r>
              <a:rPr lang="en-US" dirty="0">
                <a:solidFill>
                  <a:srgbClr val="0070C0"/>
                </a:solidFill>
              </a:rPr>
              <a:t>  }, </a:t>
            </a:r>
            <a:r>
              <a:rPr lang="en-US" dirty="0" err="1">
                <a:solidFill>
                  <a:srgbClr val="0070C0"/>
                </a:solidFill>
              </a:rPr>
              <a:t>perf@x.values</a:t>
            </a:r>
            <a:r>
              <a:rPr lang="en-US" dirty="0">
                <a:solidFill>
                  <a:srgbClr val="0070C0"/>
                </a:solidFill>
              </a:rPr>
              <a:t>, </a:t>
            </a:r>
            <a:r>
              <a:rPr lang="en-US" dirty="0" err="1">
                <a:solidFill>
                  <a:srgbClr val="0070C0"/>
                </a:solidFill>
              </a:rPr>
              <a:t>perf@y.values</a:t>
            </a:r>
            <a:r>
              <a:rPr lang="en-US" dirty="0">
                <a:solidFill>
                  <a:srgbClr val="0070C0"/>
                </a:solidFill>
              </a:rPr>
              <a:t>, </a:t>
            </a:r>
            <a:r>
              <a:rPr lang="en-US" dirty="0" err="1">
                <a:solidFill>
                  <a:srgbClr val="0070C0"/>
                </a:solidFill>
              </a:rPr>
              <a:t>pred@cutoffs</a:t>
            </a:r>
            <a:r>
              <a:rPr lang="en-US" dirty="0" smtClean="0">
                <a:solidFill>
                  <a:srgbClr val="0070C0"/>
                </a:solidFill>
              </a:rPr>
              <a:t>)</a:t>
            </a:r>
          </a:p>
          <a:p>
            <a:r>
              <a:rPr lang="en-US" dirty="0" smtClean="0">
                <a:solidFill>
                  <a:srgbClr val="0070C0"/>
                </a:solidFill>
              </a:rPr>
              <a:t>}</a:t>
            </a:r>
            <a:endParaRPr lang="en-US" dirty="0">
              <a:solidFill>
                <a:srgbClr val="0070C0"/>
              </a:solidFill>
            </a:endParaRPr>
          </a:p>
          <a:p>
            <a:endParaRPr lang="en-US" dirty="0">
              <a:solidFill>
                <a:srgbClr val="00B050"/>
              </a:solidFill>
            </a:endParaRPr>
          </a:p>
          <a:p>
            <a:endParaRPr lang="en-US" dirty="0" smtClean="0">
              <a:solidFill>
                <a:srgbClr val="00B050"/>
              </a:solidFill>
            </a:endParaRPr>
          </a:p>
          <a:p>
            <a:r>
              <a:rPr lang="en-US" dirty="0" smtClean="0">
                <a:solidFill>
                  <a:srgbClr val="00B050"/>
                </a:solidFill>
              </a:rPr>
              <a:t>#</a:t>
            </a:r>
            <a:r>
              <a:rPr lang="en-US" dirty="0">
                <a:solidFill>
                  <a:srgbClr val="00B050"/>
                </a:solidFill>
              </a:rPr>
              <a:t>This will print the optimal cut-off point and the corresponding specificity and sensitivity </a:t>
            </a:r>
          </a:p>
          <a:p>
            <a:r>
              <a:rPr lang="en-US" dirty="0">
                <a:solidFill>
                  <a:srgbClr val="0070C0"/>
                </a:solidFill>
              </a:rPr>
              <a:t>print(</a:t>
            </a:r>
            <a:r>
              <a:rPr lang="en-US" dirty="0" err="1">
                <a:solidFill>
                  <a:srgbClr val="0070C0"/>
                </a:solidFill>
              </a:rPr>
              <a:t>opt.cut</a:t>
            </a:r>
            <a:r>
              <a:rPr lang="en-US" dirty="0">
                <a:solidFill>
                  <a:srgbClr val="0070C0"/>
                </a:solidFill>
              </a:rPr>
              <a:t>(</a:t>
            </a:r>
            <a:r>
              <a:rPr lang="en-US" dirty="0" err="1">
                <a:solidFill>
                  <a:srgbClr val="0070C0"/>
                </a:solidFill>
              </a:rPr>
              <a:t>roc.perf</a:t>
            </a:r>
            <a:r>
              <a:rPr lang="en-US" dirty="0">
                <a:solidFill>
                  <a:srgbClr val="0070C0"/>
                </a:solidFill>
              </a:rPr>
              <a:t>, </a:t>
            </a:r>
            <a:r>
              <a:rPr lang="en-US" dirty="0" err="1">
                <a:solidFill>
                  <a:srgbClr val="0070C0"/>
                </a:solidFill>
              </a:rPr>
              <a:t>pred</a:t>
            </a:r>
            <a:r>
              <a:rPr lang="en-US" dirty="0" smtClean="0">
                <a:solidFill>
                  <a:srgbClr val="0070C0"/>
                </a:solidFill>
              </a:rPr>
              <a:t>))</a:t>
            </a:r>
          </a:p>
          <a:p>
            <a:endParaRPr lang="en-US" dirty="0">
              <a:solidFill>
                <a:srgbClr val="00B050"/>
              </a:solidFill>
            </a:endParaRPr>
          </a:p>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a:solidFill>
                <a:srgbClr val="00B050"/>
              </a:solidFill>
            </a:endParaRPr>
          </a:p>
          <a:p>
            <a:r>
              <a:rPr lang="en-US" dirty="0" smtClean="0">
                <a:solidFill>
                  <a:srgbClr val="00B050"/>
                </a:solidFill>
              </a:rPr>
              <a:t>#Seems that there exists a cut-off at which we can achieve pretty high sensitivity and specificity! This is indicative of a good predictive model.</a:t>
            </a:r>
          </a:p>
          <a:p>
            <a:endParaRPr lang="en-US" dirty="0" smtClean="0">
              <a:solidFill>
                <a:srgbClr val="00B050"/>
              </a:solidFill>
            </a:endParaRPr>
          </a:p>
          <a:p>
            <a:r>
              <a:rPr lang="en-US" dirty="0" smtClean="0">
                <a:solidFill>
                  <a:srgbClr val="00B050"/>
                </a:solidFill>
              </a:rPr>
              <a:t>#If you want to assign different weights (i.e., costs) to sensitivity and specificity, you may do so as well. </a:t>
            </a:r>
            <a:r>
              <a:rPr lang="en-US" dirty="0">
                <a:solidFill>
                  <a:srgbClr val="00B050"/>
                </a:solidFill>
              </a:rPr>
              <a:t>Instructions here: </a:t>
            </a:r>
            <a:r>
              <a:rPr lang="en-US" dirty="0">
                <a:solidFill>
                  <a:srgbClr val="00B050"/>
                </a:solidFill>
                <a:hlinkClick r:id="rId2"/>
              </a:rPr>
              <a:t>https://hopstat.wordpress.com/2014/12/19/a-small-introduction-to-the-rocr-package</a:t>
            </a:r>
            <a:r>
              <a:rPr lang="en-US" dirty="0" smtClean="0">
                <a:solidFill>
                  <a:srgbClr val="00B050"/>
                </a:solidFill>
                <a:hlinkClick r:id="rId2"/>
              </a:rPr>
              <a:t>/</a:t>
            </a:r>
            <a:endParaRPr lang="en-US" dirty="0">
              <a:solidFill>
                <a:srgbClr val="00B050"/>
              </a:solidFill>
            </a:endParaRPr>
          </a:p>
          <a:p>
            <a:r>
              <a:rPr lang="en-US" dirty="0" smtClean="0">
                <a:solidFill>
                  <a:srgbClr val="00B050"/>
                </a:solidFill>
              </a:rPr>
              <a:t>#That is, a false negative (e.g., failure to diagnose a disease) may be more serious than a false positive.</a:t>
            </a:r>
            <a:endParaRPr lang="en-US" dirty="0">
              <a:solidFill>
                <a:srgbClr val="00B050"/>
              </a:solidFill>
            </a:endParaRPr>
          </a:p>
        </p:txBody>
      </p:sp>
      <p:pic>
        <p:nvPicPr>
          <p:cNvPr id="9" name="Picture 8"/>
          <p:cNvPicPr>
            <a:picLocks noChangeAspect="1"/>
          </p:cNvPicPr>
          <p:nvPr/>
        </p:nvPicPr>
        <p:blipFill>
          <a:blip r:embed="rId3"/>
          <a:stretch>
            <a:fillRect/>
          </a:stretch>
        </p:blipFill>
        <p:spPr>
          <a:xfrm>
            <a:off x="6972301" y="2246069"/>
            <a:ext cx="3365500" cy="1153691"/>
          </a:xfrm>
          <a:prstGeom prst="rect">
            <a:avLst/>
          </a:prstGeom>
        </p:spPr>
      </p:pic>
    </p:spTree>
    <p:extLst>
      <p:ext uri="{BB962C8B-B14F-4D97-AF65-F5344CB8AC3E}">
        <p14:creationId xmlns:p14="http://schemas.microsoft.com/office/powerpoint/2010/main" val="420322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numCol="2"/>
          <a:lstStyle/>
          <a:p>
            <a:r>
              <a:rPr lang="en-US" dirty="0" smtClean="0"/>
              <a:t>In R (Cont’d)…</a:t>
            </a:r>
            <a:endParaRPr lang="en-US" dirty="0"/>
          </a:p>
        </p:txBody>
      </p:sp>
      <p:sp>
        <p:nvSpPr>
          <p:cNvPr id="2" name="Rectangle 1"/>
          <p:cNvSpPr/>
          <p:nvPr/>
        </p:nvSpPr>
        <p:spPr>
          <a:xfrm>
            <a:off x="0" y="927101"/>
            <a:ext cx="12192000" cy="4801314"/>
          </a:xfrm>
          <a:prstGeom prst="rect">
            <a:avLst/>
          </a:prstGeom>
        </p:spPr>
        <p:txBody>
          <a:bodyPr wrap="square" numCol="2">
            <a:spAutoFit/>
          </a:bodyPr>
          <a:lstStyle/>
          <a:p>
            <a:r>
              <a:rPr lang="en-US" dirty="0">
                <a:solidFill>
                  <a:srgbClr val="00B050"/>
                </a:solidFill>
              </a:rPr>
              <a:t>#Area under the </a:t>
            </a:r>
            <a:r>
              <a:rPr lang="en-US" dirty="0" smtClean="0">
                <a:solidFill>
                  <a:srgbClr val="00B050"/>
                </a:solidFill>
              </a:rPr>
              <a:t>ROC curve (AUC)</a:t>
            </a:r>
            <a:endParaRPr lang="en-US" dirty="0">
              <a:solidFill>
                <a:srgbClr val="00B050"/>
              </a:solidFill>
            </a:endParaRPr>
          </a:p>
          <a:p>
            <a:r>
              <a:rPr lang="en-US" dirty="0" smtClean="0">
                <a:solidFill>
                  <a:srgbClr val="00B050"/>
                </a:solidFill>
              </a:rPr>
              <a:t>#Source</a:t>
            </a:r>
            <a:r>
              <a:rPr lang="en-US" dirty="0">
                <a:solidFill>
                  <a:srgbClr val="00B050"/>
                </a:solidFill>
              </a:rPr>
              <a:t>: http://gim.unmc.edu/dxtests/roc3.htm</a:t>
            </a:r>
          </a:p>
          <a:p>
            <a:endParaRPr lang="en-US" dirty="0" smtClean="0">
              <a:solidFill>
                <a:srgbClr val="00B050"/>
              </a:solidFill>
            </a:endParaRPr>
          </a:p>
          <a:p>
            <a:r>
              <a:rPr lang="en-US" dirty="0" smtClean="0">
                <a:solidFill>
                  <a:srgbClr val="00B050"/>
                </a:solidFill>
              </a:rPr>
              <a:t>#</a:t>
            </a:r>
            <a:r>
              <a:rPr lang="en-US" dirty="0">
                <a:solidFill>
                  <a:srgbClr val="00B050"/>
                </a:solidFill>
              </a:rPr>
              <a:t>The prediction accuracy of the model depends on how well </a:t>
            </a:r>
            <a:endParaRPr lang="en-US" dirty="0" smtClean="0">
              <a:solidFill>
                <a:srgbClr val="00B050"/>
              </a:solidFill>
            </a:endParaRPr>
          </a:p>
          <a:p>
            <a:r>
              <a:rPr lang="en-US" dirty="0" smtClean="0">
                <a:solidFill>
                  <a:srgbClr val="00B050"/>
                </a:solidFill>
              </a:rPr>
              <a:t>the model </a:t>
            </a:r>
            <a:r>
              <a:rPr lang="en-US" dirty="0">
                <a:solidFill>
                  <a:srgbClr val="00B050"/>
                </a:solidFill>
              </a:rPr>
              <a:t>predicts 1 responses as 1's and 0 responses as </a:t>
            </a:r>
            <a:r>
              <a:rPr lang="en-US" dirty="0" smtClean="0">
                <a:solidFill>
                  <a:srgbClr val="00B050"/>
                </a:solidFill>
              </a:rPr>
              <a:t>0's. Accuracy </a:t>
            </a:r>
            <a:r>
              <a:rPr lang="en-US" dirty="0">
                <a:solidFill>
                  <a:srgbClr val="00B050"/>
                </a:solidFill>
              </a:rPr>
              <a:t>is measured by the area under the ROC curve. An </a:t>
            </a:r>
            <a:endParaRPr lang="en-US" dirty="0" smtClean="0">
              <a:solidFill>
                <a:srgbClr val="00B050"/>
              </a:solidFill>
            </a:endParaRPr>
          </a:p>
          <a:p>
            <a:r>
              <a:rPr lang="en-US" dirty="0" smtClean="0">
                <a:solidFill>
                  <a:srgbClr val="00B050"/>
                </a:solidFill>
              </a:rPr>
              <a:t>area of </a:t>
            </a:r>
            <a:r>
              <a:rPr lang="en-US" dirty="0">
                <a:solidFill>
                  <a:srgbClr val="00B050"/>
                </a:solidFill>
              </a:rPr>
              <a:t>1 represents a perfect test (prediction); an area of .5 </a:t>
            </a:r>
            <a:r>
              <a:rPr lang="en-US" dirty="0" smtClean="0">
                <a:solidFill>
                  <a:srgbClr val="00B050"/>
                </a:solidFill>
              </a:rPr>
              <a:t>represents </a:t>
            </a:r>
            <a:r>
              <a:rPr lang="en-US" dirty="0">
                <a:solidFill>
                  <a:srgbClr val="00B050"/>
                </a:solidFill>
              </a:rPr>
              <a:t>a worthless test (prediction). A rough guide </a:t>
            </a:r>
            <a:r>
              <a:rPr lang="en-US" dirty="0" smtClean="0">
                <a:solidFill>
                  <a:srgbClr val="00B050"/>
                </a:solidFill>
              </a:rPr>
              <a:t>for interpreting </a:t>
            </a:r>
            <a:r>
              <a:rPr lang="en-US" dirty="0">
                <a:solidFill>
                  <a:srgbClr val="00B050"/>
                </a:solidFill>
              </a:rPr>
              <a:t>area under ROC Curves:</a:t>
            </a:r>
          </a:p>
          <a:p>
            <a:r>
              <a:rPr lang="en-US" dirty="0" smtClean="0">
                <a:solidFill>
                  <a:srgbClr val="00B050"/>
                </a:solidFill>
              </a:rPr>
              <a:t>.</a:t>
            </a:r>
            <a:r>
              <a:rPr lang="en-US" dirty="0">
                <a:solidFill>
                  <a:srgbClr val="00B050"/>
                </a:solidFill>
              </a:rPr>
              <a:t>90-1 = </a:t>
            </a:r>
            <a:r>
              <a:rPr lang="en-US" dirty="0" smtClean="0">
                <a:solidFill>
                  <a:srgbClr val="00B050"/>
                </a:solidFill>
              </a:rPr>
              <a:t>excellent	(A</a:t>
            </a:r>
            <a:r>
              <a:rPr lang="en-US" dirty="0">
                <a:solidFill>
                  <a:srgbClr val="00B050"/>
                </a:solidFill>
              </a:rPr>
              <a:t>)</a:t>
            </a:r>
          </a:p>
          <a:p>
            <a:r>
              <a:rPr lang="en-US" dirty="0" smtClean="0">
                <a:solidFill>
                  <a:srgbClr val="00B050"/>
                </a:solidFill>
              </a:rPr>
              <a:t>.</a:t>
            </a:r>
            <a:r>
              <a:rPr lang="en-US" dirty="0">
                <a:solidFill>
                  <a:srgbClr val="00B050"/>
                </a:solidFill>
              </a:rPr>
              <a:t>80-.90 = </a:t>
            </a:r>
            <a:r>
              <a:rPr lang="en-US" dirty="0" smtClean="0">
                <a:solidFill>
                  <a:srgbClr val="00B050"/>
                </a:solidFill>
              </a:rPr>
              <a:t>good	(B</a:t>
            </a:r>
            <a:r>
              <a:rPr lang="en-US" dirty="0">
                <a:solidFill>
                  <a:srgbClr val="00B050"/>
                </a:solidFill>
              </a:rPr>
              <a:t>)</a:t>
            </a:r>
          </a:p>
          <a:p>
            <a:r>
              <a:rPr lang="en-US" dirty="0" smtClean="0">
                <a:solidFill>
                  <a:srgbClr val="00B050"/>
                </a:solidFill>
              </a:rPr>
              <a:t>.</a:t>
            </a:r>
            <a:r>
              <a:rPr lang="en-US" dirty="0">
                <a:solidFill>
                  <a:srgbClr val="00B050"/>
                </a:solidFill>
              </a:rPr>
              <a:t>70-.80 = </a:t>
            </a:r>
            <a:r>
              <a:rPr lang="en-US" dirty="0" smtClean="0">
                <a:solidFill>
                  <a:srgbClr val="00B050"/>
                </a:solidFill>
              </a:rPr>
              <a:t>fair	(</a:t>
            </a:r>
            <a:r>
              <a:rPr lang="en-US" dirty="0">
                <a:solidFill>
                  <a:srgbClr val="00B050"/>
                </a:solidFill>
              </a:rPr>
              <a:t>C)</a:t>
            </a:r>
          </a:p>
          <a:p>
            <a:r>
              <a:rPr lang="en-US" dirty="0" smtClean="0">
                <a:solidFill>
                  <a:srgbClr val="00B050"/>
                </a:solidFill>
              </a:rPr>
              <a:t>.</a:t>
            </a:r>
            <a:r>
              <a:rPr lang="en-US" dirty="0">
                <a:solidFill>
                  <a:srgbClr val="00B050"/>
                </a:solidFill>
              </a:rPr>
              <a:t>60-.70 = </a:t>
            </a:r>
            <a:r>
              <a:rPr lang="en-US" dirty="0" smtClean="0">
                <a:solidFill>
                  <a:srgbClr val="00B050"/>
                </a:solidFill>
              </a:rPr>
              <a:t>poor	(</a:t>
            </a:r>
            <a:r>
              <a:rPr lang="en-US" dirty="0">
                <a:solidFill>
                  <a:srgbClr val="00B050"/>
                </a:solidFill>
              </a:rPr>
              <a:t>D)</a:t>
            </a:r>
          </a:p>
          <a:p>
            <a:r>
              <a:rPr lang="en-US" dirty="0" smtClean="0">
                <a:solidFill>
                  <a:srgbClr val="00B050"/>
                </a:solidFill>
              </a:rPr>
              <a:t>.</a:t>
            </a:r>
            <a:r>
              <a:rPr lang="en-US" dirty="0">
                <a:solidFill>
                  <a:srgbClr val="00B050"/>
                </a:solidFill>
              </a:rPr>
              <a:t>50-.60 = </a:t>
            </a:r>
            <a:r>
              <a:rPr lang="en-US" dirty="0" smtClean="0">
                <a:solidFill>
                  <a:srgbClr val="00B050"/>
                </a:solidFill>
              </a:rPr>
              <a:t>fail	(</a:t>
            </a:r>
            <a:r>
              <a:rPr lang="en-US" dirty="0">
                <a:solidFill>
                  <a:srgbClr val="00B050"/>
                </a:solidFill>
              </a:rPr>
              <a:t>F)</a:t>
            </a:r>
          </a:p>
          <a:p>
            <a:endParaRPr lang="en-US" dirty="0">
              <a:solidFill>
                <a:srgbClr val="00B050"/>
              </a:solidFill>
            </a:endParaRPr>
          </a:p>
          <a:p>
            <a:r>
              <a:rPr lang="en-US" dirty="0" smtClean="0">
                <a:solidFill>
                  <a:srgbClr val="00B050"/>
                </a:solidFill>
              </a:rPr>
              <a:t>These </a:t>
            </a:r>
            <a:r>
              <a:rPr lang="en-US" dirty="0">
                <a:solidFill>
                  <a:srgbClr val="00B050"/>
                </a:solidFill>
              </a:rPr>
              <a:t>might be somewhat conservative estimates, and there </a:t>
            </a:r>
            <a:r>
              <a:rPr lang="en-US" dirty="0" smtClean="0">
                <a:solidFill>
                  <a:srgbClr val="00B050"/>
                </a:solidFill>
              </a:rPr>
              <a:t>will be </a:t>
            </a:r>
            <a:r>
              <a:rPr lang="en-US" dirty="0">
                <a:solidFill>
                  <a:srgbClr val="00B050"/>
                </a:solidFill>
              </a:rPr>
              <a:t>statisticians who will say that area &gt; .7 is just fine.</a:t>
            </a:r>
          </a:p>
          <a:p>
            <a:r>
              <a:rPr lang="en-US" dirty="0" err="1" smtClean="0">
                <a:solidFill>
                  <a:srgbClr val="0070C0"/>
                </a:solidFill>
              </a:rPr>
              <a:t>auc.perf</a:t>
            </a:r>
            <a:r>
              <a:rPr lang="en-US" dirty="0" smtClean="0">
                <a:solidFill>
                  <a:srgbClr val="0070C0"/>
                </a:solidFill>
              </a:rPr>
              <a:t> </a:t>
            </a:r>
            <a:r>
              <a:rPr lang="en-US" dirty="0">
                <a:solidFill>
                  <a:srgbClr val="0070C0"/>
                </a:solidFill>
              </a:rPr>
              <a:t>= performance(</a:t>
            </a:r>
            <a:r>
              <a:rPr lang="en-US" dirty="0" err="1">
                <a:solidFill>
                  <a:srgbClr val="0070C0"/>
                </a:solidFill>
              </a:rPr>
              <a:t>pred</a:t>
            </a:r>
            <a:r>
              <a:rPr lang="en-US" dirty="0">
                <a:solidFill>
                  <a:srgbClr val="0070C0"/>
                </a:solidFill>
              </a:rPr>
              <a:t>, measure ="</a:t>
            </a:r>
            <a:r>
              <a:rPr lang="en-US" dirty="0" err="1">
                <a:solidFill>
                  <a:srgbClr val="0070C0"/>
                </a:solidFill>
              </a:rPr>
              <a:t>auc</a:t>
            </a:r>
            <a:r>
              <a:rPr lang="en-US" dirty="0">
                <a:solidFill>
                  <a:srgbClr val="0070C0"/>
                </a:solidFill>
              </a:rPr>
              <a:t>")</a:t>
            </a:r>
          </a:p>
          <a:p>
            <a:r>
              <a:rPr lang="en-US" dirty="0" err="1">
                <a:solidFill>
                  <a:srgbClr val="0070C0"/>
                </a:solidFill>
              </a:rPr>
              <a:t>auc.perf@y.values</a:t>
            </a:r>
            <a:endParaRPr lang="en-US" dirty="0">
              <a:solidFill>
                <a:srgbClr val="0070C0"/>
              </a:solidFill>
            </a:endParaRPr>
          </a:p>
          <a:p>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r>
              <a:rPr lang="en-US" dirty="0" smtClean="0">
                <a:solidFill>
                  <a:srgbClr val="00B050"/>
                </a:solidFill>
              </a:rPr>
              <a:t>#Conclusion: based on the AUC, we have a fantastic predictive model!</a:t>
            </a:r>
            <a:endParaRPr lang="en-US" dirty="0">
              <a:solidFill>
                <a:srgbClr val="00B050"/>
              </a:solidFill>
            </a:endParaRPr>
          </a:p>
        </p:txBody>
      </p:sp>
      <p:pic>
        <p:nvPicPr>
          <p:cNvPr id="3" name="Picture 2"/>
          <p:cNvPicPr>
            <a:picLocks noChangeAspect="1"/>
          </p:cNvPicPr>
          <p:nvPr/>
        </p:nvPicPr>
        <p:blipFill>
          <a:blip r:embed="rId2"/>
          <a:stretch>
            <a:fillRect/>
          </a:stretch>
        </p:blipFill>
        <p:spPr>
          <a:xfrm>
            <a:off x="6356350" y="1676401"/>
            <a:ext cx="2133594" cy="355599"/>
          </a:xfrm>
          <a:prstGeom prst="rect">
            <a:avLst/>
          </a:prstGeom>
        </p:spPr>
      </p:pic>
    </p:spTree>
    <p:extLst>
      <p:ext uri="{BB962C8B-B14F-4D97-AF65-F5344CB8AC3E}">
        <p14:creationId xmlns:p14="http://schemas.microsoft.com/office/powerpoint/2010/main" val="178173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4700"/>
          </a:xfrm>
        </p:spPr>
        <p:txBody>
          <a:bodyPr/>
          <a:lstStyle/>
          <a:p>
            <a:r>
              <a:rPr lang="en-US" dirty="0" smtClean="0"/>
              <a:t>R-Squared</a:t>
            </a:r>
            <a:endParaRPr lang="en-US" dirty="0"/>
          </a:p>
        </p:txBody>
      </p:sp>
      <p:sp>
        <p:nvSpPr>
          <p:cNvPr id="3" name="Content Placeholder 2"/>
          <p:cNvSpPr>
            <a:spLocks noGrp="1"/>
          </p:cNvSpPr>
          <p:nvPr>
            <p:ph idx="1"/>
          </p:nvPr>
        </p:nvSpPr>
        <p:spPr>
          <a:xfrm>
            <a:off x="0" y="774701"/>
            <a:ext cx="12192000" cy="5641975"/>
          </a:xfrm>
        </p:spPr>
        <p:txBody>
          <a:bodyPr numCol="2">
            <a:normAutofit/>
          </a:bodyPr>
          <a:lstStyle/>
          <a:p>
            <a:r>
              <a:rPr lang="en-US" sz="2000" dirty="0" smtClean="0"/>
              <a:t>Formulas omitted here</a:t>
            </a:r>
          </a:p>
          <a:p>
            <a:r>
              <a:rPr lang="en-US" sz="2000" dirty="0" smtClean="0"/>
              <a:t>The higher the R-Squared, the better</a:t>
            </a:r>
          </a:p>
          <a:p>
            <a:r>
              <a:rPr lang="en-US" sz="2000" dirty="0" smtClean="0"/>
              <a:t>Unlike OLS regression, R-Squared cannot be interpreted as the % of variance explained by the model</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It’s rarely used</a:t>
            </a:r>
          </a:p>
          <a:p>
            <a:r>
              <a:rPr lang="en-US" sz="2000" dirty="0" smtClean="0"/>
              <a:t>The </a:t>
            </a:r>
            <a:r>
              <a:rPr lang="en-US" sz="2000" dirty="0" err="1" smtClean="0"/>
              <a:t>glm</a:t>
            </a:r>
            <a:r>
              <a:rPr lang="en-US" sz="2000" dirty="0" smtClean="0"/>
              <a:t> command in R doesn’t produce an R-Squared</a:t>
            </a:r>
          </a:p>
          <a:p>
            <a:r>
              <a:rPr lang="en-US" sz="2000" dirty="0" smtClean="0"/>
              <a:t>We can use the </a:t>
            </a:r>
            <a:r>
              <a:rPr lang="en-US" sz="2000" dirty="0" err="1" smtClean="0"/>
              <a:t>rms</a:t>
            </a:r>
            <a:r>
              <a:rPr lang="en-US" sz="2000" dirty="0"/>
              <a:t> </a:t>
            </a:r>
            <a:r>
              <a:rPr lang="en-US" sz="2000" dirty="0" smtClean="0"/>
              <a:t>package in R to run the Logistic regression. This yields an R-squared (</a:t>
            </a:r>
            <a:r>
              <a:rPr lang="en-US" sz="2000" dirty="0" err="1" smtClean="0"/>
              <a:t>Nagelkerke</a:t>
            </a:r>
            <a:r>
              <a:rPr lang="en-US" sz="2000" dirty="0" smtClean="0"/>
              <a:t> 1991*)</a:t>
            </a:r>
          </a:p>
        </p:txBody>
      </p:sp>
      <p:pic>
        <p:nvPicPr>
          <p:cNvPr id="6" name="Picture 5"/>
          <p:cNvPicPr>
            <a:picLocks noChangeAspect="1"/>
          </p:cNvPicPr>
          <p:nvPr/>
        </p:nvPicPr>
        <p:blipFill>
          <a:blip r:embed="rId2"/>
          <a:stretch>
            <a:fillRect/>
          </a:stretch>
        </p:blipFill>
        <p:spPr>
          <a:xfrm>
            <a:off x="2098674" y="2304606"/>
            <a:ext cx="7680326" cy="4286694"/>
          </a:xfrm>
          <a:prstGeom prst="rect">
            <a:avLst/>
          </a:prstGeom>
        </p:spPr>
      </p:pic>
      <p:sp>
        <p:nvSpPr>
          <p:cNvPr id="4" name="Rectangle 3"/>
          <p:cNvSpPr/>
          <p:nvPr/>
        </p:nvSpPr>
        <p:spPr>
          <a:xfrm>
            <a:off x="0" y="6591300"/>
            <a:ext cx="12192000" cy="307777"/>
          </a:xfrm>
          <a:prstGeom prst="rect">
            <a:avLst/>
          </a:prstGeom>
        </p:spPr>
        <p:txBody>
          <a:bodyPr wrap="square">
            <a:spAutoFit/>
          </a:bodyPr>
          <a:lstStyle/>
          <a:p>
            <a:r>
              <a:rPr lang="en-US" sz="1400" dirty="0" smtClean="0">
                <a:solidFill>
                  <a:srgbClr val="000000"/>
                </a:solidFill>
              </a:rPr>
              <a:t>*</a:t>
            </a:r>
            <a:r>
              <a:rPr lang="en-US" sz="1400" dirty="0" err="1" smtClean="0">
                <a:solidFill>
                  <a:srgbClr val="000000"/>
                </a:solidFill>
              </a:rPr>
              <a:t>Nagelkerke</a:t>
            </a:r>
            <a:r>
              <a:rPr lang="en-US" sz="1400" dirty="0">
                <a:solidFill>
                  <a:srgbClr val="000000"/>
                </a:solidFill>
              </a:rPr>
              <a:t>, N.J.D. (1991) “A note on a general definition of the coefficient of determination.” </a:t>
            </a:r>
            <a:r>
              <a:rPr lang="en-US" sz="1400" i="1" dirty="0" err="1">
                <a:solidFill>
                  <a:srgbClr val="000000"/>
                </a:solidFill>
              </a:rPr>
              <a:t>Biometrika</a:t>
            </a:r>
            <a:r>
              <a:rPr lang="en-US" sz="1400" i="1" dirty="0">
                <a:solidFill>
                  <a:srgbClr val="000000"/>
                </a:solidFill>
              </a:rPr>
              <a:t> </a:t>
            </a:r>
            <a:r>
              <a:rPr lang="en-US" sz="1400" dirty="0">
                <a:solidFill>
                  <a:srgbClr val="000000"/>
                </a:solidFill>
              </a:rPr>
              <a:t>78: 691-692.</a:t>
            </a:r>
            <a:endParaRPr lang="en-US" sz="1400" dirty="0"/>
          </a:p>
        </p:txBody>
      </p:sp>
    </p:spTree>
    <p:extLst>
      <p:ext uri="{BB962C8B-B14F-4D97-AF65-F5344CB8AC3E}">
        <p14:creationId xmlns:p14="http://schemas.microsoft.com/office/powerpoint/2010/main" val="5439075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Cross-Validation</a:t>
            </a:r>
            <a:endParaRPr lang="en-US" dirty="0"/>
          </a:p>
        </p:txBody>
      </p:sp>
      <p:sp>
        <p:nvSpPr>
          <p:cNvPr id="3" name="Content Placeholder 2"/>
          <p:cNvSpPr>
            <a:spLocks noGrp="1"/>
          </p:cNvSpPr>
          <p:nvPr>
            <p:ph idx="1"/>
          </p:nvPr>
        </p:nvSpPr>
        <p:spPr>
          <a:xfrm>
            <a:off x="0" y="1347788"/>
            <a:ext cx="12192000" cy="5510212"/>
          </a:xfrm>
        </p:spPr>
        <p:txBody>
          <a:bodyPr/>
          <a:lstStyle/>
          <a:p>
            <a:r>
              <a:rPr lang="en-US" dirty="0" smtClean="0"/>
              <a:t>Similar to OLS, we can do cross-validation to determine a quality of the model.</a:t>
            </a:r>
          </a:p>
          <a:p>
            <a:r>
              <a:rPr lang="en-US" dirty="0" smtClean="0"/>
              <a:t>See following links for more information:</a:t>
            </a:r>
          </a:p>
          <a:p>
            <a:pPr lvl="1"/>
            <a:r>
              <a:rPr lang="en-US" dirty="0"/>
              <a:t>K-Fold cross-validation in R: </a:t>
            </a:r>
            <a:r>
              <a:rPr lang="en-US" dirty="0">
                <a:hlinkClick r:id="rId2"/>
              </a:rPr>
              <a:t>https://www.r-bloggers.com/evaluating-logistic-regression-models</a:t>
            </a:r>
            <a:r>
              <a:rPr lang="en-US" dirty="0" smtClean="0">
                <a:hlinkClick r:id="rId2"/>
              </a:rPr>
              <a:t>/</a:t>
            </a:r>
            <a:endParaRPr lang="en-US" dirty="0" smtClean="0"/>
          </a:p>
          <a:p>
            <a:pPr lvl="1"/>
            <a:r>
              <a:rPr lang="en-US" dirty="0" smtClean="0"/>
              <a:t>More on cross-validation in R: </a:t>
            </a:r>
            <a:r>
              <a:rPr lang="en-US" dirty="0" smtClean="0">
                <a:hlinkClick r:id="rId3"/>
              </a:rPr>
              <a:t>https</a:t>
            </a:r>
            <a:r>
              <a:rPr lang="en-US" dirty="0">
                <a:hlinkClick r:id="rId3"/>
              </a:rPr>
              <a:t>://www.r-bloggers.com/predicting-creditability-using-logistic-regression-in-r-cross-validating-the-classifier-part-2-2</a:t>
            </a:r>
            <a:r>
              <a:rPr lang="en-US" dirty="0" smtClean="0">
                <a:hlinkClick r:id="rId3"/>
              </a:rPr>
              <a:t>/</a:t>
            </a:r>
            <a:endParaRPr lang="en-US" dirty="0" smtClean="0"/>
          </a:p>
        </p:txBody>
      </p:sp>
    </p:spTree>
    <p:extLst>
      <p:ext uri="{BB962C8B-B14F-4D97-AF65-F5344CB8AC3E}">
        <p14:creationId xmlns:p14="http://schemas.microsoft.com/office/powerpoint/2010/main" val="182138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Modeling Rare Events</a:t>
            </a:r>
            <a:endParaRPr lang="en-US" dirty="0"/>
          </a:p>
        </p:txBody>
      </p:sp>
      <p:sp>
        <p:nvSpPr>
          <p:cNvPr id="3" name="Content Placeholder 2"/>
          <p:cNvSpPr>
            <a:spLocks noGrp="1"/>
          </p:cNvSpPr>
          <p:nvPr>
            <p:ph idx="1"/>
          </p:nvPr>
        </p:nvSpPr>
        <p:spPr>
          <a:xfrm>
            <a:off x="0" y="1130300"/>
            <a:ext cx="12192000" cy="5237163"/>
          </a:xfrm>
        </p:spPr>
        <p:txBody>
          <a:bodyPr>
            <a:normAutofit fontScale="47500" lnSpcReduction="20000"/>
          </a:bodyPr>
          <a:lstStyle/>
          <a:p>
            <a:r>
              <a:rPr lang="en-US" sz="4000" dirty="0" smtClean="0"/>
              <a:t>Paul Allison, a leading expert on logistic regression, writes the following:</a:t>
            </a:r>
          </a:p>
          <a:p>
            <a:r>
              <a:rPr lang="en-US" sz="4000" dirty="0" smtClean="0"/>
              <a:t>Prompted </a:t>
            </a:r>
            <a:r>
              <a:rPr lang="en-US" sz="4000" dirty="0"/>
              <a:t>by a 2001 article by King and Zeng, many researchers worry about whether they can legitimately use conventional logistic regression for data in which events are rare. Although King and Zeng accurately described the problem and proposed an appropriate solution, there are still a lot of misconceptions about this issue. </a:t>
            </a:r>
          </a:p>
          <a:p>
            <a:r>
              <a:rPr lang="en-US" sz="4000" dirty="0"/>
              <a:t>The problem is not specifically the </a:t>
            </a:r>
            <a:r>
              <a:rPr lang="en-US" sz="4000" i="1" dirty="0"/>
              <a:t>rarity</a:t>
            </a:r>
            <a:r>
              <a:rPr lang="en-US" sz="4000" dirty="0"/>
              <a:t> of events, but rather the possibility of a small number of cases on the rarer of the two outcomes.  If you have a sample size of 1000 but only 20 events, you have a problem. If you have a sample size of 10,000 with 200 events, you may be OK. If your sample has 100,000 cases with 2000 events, you’re golden.</a:t>
            </a:r>
          </a:p>
          <a:p>
            <a:r>
              <a:rPr lang="en-US" sz="4000" dirty="0"/>
              <a:t>There’s nothing wrong with the logistic </a:t>
            </a:r>
            <a:r>
              <a:rPr lang="en-US" sz="4000" i="1" dirty="0"/>
              <a:t>model</a:t>
            </a:r>
            <a:r>
              <a:rPr lang="en-US" sz="4000" dirty="0"/>
              <a:t> in such cases. The problem is that maximum likelihood estimation of the logistic model is well-known to suffer from small-sample bias. And the degree of bias is strongly dependent on the number of cases in the less frequent of the two categories. So even with a sample size of 100,000, if there are only 20 </a:t>
            </a:r>
            <a:r>
              <a:rPr lang="en-US" sz="4000" i="1" dirty="0"/>
              <a:t>events</a:t>
            </a:r>
            <a:r>
              <a:rPr lang="en-US" sz="4000" dirty="0"/>
              <a:t> in the sample, you may have substantial bias.</a:t>
            </a:r>
          </a:p>
          <a:p>
            <a:r>
              <a:rPr lang="en-US" sz="4000" dirty="0"/>
              <a:t>What’s the solution?  King and Zeng proposed an alternative estimation method to reduce the bias. Their method is very similar to another method, known as penalized likelihood, that is more widely available in commercial software. Also called the Firth method, after its inventor, penalized likelihood is a general approach to reducing small-sample bias in maximum likelihood estimation. In the case of logistic regression, penalized likelihood also has the attraction of producing finite, consistent estimates of regression parameters when the maximum likelihood estimates do not even exist because of complete or quasi-complete separation.</a:t>
            </a:r>
          </a:p>
          <a:p>
            <a:r>
              <a:rPr lang="en-US" sz="4000" dirty="0"/>
              <a:t>Unlike exact logistic regression (another estimation method for small samples but one that can be very computationally intensive), penalized likelihood takes almost no additional computing time compared to conventional maximum likelihood. In fact, a case could be made for </a:t>
            </a:r>
            <a:r>
              <a:rPr lang="en-US" sz="4000" i="1" dirty="0"/>
              <a:t>always</a:t>
            </a:r>
            <a:r>
              <a:rPr lang="en-US" sz="4000" dirty="0"/>
              <a:t> using penalized likelihood rather than conventional maximum likelihood for logistic regression, regardless of the sample size. </a:t>
            </a:r>
          </a:p>
          <a:p>
            <a:endParaRPr lang="en-US" dirty="0"/>
          </a:p>
        </p:txBody>
      </p:sp>
      <p:sp>
        <p:nvSpPr>
          <p:cNvPr id="4" name="Rectangle 3"/>
          <p:cNvSpPr/>
          <p:nvPr/>
        </p:nvSpPr>
        <p:spPr>
          <a:xfrm>
            <a:off x="0" y="6367463"/>
            <a:ext cx="9779000" cy="369332"/>
          </a:xfrm>
          <a:prstGeom prst="rect">
            <a:avLst/>
          </a:prstGeom>
        </p:spPr>
        <p:txBody>
          <a:bodyPr wrap="square">
            <a:spAutoFit/>
          </a:bodyPr>
          <a:lstStyle/>
          <a:p>
            <a:r>
              <a:rPr lang="en-US" dirty="0" smtClean="0"/>
              <a:t>Taken verbatim from: </a:t>
            </a:r>
            <a:r>
              <a:rPr lang="en-US" dirty="0" smtClean="0">
                <a:hlinkClick r:id="rId2"/>
              </a:rPr>
              <a:t>http</a:t>
            </a:r>
            <a:r>
              <a:rPr lang="en-US" dirty="0">
                <a:hlinkClick r:id="rId2"/>
              </a:rPr>
              <a:t>://</a:t>
            </a:r>
            <a:r>
              <a:rPr lang="en-US" dirty="0" smtClean="0">
                <a:hlinkClick r:id="rId2"/>
              </a:rPr>
              <a:t>statisticalhorizons.com/logistic-regression-for-rare-events</a:t>
            </a:r>
            <a:r>
              <a:rPr lang="en-US" dirty="0" smtClean="0"/>
              <a:t> </a:t>
            </a:r>
            <a:endParaRPr lang="en-US" dirty="0"/>
          </a:p>
        </p:txBody>
      </p:sp>
    </p:spTree>
    <p:extLst>
      <p:ext uri="{BB962C8B-B14F-4D97-AF65-F5344CB8AC3E}">
        <p14:creationId xmlns:p14="http://schemas.microsoft.com/office/powerpoint/2010/main" val="142153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smtClean="0"/>
              <a:t>Spatial regression models for binary dependent variables</a:t>
            </a:r>
            <a:endParaRPr lang="en-US" dirty="0"/>
          </a:p>
        </p:txBody>
      </p:sp>
      <p:sp>
        <p:nvSpPr>
          <p:cNvPr id="3" name="Content Placeholder 2"/>
          <p:cNvSpPr>
            <a:spLocks noGrp="1"/>
          </p:cNvSpPr>
          <p:nvPr>
            <p:ph idx="1"/>
          </p:nvPr>
        </p:nvSpPr>
        <p:spPr>
          <a:xfrm>
            <a:off x="0" y="1482724"/>
            <a:ext cx="12192000" cy="5375275"/>
          </a:xfrm>
        </p:spPr>
        <p:txBody>
          <a:bodyPr/>
          <a:lstStyle/>
          <a:p>
            <a:r>
              <a:rPr lang="en-US" dirty="0" smtClean="0"/>
              <a:t>They exist (i.e., spatial equivalents of spatial lag/spatial error models)</a:t>
            </a:r>
          </a:p>
          <a:p>
            <a:pPr lvl="1"/>
            <a:r>
              <a:rPr lang="en-US" dirty="0" smtClean="0"/>
              <a:t>James </a:t>
            </a:r>
            <a:r>
              <a:rPr lang="en-US" dirty="0" err="1" smtClean="0"/>
              <a:t>LeSage</a:t>
            </a:r>
            <a:r>
              <a:rPr lang="en-US" dirty="0" smtClean="0"/>
              <a:t> has a </a:t>
            </a:r>
            <a:r>
              <a:rPr lang="en-US" dirty="0" err="1" smtClean="0"/>
              <a:t>Matlab</a:t>
            </a:r>
            <a:r>
              <a:rPr lang="en-US" dirty="0" smtClean="0"/>
              <a:t> package where he implements these methods</a:t>
            </a:r>
          </a:p>
          <a:p>
            <a:r>
              <a:rPr lang="en-US" dirty="0" smtClean="0"/>
              <a:t>Learning them requires solid understanding of Bayesian statistics</a:t>
            </a:r>
          </a:p>
          <a:p>
            <a:r>
              <a:rPr lang="en-US" dirty="0" smtClean="0"/>
              <a:t>Interpreting output is difficult</a:t>
            </a:r>
          </a:p>
          <a:p>
            <a:r>
              <a:rPr lang="en-US" dirty="0" smtClean="0"/>
              <a:t>You can try a poor-man’s spatial logistic regression</a:t>
            </a:r>
          </a:p>
          <a:p>
            <a:pPr lvl="1"/>
            <a:r>
              <a:rPr lang="en-US" dirty="0" smtClean="0"/>
              <a:t>Calculate the spatial lag of your dependent variable (or some predictors) in </a:t>
            </a:r>
            <a:r>
              <a:rPr lang="en-US" dirty="0" err="1" smtClean="0"/>
              <a:t>GeoDa</a:t>
            </a:r>
            <a:endParaRPr lang="en-US" dirty="0" smtClean="0"/>
          </a:p>
          <a:p>
            <a:pPr lvl="1"/>
            <a:r>
              <a:rPr lang="en-US" dirty="0" smtClean="0"/>
              <a:t>Include these as additional predictors if your logistic regression residuals exhibit spatial autocorrelation</a:t>
            </a:r>
          </a:p>
          <a:p>
            <a:pPr lvl="1"/>
            <a:r>
              <a:rPr lang="en-US" dirty="0" smtClean="0"/>
              <a:t>Hard-core spatial statisticians will frown upon these methods because estimations of beta coefficients and standard errors won’t necessarily be correct</a:t>
            </a:r>
            <a:endParaRPr lang="en-US" dirty="0"/>
          </a:p>
        </p:txBody>
      </p:sp>
    </p:spTree>
    <p:extLst>
      <p:ext uri="{BB962C8B-B14F-4D97-AF65-F5344CB8AC3E}">
        <p14:creationId xmlns:p14="http://schemas.microsoft.com/office/powerpoint/2010/main" val="1979123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300"/>
          </a:xfrm>
        </p:spPr>
        <p:txBody>
          <a:bodyPr>
            <a:normAutofit/>
          </a:bodyPr>
          <a:lstStyle/>
          <a:p>
            <a:r>
              <a:rPr lang="en-US" sz="4000" dirty="0" smtClean="0"/>
              <a:t>What happens if your DV is nominal with 2+ categories?</a:t>
            </a:r>
            <a:endParaRPr lang="en-US" sz="4000" dirty="0"/>
          </a:p>
        </p:txBody>
      </p:sp>
      <p:sp>
        <p:nvSpPr>
          <p:cNvPr id="3" name="Content Placeholder 2"/>
          <p:cNvSpPr>
            <a:spLocks noGrp="1"/>
          </p:cNvSpPr>
          <p:nvPr>
            <p:ph idx="1"/>
          </p:nvPr>
        </p:nvSpPr>
        <p:spPr>
          <a:xfrm>
            <a:off x="0" y="1063624"/>
            <a:ext cx="12192000" cy="5794375"/>
          </a:xfrm>
        </p:spPr>
        <p:txBody>
          <a:bodyPr/>
          <a:lstStyle/>
          <a:p>
            <a:r>
              <a:rPr lang="en-US" dirty="0" smtClean="0"/>
              <a:t>Examples:</a:t>
            </a:r>
            <a:endParaRPr lang="en-US" dirty="0"/>
          </a:p>
          <a:p>
            <a:pPr lvl="1"/>
            <a:r>
              <a:rPr lang="en-US" dirty="0"/>
              <a:t>Race: 1=black, 2=white, 3=Asian, 4=other</a:t>
            </a:r>
          </a:p>
          <a:p>
            <a:pPr lvl="1"/>
            <a:r>
              <a:rPr lang="en-US" dirty="0"/>
              <a:t>Zoning: 1=commercial, 2=industrial, </a:t>
            </a:r>
            <a:r>
              <a:rPr lang="en-US" dirty="0" smtClean="0"/>
              <a:t>3=residential</a:t>
            </a:r>
            <a:endParaRPr lang="en-US" dirty="0"/>
          </a:p>
          <a:p>
            <a:pPr lvl="1"/>
            <a:r>
              <a:rPr lang="en-US" dirty="0"/>
              <a:t>Building exterior material: 1=wood, 2=cement, </a:t>
            </a:r>
            <a:r>
              <a:rPr lang="en-US" dirty="0" smtClean="0"/>
              <a:t>3=glass</a:t>
            </a:r>
          </a:p>
          <a:p>
            <a:pPr lvl="1"/>
            <a:r>
              <a:rPr lang="en-US" dirty="0" smtClean="0"/>
              <a:t>Transportation method: 1=driving, 2=public transit, 3=walking</a:t>
            </a:r>
          </a:p>
          <a:p>
            <a:r>
              <a:rPr lang="en-US" dirty="0" smtClean="0"/>
              <a:t>Logistic regression may be extended to such situations</a:t>
            </a:r>
          </a:p>
          <a:p>
            <a:r>
              <a:rPr lang="en-US" dirty="0" smtClean="0"/>
              <a:t>The resulting model is known as </a:t>
            </a:r>
            <a:r>
              <a:rPr lang="en-US" i="1" dirty="0" smtClean="0"/>
              <a:t>multinomial logistic regression</a:t>
            </a:r>
            <a:r>
              <a:rPr lang="en-US" dirty="0" smtClean="0"/>
              <a:t> or </a:t>
            </a:r>
            <a:r>
              <a:rPr lang="en-US" i="1" dirty="0" err="1" smtClean="0"/>
              <a:t>polytomous</a:t>
            </a:r>
            <a:r>
              <a:rPr lang="en-US" i="1" dirty="0" smtClean="0"/>
              <a:t> logistic regression</a:t>
            </a:r>
            <a:r>
              <a:rPr lang="en-US" dirty="0" smtClean="0"/>
              <a:t>.</a:t>
            </a:r>
            <a:endParaRPr lang="en-US" dirty="0"/>
          </a:p>
          <a:p>
            <a:endParaRPr lang="en-US" dirty="0"/>
          </a:p>
        </p:txBody>
      </p:sp>
      <p:sp>
        <p:nvSpPr>
          <p:cNvPr id="4" name="TextBox 3"/>
          <p:cNvSpPr txBox="1"/>
          <p:nvPr/>
        </p:nvSpPr>
        <p:spPr>
          <a:xfrm>
            <a:off x="0" y="6502400"/>
            <a:ext cx="12192000" cy="338554"/>
          </a:xfrm>
          <a:prstGeom prst="rect">
            <a:avLst/>
          </a:prstGeom>
          <a:noFill/>
        </p:spPr>
        <p:txBody>
          <a:bodyPr wrap="square" rtlCol="0">
            <a:spAutoFit/>
          </a:bodyPr>
          <a:lstStyle/>
          <a:p>
            <a:r>
              <a:rPr lang="en-US" sz="1600" dirty="0" smtClean="0"/>
              <a:t>Source for this and many of the following slides: Allison, P. D. </a:t>
            </a:r>
            <a:r>
              <a:rPr lang="en-US" sz="1600" i="1" dirty="0" smtClean="0"/>
              <a:t>Logistic Regression Using the SAS System: Theory and Application</a:t>
            </a:r>
            <a:endParaRPr lang="en-US" sz="1600" dirty="0"/>
          </a:p>
        </p:txBody>
      </p:sp>
    </p:spTree>
    <p:extLst>
      <p:ext uri="{BB962C8B-B14F-4D97-AF65-F5344CB8AC3E}">
        <p14:creationId xmlns:p14="http://schemas.microsoft.com/office/powerpoint/2010/main" val="27010720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dirty="0" smtClean="0"/>
              <a:t>Example</a:t>
            </a:r>
            <a:endParaRPr lang="en-US" dirty="0"/>
          </a:p>
        </p:txBody>
      </p:sp>
      <p:sp>
        <p:nvSpPr>
          <p:cNvPr id="3" name="Content Placeholder 2"/>
          <p:cNvSpPr>
            <a:spLocks noGrp="1"/>
          </p:cNvSpPr>
          <p:nvPr>
            <p:ph idx="1"/>
          </p:nvPr>
        </p:nvSpPr>
        <p:spPr>
          <a:xfrm>
            <a:off x="0" y="1228724"/>
            <a:ext cx="12192000" cy="5629275"/>
          </a:xfrm>
        </p:spPr>
        <p:txBody>
          <a:bodyPr/>
          <a:lstStyle/>
          <a:p>
            <a:r>
              <a:rPr lang="en-US" dirty="0" smtClean="0"/>
              <a:t>Imagine that we want to predict an individual’s mode of transport (1=driving, 2=public transit, 3=walking) to work. That is, our dependent variable Y has 3 categories.</a:t>
            </a:r>
          </a:p>
          <a:p>
            <a:r>
              <a:rPr lang="en-US" dirty="0" smtClean="0"/>
              <a:t>We have the following predictor variables:</a:t>
            </a:r>
          </a:p>
          <a:p>
            <a:pPr lvl="1"/>
            <a:r>
              <a:rPr lang="en-US" dirty="0" smtClean="0"/>
              <a:t>x</a:t>
            </a:r>
            <a:r>
              <a:rPr lang="en-US" baseline="-25000" dirty="0" smtClean="0"/>
              <a:t>1</a:t>
            </a:r>
            <a:r>
              <a:rPr lang="en-US" dirty="0" smtClean="0"/>
              <a:t>: Living within a 2 mile radius of work (1=yes, 0=no)</a:t>
            </a:r>
          </a:p>
          <a:p>
            <a:pPr lvl="1"/>
            <a:r>
              <a:rPr lang="en-US" dirty="0" smtClean="0"/>
              <a:t>x</a:t>
            </a:r>
            <a:r>
              <a:rPr lang="en-US" baseline="-25000" dirty="0" smtClean="0"/>
              <a:t>2</a:t>
            </a:r>
            <a:r>
              <a:rPr lang="en-US" dirty="0" smtClean="0"/>
              <a:t>: Income (continuous variable)</a:t>
            </a:r>
          </a:p>
          <a:p>
            <a:pPr lvl="1"/>
            <a:r>
              <a:rPr lang="en-US" dirty="0" smtClean="0"/>
              <a:t>x</a:t>
            </a:r>
            <a:r>
              <a:rPr lang="en-US" baseline="-25000" dirty="0" smtClean="0"/>
              <a:t>3</a:t>
            </a:r>
            <a:r>
              <a:rPr lang="en-US" dirty="0" smtClean="0"/>
              <a:t>: Gender (1=male, 0=female)</a:t>
            </a:r>
          </a:p>
          <a:p>
            <a:pPr lvl="1"/>
            <a:r>
              <a:rPr lang="en-US" dirty="0" smtClean="0"/>
              <a:t>x</a:t>
            </a:r>
            <a:r>
              <a:rPr lang="en-US" baseline="-25000" dirty="0" smtClean="0"/>
              <a:t>4</a:t>
            </a:r>
            <a:r>
              <a:rPr lang="en-US" dirty="0" smtClean="0"/>
              <a:t>: Parent (1=yes, 0=no)</a:t>
            </a:r>
          </a:p>
        </p:txBody>
      </p:sp>
    </p:spTree>
    <p:extLst>
      <p:ext uri="{BB962C8B-B14F-4D97-AF65-F5344CB8AC3E}">
        <p14:creationId xmlns:p14="http://schemas.microsoft.com/office/powerpoint/2010/main" val="34678072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smtClean="0"/>
              <a:t>How Do We Handle This 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89024"/>
                <a:ext cx="12192000" cy="5768975"/>
              </a:xfrm>
            </p:spPr>
            <p:txBody>
              <a:bodyPr>
                <a:normAutofit fontScale="92500" lnSpcReduction="10000"/>
              </a:bodyPr>
              <a:lstStyle/>
              <a:p>
                <a:r>
                  <a:rPr lang="en-US" dirty="0" smtClean="0"/>
                  <a:t>Let’s consider writing 3 binary logit models, one for each outcome:</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b="0" i="1" smtClean="0">
                                            <a:latin typeface="Cambria Math" panose="02040503050406030204" pitchFamily="18" charset="0"/>
                                          </a:rPr>
                                          <m:t>𝑑𝑟𝑖𝑣𝑖𝑛𝑔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den>
                                </m:f>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b="0" i="1" smtClean="0">
                                            <a:latin typeface="Cambria Math" panose="02040503050406030204" pitchFamily="18" charset="0"/>
                                          </a:rPr>
                                          <m:t>𝑝𝑢𝑏𝑙𝑖𝑐</m:t>
                                        </m:r>
                                        <m:r>
                                          <a:rPr lang="en-US" b="0" i="1" smtClean="0">
                                            <a:latin typeface="Cambria Math" panose="02040503050406030204" pitchFamily="18" charset="0"/>
                                          </a:rPr>
                                          <m:t> </m:t>
                                        </m:r>
                                        <m:r>
                                          <a:rPr lang="en-US" b="0" i="1" smtClean="0">
                                            <a:latin typeface="Cambria Math" panose="02040503050406030204" pitchFamily="18" charset="0"/>
                                          </a:rPr>
                                          <m:t>𝑡𝑟𝑎𝑛𝑠𝑖𝑡</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b="0" i="1" smtClean="0">
                                            <a:latin typeface="Cambria Math" panose="02040503050406030204" pitchFamily="18" charset="0"/>
                                          </a:rPr>
                                          <m:t>𝑤𝑎𝑙𝑘𝑖𝑛𝑔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smtClean="0"/>
                  <a:t>Turns out this approach doesn’t work: since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0"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r>
                      <a:rPr lang="en-US" b="0" i="1" smtClean="0">
                        <a:latin typeface="Cambria Math" panose="02040503050406030204" pitchFamily="18" charset="0"/>
                      </a:rPr>
                      <m:t>=1</m:t>
                    </m:r>
                  </m:oMath>
                </a14:m>
                <a:r>
                  <a:rPr lang="en-US" dirty="0" smtClean="0"/>
                  <a:t>, all 3 equations above cannot hold!</a:t>
                </a:r>
              </a:p>
              <a:p>
                <a:r>
                  <a:rPr lang="en-US" dirty="0" smtClean="0"/>
                  <a:t>Instead, the following model is formulated:</a:t>
                </a:r>
              </a:p>
              <a:p>
                <a:pPr lvl="2"/>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b="0" i="1" smtClean="0">
                                            <a:latin typeface="Cambria Math" panose="02040503050406030204" pitchFamily="18" charset="0"/>
                                          </a:rPr>
                                          <m:t>𝑑𝑟𝑖𝑣𝑖𝑛𝑔</m:t>
                                        </m:r>
                                      </m:e>
                                    </m:d>
                                  </m:num>
                                  <m:den>
                                    <m:r>
                                      <a:rPr lang="en-US" b="0"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b="0" i="1" smtClean="0">
                                            <a:latin typeface="Cambria Math" panose="02040503050406030204" pitchFamily="18" charset="0"/>
                                          </a:rPr>
                                          <m:t>𝑤𝑎𝑙𝑘𝑖𝑛𝑔</m:t>
                                        </m:r>
                                      </m:e>
                                    </m:d>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b="0" i="1" smtClean="0">
                                            <a:latin typeface="Cambria Math" panose="02040503050406030204" pitchFamily="18" charset="0"/>
                                          </a:rPr>
                                          <m:t>𝑝𝑢𝑏𝑙𝑖𝑐</m:t>
                                        </m:r>
                                        <m:r>
                                          <a:rPr lang="en-US" b="0" i="1" smtClean="0">
                                            <a:latin typeface="Cambria Math" panose="02040503050406030204" pitchFamily="18" charset="0"/>
                                          </a:rPr>
                                          <m:t> </m:t>
                                        </m:r>
                                        <m:r>
                                          <a:rPr lang="en-US" b="0" i="1" smtClean="0">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b="0" i="1" smtClean="0">
                                            <a:latin typeface="Cambria Math" panose="02040503050406030204" pitchFamily="18" charset="0"/>
                                          </a:rPr>
                                          <m:t>𝑤𝑎𝑙𝑘𝑖𝑛𝑔</m:t>
                                        </m:r>
                                      </m:e>
                                    </m:d>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b="0" i="1" smtClean="0">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b="0" i="1" smtClean="0">
                                            <a:latin typeface="Cambria Math" panose="02040503050406030204" pitchFamily="18" charset="0"/>
                                          </a:rPr>
                                          <m:t>𝑝𝑢𝑏𝑙𝑖𝑐</m:t>
                                        </m:r>
                                        <m:r>
                                          <a:rPr lang="en-US" b="0" i="1" smtClean="0">
                                            <a:latin typeface="Cambria Math" panose="02040503050406030204" pitchFamily="18" charset="0"/>
                                          </a:rPr>
                                          <m:t> </m:t>
                                        </m:r>
                                        <m:r>
                                          <a:rPr lang="en-US" b="0" i="1" smtClean="0">
                                            <a:latin typeface="Cambria Math" panose="02040503050406030204" pitchFamily="18" charset="0"/>
                                          </a:rPr>
                                          <m:t>𝑡𝑟𝑎𝑛𝑠𝑖𝑡</m:t>
                                        </m:r>
                                      </m:e>
                                    </m:d>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smtClean="0"/>
              </a:p>
              <a:p>
                <a:r>
                  <a:rPr lang="en-US" dirty="0" smtClean="0"/>
                  <a:t>One of these equations is redundant. E.g., the 3</a:t>
                </a:r>
                <a:r>
                  <a:rPr lang="en-US" baseline="30000" dirty="0" smtClean="0"/>
                  <a:t>rd</a:t>
                </a:r>
                <a:r>
                  <a:rPr lang="en-US" dirty="0" smtClean="0"/>
                  <a:t> equation can be obtained from the first 2 (proof on the following slide)</a:t>
                </a:r>
              </a:p>
              <a:p>
                <a:pPr lvl="2"/>
                <a14:m>
                  <m:oMath xmlns:m="http://schemas.openxmlformats.org/officeDocument/2006/math">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r>
                      <a:rPr lang="en-US" b="0" i="1" smtClean="0">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r>
                      <a:rPr lang="en-US" i="1">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oMath>
                </a14:m>
                <a:endParaRPr lang="en-US" b="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89024"/>
                <a:ext cx="12192000" cy="5768975"/>
              </a:xfrm>
              <a:blipFill rotWithShape="0">
                <a:blip r:embed="rId2"/>
                <a:stretch>
                  <a:fillRect l="-750" t="-2220" r="-850"/>
                </a:stretch>
              </a:blipFill>
            </p:spPr>
            <p:txBody>
              <a:bodyPr/>
              <a:lstStyle/>
              <a:p>
                <a:r>
                  <a:rPr lang="en-US">
                    <a:noFill/>
                  </a:rPr>
                  <a:t> </a:t>
                </a:r>
              </a:p>
            </p:txBody>
          </p:sp>
        </mc:Fallback>
      </mc:AlternateContent>
    </p:spTree>
    <p:extLst>
      <p:ext uri="{BB962C8B-B14F-4D97-AF65-F5344CB8AC3E}">
        <p14:creationId xmlns:p14="http://schemas.microsoft.com/office/powerpoint/2010/main" val="1862926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34700" cy="1325563"/>
          </a:xfrm>
        </p:spPr>
        <p:txBody>
          <a:bodyPr/>
          <a:lstStyle/>
          <a:p>
            <a:r>
              <a:rPr lang="en-US" dirty="0" smtClean="0"/>
              <a:t>But What Can We Get From the Earlier Results?</a:t>
            </a:r>
            <a:endParaRPr lang="en-US" dirty="0"/>
          </a:p>
        </p:txBody>
      </p:sp>
      <p:sp>
        <p:nvSpPr>
          <p:cNvPr id="3" name="Content Placeholder 2"/>
          <p:cNvSpPr>
            <a:spLocks noGrp="1"/>
          </p:cNvSpPr>
          <p:nvPr>
            <p:ph idx="1"/>
          </p:nvPr>
        </p:nvSpPr>
        <p:spPr>
          <a:xfrm>
            <a:off x="0" y="1325562"/>
            <a:ext cx="12192000" cy="4948237"/>
          </a:xfrm>
        </p:spPr>
        <p:txBody>
          <a:bodyPr>
            <a:normAutofit/>
          </a:bodyPr>
          <a:lstStyle/>
          <a:p>
            <a:pPr>
              <a:spcBef>
                <a:spcPct val="50000"/>
              </a:spcBef>
            </a:pPr>
            <a:r>
              <a:rPr lang="en-US" altLang="en-US" dirty="0"/>
              <a:t>Intuitively, if the linear probability model predicts </a:t>
            </a:r>
            <a:r>
              <a:rPr lang="en-US" altLang="en-US" dirty="0" smtClean="0"/>
              <a:t>a 1.30 = 130% chance of having a hospital in a zip code, we expect that there would be a very large probability of there being a hospital there.</a:t>
            </a:r>
          </a:p>
          <a:p>
            <a:pPr>
              <a:spcBef>
                <a:spcPct val="50000"/>
              </a:spcBef>
            </a:pPr>
            <a:r>
              <a:rPr lang="en-US" altLang="en-US" dirty="0" smtClean="0"/>
              <a:t>Likewise, if we predict a -0.2 = -20% </a:t>
            </a:r>
            <a:r>
              <a:rPr lang="en-US" altLang="en-US" dirty="0"/>
              <a:t>chance of </a:t>
            </a:r>
            <a:r>
              <a:rPr lang="en-US" altLang="en-US" dirty="0" smtClean="0"/>
              <a:t>having a hospital in a zip code, </a:t>
            </a:r>
            <a:r>
              <a:rPr lang="en-US" altLang="en-US" dirty="0"/>
              <a:t>we </a:t>
            </a:r>
            <a:r>
              <a:rPr lang="en-US" altLang="en-US" dirty="0" smtClean="0"/>
              <a:t>expect that there would be a very </a:t>
            </a:r>
            <a:r>
              <a:rPr lang="en-US" altLang="en-US" dirty="0"/>
              <a:t>small probability of </a:t>
            </a:r>
            <a:r>
              <a:rPr lang="en-US" altLang="en-US" dirty="0" smtClean="0"/>
              <a:t>there being a hospital there.</a:t>
            </a:r>
          </a:p>
          <a:p>
            <a:pPr>
              <a:spcBef>
                <a:spcPct val="70000"/>
              </a:spcBef>
            </a:pPr>
            <a:r>
              <a:rPr lang="en-US" altLang="en-US" dirty="0"/>
              <a:t>We need a procedure to translate </a:t>
            </a:r>
            <a:r>
              <a:rPr lang="en-US" altLang="en-US" dirty="0" smtClean="0"/>
              <a:t>our </a:t>
            </a:r>
            <a:r>
              <a:rPr lang="en-US" altLang="en-US" dirty="0"/>
              <a:t>linear regression results into </a:t>
            </a:r>
            <a:br>
              <a:rPr lang="en-US" altLang="en-US" dirty="0"/>
            </a:br>
            <a:r>
              <a:rPr lang="en-US" altLang="en-US" dirty="0"/>
              <a:t>true probabilities</a:t>
            </a:r>
            <a:r>
              <a:rPr lang="en-US" altLang="en-US" dirty="0" smtClean="0"/>
              <a:t>.</a:t>
            </a:r>
            <a:endParaRPr lang="en-US" altLang="en-US" dirty="0"/>
          </a:p>
          <a:p>
            <a:pPr>
              <a:spcBef>
                <a:spcPct val="70000"/>
              </a:spcBef>
            </a:pPr>
            <a:r>
              <a:rPr lang="en-US" altLang="en-US" dirty="0"/>
              <a:t>We need a function that takes a value from -</a:t>
            </a:r>
            <a:r>
              <a:rPr lang="en-US" altLang="en-US" dirty="0">
                <a:cs typeface="Arial" panose="020B0604020202020204" pitchFamily="34" charset="0"/>
              </a:rPr>
              <a:t>∞ to +∞ and returns a value from 0 to 1</a:t>
            </a:r>
            <a:r>
              <a:rPr lang="en-US" altLang="en-US" dirty="0" smtClean="0">
                <a:cs typeface="Arial" panose="020B0604020202020204" pitchFamily="34" charset="0"/>
              </a:rPr>
              <a:t>.</a:t>
            </a:r>
            <a:endParaRPr lang="en-US" dirty="0"/>
          </a:p>
        </p:txBody>
      </p:sp>
      <p:sp>
        <p:nvSpPr>
          <p:cNvPr id="4" name="TextBox 3"/>
          <p:cNvSpPr txBox="1"/>
          <p:nvPr/>
        </p:nvSpPr>
        <p:spPr>
          <a:xfrm>
            <a:off x="0" y="6488668"/>
            <a:ext cx="11201400" cy="369332"/>
          </a:xfrm>
          <a:prstGeom prst="rect">
            <a:avLst/>
          </a:prstGeom>
          <a:noFill/>
        </p:spPr>
        <p:txBody>
          <a:bodyPr wrap="square" rtlCol="0">
            <a:spAutoFit/>
          </a:bodyPr>
          <a:lstStyle/>
          <a:p>
            <a:r>
              <a:rPr lang="en-US" i="1" dirty="0" smtClean="0"/>
              <a:t>Source: wps.aw.com/</a:t>
            </a:r>
            <a:r>
              <a:rPr lang="en-US" i="1" dirty="0" err="1" smtClean="0"/>
              <a:t>wps</a:t>
            </a:r>
            <a:r>
              <a:rPr lang="en-US" i="1" dirty="0" smtClean="0"/>
              <a:t>/media/objects/2387/2445250/PPTs/ch19lectr28.ppt </a:t>
            </a:r>
            <a:endParaRPr lang="en-US" i="1" dirty="0"/>
          </a:p>
        </p:txBody>
      </p:sp>
    </p:spTree>
    <p:extLst>
      <p:ext uri="{BB962C8B-B14F-4D97-AF65-F5344CB8AC3E}">
        <p14:creationId xmlns:p14="http://schemas.microsoft.com/office/powerpoint/2010/main" val="14170391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17575"/>
          </a:xfrm>
        </p:spPr>
        <p:txBody>
          <a:bodyPr/>
          <a:lstStyle/>
          <a:p>
            <a:r>
              <a:rPr lang="en-US" dirty="0" smtClean="0">
                <a:solidFill>
                  <a:schemeClr val="accent1">
                    <a:lumMod val="60000"/>
                    <a:lumOff val="40000"/>
                  </a:schemeClr>
                </a:solidFill>
              </a:rPr>
              <a:t>Proof</a:t>
            </a:r>
            <a:endParaRPr lang="en-US" dirty="0">
              <a:solidFill>
                <a:schemeClr val="accent1">
                  <a:lumMod val="60000"/>
                  <a:lumOff val="40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889000"/>
                <a:ext cx="12192000" cy="5968999"/>
              </a:xfrm>
            </p:spPr>
            <p:txBody>
              <a:bodyPr>
                <a:normAutofit/>
              </a:bodyPr>
              <a:lstStyle/>
              <a:p>
                <a:r>
                  <a:rPr lang="en-US" sz="2000" dirty="0" smtClean="0">
                    <a:solidFill>
                      <a:schemeClr val="accent1">
                        <a:lumMod val="60000"/>
                        <a:lumOff val="40000"/>
                      </a:schemeClr>
                    </a:solidFill>
                  </a:rPr>
                  <a:t>Recall that </a:t>
                </a:r>
                <a14:m>
                  <m:oMath xmlns:m="http://schemas.openxmlformats.org/officeDocument/2006/math">
                    <m:r>
                      <a:rPr lang="en-US" sz="2000" i="1">
                        <a:solidFill>
                          <a:schemeClr val="accent1">
                            <a:lumMod val="60000"/>
                            <a:lumOff val="40000"/>
                          </a:schemeClr>
                        </a:solidFill>
                        <a:latin typeface="Cambria Math"/>
                      </a:rPr>
                      <m:t>𝑙𝑜𝑔</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a:rPr>
                              <m:t>𝑎</m:t>
                            </m:r>
                          </m:num>
                          <m:den>
                            <m:r>
                              <a:rPr lang="en-US" sz="2000" i="1">
                                <a:solidFill>
                                  <a:schemeClr val="accent1">
                                    <a:lumMod val="60000"/>
                                    <a:lumOff val="40000"/>
                                  </a:schemeClr>
                                </a:solidFill>
                                <a:latin typeface="Cambria Math"/>
                              </a:rPr>
                              <m:t>𝑏</m:t>
                            </m:r>
                          </m:den>
                        </m:f>
                      </m:e>
                    </m:d>
                    <m:r>
                      <a:rPr lang="en-US" sz="2000" i="1">
                        <a:solidFill>
                          <a:schemeClr val="accent1">
                            <a:lumMod val="60000"/>
                            <a:lumOff val="40000"/>
                          </a:schemeClr>
                        </a:solidFill>
                        <a:latin typeface="Cambria Math"/>
                      </a:rPr>
                      <m:t>=</m:t>
                    </m:r>
                    <m:r>
                      <a:rPr lang="en-US" sz="2000" i="1">
                        <a:solidFill>
                          <a:schemeClr val="accent1">
                            <a:lumMod val="60000"/>
                            <a:lumOff val="40000"/>
                          </a:schemeClr>
                        </a:solidFill>
                        <a:latin typeface="Cambria Math"/>
                      </a:rPr>
                      <m:t>𝑙𝑜𝑔</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𝑎</m:t>
                        </m:r>
                      </m:e>
                    </m:d>
                    <m:r>
                      <a:rPr lang="en-US" sz="2000" i="1">
                        <a:solidFill>
                          <a:schemeClr val="accent1">
                            <a:lumMod val="60000"/>
                            <a:lumOff val="40000"/>
                          </a:schemeClr>
                        </a:solidFill>
                        <a:latin typeface="Cambria Math"/>
                      </a:rPr>
                      <m:t>−</m:t>
                    </m:r>
                    <m:r>
                      <a:rPr lang="en-US" sz="2000" i="1">
                        <a:solidFill>
                          <a:schemeClr val="accent1">
                            <a:lumMod val="60000"/>
                            <a:lumOff val="40000"/>
                          </a:schemeClr>
                        </a:solidFill>
                        <a:latin typeface="Cambria Math"/>
                      </a:rPr>
                      <m:t>𝑙𝑜𝑔</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𝑏</m:t>
                        </m:r>
                      </m:e>
                    </m:d>
                  </m:oMath>
                </a14:m>
                <a:r>
                  <a:rPr lang="en-US" sz="2000" dirty="0" smtClean="0">
                    <a:solidFill>
                      <a:schemeClr val="accent1">
                        <a:lumMod val="60000"/>
                        <a:lumOff val="40000"/>
                      </a:schemeClr>
                    </a:solidFill>
                  </a:rPr>
                  <a:t>. So:</a:t>
                </a:r>
                <a:endParaRPr lang="en-US" sz="2000" dirty="0">
                  <a:solidFill>
                    <a:schemeClr val="accent1">
                      <a:lumMod val="60000"/>
                      <a:lumOff val="40000"/>
                    </a:schemeClr>
                  </a:solidFill>
                </a:endParaRPr>
              </a:p>
              <a:p>
                <a:endParaRPr lang="en-US" sz="2000" i="1" dirty="0" smtClean="0">
                  <a:solidFill>
                    <a:schemeClr val="accent1">
                      <a:lumMod val="60000"/>
                      <a:lumOff val="40000"/>
                    </a:schemeClr>
                  </a:solidFill>
                  <a:latin typeface="Cambria Math" panose="02040503050406030204" pitchFamily="18" charset="0"/>
                </a:endParaRPr>
              </a:p>
              <a:p>
                <a14:m>
                  <m:oMath xmlns:m="http://schemas.openxmlformats.org/officeDocument/2006/math">
                    <m:r>
                      <a:rPr lang="en-US" sz="2000" i="1">
                        <a:solidFill>
                          <a:schemeClr val="accent1">
                            <a:lumMod val="60000"/>
                            <a:lumOff val="40000"/>
                          </a:schemeClr>
                        </a:solidFill>
                        <a:latin typeface="Cambria Math" panose="02040503050406030204" pitchFamily="18" charset="0"/>
                      </a:rPr>
                      <m:t>𝑙𝑜𝑔</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r>
                      <a:rPr lang="en-US" sz="2000" i="1">
                        <a:solidFill>
                          <a:schemeClr val="accent1">
                            <a:lumMod val="60000"/>
                            <a:lumOff val="40000"/>
                          </a:schemeClr>
                        </a:solidFill>
                        <a:latin typeface="Cambria Math" panose="02040503050406030204" pitchFamily="18" charset="0"/>
                      </a:rPr>
                      <m:t>−</m:t>
                    </m:r>
                    <m:r>
                      <a:rPr lang="en-US" sz="2000" i="1">
                        <a:solidFill>
                          <a:schemeClr val="accent1">
                            <a:lumMod val="60000"/>
                            <a:lumOff val="40000"/>
                          </a:schemeClr>
                        </a:solidFill>
                        <a:latin typeface="Cambria Math" panose="02040503050406030204" pitchFamily="18" charset="0"/>
                      </a:rPr>
                      <m:t>𝑙𝑜𝑔</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a:rPr lang="en-US" sz="2000" b="0" i="1" smtClean="0">
                            <a:solidFill>
                              <a:schemeClr val="accent1">
                                <a:lumMod val="60000"/>
                                <a:lumOff val="40000"/>
                              </a:schemeClr>
                            </a:solidFill>
                            <a:latin typeface="Cambria Math" panose="02040503050406030204" pitchFamily="18" charset="0"/>
                          </a:rPr>
                          <m:t>𝑙𝑜𝑔</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a:rPr lang="en-US" sz="2000" b="0" i="1" smtClean="0">
                            <a:solidFill>
                              <a:schemeClr val="accent1">
                                <a:lumMod val="60000"/>
                                <a:lumOff val="40000"/>
                              </a:schemeClr>
                            </a:solidFill>
                            <a:latin typeface="Cambria Math" panose="02040503050406030204" pitchFamily="18" charset="0"/>
                          </a:rPr>
                          <m:t>𝑙𝑜𝑔</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a:rPr lang="en-US" sz="2000" b="0" i="1" smtClean="0">
                            <a:solidFill>
                              <a:schemeClr val="accent1">
                                <a:lumMod val="60000"/>
                                <a:lumOff val="40000"/>
                              </a:schemeClr>
                            </a:solidFill>
                            <a:latin typeface="Cambria Math" panose="02040503050406030204" pitchFamily="18" charset="0"/>
                          </a:rPr>
                          <m:t>𝑙𝑜𝑔</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a:rPr lang="en-US" sz="2000" b="0" i="1" smtClean="0">
                            <a:solidFill>
                              <a:schemeClr val="accent1">
                                <a:lumMod val="60000"/>
                                <a:lumOff val="40000"/>
                              </a:schemeClr>
                            </a:solidFill>
                            <a:latin typeface="Cambria Math" panose="02040503050406030204" pitchFamily="18" charset="0"/>
                          </a:rPr>
                          <m:t>𝑙𝑜𝑔</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a:rPr lang="en-US" sz="2000" b="0" i="1" smtClean="0">
                            <a:solidFill>
                              <a:schemeClr val="accent1">
                                <a:lumMod val="60000"/>
                                <a:lumOff val="40000"/>
                              </a:schemeClr>
                            </a:solidFill>
                            <a:latin typeface="Cambria Math" panose="02040503050406030204" pitchFamily="18" charset="0"/>
                          </a:rPr>
                          <m:t>𝑙𝑜𝑔</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a:rPr lang="en-US" sz="2000" b="0" i="1" smtClean="0">
                            <a:solidFill>
                              <a:schemeClr val="accent1">
                                <a:lumMod val="60000"/>
                                <a:lumOff val="40000"/>
                              </a:schemeClr>
                            </a:solidFill>
                            <a:latin typeface="Cambria Math" panose="02040503050406030204" pitchFamily="18" charset="0"/>
                          </a:rPr>
                          <m:t>𝑙𝑜𝑔</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r>
                          <a:rPr lang="en-US" sz="2000" b="0" i="1" smtClean="0">
                            <a:solidFill>
                              <a:schemeClr val="accent1">
                                <a:lumMod val="60000"/>
                                <a:lumOff val="40000"/>
                              </a:schemeClr>
                            </a:solidFill>
                            <a:latin typeface="Cambria Math" panose="02040503050406030204" pitchFamily="18" charset="0"/>
                          </a:rPr>
                          <m:t>=</m:t>
                        </m:r>
                      </m:e>
                    </m:func>
                    <m:r>
                      <a:rPr lang="en-US" sz="2000" i="1">
                        <a:solidFill>
                          <a:schemeClr val="accent1">
                            <a:lumMod val="60000"/>
                            <a:lumOff val="40000"/>
                          </a:schemeClr>
                        </a:solidFill>
                        <a:latin typeface="Cambria Math" panose="02040503050406030204" pitchFamily="18" charset="0"/>
                      </a:rPr>
                      <m:t>𝑙𝑜𝑔</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den>
                        </m:f>
                      </m:e>
                    </m:d>
                  </m:oMath>
                </a14:m>
                <a:r>
                  <a:rPr lang="en-US" sz="2000" dirty="0" smtClean="0">
                    <a:solidFill>
                      <a:schemeClr val="accent1">
                        <a:lumMod val="60000"/>
                        <a:lumOff val="40000"/>
                      </a:schemeClr>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889000"/>
                <a:ext cx="12192000" cy="5968999"/>
              </a:xfrm>
              <a:blipFill rotWithShape="1">
                <a:blip r:embed="rId2"/>
                <a:stretch>
                  <a:fillRect l="-400"/>
                </a:stretch>
              </a:blipFill>
            </p:spPr>
            <p:txBody>
              <a:bodyPr/>
              <a:lstStyle/>
              <a:p>
                <a:r>
                  <a:rPr lang="en-US">
                    <a:noFill/>
                  </a:rPr>
                  <a:t> </a:t>
                </a:r>
              </a:p>
            </p:txBody>
          </p:sp>
        </mc:Fallback>
      </mc:AlternateContent>
    </p:spTree>
    <p:extLst>
      <p:ext uri="{BB962C8B-B14F-4D97-AF65-F5344CB8AC3E}">
        <p14:creationId xmlns:p14="http://schemas.microsoft.com/office/powerpoint/2010/main" val="13223946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41400"/>
          </a:xfrm>
        </p:spPr>
        <p:txBody>
          <a:bodyPr>
            <a:normAutofit/>
          </a:bodyPr>
          <a:lstStyle/>
          <a:p>
            <a:r>
              <a:rPr lang="en-US" dirty="0" smtClean="0"/>
              <a:t>A Little Algebra Later…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14426"/>
                <a:ext cx="12192000" cy="5743574"/>
              </a:xfrm>
            </p:spPr>
            <p:txBody>
              <a:bodyPr>
                <a:normAutofit fontScale="77500" lnSpcReduction="20000"/>
              </a:bodyPr>
              <a:lstStyle/>
              <a:p>
                <a:r>
                  <a:rPr lang="en-US" dirty="0" smtClean="0"/>
                  <a:t>We can solve for the 3 probabilities:</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r>
                                    <a:rPr lang="en-US" sz="2200" b="0" i="1" smtClean="0">
                                      <a:latin typeface="Cambria Math" panose="02040503050406030204" pitchFamily="18" charset="0"/>
                                    </a:rPr>
                                    <m:t>𝑑𝑟𝑖𝑣𝑖𝑛𝑔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=2=</m:t>
                                  </m:r>
                                  <m:r>
                                    <a:rPr lang="en-US" sz="2200" b="0" i="1" smtClean="0">
                                      <a:latin typeface="Cambria Math" panose="02040503050406030204" pitchFamily="18" charset="0"/>
                                    </a:rPr>
                                    <m:t>𝑝𝑢𝑏𝑙𝑖𝑐</m:t>
                                  </m:r>
                                  <m:r>
                                    <a:rPr lang="en-US" sz="2200" b="0" i="1" smtClean="0">
                                      <a:latin typeface="Cambria Math" panose="02040503050406030204" pitchFamily="18" charset="0"/>
                                    </a:rPr>
                                    <m:t> </m:t>
                                  </m:r>
                                  <m:r>
                                    <a:rPr lang="en-US" sz="2200" b="0" i="1" smtClean="0">
                                      <a:latin typeface="Cambria Math" panose="02040503050406030204" pitchFamily="18" charset="0"/>
                                    </a:rPr>
                                    <m:t>𝑡𝑟𝑎𝑛𝑠𝑖𝑡</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=3=</m:t>
                                  </m:r>
                                  <m:r>
                                    <a:rPr lang="en-US" sz="2200" b="0" i="1" smtClean="0">
                                      <a:latin typeface="Cambria Math" panose="02040503050406030204" pitchFamily="18" charset="0"/>
                                    </a:rPr>
                                    <m:t>𝑤𝑎𝑙𝑘𝑖𝑛𝑔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qArr>
                        </m:e>
                      </m:d>
                    </m:oMath>
                  </m:oMathPara>
                </a14:m>
                <a:endParaRPr lang="en-US" sz="2400" dirty="0"/>
              </a:p>
              <a:p>
                <a:endParaRPr lang="en-US" sz="900" dirty="0" smtClean="0"/>
              </a:p>
              <a:p>
                <a:r>
                  <a:rPr lang="en-US" dirty="0" smtClean="0"/>
                  <a:t>We can easily verify that all 3 probabilities sum to 1:</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oMath>
                  </m:oMathPara>
                </a14:m>
                <a:endParaRPr lang="en-US" i="1" dirty="0" smtClean="0">
                  <a:latin typeface="Cambria Math" panose="02040503050406030204" pitchFamily="18" charset="0"/>
                </a:endParaRP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oMath>
                  </m:oMathPara>
                </a14:m>
                <a:endParaRPr lang="en-US" i="1" dirty="0" smtClean="0">
                  <a:latin typeface="Cambria Math" panose="02040503050406030204" pitchFamily="18" charset="0"/>
                </a:endParaRP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=1</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14426"/>
                <a:ext cx="12192000" cy="5743574"/>
              </a:xfrm>
              <a:blipFill rotWithShape="0">
                <a:blip r:embed="rId2"/>
                <a:stretch>
                  <a:fillRect l="-550" t="-2229"/>
                </a:stretch>
              </a:blipFill>
            </p:spPr>
            <p:txBody>
              <a:bodyPr/>
              <a:lstStyle/>
              <a:p>
                <a:r>
                  <a:rPr lang="en-US">
                    <a:noFill/>
                  </a:rPr>
                  <a:t> </a:t>
                </a:r>
              </a:p>
            </p:txBody>
          </p:sp>
        </mc:Fallback>
      </mc:AlternateContent>
    </p:spTree>
    <p:extLst>
      <p:ext uri="{BB962C8B-B14F-4D97-AF65-F5344CB8AC3E}">
        <p14:creationId xmlns:p14="http://schemas.microsoft.com/office/powerpoint/2010/main" val="36385383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dirty="0" smtClean="0"/>
              <a:t>Translating to English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66800"/>
                <a:ext cx="12192000" cy="5791199"/>
              </a:xfrm>
            </p:spPr>
            <p:txBody>
              <a:bodyPr>
                <a:normAutofit/>
              </a:bodyPr>
              <a:lstStyle/>
              <a:p>
                <a:r>
                  <a:rPr lang="en-US" dirty="0" smtClean="0"/>
                  <a:t>Multinomial logistic regression allows each category of a nominal DV to be compared to a reference category, resulting in several logistic regression models. Specifically, this means that:</a:t>
                </a:r>
              </a:p>
              <a:p>
                <a:pPr lvl="1"/>
                <a:r>
                  <a:rPr lang="en-US" dirty="0"/>
                  <a:t>The number of logistic regression models that will be estimated will be 1 less than the number of categories in the DV.</a:t>
                </a:r>
              </a:p>
              <a:p>
                <a:pPr lvl="2"/>
                <a:r>
                  <a:rPr lang="en-US" dirty="0"/>
                  <a:t>In this instance, because the DV has 3 categories, there will be 3-1 = 2 logistic regression models which will be estimated</a:t>
                </a:r>
              </a:p>
              <a:p>
                <a:pPr lvl="1"/>
                <a:r>
                  <a:rPr lang="en-US" dirty="0"/>
                  <a:t>One category of the DV will be considered a reference category. If we leave Y=3 (walking) as the reference category, with which the other two categories (Y=1, or driving, and Y=2, or public transit) will be compared, we have the following two logit models</a:t>
                </a:r>
                <a:r>
                  <a:rPr lang="en-US" dirty="0" smtClean="0"/>
                  <a:t>:</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pPr lvl="1"/>
                <a:r>
                  <a:rPr lang="en-US" dirty="0" smtClean="0"/>
                  <a:t>It doesn’t matter which category is the reference category.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66800"/>
                <a:ext cx="12192000" cy="5791199"/>
              </a:xfrm>
              <a:blipFill rotWithShape="0">
                <a:blip r:embed="rId2"/>
                <a:stretch>
                  <a:fillRect l="-900" t="-1684" r="-1050"/>
                </a:stretch>
              </a:blipFill>
            </p:spPr>
            <p:txBody>
              <a:bodyPr/>
              <a:lstStyle/>
              <a:p>
                <a:r>
                  <a:rPr lang="en-US">
                    <a:noFill/>
                  </a:rPr>
                  <a:t> </a:t>
                </a:r>
              </a:p>
            </p:txBody>
          </p:sp>
        </mc:Fallback>
      </mc:AlternateContent>
    </p:spTree>
    <p:extLst>
      <p:ext uri="{BB962C8B-B14F-4D97-AF65-F5344CB8AC3E}">
        <p14:creationId xmlns:p14="http://schemas.microsoft.com/office/powerpoint/2010/main" val="2390396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smtClean="0"/>
              <a:t>Translating to English (Cont’d)</a:t>
            </a:r>
            <a:endParaRPr lang="en-US" dirty="0"/>
          </a:p>
        </p:txBody>
      </p:sp>
      <p:sp>
        <p:nvSpPr>
          <p:cNvPr id="3" name="Content Placeholder 2"/>
          <p:cNvSpPr>
            <a:spLocks noGrp="1"/>
          </p:cNvSpPr>
          <p:nvPr>
            <p:ph idx="1"/>
          </p:nvPr>
        </p:nvSpPr>
        <p:spPr>
          <a:xfrm>
            <a:off x="0" y="1019174"/>
            <a:ext cx="12192000" cy="5838825"/>
          </a:xfrm>
        </p:spPr>
        <p:txBody>
          <a:bodyPr>
            <a:normAutofit/>
          </a:bodyPr>
          <a:lstStyle/>
          <a:p>
            <a:r>
              <a:rPr lang="en-US" dirty="0" smtClean="0"/>
              <a:t>That is, each of the two logistic models that we’ll be running will provide an estimate for the effect that each predictor has on the dependent variable.</a:t>
            </a:r>
          </a:p>
          <a:p>
            <a:r>
              <a:rPr lang="en-US" dirty="0" smtClean="0"/>
              <a:t>For instance, we’ll be able to examine the effect that each predictor has on the choice between driving and walking (Y=1 and Y=3), and between public transit and walking (Y=2 and Y=3).</a:t>
            </a:r>
          </a:p>
          <a:p>
            <a:pPr lvl="1"/>
            <a:r>
              <a:rPr lang="en-US" dirty="0" smtClean="0"/>
              <a:t>I.e., The </a:t>
            </a:r>
            <a:r>
              <a:rPr lang="en-US" dirty="0"/>
              <a:t>key is to remember that each equation is a contrast between a given category and a reference category. </a:t>
            </a:r>
          </a:p>
          <a:p>
            <a:pPr lvl="1"/>
            <a:r>
              <a:rPr lang="en-US" dirty="0"/>
              <a:t>So coefficients in regression 1 are contrasts between category Y=1 (driving) and the reference category Y=3 (walking) and coefficients in regression 2 are contrasts between category Y=2 (public transit) and the reference category Y=3 (walking</a:t>
            </a:r>
            <a:r>
              <a:rPr lang="en-US" dirty="0" smtClean="0"/>
              <a:t>).</a:t>
            </a:r>
            <a:endParaRPr lang="en-US" dirty="0"/>
          </a:p>
        </p:txBody>
      </p:sp>
    </p:spTree>
    <p:extLst>
      <p:ext uri="{BB962C8B-B14F-4D97-AF65-F5344CB8AC3E}">
        <p14:creationId xmlns:p14="http://schemas.microsoft.com/office/powerpoint/2010/main" val="37936232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smtClean="0"/>
              <a:t>Results</a:t>
            </a:r>
            <a:endParaRPr lang="en-US" dirty="0"/>
          </a:p>
        </p:txBody>
      </p:sp>
      <p:sp>
        <p:nvSpPr>
          <p:cNvPr id="3" name="Content Placeholder 2"/>
          <p:cNvSpPr>
            <a:spLocks noGrp="1"/>
          </p:cNvSpPr>
          <p:nvPr>
            <p:ph idx="1"/>
          </p:nvPr>
        </p:nvSpPr>
        <p:spPr>
          <a:xfrm>
            <a:off x="0" y="1447799"/>
            <a:ext cx="431800" cy="3743325"/>
          </a:xfrm>
        </p:spPr>
        <p:txBody>
          <a:bodyPr>
            <a:normAutofit/>
          </a:bodyPr>
          <a:lstStyle/>
          <a:p>
            <a:pPr marL="0" indent="0">
              <a:buNone/>
            </a:pPr>
            <a:r>
              <a:rPr lang="en-US" sz="2100" b="1" i="1" dirty="0" smtClean="0">
                <a:solidFill>
                  <a:srgbClr val="FF0000"/>
                </a:solidFill>
              </a:rPr>
              <a:t>a</a:t>
            </a:r>
            <a:r>
              <a:rPr lang="en-US" sz="2100" b="1" i="1" baseline="-25000" dirty="0" smtClean="0">
                <a:solidFill>
                  <a:srgbClr val="FF0000"/>
                </a:solidFill>
              </a:rPr>
              <a:t>0</a:t>
            </a:r>
            <a:r>
              <a:rPr lang="en-US" sz="2100" b="1" i="1" dirty="0" smtClean="0">
                <a:solidFill>
                  <a:srgbClr val="FF0000"/>
                </a:solidFill>
              </a:rPr>
              <a:t>  a</a:t>
            </a:r>
            <a:r>
              <a:rPr lang="en-US" sz="2100" b="1" i="1" baseline="-25000" dirty="0" smtClean="0">
                <a:solidFill>
                  <a:srgbClr val="FF0000"/>
                </a:solidFill>
              </a:rPr>
              <a:t>1</a:t>
            </a:r>
            <a:r>
              <a:rPr lang="en-US" sz="2100" b="1" i="1" dirty="0" smtClean="0">
                <a:solidFill>
                  <a:srgbClr val="FF0000"/>
                </a:solidFill>
              </a:rPr>
              <a:t>  a</a:t>
            </a:r>
            <a:r>
              <a:rPr lang="en-US" sz="2100" b="1" i="1" baseline="-25000" dirty="0" smtClean="0">
                <a:solidFill>
                  <a:srgbClr val="FF0000"/>
                </a:solidFill>
              </a:rPr>
              <a:t>2</a:t>
            </a:r>
            <a:r>
              <a:rPr lang="en-US" sz="2100" b="1" i="1" dirty="0" smtClean="0">
                <a:solidFill>
                  <a:srgbClr val="FF0000"/>
                </a:solidFill>
              </a:rPr>
              <a:t>  a</a:t>
            </a:r>
            <a:r>
              <a:rPr lang="en-US" sz="2100" b="1" i="1" baseline="-25000" dirty="0" smtClean="0">
                <a:solidFill>
                  <a:srgbClr val="FF0000"/>
                </a:solidFill>
              </a:rPr>
              <a:t>3</a:t>
            </a:r>
            <a:r>
              <a:rPr lang="en-US" sz="2100" b="1" i="1" dirty="0" smtClean="0">
                <a:solidFill>
                  <a:srgbClr val="FF0000"/>
                </a:solidFill>
              </a:rPr>
              <a:t>  a</a:t>
            </a:r>
            <a:r>
              <a:rPr lang="en-US" sz="2100" b="1" i="1" baseline="-25000" dirty="0" smtClean="0">
                <a:solidFill>
                  <a:srgbClr val="FF0000"/>
                </a:solidFill>
              </a:rPr>
              <a:t>4</a:t>
            </a:r>
          </a:p>
          <a:p>
            <a:pPr marL="0" indent="0">
              <a:buNone/>
            </a:pPr>
            <a:endParaRPr lang="en-US" sz="1000" b="1" i="1" baseline="-25000" dirty="0">
              <a:solidFill>
                <a:srgbClr val="FF0000"/>
              </a:solidFill>
            </a:endParaRPr>
          </a:p>
          <a:p>
            <a:pPr marL="0" indent="0">
              <a:buNone/>
            </a:pPr>
            <a:endParaRPr lang="en-US" sz="2100" b="1" i="1" baseline="-25000" dirty="0" smtClean="0">
              <a:solidFill>
                <a:srgbClr val="FF0000"/>
              </a:solidFill>
            </a:endParaRPr>
          </a:p>
          <a:p>
            <a:pPr marL="0" indent="0">
              <a:buNone/>
            </a:pPr>
            <a:r>
              <a:rPr lang="en-US" sz="2100" b="1" i="1" dirty="0" smtClean="0">
                <a:solidFill>
                  <a:srgbClr val="FF0000"/>
                </a:solidFill>
              </a:rPr>
              <a:t>b</a:t>
            </a:r>
            <a:r>
              <a:rPr lang="en-US" sz="2100" b="1" i="1" baseline="-25000" dirty="0" smtClean="0">
                <a:solidFill>
                  <a:srgbClr val="FF0000"/>
                </a:solidFill>
              </a:rPr>
              <a:t>0</a:t>
            </a:r>
            <a:r>
              <a:rPr lang="en-US" sz="2100" b="1" i="1" dirty="0" smtClean="0">
                <a:solidFill>
                  <a:srgbClr val="FF0000"/>
                </a:solidFill>
              </a:rPr>
              <a:t>  b</a:t>
            </a:r>
            <a:r>
              <a:rPr lang="en-US" sz="2100" b="1" i="1" baseline="-25000" dirty="0" smtClean="0">
                <a:solidFill>
                  <a:srgbClr val="FF0000"/>
                </a:solidFill>
              </a:rPr>
              <a:t>1</a:t>
            </a:r>
            <a:r>
              <a:rPr lang="en-US" sz="2100" b="1" i="1" dirty="0" smtClean="0">
                <a:solidFill>
                  <a:srgbClr val="FF0000"/>
                </a:solidFill>
              </a:rPr>
              <a:t>  b</a:t>
            </a:r>
            <a:r>
              <a:rPr lang="en-US" sz="2100" b="1" i="1" baseline="-25000" dirty="0" smtClean="0">
                <a:solidFill>
                  <a:srgbClr val="FF0000"/>
                </a:solidFill>
              </a:rPr>
              <a:t>2</a:t>
            </a:r>
            <a:r>
              <a:rPr lang="en-US" sz="2100" b="1" i="1" dirty="0" smtClean="0">
                <a:solidFill>
                  <a:srgbClr val="FF0000"/>
                </a:solidFill>
              </a:rPr>
              <a:t>  b</a:t>
            </a:r>
            <a:r>
              <a:rPr lang="en-US" sz="2100" b="1" i="1" baseline="-25000" dirty="0" smtClean="0">
                <a:solidFill>
                  <a:srgbClr val="FF0000"/>
                </a:solidFill>
              </a:rPr>
              <a:t>3</a:t>
            </a:r>
            <a:r>
              <a:rPr lang="en-US" sz="2100" b="1" i="1" dirty="0" smtClean="0">
                <a:solidFill>
                  <a:srgbClr val="FF0000"/>
                </a:solidFill>
              </a:rPr>
              <a:t>  b</a:t>
            </a:r>
            <a:r>
              <a:rPr lang="en-US" sz="2100" b="1" i="1" baseline="-25000" dirty="0" smtClean="0">
                <a:solidFill>
                  <a:srgbClr val="FF0000"/>
                </a:solidFill>
              </a:rPr>
              <a:t>4</a:t>
            </a:r>
            <a:endParaRPr lang="en-US" sz="2100" b="1" i="1" baseline="-25000" dirty="0">
              <a:solidFill>
                <a:srgbClr val="FF0000"/>
              </a:solidFill>
            </a:endParaRPr>
          </a:p>
          <a:p>
            <a:pPr marL="0" indent="0">
              <a:buNone/>
            </a:pPr>
            <a:endParaRPr lang="en-US" sz="2100" b="1" i="1" baseline="-25000" dirty="0" smtClean="0">
              <a:solidFill>
                <a:srgbClr val="FF0000"/>
              </a:solidFill>
            </a:endParaRPr>
          </a:p>
        </p:txBody>
      </p:sp>
      <p:pic>
        <p:nvPicPr>
          <p:cNvPr id="5" name="Picture 4"/>
          <p:cNvPicPr>
            <a:picLocks noChangeAspect="1"/>
          </p:cNvPicPr>
          <p:nvPr/>
        </p:nvPicPr>
        <p:blipFill>
          <a:blip r:embed="rId2"/>
          <a:stretch>
            <a:fillRect/>
          </a:stretch>
        </p:blipFill>
        <p:spPr>
          <a:xfrm>
            <a:off x="431800" y="927101"/>
            <a:ext cx="11098848" cy="4114800"/>
          </a:xfrm>
          <a:prstGeom prst="rect">
            <a:avLst/>
          </a:prstGeom>
        </p:spPr>
      </p:pic>
      <p:sp>
        <p:nvSpPr>
          <p:cNvPr id="4" name="TextBox 3"/>
          <p:cNvSpPr txBox="1"/>
          <p:nvPr/>
        </p:nvSpPr>
        <p:spPr>
          <a:xfrm>
            <a:off x="0" y="5346700"/>
            <a:ext cx="12192000"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OR (odds ratio) is the last column, and is simply the </a:t>
            </a:r>
            <a:r>
              <a:rPr lang="en-US" sz="2400" dirty="0" err="1" smtClean="0"/>
              <a:t>exponentiated</a:t>
            </a:r>
            <a:r>
              <a:rPr lang="en-US" sz="2400" dirty="0" smtClean="0"/>
              <a:t> coefficient.</a:t>
            </a:r>
          </a:p>
          <a:p>
            <a:pPr marL="285750" indent="-285750">
              <a:buFont typeface="Arial" panose="020B0604020202020204" pitchFamily="34" charset="0"/>
              <a:buChar char="•"/>
            </a:pPr>
            <a:r>
              <a:rPr lang="en-US" sz="2400" b="1" dirty="0" smtClean="0"/>
              <a:t>For a moment, let’s imagine that all the variables are statistically significant (p-values &lt; 0.05)</a:t>
            </a:r>
          </a:p>
          <a:p>
            <a:pPr marL="285750" indent="-285750">
              <a:buFont typeface="Arial" panose="020B0604020202020204" pitchFamily="34" charset="0"/>
              <a:buChar char="•"/>
            </a:pPr>
            <a:endParaRPr lang="en-US" dirty="0"/>
          </a:p>
        </p:txBody>
      </p:sp>
      <p:sp>
        <p:nvSpPr>
          <p:cNvPr id="6" name="TextBox 5"/>
          <p:cNvSpPr txBox="1"/>
          <p:nvPr/>
        </p:nvSpPr>
        <p:spPr>
          <a:xfrm>
            <a:off x="1657350" y="898011"/>
            <a:ext cx="7200900" cy="369332"/>
          </a:xfrm>
          <a:prstGeom prst="rect">
            <a:avLst/>
          </a:prstGeom>
          <a:noFill/>
        </p:spPr>
        <p:txBody>
          <a:bodyPr wrap="square" rtlCol="0">
            <a:spAutoFit/>
          </a:bodyPr>
          <a:lstStyle/>
          <a:p>
            <a:r>
              <a:rPr lang="en-US" b="1" dirty="0" smtClean="0">
                <a:solidFill>
                  <a:srgbClr val="FF0000"/>
                </a:solidFill>
                <a:latin typeface="Courier New" panose="02070309020205020404" pitchFamily="49" charset="0"/>
                <a:cs typeface="Courier New" panose="02070309020205020404" pitchFamily="49" charset="0"/>
              </a:rPr>
              <a:t>(Comparing driving (Y=1) to walking (Y=3))</a:t>
            </a:r>
            <a:endParaRPr lang="en-US" b="1" dirty="0">
              <a:solidFill>
                <a:srgbClr val="FF0000"/>
              </a:solidFill>
              <a:latin typeface="Courier New" panose="02070309020205020404" pitchFamily="49" charset="0"/>
              <a:cs typeface="Courier New" panose="02070309020205020404" pitchFamily="49" charset="0"/>
            </a:endParaRPr>
          </a:p>
        </p:txBody>
      </p:sp>
      <p:sp>
        <p:nvSpPr>
          <p:cNvPr id="7" name="TextBox 6"/>
          <p:cNvSpPr txBox="1"/>
          <p:nvPr/>
        </p:nvSpPr>
        <p:spPr>
          <a:xfrm>
            <a:off x="1670050" y="2955411"/>
            <a:ext cx="7200900" cy="369332"/>
          </a:xfrm>
          <a:prstGeom prst="rect">
            <a:avLst/>
          </a:prstGeom>
          <a:noFill/>
        </p:spPr>
        <p:txBody>
          <a:bodyPr wrap="square" rtlCol="0">
            <a:spAutoFit/>
          </a:bodyPr>
          <a:lstStyle/>
          <a:p>
            <a:r>
              <a:rPr lang="en-US" b="1" dirty="0" smtClean="0">
                <a:solidFill>
                  <a:srgbClr val="FF0000"/>
                </a:solidFill>
                <a:latin typeface="Courier New" panose="02070309020205020404" pitchFamily="49" charset="0"/>
                <a:cs typeface="Courier New" panose="02070309020205020404" pitchFamily="49" charset="0"/>
              </a:rPr>
              <a:t>(Comparing public transit (Y=2) to walking (Y=3))</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10267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smtClean="0"/>
              <a:t>Interpretation of Multinomial </a:t>
            </a:r>
            <a:r>
              <a:rPr lang="en-US" dirty="0" err="1" smtClean="0"/>
              <a:t>Logit</a:t>
            </a:r>
            <a:r>
              <a:rPr lang="en-US" dirty="0" smtClean="0"/>
              <a:t> Coefficients (Cont’d)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711200"/>
            <a:ext cx="82486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0" y="2367638"/>
                <a:ext cx="12192000" cy="4524315"/>
              </a:xfrm>
              <a:prstGeom prst="rect">
                <a:avLst/>
              </a:prstGeom>
            </p:spPr>
            <p:txBody>
              <a:bodyPr wrap="square">
                <a:spAutoFit/>
              </a:bodyPr>
              <a:lstStyle/>
              <a:p>
                <a:pPr marL="285750" indent="-285750">
                  <a:buFont typeface="Arial" pitchFamily="34" charset="0"/>
                  <a:buChar char="•"/>
                </a:pPr>
                <a:r>
                  <a:rPr lang="en-US" b="1" dirty="0" smtClean="0"/>
                  <a:t>Regression 1 </a:t>
                </a:r>
                <a:r>
                  <a:rPr lang="en-US" b="1" dirty="0"/>
                  <a:t>(comparing </a:t>
                </a:r>
                <a:r>
                  <a:rPr lang="en-US" b="1" dirty="0" smtClean="0"/>
                  <a:t>Y=1 (walking) </a:t>
                </a:r>
                <a:r>
                  <a:rPr lang="en-US" b="1" dirty="0"/>
                  <a:t>to Y=3 (driving)):</a:t>
                </a:r>
              </a:p>
              <a:p>
                <a:pPr marL="742950" lvl="1" indent="-285750">
                  <a:buFont typeface="Arial" pitchFamily="34" charset="0"/>
                  <a:buChar char="•"/>
                </a:pPr>
                <a:r>
                  <a:rPr lang="en-US" b="1" dirty="0" smtClean="0"/>
                  <a:t>Binary Predictor: </a:t>
                </a:r>
                <a:r>
                  <a:rPr lang="en-US" dirty="0" smtClean="0"/>
                  <a:t>Holding the other predictors constant, the </a:t>
                </a:r>
                <a:r>
                  <a:rPr lang="en-US" dirty="0"/>
                  <a:t>odds that a person living </a:t>
                </a:r>
                <a:r>
                  <a:rPr lang="en-US" dirty="0" smtClean="0"/>
                  <a:t>within </a:t>
                </a:r>
                <a:r>
                  <a:rPr lang="en-US" dirty="0"/>
                  <a:t>a 2 mile radius of work will drive rather than walk are about </a:t>
                </a:r>
                <a:r>
                  <a:rPr lang="en-US" dirty="0" smtClean="0"/>
                  <a:t>0.11 </a:t>
                </a:r>
                <a:r>
                  <a:rPr lang="en-US" dirty="0"/>
                  <a:t>(~1/9</a:t>
                </a:r>
                <a:r>
                  <a:rPr lang="en-US" baseline="30000" dirty="0"/>
                  <a:t>th</a:t>
                </a:r>
                <a:r>
                  <a:rPr lang="en-US" dirty="0"/>
                  <a:t>) the odds </a:t>
                </a:r>
                <a:r>
                  <a:rPr lang="en-US" dirty="0" smtClean="0"/>
                  <a:t>that a </a:t>
                </a:r>
                <a:r>
                  <a:rPr lang="en-US" dirty="0"/>
                  <a:t>person who doesn’t live within a 2 mile radius of </a:t>
                </a:r>
                <a:r>
                  <a:rPr lang="en-US" dirty="0" smtClean="0"/>
                  <a:t>work will drive rather than walk. </a:t>
                </a:r>
                <a:r>
                  <a:rPr lang="en-US" dirty="0"/>
                  <a:t>Said differently, as the variable </a:t>
                </a:r>
                <a:r>
                  <a:rPr lang="en-US" dirty="0" err="1"/>
                  <a:t>TwoMiRadius</a:t>
                </a:r>
                <a:r>
                  <a:rPr lang="en-US" dirty="0"/>
                  <a:t> goes up by 1 unit (from 0=No to 1=Yes), the odds of </a:t>
                </a:r>
                <a:r>
                  <a:rPr lang="en-US" dirty="0" smtClean="0"/>
                  <a:t>driving </a:t>
                </a:r>
                <a:r>
                  <a:rPr lang="en-US" dirty="0"/>
                  <a:t>are about 1/9</a:t>
                </a:r>
                <a:r>
                  <a:rPr lang="en-US" baseline="30000" dirty="0"/>
                  <a:t>th</a:t>
                </a:r>
                <a:r>
                  <a:rPr lang="en-US" dirty="0"/>
                  <a:t> the odds of walking. This makes sense </a:t>
                </a:r>
                <a:r>
                  <a:rPr lang="en-US" dirty="0" smtClean="0"/>
                  <a:t>as we’d expect </a:t>
                </a:r>
                <a:r>
                  <a:rPr lang="en-US" dirty="0"/>
                  <a:t>individuals </a:t>
                </a:r>
                <a:r>
                  <a:rPr lang="en-US" dirty="0" smtClean="0"/>
                  <a:t>living </a:t>
                </a:r>
                <a:r>
                  <a:rPr lang="en-US" dirty="0"/>
                  <a:t>closer to work to be more likely to walk </a:t>
                </a:r>
                <a:r>
                  <a:rPr lang="en-US" dirty="0" smtClean="0"/>
                  <a:t>vs. drive than </a:t>
                </a:r>
                <a:r>
                  <a:rPr lang="en-US" dirty="0"/>
                  <a:t>those </a:t>
                </a:r>
                <a:r>
                  <a:rPr lang="en-US" dirty="0" smtClean="0"/>
                  <a:t>living </a:t>
                </a:r>
                <a:r>
                  <a:rPr lang="en-US" dirty="0"/>
                  <a:t>farther </a:t>
                </a:r>
                <a:r>
                  <a:rPr lang="en-US" dirty="0" smtClean="0"/>
                  <a:t>away.</a:t>
                </a:r>
                <a:endParaRPr lang="en-US" dirty="0"/>
              </a:p>
              <a:p>
                <a:pPr marL="742950" lvl="1" indent="-285750">
                  <a:buFont typeface="Arial" pitchFamily="34" charset="0"/>
                  <a:buChar char="•"/>
                </a:pPr>
                <a:r>
                  <a:rPr lang="en-US" b="1" dirty="0" smtClean="0"/>
                  <a:t>Continuous Predictor: </a:t>
                </a:r>
                <a:r>
                  <a:rPr lang="en-US" dirty="0" smtClean="0"/>
                  <a:t>A 1 unit ($</a:t>
                </a:r>
                <a:r>
                  <a:rPr lang="en-US" dirty="0"/>
                  <a:t>1</a:t>
                </a:r>
                <a:r>
                  <a:rPr lang="en-US" dirty="0" smtClean="0"/>
                  <a:t>) increase in  weekly income is associated with an increase in the odds </a:t>
                </a:r>
                <a:r>
                  <a:rPr lang="en-US" dirty="0"/>
                  <a:t>of the individual driving </a:t>
                </a:r>
                <a:r>
                  <a:rPr lang="en-US" dirty="0" smtClean="0"/>
                  <a:t>vs. walking by a factor of 1.004. Similarly</a:t>
                </a:r>
                <a:r>
                  <a:rPr lang="en-US" dirty="0"/>
                  <a:t>, </a:t>
                </a:r>
                <a:r>
                  <a:rPr lang="en-US" dirty="0" smtClean="0"/>
                  <a:t>an increase in income by </a:t>
                </a:r>
                <a:r>
                  <a:rPr lang="en-US" dirty="0"/>
                  <a:t>100 units ($100</a:t>
                </a:r>
                <a:r>
                  <a:rPr lang="en-US" dirty="0" smtClean="0"/>
                  <a:t>) is associated with an increase in the odds of the individual driving vs. walking by a factor of </a:t>
                </a:r>
                <a14:m>
                  <m:oMath xmlns:m="http://schemas.openxmlformats.org/officeDocument/2006/math">
                    <m:sSup>
                      <m:sSupPr>
                        <m:ctrlPr>
                          <a:rPr lang="en-US" i="1" smtClean="0">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m:t>
                            </m:r>
                            <m:r>
                              <a:rPr lang="en-US" i="1">
                                <a:latin typeface="Cambria Math"/>
                              </a:rPr>
                              <m:t>𝑎</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100∗0.000448</m:t>
                        </m:r>
                      </m:sup>
                    </m:sSup>
                    <m:r>
                      <a:rPr lang="en-US" i="1">
                        <a:latin typeface="Cambria Math"/>
                      </a:rPr>
                      <m:t>=1.046</m:t>
                    </m:r>
                  </m:oMath>
                </a14:m>
                <a:r>
                  <a:rPr lang="en-US" dirty="0"/>
                  <a:t>.</a:t>
                </a:r>
              </a:p>
              <a:p>
                <a:pPr marL="742950" lvl="1" indent="-285750">
                  <a:buFont typeface="Arial" pitchFamily="34" charset="0"/>
                  <a:buChar char="•"/>
                </a:pPr>
                <a:r>
                  <a:rPr lang="en-US" b="1" dirty="0" smtClean="0"/>
                  <a:t>Binary Predictor:</a:t>
                </a:r>
                <a:r>
                  <a:rPr lang="en-US" dirty="0" smtClean="0"/>
                  <a:t> Gender </a:t>
                </a:r>
                <a:r>
                  <a:rPr lang="en-US" dirty="0"/>
                  <a:t>is coded as </a:t>
                </a:r>
                <a:r>
                  <a:rPr lang="en-US" dirty="0" smtClean="0"/>
                  <a:t>0=F </a:t>
                </a:r>
                <a:r>
                  <a:rPr lang="en-US" dirty="0"/>
                  <a:t>and </a:t>
                </a:r>
                <a:r>
                  <a:rPr lang="en-US" dirty="0" smtClean="0"/>
                  <a:t>1=M. </a:t>
                </a:r>
                <a:r>
                  <a:rPr lang="en-US" dirty="0"/>
                  <a:t>The odds that a male will drive </a:t>
                </a:r>
                <a:r>
                  <a:rPr lang="en-US" dirty="0" smtClean="0"/>
                  <a:t>vs. walk </a:t>
                </a:r>
                <a:r>
                  <a:rPr lang="en-US" dirty="0"/>
                  <a:t>to work are about 0.92 the odds that a female will drive rather than walk to work. </a:t>
                </a:r>
                <a:endParaRPr lang="en-US" dirty="0" smtClean="0"/>
              </a:p>
              <a:p>
                <a:pPr marL="742950" lvl="1" indent="-285750">
                  <a:buFont typeface="Arial" pitchFamily="34" charset="0"/>
                  <a:buChar char="•"/>
                </a:pPr>
                <a:r>
                  <a:rPr lang="en-US" b="1" dirty="0" smtClean="0"/>
                  <a:t>Binary Predictor: </a:t>
                </a:r>
                <a:r>
                  <a:rPr lang="en-US" dirty="0" smtClean="0"/>
                  <a:t>Parents </a:t>
                </a:r>
                <a:r>
                  <a:rPr lang="en-US" dirty="0"/>
                  <a:t>are more likely to drive rather than walk than non-parents (OR = 1.008). We can also write that in terms of percentages. Recall from binary logistic regression that we can </a:t>
                </a:r>
                <a:r>
                  <a:rPr lang="en-US" altLang="en-US" dirty="0">
                    <a:solidFill>
                      <a:srgbClr val="000000"/>
                    </a:solidFill>
                    <a:cs typeface="Arial" panose="020B0604020202020204" pitchFamily="34" charset="0"/>
                  </a:rPr>
                  <a:t>say that a 1 unit change in the predictor corresponds to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oMath>
                </a14:m>
                <a:r>
                  <a:rPr lang="en-US" altLang="en-US" dirty="0">
                    <a:solidFill>
                      <a:srgbClr val="000000"/>
                    </a:solidFill>
                    <a:cs typeface="Arial" panose="020B0604020202020204" pitchFamily="34" charset="0"/>
                  </a:rPr>
                  <a:t> change in the odds that Y=1 (vs. Y=3). Here, a 1 unit change in the predictor (being a parent vs. non-parent) is associated with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r>
                      <a:rPr lang="en-US" altLang="en-US" i="1">
                        <a:solidFill>
                          <a:srgbClr val="000000"/>
                        </a:solidFill>
                        <a:latin typeface="Cambria Math"/>
                        <a:cs typeface="Arial" panose="020B0604020202020204" pitchFamily="34" charset="0"/>
                      </a:rPr>
                      <m:t>=0.80%</m:t>
                    </m:r>
                  </m:oMath>
                </a14:m>
                <a:r>
                  <a:rPr lang="en-US" dirty="0"/>
                  <a:t> change in the odds that the person will drive rather than walk. </a:t>
                </a:r>
                <a:r>
                  <a:rPr lang="en-US" dirty="0" smtClean="0"/>
                  <a:t>So, when </a:t>
                </a:r>
                <a:r>
                  <a:rPr lang="en-US" dirty="0"/>
                  <a:t>compared with non-parents, parents have 0.80% higher odds of driving rather than walking.</a:t>
                </a:r>
              </a:p>
            </p:txBody>
          </p:sp>
        </mc:Choice>
        <mc:Fallback xmlns="">
          <p:sp>
            <p:nvSpPr>
              <p:cNvPr id="4" name="Rectangle 3"/>
              <p:cNvSpPr>
                <a:spLocks noRot="1" noChangeAspect="1" noMove="1" noResize="1" noEditPoints="1" noAdjustHandles="1" noChangeArrowheads="1" noChangeShapeType="1" noTextEdit="1"/>
              </p:cNvSpPr>
              <p:nvPr/>
            </p:nvSpPr>
            <p:spPr>
              <a:xfrm>
                <a:off x="0" y="2367638"/>
                <a:ext cx="12192000" cy="4524315"/>
              </a:xfrm>
              <a:prstGeom prst="rect">
                <a:avLst/>
              </a:prstGeom>
              <a:blipFill rotWithShape="0">
                <a:blip r:embed="rId3"/>
                <a:stretch>
                  <a:fillRect l="-300" t="-673" r="-700" b="-1077"/>
                </a:stretch>
              </a:blipFill>
            </p:spPr>
            <p:txBody>
              <a:bodyPr/>
              <a:lstStyle/>
              <a:p>
                <a:r>
                  <a:rPr lang="en-US">
                    <a:noFill/>
                  </a:rPr>
                  <a:t> </a:t>
                </a:r>
              </a:p>
            </p:txBody>
          </p:sp>
        </mc:Fallback>
      </mc:AlternateContent>
      <p:sp>
        <p:nvSpPr>
          <p:cNvPr id="5" name="TextBox 4"/>
          <p:cNvSpPr txBox="1"/>
          <p:nvPr/>
        </p:nvSpPr>
        <p:spPr>
          <a:xfrm>
            <a:off x="2603500" y="1765300"/>
            <a:ext cx="381000" cy="276999"/>
          </a:xfrm>
          <a:prstGeom prst="rect">
            <a:avLst/>
          </a:prstGeom>
          <a:noFill/>
        </p:spPr>
        <p:txBody>
          <a:bodyPr wrap="square" rtlCol="0">
            <a:spAutoFit/>
          </a:bodyPr>
          <a:lstStyle/>
          <a:p>
            <a:r>
              <a:rPr lang="en-US" sz="1200" dirty="0" smtClean="0">
                <a:latin typeface="Courier New" panose="02070309020205020404" pitchFamily="49" charset="0"/>
                <a:cs typeface="Courier New" panose="02070309020205020404" pitchFamily="49" charset="0"/>
              </a:rPr>
              <a:t>M</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04463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smtClean="0"/>
              <a:t>Interpretation of Multinomial </a:t>
            </a:r>
            <a:r>
              <a:rPr lang="en-US" dirty="0" err="1" smtClean="0"/>
              <a:t>Logit</a:t>
            </a:r>
            <a:r>
              <a:rPr lang="en-US" dirty="0" smtClean="0"/>
              <a:t> Coefficients (Cont’d)</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0" y="2612053"/>
                <a:ext cx="12192000" cy="4247317"/>
              </a:xfrm>
              <a:prstGeom prst="rect">
                <a:avLst/>
              </a:prstGeom>
            </p:spPr>
            <p:txBody>
              <a:bodyPr wrap="square">
                <a:spAutoFit/>
              </a:bodyPr>
              <a:lstStyle/>
              <a:p>
                <a:pPr marL="285750" indent="-285750">
                  <a:buFont typeface="Arial" pitchFamily="34" charset="0"/>
                  <a:buChar char="•"/>
                </a:pPr>
                <a:r>
                  <a:rPr lang="en-US" b="1" dirty="0" smtClean="0"/>
                  <a:t>Regression 2 (comparing Y=2 (public transit) to </a:t>
                </a:r>
                <a:r>
                  <a:rPr lang="en-US" b="1" smtClean="0"/>
                  <a:t>Y=3 (walking)):</a:t>
                </a:r>
                <a:endParaRPr lang="en-US" b="1" dirty="0"/>
              </a:p>
              <a:p>
                <a:pPr marL="742950" lvl="1" indent="-285750">
                  <a:buFont typeface="Arial" pitchFamily="34" charset="0"/>
                  <a:buChar char="•"/>
                </a:pPr>
                <a:r>
                  <a:rPr lang="en-US" b="1" dirty="0" smtClean="0"/>
                  <a:t>Binary Predictor:</a:t>
                </a:r>
                <a:r>
                  <a:rPr lang="en-US" dirty="0" smtClean="0"/>
                  <a:t> The </a:t>
                </a:r>
                <a:r>
                  <a:rPr lang="en-US" dirty="0"/>
                  <a:t>odds that a person living </a:t>
                </a:r>
                <a:r>
                  <a:rPr lang="en-US" dirty="0" smtClean="0"/>
                  <a:t>within </a:t>
                </a:r>
                <a:r>
                  <a:rPr lang="en-US" dirty="0"/>
                  <a:t>a 2 mile radius of work will </a:t>
                </a:r>
                <a:r>
                  <a:rPr lang="en-US" dirty="0" smtClean="0"/>
                  <a:t>take public transit </a:t>
                </a:r>
                <a:r>
                  <a:rPr lang="en-US" dirty="0"/>
                  <a:t>rather than </a:t>
                </a:r>
                <a:r>
                  <a:rPr lang="en-US" dirty="0" smtClean="0"/>
                  <a:t>walk </a:t>
                </a:r>
                <a:r>
                  <a:rPr lang="en-US" dirty="0"/>
                  <a:t>are about </a:t>
                </a:r>
                <a:r>
                  <a:rPr lang="en-US" dirty="0" smtClean="0"/>
                  <a:t>0.45 of </a:t>
                </a:r>
                <a:r>
                  <a:rPr lang="en-US" dirty="0"/>
                  <a:t>the odds </a:t>
                </a:r>
                <a:r>
                  <a:rPr lang="en-US" dirty="0" smtClean="0"/>
                  <a:t>that a </a:t>
                </a:r>
                <a:r>
                  <a:rPr lang="en-US" dirty="0"/>
                  <a:t>person who doesn’t live within a 2 mile radius of </a:t>
                </a:r>
                <a:r>
                  <a:rPr lang="en-US" dirty="0" smtClean="0"/>
                  <a:t>work will take public transit rather than walk. This </a:t>
                </a:r>
                <a:r>
                  <a:rPr lang="en-US" dirty="0"/>
                  <a:t>makes sense </a:t>
                </a:r>
                <a:r>
                  <a:rPr lang="en-US" dirty="0" smtClean="0"/>
                  <a:t>as we’d expect </a:t>
                </a:r>
                <a:r>
                  <a:rPr lang="en-US" dirty="0"/>
                  <a:t>individuals who live closer to work to be more likely to walk </a:t>
                </a:r>
                <a:r>
                  <a:rPr lang="en-US" dirty="0" smtClean="0"/>
                  <a:t>vs. take public transit than </a:t>
                </a:r>
                <a:r>
                  <a:rPr lang="en-US" dirty="0"/>
                  <a:t>those who live farther </a:t>
                </a:r>
                <a:r>
                  <a:rPr lang="en-US" dirty="0" smtClean="0"/>
                  <a:t>away. </a:t>
                </a:r>
                <a:endParaRPr lang="en-US" dirty="0"/>
              </a:p>
              <a:p>
                <a:pPr marL="742950" lvl="1" indent="-285750">
                  <a:buFont typeface="Arial" pitchFamily="34" charset="0"/>
                  <a:buChar char="•"/>
                </a:pPr>
                <a:r>
                  <a:rPr lang="en-US" b="1" dirty="0" smtClean="0"/>
                  <a:t>Continuous Predictor:</a:t>
                </a:r>
                <a:r>
                  <a:rPr lang="en-US" dirty="0" smtClean="0"/>
                  <a:t> A </a:t>
                </a:r>
                <a:r>
                  <a:rPr lang="en-US" dirty="0"/>
                  <a:t>1 unit ($1) increase </a:t>
                </a:r>
                <a:r>
                  <a:rPr lang="en-US" dirty="0" smtClean="0"/>
                  <a:t>in </a:t>
                </a:r>
                <a:r>
                  <a:rPr lang="en-US" dirty="0"/>
                  <a:t>weekly income is associated with an increase in the odds of the individual </a:t>
                </a:r>
                <a:r>
                  <a:rPr lang="en-US" dirty="0" smtClean="0"/>
                  <a:t>taking public transit vs</a:t>
                </a:r>
                <a:r>
                  <a:rPr lang="en-US" dirty="0"/>
                  <a:t>. walking by a factor of </a:t>
                </a:r>
                <a:r>
                  <a:rPr lang="en-US" dirty="0" smtClean="0"/>
                  <a:t>1.0002. </a:t>
                </a:r>
                <a:r>
                  <a:rPr lang="en-US" dirty="0"/>
                  <a:t>Similarly, an increase in income by </a:t>
                </a:r>
                <a:r>
                  <a:rPr lang="en-US" dirty="0" smtClean="0"/>
                  <a:t>1000 </a:t>
                </a:r>
                <a:r>
                  <a:rPr lang="en-US" dirty="0"/>
                  <a:t>units ($</a:t>
                </a:r>
                <a:r>
                  <a:rPr lang="en-US" dirty="0" smtClean="0"/>
                  <a:t>1000</a:t>
                </a:r>
                <a:r>
                  <a:rPr lang="en-US" dirty="0"/>
                  <a:t>) is associated with an increase in the odds of the individual </a:t>
                </a:r>
                <a:r>
                  <a:rPr lang="en-US" dirty="0" smtClean="0"/>
                  <a:t>taking public transit </a:t>
                </a:r>
                <a:r>
                  <a:rPr lang="en-US" dirty="0"/>
                  <a:t>vs. walking by a factor of</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1000∗</m:t>
                            </m:r>
                            <m:r>
                              <a:rPr lang="en-US" i="1">
                                <a:latin typeface="Cambria Math"/>
                              </a:rPr>
                              <m:t>𝑎</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1000∗0.00020</m:t>
                        </m:r>
                      </m:sup>
                    </m:sSup>
                    <m:r>
                      <a:rPr lang="en-US" i="1">
                        <a:latin typeface="Cambria Math"/>
                      </a:rPr>
                      <m:t>=1.22</m:t>
                    </m:r>
                  </m:oMath>
                </a14:m>
                <a:r>
                  <a:rPr lang="en-US" dirty="0" smtClean="0"/>
                  <a:t>.</a:t>
                </a:r>
              </a:p>
              <a:p>
                <a:pPr marL="742950" lvl="1" indent="-285750">
                  <a:buFont typeface="Arial" pitchFamily="34" charset="0"/>
                  <a:buChar char="•"/>
                </a:pPr>
                <a:r>
                  <a:rPr lang="en-US" b="1" dirty="0" smtClean="0"/>
                  <a:t>Binary Predictor:</a:t>
                </a:r>
                <a:r>
                  <a:rPr lang="en-US" dirty="0" smtClean="0"/>
                  <a:t> Gender </a:t>
                </a:r>
                <a:r>
                  <a:rPr lang="en-US" dirty="0"/>
                  <a:t>is coded as 0=female and 1=male. The odds that a male will </a:t>
                </a:r>
                <a:r>
                  <a:rPr lang="en-US" dirty="0" smtClean="0"/>
                  <a:t>take public transit rather </a:t>
                </a:r>
                <a:r>
                  <a:rPr lang="en-US" dirty="0"/>
                  <a:t>than walk </a:t>
                </a:r>
                <a:r>
                  <a:rPr lang="en-US" dirty="0" smtClean="0"/>
                  <a:t>are </a:t>
                </a:r>
                <a:r>
                  <a:rPr lang="en-US" dirty="0"/>
                  <a:t>about </a:t>
                </a:r>
                <a:r>
                  <a:rPr lang="en-US" dirty="0" smtClean="0"/>
                  <a:t>0.91 </a:t>
                </a:r>
                <a:r>
                  <a:rPr lang="en-US" dirty="0"/>
                  <a:t>the odds that a female will </a:t>
                </a:r>
                <a:r>
                  <a:rPr lang="en-US" dirty="0" smtClean="0"/>
                  <a:t>take public transit rather </a:t>
                </a:r>
                <a:r>
                  <a:rPr lang="en-US" dirty="0"/>
                  <a:t>than </a:t>
                </a:r>
                <a:r>
                  <a:rPr lang="en-US" dirty="0" smtClean="0"/>
                  <a:t>walk. </a:t>
                </a:r>
              </a:p>
              <a:p>
                <a:pPr marL="742950" lvl="1" indent="-285750">
                  <a:buFont typeface="Arial" pitchFamily="34" charset="0"/>
                  <a:buChar char="•"/>
                </a:pPr>
                <a:r>
                  <a:rPr lang="en-US" b="1" dirty="0" smtClean="0"/>
                  <a:t>Binary Predictor:</a:t>
                </a:r>
                <a:r>
                  <a:rPr lang="en-US" dirty="0" smtClean="0"/>
                  <a:t> Parents </a:t>
                </a:r>
                <a:r>
                  <a:rPr lang="en-US" dirty="0"/>
                  <a:t>are more likely to </a:t>
                </a:r>
                <a:r>
                  <a:rPr lang="en-US" dirty="0" smtClean="0"/>
                  <a:t>take public transit rather </a:t>
                </a:r>
                <a:r>
                  <a:rPr lang="en-US" dirty="0"/>
                  <a:t>than walk than non-parents (OR = </a:t>
                </a:r>
                <a:r>
                  <a:rPr lang="en-US" dirty="0" smtClean="0"/>
                  <a:t>1.05). </a:t>
                </a:r>
              </a:p>
              <a:p>
                <a:pPr marL="742950" lvl="1" indent="-285750">
                  <a:buFont typeface="Arial" pitchFamily="34" charset="0"/>
                  <a:buChar char="•"/>
                </a:pPr>
                <a:r>
                  <a:rPr lang="en-US" b="1" dirty="0" smtClean="0"/>
                  <a:t>Intercept (i.e., all predictors = 0). </a:t>
                </a:r>
                <a:r>
                  <a:rPr lang="en-US" dirty="0" smtClean="0"/>
                  <a:t>The odds that a person whose work isn’t within a 2 mile radius (</a:t>
                </a:r>
                <a:r>
                  <a:rPr lang="en-US" dirty="0" err="1" smtClean="0"/>
                  <a:t>TwoMiRadius</a:t>
                </a:r>
                <a:r>
                  <a:rPr lang="en-US" dirty="0" smtClean="0"/>
                  <a:t> = 0), whose Weekly Income = 0, Gender = 0 = Female, and who isn’t a parent (Parent = 0)) will take public transit are about 0.76 of the odds that s/he will walk. </a:t>
                </a:r>
                <a:endParaRPr lang="en-US" b="1" dirty="0"/>
              </a:p>
            </p:txBody>
          </p:sp>
        </mc:Choice>
        <mc:Fallback xmlns="">
          <p:sp>
            <p:nvSpPr>
              <p:cNvPr id="4" name="Rectangle 3"/>
              <p:cNvSpPr>
                <a:spLocks noRot="1" noChangeAspect="1" noMove="1" noResize="1" noEditPoints="1" noAdjustHandles="1" noChangeArrowheads="1" noChangeShapeType="1" noTextEdit="1"/>
              </p:cNvSpPr>
              <p:nvPr/>
            </p:nvSpPr>
            <p:spPr>
              <a:xfrm>
                <a:off x="0" y="2612053"/>
                <a:ext cx="12192000" cy="4247317"/>
              </a:xfrm>
              <a:prstGeom prst="rect">
                <a:avLst/>
              </a:prstGeom>
              <a:blipFill rotWithShape="0">
                <a:blip r:embed="rId2"/>
                <a:stretch>
                  <a:fillRect l="-300" t="-717" r="-350" b="-1291"/>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784225"/>
            <a:ext cx="82581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54300" y="1828800"/>
            <a:ext cx="381000" cy="276999"/>
          </a:xfrm>
          <a:prstGeom prst="rect">
            <a:avLst/>
          </a:prstGeom>
          <a:noFill/>
        </p:spPr>
        <p:txBody>
          <a:bodyPr wrap="square" rtlCol="0">
            <a:spAutoFit/>
          </a:bodyPr>
          <a:lstStyle/>
          <a:p>
            <a:r>
              <a:rPr lang="en-US" sz="1200" dirty="0" smtClean="0">
                <a:latin typeface="Courier New" panose="02070309020205020404" pitchFamily="49" charset="0"/>
                <a:cs typeface="Courier New" panose="02070309020205020404" pitchFamily="49" charset="0"/>
              </a:rPr>
              <a:t>M</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34510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normAutofit fontScale="90000"/>
          </a:bodyPr>
          <a:lstStyle/>
          <a:p>
            <a:r>
              <a:rPr lang="en-US" dirty="0" smtClean="0"/>
              <a:t>The Previous Slides Assumed All Variables Were Significant</a:t>
            </a:r>
            <a:endParaRPr lang="en-US" dirty="0"/>
          </a:p>
        </p:txBody>
      </p:sp>
      <p:sp>
        <p:nvSpPr>
          <p:cNvPr id="3" name="Content Placeholder 2"/>
          <p:cNvSpPr>
            <a:spLocks noGrp="1"/>
          </p:cNvSpPr>
          <p:nvPr>
            <p:ph idx="1"/>
          </p:nvPr>
        </p:nvSpPr>
        <p:spPr>
          <a:xfrm>
            <a:off x="0" y="3716160"/>
            <a:ext cx="12192000" cy="3141839"/>
          </a:xfrm>
        </p:spPr>
        <p:txBody>
          <a:bodyPr>
            <a:normAutofit fontScale="85000" lnSpcReduction="20000"/>
          </a:bodyPr>
          <a:lstStyle/>
          <a:p>
            <a:r>
              <a:rPr lang="en-US" dirty="0" smtClean="0"/>
              <a:t>In reality, only the variable </a:t>
            </a:r>
            <a:r>
              <a:rPr lang="en-US" b="1" dirty="0" err="1" smtClean="0"/>
              <a:t>TwoMiRadius</a:t>
            </a:r>
            <a:r>
              <a:rPr lang="en-US" dirty="0" smtClean="0"/>
              <a:t> is significant in Regression 1 and in Regression 2. So we interpret the output as follows:</a:t>
            </a:r>
          </a:p>
          <a:p>
            <a:pPr lvl="1"/>
            <a:r>
              <a:rPr lang="en-US" dirty="0" smtClean="0"/>
              <a:t> </a:t>
            </a:r>
            <a:r>
              <a:rPr lang="en-US" dirty="0"/>
              <a:t>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a:t>
            </a:r>
            <a:r>
              <a:rPr lang="en-US" dirty="0" smtClean="0"/>
              <a:t>.</a:t>
            </a:r>
          </a:p>
          <a:p>
            <a:pPr lvl="1"/>
            <a:r>
              <a:rPr lang="en-US" dirty="0"/>
              <a:t>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a:t>
            </a:r>
            <a:r>
              <a:rPr lang="en-US" dirty="0" smtClean="0"/>
              <a:t>.</a:t>
            </a:r>
            <a:endParaRPr lang="en-US" dirty="0"/>
          </a:p>
          <a:p>
            <a:pPr lvl="1"/>
            <a:r>
              <a:rPr lang="en-US" dirty="0" smtClean="0"/>
              <a:t>Income, gender and whether the individual is a parent have no bearing on their mode of transportation to work.</a:t>
            </a:r>
            <a:endParaRPr lang="en-US" dirty="0"/>
          </a:p>
        </p:txBody>
      </p:sp>
      <p:pic>
        <p:nvPicPr>
          <p:cNvPr id="4" name="Picture 3"/>
          <p:cNvPicPr>
            <a:picLocks noChangeAspect="1"/>
          </p:cNvPicPr>
          <p:nvPr/>
        </p:nvPicPr>
        <p:blipFill>
          <a:blip r:embed="rId2"/>
          <a:stretch>
            <a:fillRect/>
          </a:stretch>
        </p:blipFill>
        <p:spPr>
          <a:xfrm>
            <a:off x="2250436" y="749301"/>
            <a:ext cx="7604764" cy="2819399"/>
          </a:xfrm>
          <a:prstGeom prst="rect">
            <a:avLst/>
          </a:prstGeom>
        </p:spPr>
      </p:pic>
    </p:spTree>
    <p:extLst>
      <p:ext uri="{BB962C8B-B14F-4D97-AF65-F5344CB8AC3E}">
        <p14:creationId xmlns:p14="http://schemas.microsoft.com/office/powerpoint/2010/main" val="6559725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6000"/>
          </a:xfrm>
        </p:spPr>
        <p:txBody>
          <a:bodyPr/>
          <a:lstStyle/>
          <a:p>
            <a:r>
              <a:rPr lang="en-US" dirty="0" smtClean="0"/>
              <a:t>How Do We Compare Y=1 and Y=2?</a:t>
            </a:r>
            <a:endParaRPr lang="en-US" dirty="0"/>
          </a:p>
        </p:txBody>
      </p:sp>
      <p:sp>
        <p:nvSpPr>
          <p:cNvPr id="3" name="Content Placeholder 2"/>
          <p:cNvSpPr>
            <a:spLocks noGrp="1"/>
          </p:cNvSpPr>
          <p:nvPr>
            <p:ph idx="1"/>
          </p:nvPr>
        </p:nvSpPr>
        <p:spPr>
          <a:xfrm>
            <a:off x="0" y="1000124"/>
            <a:ext cx="12192000" cy="5680076"/>
          </a:xfrm>
        </p:spPr>
        <p:txBody>
          <a:bodyPr/>
          <a:lstStyle/>
          <a:p>
            <a:r>
              <a:rPr lang="en-US" sz="2400" dirty="0" smtClean="0"/>
              <a:t>To get coefficients comparing Y=1 and Y=2, we can simply subtract the coefficients of regression 2 from the corresponding coefficients of regression 1.</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However, there are no standard error estimates, z-values, or p-values</a:t>
            </a:r>
          </a:p>
          <a:p>
            <a:r>
              <a:rPr lang="en-US" sz="2400" dirty="0" smtClean="0"/>
              <a:t>The best thing to do to get all of that is to simply rerun the regression using category Y=2 as the reference category, as that will allow you to compare Y=1 and Y=2!</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45493343"/>
              </p:ext>
            </p:extLst>
          </p:nvPr>
        </p:nvGraphicFramePr>
        <p:xfrm>
          <a:off x="1358900" y="1955800"/>
          <a:ext cx="9398000" cy="1977390"/>
        </p:xfrm>
        <a:graphic>
          <a:graphicData uri="http://schemas.openxmlformats.org/drawingml/2006/table">
            <a:tbl>
              <a:tblPr>
                <a:tableStyleId>{5C22544A-7EE6-4342-B048-85BDC9FD1C3A}</a:tableStyleId>
              </a:tblPr>
              <a:tblGrid>
                <a:gridCol w="2246063"/>
                <a:gridCol w="2512044"/>
                <a:gridCol w="2239593"/>
                <a:gridCol w="2400300"/>
              </a:tblGrid>
              <a:tr h="190500">
                <a:tc>
                  <a:txBody>
                    <a:bodyPr/>
                    <a:lstStyle/>
                    <a:p>
                      <a:pPr algn="l" fontAlgn="b"/>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 vs. </a:t>
                      </a:r>
                      <a:r>
                        <a:rPr lang="en-US" sz="1800" u="none" strike="noStrike" dirty="0" smtClean="0">
                          <a:effectLst/>
                        </a:rPr>
                        <a:t>3</a:t>
                      </a:r>
                    </a:p>
                    <a:p>
                      <a:pPr algn="ctr" fontAlgn="b"/>
                      <a:r>
                        <a:rPr lang="en-US" sz="1800" b="0" i="0" u="none" strike="noStrike" dirty="0" smtClean="0">
                          <a:solidFill>
                            <a:srgbClr val="000000"/>
                          </a:solidFill>
                          <a:effectLst/>
                          <a:latin typeface="Calibri"/>
                        </a:rPr>
                        <a:t>(driving vs.</a:t>
                      </a:r>
                      <a:r>
                        <a:rPr lang="en-US" sz="1800" b="0" i="0" u="none" strike="noStrike" baseline="0" dirty="0" smtClean="0">
                          <a:solidFill>
                            <a:srgbClr val="000000"/>
                          </a:solidFill>
                          <a:effectLst/>
                          <a:latin typeface="Calibri"/>
                        </a:rPr>
                        <a:t> walking)</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 vs. </a:t>
                      </a:r>
                      <a:r>
                        <a:rPr lang="en-US" sz="1800" u="none" strike="noStrike" dirty="0" smtClean="0">
                          <a:effectLst/>
                        </a:rPr>
                        <a:t>3</a:t>
                      </a:r>
                    </a:p>
                    <a:p>
                      <a:pPr algn="ctr" fontAlgn="b"/>
                      <a:r>
                        <a:rPr lang="en-US" sz="1800" b="0" i="0" u="none" strike="noStrike" dirty="0" smtClean="0">
                          <a:solidFill>
                            <a:srgbClr val="000000"/>
                          </a:solidFill>
                          <a:effectLst/>
                          <a:latin typeface="Calibri"/>
                        </a:rPr>
                        <a:t>(transit vs. walking)</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 vs. </a:t>
                      </a:r>
                      <a:r>
                        <a:rPr lang="en-US" sz="1800" u="none" strike="noStrike" dirty="0" smtClean="0">
                          <a:effectLst/>
                        </a:rPr>
                        <a:t>2</a:t>
                      </a:r>
                    </a:p>
                    <a:p>
                      <a:pPr algn="ctr" fontAlgn="b"/>
                      <a:r>
                        <a:rPr lang="en-US" sz="1800" b="0" i="0" u="none" strike="noStrike" dirty="0" smtClean="0">
                          <a:solidFill>
                            <a:srgbClr val="000000"/>
                          </a:solidFill>
                          <a:effectLst/>
                          <a:latin typeface="Calibri"/>
                        </a:rPr>
                        <a:t>(driving vs. transit)</a:t>
                      </a:r>
                      <a:endParaRPr lang="en-US" sz="1800" b="0" i="0" u="none" strike="noStrike" dirty="0">
                        <a:solidFill>
                          <a:srgbClr val="000000"/>
                        </a:solidFill>
                        <a:effectLst/>
                        <a:latin typeface="Calibri"/>
                      </a:endParaRPr>
                    </a:p>
                  </a:txBody>
                  <a:tcPr marL="9525" marR="9525" marT="9525" marB="0" anchor="b"/>
                </a:tc>
              </a:tr>
              <a:tr h="190500">
                <a:tc>
                  <a:txBody>
                    <a:bodyPr/>
                    <a:lstStyle/>
                    <a:p>
                      <a:pPr algn="l" fontAlgn="b"/>
                      <a:r>
                        <a:rPr lang="en-US" sz="1800" u="none" strike="noStrike" dirty="0">
                          <a:effectLst/>
                        </a:rPr>
                        <a:t>Intercept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a</a:t>
                      </a:r>
                      <a:r>
                        <a:rPr lang="en-US" sz="1800" u="none" strike="noStrike" baseline="-25000" dirty="0" smtClean="0">
                          <a:effectLst/>
                        </a:rPr>
                        <a:t>0</a:t>
                      </a:r>
                      <a:r>
                        <a:rPr lang="en-US" sz="1800" u="none" strike="noStrike" dirty="0" smtClean="0">
                          <a:effectLst/>
                        </a:rPr>
                        <a:t> = 0.5193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b</a:t>
                      </a:r>
                      <a:r>
                        <a:rPr lang="en-US" sz="1800" u="none" strike="noStrike" baseline="-25000" dirty="0" smtClean="0">
                          <a:effectLst/>
                        </a:rPr>
                        <a:t>0</a:t>
                      </a:r>
                      <a:r>
                        <a:rPr lang="en-US" sz="1800" u="none" strike="noStrike" dirty="0" smtClean="0">
                          <a:effectLst/>
                        </a:rPr>
                        <a:t> = -0.2750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c</a:t>
                      </a:r>
                      <a:r>
                        <a:rPr lang="en-US" sz="1800" u="none" strike="noStrike" baseline="-25000" dirty="0" smtClean="0">
                          <a:effectLst/>
                        </a:rPr>
                        <a:t>0</a:t>
                      </a:r>
                      <a:r>
                        <a:rPr lang="en-US" sz="1800" u="none" strike="noStrike" baseline="0" dirty="0" smtClean="0">
                          <a:effectLst/>
                        </a:rPr>
                        <a:t> = a</a:t>
                      </a:r>
                      <a:r>
                        <a:rPr lang="en-US" sz="1800" u="none" strike="noStrike" baseline="-25000" dirty="0" smtClean="0">
                          <a:effectLst/>
                        </a:rPr>
                        <a:t>0</a:t>
                      </a:r>
                      <a:r>
                        <a:rPr lang="en-US" sz="1800" u="none" strike="noStrike" baseline="0" dirty="0" smtClean="0">
                          <a:effectLst/>
                        </a:rPr>
                        <a:t> – b</a:t>
                      </a:r>
                      <a:r>
                        <a:rPr lang="en-US" sz="1800" u="none" strike="noStrike" baseline="-25000" dirty="0" smtClean="0">
                          <a:effectLst/>
                        </a:rPr>
                        <a:t>0</a:t>
                      </a:r>
                      <a:r>
                        <a:rPr lang="en-US" sz="1800" u="none" strike="noStrike" baseline="0" dirty="0" smtClean="0">
                          <a:effectLst/>
                        </a:rPr>
                        <a:t> = </a:t>
                      </a:r>
                      <a:r>
                        <a:rPr lang="en-US" sz="1800" u="none" strike="noStrike" dirty="0" smtClean="0">
                          <a:effectLst/>
                        </a:rPr>
                        <a:t>0.7943</a:t>
                      </a:r>
                      <a:endParaRPr lang="en-US" sz="1800" b="0" i="0" u="none" strike="noStrike" dirty="0">
                        <a:solidFill>
                          <a:srgbClr val="000000"/>
                        </a:solidFill>
                        <a:effectLst/>
                        <a:latin typeface="Calibri"/>
                      </a:endParaRPr>
                    </a:p>
                  </a:txBody>
                  <a:tcPr marL="9525" marR="9525" marT="9525" marB="0" anchor="b"/>
                </a:tc>
              </a:tr>
              <a:tr h="190500">
                <a:tc>
                  <a:txBody>
                    <a:bodyPr/>
                    <a:lstStyle/>
                    <a:p>
                      <a:pPr algn="l" fontAlgn="b"/>
                      <a:r>
                        <a:rPr lang="en-US" sz="1800" u="none" strike="noStrike">
                          <a:effectLst/>
                        </a:rPr>
                        <a:t>TwoMiRadius</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a</a:t>
                      </a:r>
                      <a:r>
                        <a:rPr lang="en-US" sz="1800" u="none" strike="noStrike" baseline="-25000" dirty="0" smtClean="0">
                          <a:effectLst/>
                        </a:rPr>
                        <a:t>1</a:t>
                      </a:r>
                      <a:r>
                        <a:rPr lang="en-US" sz="1800" u="none" strike="noStrike" dirty="0" smtClean="0">
                          <a:effectLst/>
                        </a:rPr>
                        <a:t> = -</a:t>
                      </a:r>
                      <a:r>
                        <a:rPr lang="en-US" sz="1800" u="none" strike="noStrike" dirty="0">
                          <a:effectLst/>
                        </a:rPr>
                        <a:t>2.1922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b</a:t>
                      </a:r>
                      <a:r>
                        <a:rPr lang="en-US" sz="1800" u="none" strike="noStrike" baseline="-25000" dirty="0" smtClean="0">
                          <a:effectLst/>
                        </a:rPr>
                        <a:t>1</a:t>
                      </a:r>
                      <a:r>
                        <a:rPr lang="en-US" sz="1800" u="none" strike="noStrike" dirty="0" smtClean="0">
                          <a:effectLst/>
                        </a:rPr>
                        <a:t> = -</a:t>
                      </a:r>
                      <a:r>
                        <a:rPr lang="en-US" sz="1800" u="none" strike="noStrike" dirty="0">
                          <a:effectLst/>
                        </a:rPr>
                        <a:t>0.7959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c</a:t>
                      </a:r>
                      <a:r>
                        <a:rPr lang="en-US" sz="1800" u="none" strike="noStrike" baseline="-25000" dirty="0" smtClean="0">
                          <a:effectLst/>
                        </a:rPr>
                        <a:t>1</a:t>
                      </a:r>
                      <a:r>
                        <a:rPr lang="en-US" sz="1800" u="none" strike="noStrike" baseline="0" dirty="0" smtClean="0">
                          <a:effectLst/>
                        </a:rPr>
                        <a:t> = a</a:t>
                      </a:r>
                      <a:r>
                        <a:rPr lang="en-US" sz="1800" u="none" strike="noStrike" baseline="-25000" dirty="0" smtClean="0">
                          <a:effectLst/>
                        </a:rPr>
                        <a:t>1</a:t>
                      </a:r>
                      <a:r>
                        <a:rPr lang="en-US" sz="1800" u="none" strike="noStrike" baseline="0" dirty="0" smtClean="0">
                          <a:effectLst/>
                        </a:rPr>
                        <a:t> – b</a:t>
                      </a:r>
                      <a:r>
                        <a:rPr lang="en-US" sz="1800" u="none" strike="noStrike" baseline="-25000" dirty="0" smtClean="0">
                          <a:effectLst/>
                        </a:rPr>
                        <a:t>1</a:t>
                      </a:r>
                      <a:r>
                        <a:rPr lang="en-US" sz="1800" u="none" strike="noStrike" baseline="0" dirty="0" smtClean="0">
                          <a:effectLst/>
                        </a:rPr>
                        <a:t> = </a:t>
                      </a:r>
                      <a:r>
                        <a:rPr lang="en-US" sz="1800" u="none" strike="noStrike" dirty="0" smtClean="0">
                          <a:effectLst/>
                        </a:rPr>
                        <a:t>-</a:t>
                      </a:r>
                      <a:r>
                        <a:rPr lang="en-US" sz="1800" u="none" strike="noStrike" dirty="0">
                          <a:effectLst/>
                        </a:rPr>
                        <a:t>1.3963</a:t>
                      </a:r>
                      <a:endParaRPr lang="en-US" sz="1800" b="0" i="0" u="none" strike="noStrike" dirty="0">
                        <a:solidFill>
                          <a:srgbClr val="000000"/>
                        </a:solidFill>
                        <a:effectLst/>
                        <a:latin typeface="Calibri"/>
                      </a:endParaRPr>
                    </a:p>
                  </a:txBody>
                  <a:tcPr marL="9525" marR="9525" marT="9525" marB="0" anchor="b"/>
                </a:tc>
              </a:tr>
              <a:tr h="190500">
                <a:tc>
                  <a:txBody>
                    <a:bodyPr/>
                    <a:lstStyle/>
                    <a:p>
                      <a:pPr algn="l" fontAlgn="b"/>
                      <a:r>
                        <a:rPr lang="en-US" sz="1800" u="none" strike="noStrike">
                          <a:effectLst/>
                        </a:rPr>
                        <a:t>WeeklyIncome</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a</a:t>
                      </a:r>
                      <a:r>
                        <a:rPr lang="en-US" sz="1800" u="none" strike="noStrike" baseline="-25000" dirty="0" smtClean="0">
                          <a:effectLst/>
                        </a:rPr>
                        <a:t>2</a:t>
                      </a:r>
                      <a:r>
                        <a:rPr lang="en-US" sz="1800" u="none" strike="noStrike" dirty="0" smtClean="0">
                          <a:effectLst/>
                        </a:rPr>
                        <a:t> = 0.0004</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b</a:t>
                      </a:r>
                      <a:r>
                        <a:rPr lang="en-US" sz="1800" u="none" strike="noStrike" baseline="-25000" dirty="0" smtClean="0">
                          <a:effectLst/>
                        </a:rPr>
                        <a:t>2</a:t>
                      </a:r>
                      <a:r>
                        <a:rPr lang="en-US" sz="1800" u="none" strike="noStrike" dirty="0" smtClean="0">
                          <a:effectLst/>
                        </a:rPr>
                        <a:t> = 0.0002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c</a:t>
                      </a:r>
                      <a:r>
                        <a:rPr lang="en-US" sz="1800" u="none" strike="noStrike" baseline="-25000" dirty="0" smtClean="0">
                          <a:effectLst/>
                        </a:rPr>
                        <a:t>2</a:t>
                      </a:r>
                      <a:r>
                        <a:rPr lang="en-US" sz="1800" u="none" strike="noStrike" baseline="0" dirty="0" smtClean="0">
                          <a:effectLst/>
                        </a:rPr>
                        <a:t> = a</a:t>
                      </a:r>
                      <a:r>
                        <a:rPr lang="en-US" sz="1800" u="none" strike="noStrike" baseline="-25000" dirty="0" smtClean="0">
                          <a:effectLst/>
                        </a:rPr>
                        <a:t>2</a:t>
                      </a:r>
                      <a:r>
                        <a:rPr lang="en-US" sz="1800" u="none" strike="noStrike" baseline="0" dirty="0" smtClean="0">
                          <a:effectLst/>
                        </a:rPr>
                        <a:t> – b</a:t>
                      </a:r>
                      <a:r>
                        <a:rPr lang="en-US" sz="1800" u="none" strike="noStrike" baseline="-25000" dirty="0" smtClean="0">
                          <a:effectLst/>
                        </a:rPr>
                        <a:t>2</a:t>
                      </a:r>
                      <a:r>
                        <a:rPr lang="en-US" sz="1800" u="none" strike="noStrike" baseline="0" dirty="0" smtClean="0">
                          <a:effectLst/>
                        </a:rPr>
                        <a:t> = </a:t>
                      </a:r>
                      <a:r>
                        <a:rPr lang="en-US" sz="1800" u="none" strike="noStrike" dirty="0" smtClean="0">
                          <a:effectLst/>
                        </a:rPr>
                        <a:t>0.0002</a:t>
                      </a:r>
                      <a:endParaRPr lang="en-US" sz="1800" b="0" i="0" u="none" strike="noStrike" dirty="0">
                        <a:solidFill>
                          <a:srgbClr val="000000"/>
                        </a:solidFill>
                        <a:effectLst/>
                        <a:latin typeface="Calibri"/>
                      </a:endParaRPr>
                    </a:p>
                  </a:txBody>
                  <a:tcPr marL="9525" marR="9525" marT="9525" marB="0" anchor="b"/>
                </a:tc>
              </a:tr>
              <a:tr h="190500">
                <a:tc>
                  <a:txBody>
                    <a:bodyPr/>
                    <a:lstStyle/>
                    <a:p>
                      <a:pPr algn="l" fontAlgn="b"/>
                      <a:r>
                        <a:rPr lang="en-US" sz="1800" u="none" strike="noStrike">
                          <a:effectLst/>
                        </a:rPr>
                        <a:t>Gender</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a</a:t>
                      </a:r>
                      <a:r>
                        <a:rPr lang="en-US" sz="1800" u="none" strike="noStrike" baseline="-25000" dirty="0" smtClean="0">
                          <a:effectLst/>
                        </a:rPr>
                        <a:t>3</a:t>
                      </a:r>
                      <a:r>
                        <a:rPr lang="en-US" sz="1800" u="none" strike="noStrike" dirty="0" smtClean="0">
                          <a:effectLst/>
                        </a:rPr>
                        <a:t> = -</a:t>
                      </a:r>
                      <a:r>
                        <a:rPr lang="en-US" sz="1800" u="none" strike="noStrike" dirty="0">
                          <a:effectLst/>
                        </a:rPr>
                        <a:t>0.0807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b</a:t>
                      </a:r>
                      <a:r>
                        <a:rPr lang="en-US" sz="1800" u="none" strike="noStrike" baseline="-25000" dirty="0" smtClean="0">
                          <a:effectLst/>
                        </a:rPr>
                        <a:t>3</a:t>
                      </a:r>
                      <a:r>
                        <a:rPr lang="en-US" sz="1800" u="none" strike="noStrike" dirty="0" smtClean="0">
                          <a:effectLst/>
                        </a:rPr>
                        <a:t> = -</a:t>
                      </a:r>
                      <a:r>
                        <a:rPr lang="en-US" sz="1800" u="none" strike="noStrike" dirty="0">
                          <a:effectLst/>
                        </a:rPr>
                        <a:t>0.0977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c</a:t>
                      </a:r>
                      <a:r>
                        <a:rPr lang="en-US" sz="1800" u="none" strike="noStrike" baseline="-25000" dirty="0" smtClean="0">
                          <a:effectLst/>
                        </a:rPr>
                        <a:t>3</a:t>
                      </a:r>
                      <a:r>
                        <a:rPr lang="en-US" sz="1800" u="none" strike="noStrike" baseline="0" dirty="0" smtClean="0">
                          <a:effectLst/>
                        </a:rPr>
                        <a:t> = a</a:t>
                      </a:r>
                      <a:r>
                        <a:rPr lang="en-US" sz="1800" u="none" strike="noStrike" baseline="-25000" dirty="0" smtClean="0">
                          <a:effectLst/>
                        </a:rPr>
                        <a:t>3</a:t>
                      </a:r>
                      <a:r>
                        <a:rPr lang="en-US" sz="1800" u="none" strike="noStrike" baseline="0" dirty="0" smtClean="0">
                          <a:effectLst/>
                        </a:rPr>
                        <a:t> – b</a:t>
                      </a:r>
                      <a:r>
                        <a:rPr lang="en-US" sz="1800" u="none" strike="noStrike" baseline="-25000" dirty="0" smtClean="0">
                          <a:effectLst/>
                        </a:rPr>
                        <a:t>3</a:t>
                      </a:r>
                      <a:r>
                        <a:rPr lang="en-US" sz="1800" u="none" strike="noStrike" baseline="0" dirty="0" smtClean="0">
                          <a:effectLst/>
                        </a:rPr>
                        <a:t> = </a:t>
                      </a:r>
                      <a:r>
                        <a:rPr lang="en-US" sz="1800" u="none" strike="noStrike" dirty="0" smtClean="0">
                          <a:effectLst/>
                        </a:rPr>
                        <a:t>0.0170</a:t>
                      </a:r>
                      <a:endParaRPr lang="en-US" sz="1800" b="0" i="0" u="none" strike="noStrike" dirty="0">
                        <a:solidFill>
                          <a:srgbClr val="000000"/>
                        </a:solidFill>
                        <a:effectLst/>
                        <a:latin typeface="Calibri"/>
                      </a:endParaRPr>
                    </a:p>
                  </a:txBody>
                  <a:tcPr marL="9525" marR="9525" marT="9525" marB="0" anchor="b"/>
                </a:tc>
              </a:tr>
              <a:tr h="190500">
                <a:tc>
                  <a:txBody>
                    <a:bodyPr/>
                    <a:lstStyle/>
                    <a:p>
                      <a:pPr algn="l" fontAlgn="b"/>
                      <a:r>
                        <a:rPr lang="en-US" sz="1800" u="none" strike="noStrike">
                          <a:effectLst/>
                        </a:rPr>
                        <a:t>Parent</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a</a:t>
                      </a:r>
                      <a:r>
                        <a:rPr lang="en-US" sz="1800" u="none" strike="noStrike" baseline="-25000" dirty="0" smtClean="0">
                          <a:effectLst/>
                        </a:rPr>
                        <a:t>4</a:t>
                      </a:r>
                      <a:r>
                        <a:rPr lang="en-US" sz="1800" u="none" strike="noStrike" dirty="0" smtClean="0">
                          <a:effectLst/>
                        </a:rPr>
                        <a:t> = 0.0080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b</a:t>
                      </a:r>
                      <a:r>
                        <a:rPr lang="en-US" sz="1800" u="none" strike="noStrike" baseline="-25000" dirty="0" smtClean="0">
                          <a:effectLst/>
                        </a:rPr>
                        <a:t>4</a:t>
                      </a:r>
                      <a:r>
                        <a:rPr lang="en-US" sz="1800" u="none" strike="noStrike" dirty="0" smtClean="0">
                          <a:effectLst/>
                        </a:rPr>
                        <a:t> = 0.0489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c</a:t>
                      </a:r>
                      <a:r>
                        <a:rPr lang="en-US" sz="1800" u="none" strike="noStrike" baseline="-25000" dirty="0" smtClean="0">
                          <a:effectLst/>
                        </a:rPr>
                        <a:t>4</a:t>
                      </a:r>
                      <a:r>
                        <a:rPr lang="en-US" sz="1800" u="none" strike="noStrike" baseline="0" dirty="0" smtClean="0">
                          <a:effectLst/>
                        </a:rPr>
                        <a:t> = a</a:t>
                      </a:r>
                      <a:r>
                        <a:rPr lang="en-US" sz="1800" u="none" strike="noStrike" baseline="-25000" dirty="0" smtClean="0">
                          <a:effectLst/>
                        </a:rPr>
                        <a:t>4</a:t>
                      </a:r>
                      <a:r>
                        <a:rPr lang="en-US" sz="1800" u="none" strike="noStrike" baseline="0" dirty="0" smtClean="0">
                          <a:effectLst/>
                        </a:rPr>
                        <a:t> – b</a:t>
                      </a:r>
                      <a:r>
                        <a:rPr lang="en-US" sz="1800" u="none" strike="noStrike" baseline="-25000" dirty="0" smtClean="0">
                          <a:effectLst/>
                        </a:rPr>
                        <a:t>4</a:t>
                      </a:r>
                      <a:r>
                        <a:rPr lang="en-US" sz="1800" u="none" strike="noStrike" baseline="0" dirty="0" smtClean="0">
                          <a:effectLst/>
                        </a:rPr>
                        <a:t> = </a:t>
                      </a:r>
                      <a:r>
                        <a:rPr lang="en-US" sz="1800" u="none" strike="noStrike" dirty="0" smtClean="0">
                          <a:effectLst/>
                        </a:rPr>
                        <a:t>-</a:t>
                      </a:r>
                      <a:r>
                        <a:rPr lang="en-US" sz="1800" u="none" strike="noStrike" dirty="0">
                          <a:effectLst/>
                        </a:rPr>
                        <a:t>0.0409</a:t>
                      </a:r>
                      <a:endParaRPr lang="en-US" sz="1800" b="0" i="0" u="none" strike="noStrike" dirty="0">
                        <a:solidFill>
                          <a:srgbClr val="000000"/>
                        </a:solidFill>
                        <a:effectLst/>
                        <a:latin typeface="Calibri"/>
                      </a:endParaRPr>
                    </a:p>
                  </a:txBody>
                  <a:tcPr marL="9525" marR="9525" marT="9525" marB="0" anchor="b"/>
                </a:tc>
              </a:tr>
            </a:tbl>
          </a:graphicData>
        </a:graphic>
      </p:graphicFrame>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866" y="5270500"/>
            <a:ext cx="7876134"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9363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In R…</a:t>
            </a:r>
            <a:endParaRPr lang="en-US" dirty="0"/>
          </a:p>
        </p:txBody>
      </p:sp>
      <p:sp>
        <p:nvSpPr>
          <p:cNvPr id="3" name="Content Placeholder 2"/>
          <p:cNvSpPr>
            <a:spLocks noGrp="1"/>
          </p:cNvSpPr>
          <p:nvPr>
            <p:ph idx="1"/>
          </p:nvPr>
        </p:nvSpPr>
        <p:spPr>
          <a:xfrm>
            <a:off x="0" y="1135062"/>
            <a:ext cx="12192000" cy="5532437"/>
          </a:xfrm>
        </p:spPr>
        <p:txBody>
          <a:bodyPr numCol="2">
            <a:normAutofit/>
          </a:bodyPr>
          <a:lstStyle/>
          <a:p>
            <a:pPr marL="0" indent="0">
              <a:buNone/>
            </a:pPr>
            <a:r>
              <a:rPr lang="en-US" sz="1600" b="1" dirty="0" smtClean="0">
                <a:solidFill>
                  <a:srgbClr val="FF0000"/>
                </a:solidFill>
              </a:rPr>
              <a:t>#Download the necessary packages</a:t>
            </a:r>
          </a:p>
          <a:p>
            <a:pPr marL="0" indent="0">
              <a:buNone/>
            </a:pPr>
            <a:r>
              <a:rPr lang="en-US" sz="1600" b="1" dirty="0" err="1" smtClean="0"/>
              <a:t>install.packages</a:t>
            </a:r>
            <a:r>
              <a:rPr lang="en-US" sz="1600" b="1" dirty="0"/>
              <a:t>("</a:t>
            </a:r>
            <a:r>
              <a:rPr lang="en-US" sz="1600" b="1" dirty="0" err="1"/>
              <a:t>nnet</a:t>
            </a:r>
            <a:r>
              <a:rPr lang="en-US" sz="1600" b="1" dirty="0" smtClean="0"/>
              <a:t>")</a:t>
            </a:r>
          </a:p>
          <a:p>
            <a:pPr marL="0" indent="0">
              <a:buNone/>
            </a:pPr>
            <a:r>
              <a:rPr lang="en-US" sz="1600" b="1" dirty="0"/>
              <a:t>library(</a:t>
            </a:r>
            <a:r>
              <a:rPr lang="en-US" sz="1600" b="1" dirty="0" err="1"/>
              <a:t>nnet</a:t>
            </a:r>
            <a:r>
              <a:rPr lang="en-US" sz="1600" b="1" dirty="0" smtClean="0"/>
              <a:t>)</a:t>
            </a:r>
          </a:p>
          <a:p>
            <a:pPr marL="0" indent="0">
              <a:buNone/>
            </a:pPr>
            <a:r>
              <a:rPr lang="en-US" sz="1600" b="1" dirty="0" smtClean="0">
                <a:solidFill>
                  <a:srgbClr val="FF0000"/>
                </a:solidFill>
              </a:rPr>
              <a:t>#Read in the data</a:t>
            </a:r>
            <a:endParaRPr lang="en-US" sz="1600" b="1" dirty="0">
              <a:solidFill>
                <a:srgbClr val="FF0000"/>
              </a:solidFill>
            </a:endParaRPr>
          </a:p>
          <a:p>
            <a:pPr marL="0" indent="0">
              <a:buNone/>
            </a:pPr>
            <a:r>
              <a:rPr lang="en-US" sz="1600" b="1" dirty="0" err="1"/>
              <a:t>mlr</a:t>
            </a:r>
            <a:r>
              <a:rPr lang="en-US" sz="1600" b="1" dirty="0"/>
              <a:t> &lt;-read.csv("Multinomial Logistic Regression.csv")</a:t>
            </a:r>
          </a:p>
          <a:p>
            <a:pPr marL="0" indent="0">
              <a:buNone/>
            </a:pPr>
            <a:r>
              <a:rPr lang="en-US" sz="1600" b="1" dirty="0">
                <a:solidFill>
                  <a:srgbClr val="FF0000"/>
                </a:solidFill>
              </a:rPr>
              <a:t>#Using the factor command </a:t>
            </a:r>
            <a:r>
              <a:rPr lang="en-US" sz="1600" b="1" dirty="0" smtClean="0">
                <a:solidFill>
                  <a:srgbClr val="FF0000"/>
                </a:solidFill>
              </a:rPr>
              <a:t>to </a:t>
            </a:r>
            <a:r>
              <a:rPr lang="en-US" sz="1600" b="1" dirty="0">
                <a:solidFill>
                  <a:srgbClr val="FF0000"/>
                </a:solidFill>
              </a:rPr>
              <a:t>create the variable transit in dataset </a:t>
            </a:r>
            <a:r>
              <a:rPr lang="en-US" sz="1600" b="1" dirty="0" err="1">
                <a:solidFill>
                  <a:srgbClr val="FF0000"/>
                </a:solidFill>
              </a:rPr>
              <a:t>mlr</a:t>
            </a:r>
            <a:r>
              <a:rPr lang="en-US" sz="1600" b="1" dirty="0">
                <a:solidFill>
                  <a:srgbClr val="FF0000"/>
                </a:solidFill>
              </a:rPr>
              <a:t>. This is the same variable as Transportation, but categorical  </a:t>
            </a:r>
            <a:r>
              <a:rPr lang="en-US" sz="1600" b="1" dirty="0" smtClean="0">
                <a:solidFill>
                  <a:srgbClr val="FF0000"/>
                </a:solidFill>
              </a:rPr>
              <a:t>        and </a:t>
            </a:r>
            <a:r>
              <a:rPr lang="en-US" sz="1600" b="1" dirty="0">
                <a:solidFill>
                  <a:srgbClr val="FF0000"/>
                </a:solidFill>
              </a:rPr>
              <a:t>not continuous.</a:t>
            </a:r>
          </a:p>
          <a:p>
            <a:pPr marL="0" indent="0">
              <a:buNone/>
            </a:pPr>
            <a:r>
              <a:rPr lang="en-US" sz="1600" b="1" dirty="0" err="1"/>
              <a:t>mlr$transit</a:t>
            </a:r>
            <a:r>
              <a:rPr lang="en-US" sz="1600" b="1" dirty="0"/>
              <a:t> &lt;- factor(</a:t>
            </a:r>
            <a:r>
              <a:rPr lang="en-US" sz="1600" b="1" dirty="0" err="1"/>
              <a:t>mlr$Transportation</a:t>
            </a:r>
            <a:r>
              <a:rPr lang="en-US" sz="1600" b="1" dirty="0"/>
              <a:t>)</a:t>
            </a:r>
          </a:p>
          <a:p>
            <a:pPr marL="0" indent="0">
              <a:buNone/>
            </a:pPr>
            <a:r>
              <a:rPr lang="en-US" sz="1600" b="1" dirty="0">
                <a:solidFill>
                  <a:srgbClr val="FF0000"/>
                </a:solidFill>
              </a:rPr>
              <a:t>#Using the </a:t>
            </a:r>
            <a:r>
              <a:rPr lang="en-US" sz="1600" b="1" dirty="0" err="1">
                <a:solidFill>
                  <a:srgbClr val="FF0000"/>
                </a:solidFill>
              </a:rPr>
              <a:t>relevel</a:t>
            </a:r>
            <a:r>
              <a:rPr lang="en-US" sz="1600" b="1" dirty="0">
                <a:solidFill>
                  <a:srgbClr val="FF0000"/>
                </a:solidFill>
              </a:rPr>
              <a:t> command to indicate that category 3 will be the reference category here (i.e., we're comparing driving (1) and </a:t>
            </a:r>
            <a:r>
              <a:rPr lang="en-US" sz="1600" b="1" dirty="0" smtClean="0">
                <a:solidFill>
                  <a:srgbClr val="FF0000"/>
                </a:solidFill>
              </a:rPr>
              <a:t>         public </a:t>
            </a:r>
            <a:r>
              <a:rPr lang="en-US" sz="1600" b="1" dirty="0">
                <a:solidFill>
                  <a:srgbClr val="FF0000"/>
                </a:solidFill>
              </a:rPr>
              <a:t>transportation (2) to walking (3))</a:t>
            </a:r>
          </a:p>
          <a:p>
            <a:pPr marL="0" indent="0">
              <a:buNone/>
            </a:pPr>
            <a:r>
              <a:rPr lang="en-US" sz="1600" b="1" dirty="0" err="1"/>
              <a:t>mlr$transit.dv</a:t>
            </a:r>
            <a:r>
              <a:rPr lang="en-US" sz="1600" b="1" dirty="0"/>
              <a:t> &lt;- </a:t>
            </a:r>
            <a:r>
              <a:rPr lang="en-US" sz="1600" b="1" dirty="0" err="1"/>
              <a:t>relevel</a:t>
            </a:r>
            <a:r>
              <a:rPr lang="en-US" sz="1600" b="1" dirty="0"/>
              <a:t>(</a:t>
            </a:r>
            <a:r>
              <a:rPr lang="en-US" sz="1600" b="1" dirty="0" err="1"/>
              <a:t>mlr$transit</a:t>
            </a:r>
            <a:r>
              <a:rPr lang="en-US" sz="1600" b="1" dirty="0"/>
              <a:t>, ref = 3)</a:t>
            </a:r>
          </a:p>
          <a:p>
            <a:pPr marL="0" indent="0">
              <a:buNone/>
            </a:pPr>
            <a:r>
              <a:rPr lang="en-US" sz="1600" b="1" dirty="0">
                <a:solidFill>
                  <a:srgbClr val="FF0000"/>
                </a:solidFill>
              </a:rPr>
              <a:t>#Running the regression model</a:t>
            </a:r>
          </a:p>
          <a:p>
            <a:pPr marL="0" indent="0">
              <a:buNone/>
            </a:pPr>
            <a:r>
              <a:rPr lang="en-US" sz="1600" b="1" dirty="0"/>
              <a:t>test &lt;- </a:t>
            </a:r>
            <a:r>
              <a:rPr lang="en-US" sz="1600" b="1" dirty="0" err="1"/>
              <a:t>multinom</a:t>
            </a:r>
            <a:r>
              <a:rPr lang="en-US" sz="1600" b="1" dirty="0"/>
              <a:t>(</a:t>
            </a:r>
            <a:r>
              <a:rPr lang="en-US" sz="1600" b="1" dirty="0" err="1"/>
              <a:t>transit.dv</a:t>
            </a:r>
            <a:r>
              <a:rPr lang="en-US" sz="1600" b="1" dirty="0"/>
              <a:t> ~ </a:t>
            </a:r>
            <a:r>
              <a:rPr lang="en-US" sz="1600" b="1" dirty="0" err="1"/>
              <a:t>TwoMiRadius</a:t>
            </a:r>
            <a:r>
              <a:rPr lang="en-US" sz="1600" b="1" dirty="0"/>
              <a:t> + </a:t>
            </a:r>
            <a:r>
              <a:rPr lang="en-US" sz="1600" b="1" dirty="0" err="1"/>
              <a:t>WeeklyIncome</a:t>
            </a:r>
            <a:r>
              <a:rPr lang="en-US" sz="1600" b="1" dirty="0"/>
              <a:t> + Gender + Parent, data = </a:t>
            </a:r>
            <a:r>
              <a:rPr lang="en-US" sz="1600" b="1" dirty="0" err="1"/>
              <a:t>mlr</a:t>
            </a:r>
            <a:r>
              <a:rPr lang="en-US" sz="1600" b="1" dirty="0"/>
              <a:t>)</a:t>
            </a:r>
          </a:p>
          <a:p>
            <a:pPr marL="0" indent="0">
              <a:buNone/>
            </a:pPr>
            <a:r>
              <a:rPr lang="en-US" sz="1600" b="1" dirty="0"/>
              <a:t>summary(test)</a:t>
            </a:r>
          </a:p>
        </p:txBody>
      </p:sp>
      <p:pic>
        <p:nvPicPr>
          <p:cNvPr id="4" name="Picture 3"/>
          <p:cNvPicPr>
            <a:picLocks noChangeAspect="1"/>
          </p:cNvPicPr>
          <p:nvPr/>
        </p:nvPicPr>
        <p:blipFill>
          <a:blip r:embed="rId2"/>
          <a:stretch>
            <a:fillRect/>
          </a:stretch>
        </p:blipFill>
        <p:spPr>
          <a:xfrm>
            <a:off x="5995836" y="2057400"/>
            <a:ext cx="6196164" cy="3079750"/>
          </a:xfrm>
          <a:prstGeom prst="rect">
            <a:avLst/>
          </a:prstGeom>
        </p:spPr>
      </p:pic>
      <p:sp>
        <p:nvSpPr>
          <p:cNvPr id="5" name="Rectangle 4"/>
          <p:cNvSpPr/>
          <p:nvPr/>
        </p:nvSpPr>
        <p:spPr>
          <a:xfrm>
            <a:off x="0" y="6514068"/>
            <a:ext cx="4818820" cy="338554"/>
          </a:xfrm>
          <a:prstGeom prst="rect">
            <a:avLst/>
          </a:prstGeom>
        </p:spPr>
        <p:txBody>
          <a:bodyPr wrap="none">
            <a:spAutoFit/>
          </a:bodyPr>
          <a:lstStyle/>
          <a:p>
            <a:r>
              <a:rPr lang="en-US" sz="1600" dirty="0" smtClean="0"/>
              <a:t>Source: </a:t>
            </a:r>
            <a:r>
              <a:rPr lang="en-US" sz="1600" dirty="0" smtClean="0">
                <a:hlinkClick r:id="rId3"/>
              </a:rPr>
              <a:t>http</a:t>
            </a:r>
            <a:r>
              <a:rPr lang="en-US" sz="1600" dirty="0">
                <a:hlinkClick r:id="rId3"/>
              </a:rPr>
              <a:t>://</a:t>
            </a:r>
            <a:r>
              <a:rPr lang="en-US" sz="1600" dirty="0" smtClean="0">
                <a:hlinkClick r:id="rId3"/>
              </a:rPr>
              <a:t>www.ats.ucla.edu/stat/r/dae/mlogit.htm</a:t>
            </a:r>
            <a:endParaRPr lang="en-US" sz="1600" dirty="0"/>
          </a:p>
        </p:txBody>
      </p:sp>
    </p:spTree>
    <p:extLst>
      <p:ext uri="{BB962C8B-B14F-4D97-AF65-F5344CB8AC3E}">
        <p14:creationId xmlns:p14="http://schemas.microsoft.com/office/powerpoint/2010/main" val="2764666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168400"/>
          </a:xfrm>
        </p:spPr>
        <p:txBody>
          <a:bodyPr/>
          <a:lstStyle/>
          <a:p>
            <a:r>
              <a:rPr lang="en-US" altLang="en-US" dirty="0"/>
              <a:t>We </a:t>
            </a:r>
            <a:r>
              <a:rPr lang="en-US" altLang="en-US" dirty="0" smtClean="0"/>
              <a:t>Want </a:t>
            </a:r>
            <a:r>
              <a:rPr lang="en-US" altLang="en-US" dirty="0"/>
              <a:t>a </a:t>
            </a:r>
            <a:r>
              <a:rPr lang="en-US" altLang="en-US" dirty="0" smtClean="0"/>
              <a:t>Translator Function Such That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70024"/>
                <a:ext cx="12192000" cy="5387975"/>
              </a:xfrm>
            </p:spPr>
            <p:txBody>
              <a:bodyPr/>
              <a:lstStyle/>
              <a:p>
                <a:pPr lvl="1">
                  <a:spcBef>
                    <a:spcPct val="50000"/>
                  </a:spcBef>
                  <a:buSzPct val="60000"/>
                  <a:buFont typeface="Wingdings 2" panose="05020102010507070707" pitchFamily="18" charset="2"/>
                  <a:buChar char=""/>
                </a:pPr>
                <a:r>
                  <a:rPr lang="en-US" altLang="en-US" sz="2800" dirty="0" smtClean="0"/>
                  <a:t>The </a:t>
                </a:r>
                <a:r>
                  <a:rPr lang="en-US" altLang="en-US" sz="2800" dirty="0"/>
                  <a:t>closer </a:t>
                </a:r>
                <a:r>
                  <a:rPr lang="en-US" altLang="en-US" sz="2800" dirty="0" smtClean="0">
                    <a:cs typeface="Arial" panose="020B0604020202020204" pitchFamily="34" charset="0"/>
                  </a:rPr>
                  <a:t>the </a:t>
                </a:r>
                <a14:m>
                  <m:oMath xmlns:m="http://schemas.openxmlformats.org/officeDocument/2006/math">
                    <m:acc>
                      <m:accPr>
                        <m:chr m:val="̂"/>
                        <m:ctrlPr>
                          <a:rPr lang="en-US" altLang="en-US" sz="2800" i="1" smtClean="0">
                            <a:latin typeface="Cambria Math" panose="02040503050406030204" pitchFamily="18" charset="0"/>
                            <a:cs typeface="Arial" panose="020B0604020202020204" pitchFamily="34" charset="0"/>
                          </a:rPr>
                        </m:ctrlPr>
                      </m:accPr>
                      <m:e>
                        <m:r>
                          <a:rPr lang="en-US" altLang="en-US" sz="2800" b="0" i="1" smtClean="0">
                            <a:latin typeface="Cambria Math" panose="02040503050406030204" pitchFamily="18" charset="0"/>
                            <a:cs typeface="Arial" panose="020B0604020202020204" pitchFamily="34" charset="0"/>
                          </a:rPr>
                          <m:t>𝑦</m:t>
                        </m:r>
                      </m:e>
                    </m:acc>
                  </m:oMath>
                </a14:m>
                <a:r>
                  <a:rPr lang="en-US" altLang="en-US" sz="2800" dirty="0" smtClean="0">
                    <a:cs typeface="Arial" panose="020B0604020202020204" pitchFamily="34" charset="0"/>
                  </a:rPr>
                  <a:t> value </a:t>
                </a:r>
                <a:r>
                  <a:rPr lang="en-US" altLang="en-US" sz="2800" dirty="0">
                    <a:cs typeface="Arial" panose="020B0604020202020204" pitchFamily="34" charset="0"/>
                  </a:rPr>
                  <a:t>from our linear regression </a:t>
                </a:r>
                <a:r>
                  <a:rPr lang="en-US" altLang="en-US" sz="2800" dirty="0" smtClean="0">
                    <a:cs typeface="Arial" panose="020B0604020202020204" pitchFamily="34" charset="0"/>
                  </a:rPr>
                  <a:t>model is </a:t>
                </a:r>
                <a:r>
                  <a:rPr lang="en-US" altLang="en-US" sz="2800" dirty="0"/>
                  <a:t>to -</a:t>
                </a:r>
                <a:r>
                  <a:rPr lang="en-US" altLang="en-US" sz="2800" dirty="0" smtClean="0">
                    <a:cs typeface="Arial" panose="020B0604020202020204" pitchFamily="34" charset="0"/>
                  </a:rPr>
                  <a:t>∞, </a:t>
                </a:r>
                <a:r>
                  <a:rPr lang="en-US" altLang="en-US" sz="2800" dirty="0">
                    <a:cs typeface="Arial" panose="020B0604020202020204" pitchFamily="34" charset="0"/>
                  </a:rPr>
                  <a:t>the closer </a:t>
                </a:r>
                <a:r>
                  <a:rPr lang="en-US" altLang="en-US" sz="2800" dirty="0" smtClean="0">
                    <a:cs typeface="Arial" panose="020B0604020202020204" pitchFamily="34" charset="0"/>
                  </a:rPr>
                  <a:t>our predicted probability is to 0.</a:t>
                </a:r>
                <a:endParaRPr lang="en-US" altLang="en-US" sz="2800" dirty="0">
                  <a:cs typeface="Arial" panose="020B0604020202020204" pitchFamily="34" charset="0"/>
                </a:endParaRPr>
              </a:p>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a:latin typeface="Cambria Math" panose="02040503050406030204" pitchFamily="18" charset="0"/>
                            <a:cs typeface="Arial" panose="020B0604020202020204" pitchFamily="34" charset="0"/>
                          </a:rPr>
                        </m:ctrlPr>
                      </m:accPr>
                      <m:e>
                        <m:r>
                          <a:rPr lang="en-US" altLang="en-US" sz="2800" i="1">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smtClean="0"/>
                  <a:t>+</a:t>
                </a:r>
                <a:r>
                  <a:rPr lang="en-US" altLang="en-US" sz="2800" dirty="0" smtClean="0">
                    <a:cs typeface="Arial" panose="020B0604020202020204" pitchFamily="34" charset="0"/>
                  </a:rPr>
                  <a:t>∞</a:t>
                </a:r>
                <a:r>
                  <a:rPr lang="en-US" altLang="en-US" sz="2800" dirty="0">
                    <a:cs typeface="Arial" panose="020B0604020202020204" pitchFamily="34" charset="0"/>
                  </a:rPr>
                  <a:t>, the closer our predicted probability is to </a:t>
                </a:r>
                <a:r>
                  <a:rPr lang="en-US" altLang="en-US" sz="2800" dirty="0" smtClean="0">
                    <a:cs typeface="Arial" panose="020B0604020202020204" pitchFamily="34" charset="0"/>
                  </a:rPr>
                  <a:t>1.</a:t>
                </a:r>
                <a:endParaRPr lang="en-US" altLang="en-US" sz="2800" dirty="0">
                  <a:cs typeface="Arial" panose="020B0604020202020204" pitchFamily="34" charset="0"/>
                </a:endParaRPr>
              </a:p>
              <a:p>
                <a:pPr lvl="1">
                  <a:spcBef>
                    <a:spcPct val="50000"/>
                  </a:spcBef>
                  <a:buSzPct val="60000"/>
                  <a:buFont typeface="Wingdings 2" panose="05020102010507070707" pitchFamily="18" charset="2"/>
                  <a:buChar char=""/>
                </a:pPr>
                <a:r>
                  <a:rPr lang="en-US" altLang="en-US" sz="2800" dirty="0" smtClean="0">
                    <a:cs typeface="Arial" panose="020B0604020202020204" pitchFamily="34" charset="0"/>
                  </a:rPr>
                  <a:t>No </a:t>
                </a:r>
                <a:r>
                  <a:rPr lang="en-US" altLang="en-US" sz="2800" dirty="0">
                    <a:cs typeface="Arial" panose="020B0604020202020204" pitchFamily="34" charset="0"/>
                  </a:rPr>
                  <a:t>predicted probabilities are less than 0 </a:t>
                </a:r>
                <a:r>
                  <a:rPr lang="en-US" altLang="en-US" sz="2800" dirty="0" smtClean="0">
                    <a:cs typeface="Arial" panose="020B0604020202020204" pitchFamily="34" charset="0"/>
                  </a:rPr>
                  <a:t>or </a:t>
                </a:r>
                <a:r>
                  <a:rPr lang="en-US" altLang="en-US" sz="2800" dirty="0">
                    <a:cs typeface="Arial" panose="020B0604020202020204" pitchFamily="34" charset="0"/>
                  </a:rPr>
                  <a:t>greater than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70024"/>
                <a:ext cx="12192000" cy="5387975"/>
              </a:xfrm>
              <a:blipFill rotWithShape="0">
                <a:blip r:embed="rId2"/>
                <a:stretch>
                  <a:fillRect t="-1810"/>
                </a:stretch>
              </a:blipFill>
            </p:spPr>
            <p:txBody>
              <a:bodyPr/>
              <a:lstStyle/>
              <a:p>
                <a:r>
                  <a:rPr lang="en-US">
                    <a:noFill/>
                  </a:rPr>
                  <a:t> </a:t>
                </a:r>
              </a:p>
            </p:txBody>
          </p:sp>
        </mc:Fallback>
      </mc:AlternateContent>
    </p:spTree>
    <p:extLst>
      <p:ext uri="{BB962C8B-B14F-4D97-AF65-F5344CB8AC3E}">
        <p14:creationId xmlns:p14="http://schemas.microsoft.com/office/powerpoint/2010/main" val="30697053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0515600" cy="917575"/>
          </a:xfrm>
        </p:spPr>
        <p:txBody>
          <a:bodyPr/>
          <a:lstStyle/>
          <a:p>
            <a:r>
              <a:rPr lang="en-US" dirty="0" smtClean="0"/>
              <a:t>How Do I Read That Output!?</a:t>
            </a:r>
            <a:endParaRPr lang="en-US" dirty="0"/>
          </a:p>
        </p:txBody>
      </p:sp>
      <p:sp>
        <p:nvSpPr>
          <p:cNvPr id="3" name="Content Placeholder 2"/>
          <p:cNvSpPr>
            <a:spLocks noGrp="1"/>
          </p:cNvSpPr>
          <p:nvPr>
            <p:ph idx="1"/>
          </p:nvPr>
        </p:nvSpPr>
        <p:spPr>
          <a:xfrm>
            <a:off x="0" y="1076325"/>
            <a:ext cx="12192000" cy="5781675"/>
          </a:xfrm>
        </p:spPr>
        <p:txBody>
          <a:bodyPr>
            <a:normAutofit lnSpcReduction="10000"/>
          </a:bodyPr>
          <a:lstStyle/>
          <a:p>
            <a:r>
              <a:rPr lang="en-US" dirty="0" smtClean="0"/>
              <a:t>Q: Where are the z-scores? Where are the p-values? </a:t>
            </a:r>
          </a:p>
          <a:p>
            <a:r>
              <a:rPr lang="en-US" dirty="0" smtClean="0"/>
              <a:t>A: The output of the </a:t>
            </a:r>
            <a:r>
              <a:rPr lang="en-US" b="1" dirty="0" err="1" smtClean="0"/>
              <a:t>multinom</a:t>
            </a:r>
            <a:r>
              <a:rPr lang="en-US" b="1" dirty="0" smtClean="0"/>
              <a:t> </a:t>
            </a:r>
            <a:r>
              <a:rPr lang="en-US" dirty="0" smtClean="0"/>
              <a:t>command is pretty difficult to read and doesn’t yield z-scores or p-values. Instead, we have to generate them ourselves!</a:t>
            </a:r>
          </a:p>
          <a:p>
            <a:pPr marL="0" indent="0">
              <a:buNone/>
            </a:pPr>
            <a:endParaRPr lang="en-US" b="1" dirty="0"/>
          </a:p>
          <a:p>
            <a:pPr marL="0" indent="0">
              <a:buNone/>
            </a:pPr>
            <a:r>
              <a:rPr lang="en-US" sz="1600" b="1" dirty="0">
                <a:solidFill>
                  <a:srgbClr val="FF0000"/>
                </a:solidFill>
              </a:rPr>
              <a:t>#Calculating the z-scores (Wald statistics). As usual, these are simply the Beta coefficients divided by the standard errors</a:t>
            </a:r>
          </a:p>
          <a:p>
            <a:pPr marL="0" indent="0">
              <a:buNone/>
            </a:pPr>
            <a:r>
              <a:rPr lang="en-US" sz="1600" b="1" dirty="0"/>
              <a:t>z &lt;- summary(test)$coefficients/summary(test)$</a:t>
            </a:r>
            <a:r>
              <a:rPr lang="en-US" sz="1600" b="1" dirty="0" err="1"/>
              <a:t>standard.errors</a:t>
            </a:r>
            <a:endParaRPr lang="en-US" sz="1600" b="1" dirty="0"/>
          </a:p>
          <a:p>
            <a:pPr marL="0" indent="0">
              <a:buNone/>
            </a:pPr>
            <a:r>
              <a:rPr lang="en-US" sz="1600" b="1" dirty="0">
                <a:solidFill>
                  <a:srgbClr val="FF0000"/>
                </a:solidFill>
              </a:rPr>
              <a:t>#Calculating the p-values from the z-statistics (2-tailed test)</a:t>
            </a:r>
          </a:p>
          <a:p>
            <a:pPr marL="0" indent="0">
              <a:buNone/>
            </a:pPr>
            <a:r>
              <a:rPr lang="en-US" sz="1600" b="1" dirty="0"/>
              <a:t>p &lt;- (1 - </a:t>
            </a:r>
            <a:r>
              <a:rPr lang="en-US" sz="1600" b="1" dirty="0" err="1"/>
              <a:t>pnorm</a:t>
            </a:r>
            <a:r>
              <a:rPr lang="en-US" sz="1600" b="1" dirty="0"/>
              <a:t>(abs(z), 0, 1)) * 2</a:t>
            </a:r>
            <a:endParaRPr lang="en-US" sz="1600" b="1" dirty="0" smtClean="0"/>
          </a:p>
          <a:p>
            <a:endParaRPr lang="en-US" dirty="0" smtClean="0"/>
          </a:p>
          <a:p>
            <a:endParaRPr lang="en-US" dirty="0"/>
          </a:p>
          <a:p>
            <a:endParaRPr lang="en-US" dirty="0" smtClean="0"/>
          </a:p>
          <a:p>
            <a:endParaRPr lang="en-US" dirty="0"/>
          </a:p>
          <a:p>
            <a:r>
              <a:rPr lang="en-US" dirty="0" smtClean="0"/>
              <a:t>Again, how do we read this?</a:t>
            </a:r>
            <a:endParaRPr lang="en-US" dirty="0"/>
          </a:p>
        </p:txBody>
      </p:sp>
      <p:pic>
        <p:nvPicPr>
          <p:cNvPr id="5" name="Picture 4"/>
          <p:cNvPicPr>
            <a:picLocks noChangeAspect="1"/>
          </p:cNvPicPr>
          <p:nvPr/>
        </p:nvPicPr>
        <p:blipFill>
          <a:blip r:embed="rId2"/>
          <a:stretch>
            <a:fillRect/>
          </a:stretch>
        </p:blipFill>
        <p:spPr>
          <a:xfrm>
            <a:off x="2362199" y="4187824"/>
            <a:ext cx="6368297" cy="1539875"/>
          </a:xfrm>
          <a:prstGeom prst="rect">
            <a:avLst/>
          </a:prstGeom>
        </p:spPr>
      </p:pic>
    </p:spTree>
    <p:extLst>
      <p:ext uri="{BB962C8B-B14F-4D97-AF65-F5344CB8AC3E}">
        <p14:creationId xmlns:p14="http://schemas.microsoft.com/office/powerpoint/2010/main" val="41032589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1"/>
            <a:ext cx="12192000" cy="812799"/>
          </a:xfrm>
        </p:spPr>
        <p:txBody>
          <a:bodyPr/>
          <a:lstStyle/>
          <a:p>
            <a:r>
              <a:rPr lang="en-US" dirty="0" smtClean="0"/>
              <a:t>Best to Rearrange Output</a:t>
            </a:r>
            <a:endParaRPr lang="en-US" dirty="0"/>
          </a:p>
        </p:txBody>
      </p:sp>
      <p:sp>
        <p:nvSpPr>
          <p:cNvPr id="3" name="Content Placeholder 2"/>
          <p:cNvSpPr>
            <a:spLocks noGrp="1"/>
          </p:cNvSpPr>
          <p:nvPr>
            <p:ph idx="1"/>
          </p:nvPr>
        </p:nvSpPr>
        <p:spPr>
          <a:xfrm>
            <a:off x="0" y="876301"/>
            <a:ext cx="12192000" cy="5918200"/>
          </a:xfrm>
        </p:spPr>
        <p:txBody>
          <a:bodyPr numCol="2">
            <a:noAutofit/>
          </a:bodyPr>
          <a:lstStyle/>
          <a:p>
            <a:pPr marL="0" indent="0">
              <a:buNone/>
            </a:pPr>
            <a:r>
              <a:rPr lang="en-US" sz="1600" b="1" dirty="0">
                <a:solidFill>
                  <a:srgbClr val="FF0000"/>
                </a:solidFill>
              </a:rPr>
              <a:t>#The way that the Beta coefficients, standard errors, z-scores and p-values are presented are very hard to read</a:t>
            </a:r>
          </a:p>
          <a:p>
            <a:pPr marL="0" indent="0">
              <a:buNone/>
            </a:pPr>
            <a:r>
              <a:rPr lang="en-US" sz="1600" b="1" dirty="0">
                <a:solidFill>
                  <a:srgbClr val="FF0000"/>
                </a:solidFill>
              </a:rPr>
              <a:t>#We combine all the results into a single matrix. Here, recall that t() is the command for transpose.</a:t>
            </a:r>
          </a:p>
          <a:p>
            <a:pPr marL="0" indent="0">
              <a:buNone/>
            </a:pPr>
            <a:r>
              <a:rPr lang="en-US" sz="1600" b="1" dirty="0">
                <a:solidFill>
                  <a:srgbClr val="FF0000"/>
                </a:solidFill>
              </a:rPr>
              <a:t>#Again, we're transposing the coefficients matrix, transposing the standard error matrix, transposing the z-score matrix, and transposing the p-value matrix</a:t>
            </a:r>
          </a:p>
          <a:p>
            <a:pPr marL="0" indent="0">
              <a:buNone/>
            </a:pPr>
            <a:r>
              <a:rPr lang="en-US" sz="1600" b="1" dirty="0">
                <a:solidFill>
                  <a:srgbClr val="FF0000"/>
                </a:solidFill>
              </a:rPr>
              <a:t>#We combine (merge) these transposed matrices into a single matrix with the command </a:t>
            </a:r>
            <a:r>
              <a:rPr lang="en-US" sz="1600" b="1" dirty="0" err="1">
                <a:solidFill>
                  <a:srgbClr val="FF0000"/>
                </a:solidFill>
              </a:rPr>
              <a:t>cbind</a:t>
            </a:r>
            <a:endParaRPr lang="en-US" sz="1600" b="1" dirty="0">
              <a:solidFill>
                <a:srgbClr val="FF0000"/>
              </a:solidFill>
            </a:endParaRPr>
          </a:p>
          <a:p>
            <a:pPr marL="0" indent="0">
              <a:buNone/>
            </a:pPr>
            <a:r>
              <a:rPr lang="en-US" sz="1600" b="1" dirty="0" err="1" smtClean="0"/>
              <a:t>coeffs</a:t>
            </a:r>
            <a:r>
              <a:rPr lang="en-US" sz="1600" b="1" dirty="0" smtClean="0"/>
              <a:t>&lt;</a:t>
            </a:r>
            <a:r>
              <a:rPr lang="en-US" sz="1600" b="1" dirty="0" err="1" smtClean="0"/>
              <a:t>cbind</a:t>
            </a:r>
            <a:r>
              <a:rPr lang="en-US" sz="1600" b="1" dirty="0" smtClean="0"/>
              <a:t>(t(summary(test</a:t>
            </a:r>
            <a:r>
              <a:rPr lang="en-US" sz="1600" b="1" dirty="0"/>
              <a:t>)$coefficients),t(summary(test)$</a:t>
            </a:r>
            <a:r>
              <a:rPr lang="en-US" sz="1600" b="1" dirty="0" err="1"/>
              <a:t>standard.errors</a:t>
            </a:r>
            <a:r>
              <a:rPr lang="en-US" sz="1600" b="1" dirty="0" smtClean="0"/>
              <a:t>), t(z</a:t>
            </a:r>
            <a:r>
              <a:rPr lang="en-US" sz="1600" b="1" dirty="0"/>
              <a:t>),t(p))</a:t>
            </a:r>
          </a:p>
          <a:p>
            <a:pPr marL="0" indent="0">
              <a:buNone/>
            </a:pPr>
            <a:r>
              <a:rPr lang="en-US" sz="1600" b="1" dirty="0" err="1"/>
              <a:t>coeffs</a:t>
            </a:r>
            <a:endParaRPr lang="en-US" sz="1600" b="1" dirty="0"/>
          </a:p>
          <a:p>
            <a:pPr marL="0" indent="0">
              <a:buNone/>
            </a:pPr>
            <a:r>
              <a:rPr lang="en-US" sz="1600" b="1" dirty="0" smtClean="0">
                <a:solidFill>
                  <a:srgbClr val="FF0000"/>
                </a:solidFill>
              </a:rPr>
              <a:t>#</a:t>
            </a:r>
            <a:r>
              <a:rPr lang="en-US" sz="1600" b="1" dirty="0">
                <a:solidFill>
                  <a:srgbClr val="FF0000"/>
                </a:solidFill>
              </a:rPr>
              <a:t>Below, regression 1 is regression comparing Y=1 (driving) to Y=3 (walking) and regression 2 is comparing Y=2 (public transportation) to Y=3 (walking)</a:t>
            </a:r>
          </a:p>
          <a:p>
            <a:pPr marL="0" indent="0">
              <a:buNone/>
            </a:pPr>
            <a:r>
              <a:rPr lang="en-US" sz="1600" b="1" dirty="0">
                <a:solidFill>
                  <a:srgbClr val="FF0000"/>
                </a:solidFill>
              </a:rPr>
              <a:t>#You will notice that the first column of the </a:t>
            </a:r>
            <a:r>
              <a:rPr lang="en-US" sz="1600" b="1" dirty="0" err="1">
                <a:solidFill>
                  <a:srgbClr val="FF0000"/>
                </a:solidFill>
              </a:rPr>
              <a:t>coeffs</a:t>
            </a:r>
            <a:r>
              <a:rPr lang="en-US" sz="1600" b="1" dirty="0">
                <a:solidFill>
                  <a:srgbClr val="FF0000"/>
                </a:solidFill>
              </a:rPr>
              <a:t> matrix contains the coefficients in regression </a:t>
            </a:r>
            <a:r>
              <a:rPr lang="en-US" sz="1600" b="1" dirty="0" smtClean="0">
                <a:solidFill>
                  <a:srgbClr val="FF0000"/>
                </a:solidFill>
              </a:rPr>
              <a:t>1</a:t>
            </a:r>
            <a:endParaRPr lang="en-US" sz="1600" b="1" dirty="0">
              <a:solidFill>
                <a:srgbClr val="FF0000"/>
              </a:solidFill>
            </a:endParaRPr>
          </a:p>
          <a:p>
            <a:pPr marL="0" indent="0">
              <a:buNone/>
            </a:pPr>
            <a:r>
              <a:rPr lang="en-US" sz="1600" b="1" dirty="0">
                <a:solidFill>
                  <a:srgbClr val="FF0000"/>
                </a:solidFill>
              </a:rPr>
              <a:t>#First column of the </a:t>
            </a:r>
            <a:r>
              <a:rPr lang="en-US" sz="1600" b="1" dirty="0" err="1">
                <a:solidFill>
                  <a:srgbClr val="FF0000"/>
                </a:solidFill>
              </a:rPr>
              <a:t>coeffs</a:t>
            </a:r>
            <a:r>
              <a:rPr lang="en-US" sz="1600" b="1" dirty="0">
                <a:solidFill>
                  <a:srgbClr val="FF0000"/>
                </a:solidFill>
              </a:rPr>
              <a:t> matrix contains the coefficients in regression 1 (recall how we created the </a:t>
            </a:r>
            <a:r>
              <a:rPr lang="en-US" sz="1600" b="1" dirty="0" err="1">
                <a:solidFill>
                  <a:srgbClr val="FF0000"/>
                </a:solidFill>
              </a:rPr>
              <a:t>coeffs</a:t>
            </a:r>
            <a:r>
              <a:rPr lang="en-US" sz="1600" b="1" dirty="0">
                <a:solidFill>
                  <a:srgbClr val="FF0000"/>
                </a:solidFill>
              </a:rPr>
              <a:t> matrix)</a:t>
            </a:r>
          </a:p>
          <a:p>
            <a:pPr marL="0" indent="0">
              <a:buNone/>
            </a:pPr>
            <a:r>
              <a:rPr lang="en-US" sz="1600" b="1" dirty="0"/>
              <a:t>coef1 &lt;- </a:t>
            </a:r>
            <a:r>
              <a:rPr lang="en-US" sz="1600" b="1" dirty="0" err="1"/>
              <a:t>coeffs</a:t>
            </a:r>
            <a:r>
              <a:rPr lang="en-US" sz="1600" b="1" dirty="0"/>
              <a:t>[,1]</a:t>
            </a:r>
          </a:p>
          <a:p>
            <a:pPr marL="0" indent="0">
              <a:buNone/>
            </a:pPr>
            <a:endParaRPr lang="en-US" sz="1600" b="1" dirty="0" smtClean="0">
              <a:solidFill>
                <a:srgbClr val="FF0000"/>
              </a:solidFill>
            </a:endParaRPr>
          </a:p>
          <a:p>
            <a:pPr marL="0" indent="0">
              <a:buNone/>
            </a:pPr>
            <a:endParaRPr lang="en-US" sz="1600" b="1" dirty="0">
              <a:solidFill>
                <a:srgbClr val="FF0000"/>
              </a:solidFill>
            </a:endParaRPr>
          </a:p>
          <a:p>
            <a:pPr marL="0" indent="0">
              <a:buNone/>
            </a:pPr>
            <a:r>
              <a:rPr lang="en-US" sz="1600" b="1" dirty="0" smtClean="0">
                <a:solidFill>
                  <a:srgbClr val="FF0000"/>
                </a:solidFill>
              </a:rPr>
              <a:t>#</a:t>
            </a:r>
            <a:r>
              <a:rPr lang="en-US" sz="1600" b="1" dirty="0">
                <a:solidFill>
                  <a:srgbClr val="FF0000"/>
                </a:solidFill>
              </a:rPr>
              <a:t>Second column of the </a:t>
            </a:r>
            <a:r>
              <a:rPr lang="en-US" sz="1600" b="1" dirty="0" err="1">
                <a:solidFill>
                  <a:srgbClr val="FF0000"/>
                </a:solidFill>
              </a:rPr>
              <a:t>coeffs</a:t>
            </a:r>
            <a:r>
              <a:rPr lang="en-US" sz="1600" b="1" dirty="0">
                <a:solidFill>
                  <a:srgbClr val="FF0000"/>
                </a:solidFill>
              </a:rPr>
              <a:t> matrix contains the coefficients in </a:t>
            </a:r>
            <a:r>
              <a:rPr lang="en-US" sz="1600" b="1" dirty="0" smtClean="0">
                <a:solidFill>
                  <a:srgbClr val="FF0000"/>
                </a:solidFill>
              </a:rPr>
              <a:t>regression 2</a:t>
            </a:r>
          </a:p>
          <a:p>
            <a:pPr marL="0" indent="0">
              <a:buNone/>
            </a:pPr>
            <a:r>
              <a:rPr lang="en-US" sz="1600" b="1" dirty="0" smtClean="0"/>
              <a:t>coef2 </a:t>
            </a:r>
            <a:r>
              <a:rPr lang="en-US" sz="1600" b="1" dirty="0"/>
              <a:t>&lt;- </a:t>
            </a:r>
            <a:r>
              <a:rPr lang="en-US" sz="1600" b="1" dirty="0" err="1"/>
              <a:t>coeffs</a:t>
            </a:r>
            <a:r>
              <a:rPr lang="en-US" sz="1600" b="1" dirty="0"/>
              <a:t>[,2]</a:t>
            </a:r>
          </a:p>
          <a:p>
            <a:pPr marL="0" indent="0">
              <a:buNone/>
            </a:pPr>
            <a:r>
              <a:rPr lang="en-US" sz="1600" b="1" dirty="0">
                <a:solidFill>
                  <a:srgbClr val="FF0000"/>
                </a:solidFill>
              </a:rPr>
              <a:t>#Third column of the </a:t>
            </a:r>
            <a:r>
              <a:rPr lang="en-US" sz="1600" b="1" dirty="0" err="1">
                <a:solidFill>
                  <a:srgbClr val="FF0000"/>
                </a:solidFill>
              </a:rPr>
              <a:t>coeffs</a:t>
            </a:r>
            <a:r>
              <a:rPr lang="en-US" sz="1600" b="1" dirty="0">
                <a:solidFill>
                  <a:srgbClr val="FF0000"/>
                </a:solidFill>
              </a:rPr>
              <a:t> matrix contains the standard errors in regression 1</a:t>
            </a:r>
          </a:p>
          <a:p>
            <a:pPr marL="0" indent="0">
              <a:buNone/>
            </a:pPr>
            <a:r>
              <a:rPr lang="en-US" sz="1600" b="1" dirty="0"/>
              <a:t>se1 &lt;- </a:t>
            </a:r>
            <a:r>
              <a:rPr lang="en-US" sz="1600" b="1" dirty="0" err="1"/>
              <a:t>coeffs</a:t>
            </a:r>
            <a:r>
              <a:rPr lang="en-US" sz="1600" b="1" dirty="0"/>
              <a:t>[,3]</a:t>
            </a:r>
          </a:p>
          <a:p>
            <a:pPr marL="0" indent="0">
              <a:buNone/>
            </a:pPr>
            <a:r>
              <a:rPr lang="en-US" sz="1600" b="1" dirty="0">
                <a:solidFill>
                  <a:srgbClr val="FF0000"/>
                </a:solidFill>
              </a:rPr>
              <a:t>#Fourth column of the </a:t>
            </a:r>
            <a:r>
              <a:rPr lang="en-US" sz="1600" b="1" dirty="0" err="1">
                <a:solidFill>
                  <a:srgbClr val="FF0000"/>
                </a:solidFill>
              </a:rPr>
              <a:t>coeffs</a:t>
            </a:r>
            <a:r>
              <a:rPr lang="en-US" sz="1600" b="1" dirty="0">
                <a:solidFill>
                  <a:srgbClr val="FF0000"/>
                </a:solidFill>
              </a:rPr>
              <a:t> matrix contains the standard errors in regression 2</a:t>
            </a:r>
          </a:p>
          <a:p>
            <a:pPr marL="0" indent="0">
              <a:buNone/>
            </a:pPr>
            <a:r>
              <a:rPr lang="en-US" sz="1600" b="1" dirty="0"/>
              <a:t>se2 &lt;- </a:t>
            </a:r>
            <a:r>
              <a:rPr lang="en-US" sz="1600" b="1" dirty="0" err="1"/>
              <a:t>coeffs</a:t>
            </a:r>
            <a:r>
              <a:rPr lang="en-US" sz="1600" b="1" dirty="0"/>
              <a:t>[,4]</a:t>
            </a:r>
          </a:p>
          <a:p>
            <a:pPr marL="0" indent="0">
              <a:buNone/>
            </a:pPr>
            <a:r>
              <a:rPr lang="en-US" sz="1600" b="1" dirty="0">
                <a:solidFill>
                  <a:srgbClr val="FF0000"/>
                </a:solidFill>
              </a:rPr>
              <a:t>#Fifth column of the </a:t>
            </a:r>
            <a:r>
              <a:rPr lang="en-US" sz="1600" b="1" dirty="0" err="1">
                <a:solidFill>
                  <a:srgbClr val="FF0000"/>
                </a:solidFill>
              </a:rPr>
              <a:t>coeffs</a:t>
            </a:r>
            <a:r>
              <a:rPr lang="en-US" sz="1600" b="1" dirty="0">
                <a:solidFill>
                  <a:srgbClr val="FF0000"/>
                </a:solidFill>
              </a:rPr>
              <a:t> matrix contains the z-scores in regression 1</a:t>
            </a:r>
          </a:p>
          <a:p>
            <a:pPr marL="0" indent="0">
              <a:buNone/>
            </a:pPr>
            <a:r>
              <a:rPr lang="en-US" sz="1600" b="1" dirty="0"/>
              <a:t>z.score1 &lt;- </a:t>
            </a:r>
            <a:r>
              <a:rPr lang="en-US" sz="1600" b="1" dirty="0" err="1"/>
              <a:t>coeffs</a:t>
            </a:r>
            <a:r>
              <a:rPr lang="en-US" sz="1600" b="1" dirty="0"/>
              <a:t>[,5]</a:t>
            </a:r>
          </a:p>
          <a:p>
            <a:pPr marL="0" indent="0">
              <a:buNone/>
            </a:pPr>
            <a:r>
              <a:rPr lang="en-US" sz="1600" b="1" dirty="0">
                <a:solidFill>
                  <a:srgbClr val="FF0000"/>
                </a:solidFill>
              </a:rPr>
              <a:t>#Sixth column in the </a:t>
            </a:r>
            <a:r>
              <a:rPr lang="en-US" sz="1600" b="1" dirty="0" err="1">
                <a:solidFill>
                  <a:srgbClr val="FF0000"/>
                </a:solidFill>
              </a:rPr>
              <a:t>coeffs</a:t>
            </a:r>
            <a:r>
              <a:rPr lang="en-US" sz="1600" b="1" dirty="0">
                <a:solidFill>
                  <a:srgbClr val="FF0000"/>
                </a:solidFill>
              </a:rPr>
              <a:t> matrix contains the z-scores in regression 2</a:t>
            </a:r>
          </a:p>
          <a:p>
            <a:pPr marL="0" indent="0">
              <a:buNone/>
            </a:pPr>
            <a:r>
              <a:rPr lang="en-US" sz="1600" b="1" dirty="0"/>
              <a:t>z.score2 &lt;- </a:t>
            </a:r>
            <a:r>
              <a:rPr lang="en-US" sz="1600" b="1" dirty="0" err="1"/>
              <a:t>coeffs</a:t>
            </a:r>
            <a:r>
              <a:rPr lang="en-US" sz="1600" b="1" dirty="0"/>
              <a:t>[,6]</a:t>
            </a:r>
          </a:p>
          <a:p>
            <a:pPr marL="0" indent="0">
              <a:buNone/>
            </a:pPr>
            <a:r>
              <a:rPr lang="en-US" sz="1600" b="1" dirty="0">
                <a:solidFill>
                  <a:srgbClr val="FF0000"/>
                </a:solidFill>
              </a:rPr>
              <a:t>#Seventh column in the </a:t>
            </a:r>
            <a:r>
              <a:rPr lang="en-US" sz="1600" b="1" dirty="0" err="1">
                <a:solidFill>
                  <a:srgbClr val="FF0000"/>
                </a:solidFill>
              </a:rPr>
              <a:t>coeffs</a:t>
            </a:r>
            <a:r>
              <a:rPr lang="en-US" sz="1600" b="1" dirty="0">
                <a:solidFill>
                  <a:srgbClr val="FF0000"/>
                </a:solidFill>
              </a:rPr>
              <a:t> matrix contains the p-values </a:t>
            </a:r>
            <a:r>
              <a:rPr lang="en-US" sz="1600" b="1" dirty="0" smtClean="0">
                <a:solidFill>
                  <a:srgbClr val="FF0000"/>
                </a:solidFill>
              </a:rPr>
              <a:t>in regression </a:t>
            </a:r>
            <a:r>
              <a:rPr lang="en-US" sz="1600" b="1" dirty="0">
                <a:solidFill>
                  <a:srgbClr val="FF0000"/>
                </a:solidFill>
              </a:rPr>
              <a:t>1</a:t>
            </a:r>
          </a:p>
          <a:p>
            <a:pPr marL="0" indent="0">
              <a:buNone/>
            </a:pPr>
            <a:r>
              <a:rPr lang="en-US" sz="1600" b="1" dirty="0"/>
              <a:t>p.value1 &lt;- </a:t>
            </a:r>
            <a:r>
              <a:rPr lang="en-US" sz="1600" b="1" dirty="0" err="1"/>
              <a:t>coeffs</a:t>
            </a:r>
            <a:r>
              <a:rPr lang="en-US" sz="1600" b="1" dirty="0"/>
              <a:t>[,7]</a:t>
            </a:r>
          </a:p>
          <a:p>
            <a:pPr marL="0" indent="0">
              <a:buNone/>
            </a:pPr>
            <a:r>
              <a:rPr lang="en-US" sz="1600" b="1" dirty="0">
                <a:solidFill>
                  <a:srgbClr val="FF0000"/>
                </a:solidFill>
              </a:rPr>
              <a:t>#Eighth column in the </a:t>
            </a:r>
            <a:r>
              <a:rPr lang="en-US" sz="1600" b="1" dirty="0" err="1">
                <a:solidFill>
                  <a:srgbClr val="FF0000"/>
                </a:solidFill>
              </a:rPr>
              <a:t>coeffs</a:t>
            </a:r>
            <a:r>
              <a:rPr lang="en-US" sz="1600" b="1" dirty="0">
                <a:solidFill>
                  <a:srgbClr val="FF0000"/>
                </a:solidFill>
              </a:rPr>
              <a:t> matrix contains the p-values in regression 2</a:t>
            </a:r>
          </a:p>
          <a:p>
            <a:pPr marL="0" indent="0">
              <a:buNone/>
            </a:pPr>
            <a:r>
              <a:rPr lang="en-US" sz="1600" b="1" dirty="0"/>
              <a:t>p.value2 &lt;- </a:t>
            </a:r>
            <a:r>
              <a:rPr lang="en-US" sz="1600" b="1" dirty="0" err="1"/>
              <a:t>coeffs</a:t>
            </a:r>
            <a:r>
              <a:rPr lang="en-US" sz="1600" b="1" dirty="0"/>
              <a:t>[,8</a:t>
            </a:r>
            <a:r>
              <a:rPr lang="en-US" sz="1600" b="1" dirty="0" smtClean="0"/>
              <a:t>]</a:t>
            </a:r>
            <a:endParaRPr lang="en-US" sz="1600" b="1" dirty="0"/>
          </a:p>
        </p:txBody>
      </p:sp>
    </p:spTree>
    <p:extLst>
      <p:ext uri="{BB962C8B-B14F-4D97-AF65-F5344CB8AC3E}">
        <p14:creationId xmlns:p14="http://schemas.microsoft.com/office/powerpoint/2010/main" val="19649264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9000"/>
          </a:xfrm>
        </p:spPr>
        <p:txBody>
          <a:bodyPr/>
          <a:lstStyle/>
          <a:p>
            <a:r>
              <a:rPr lang="en-US" dirty="0"/>
              <a:t>Best to Rearrange </a:t>
            </a:r>
            <a:r>
              <a:rPr lang="en-US" dirty="0" smtClean="0"/>
              <a:t>Output (Cont’d)</a:t>
            </a:r>
            <a:endParaRPr lang="en-US" dirty="0"/>
          </a:p>
        </p:txBody>
      </p:sp>
      <p:sp>
        <p:nvSpPr>
          <p:cNvPr id="3" name="Content Placeholder 2"/>
          <p:cNvSpPr>
            <a:spLocks noGrp="1"/>
          </p:cNvSpPr>
          <p:nvPr>
            <p:ph idx="1"/>
          </p:nvPr>
        </p:nvSpPr>
        <p:spPr>
          <a:xfrm>
            <a:off x="0" y="889002"/>
            <a:ext cx="12192000" cy="5968998"/>
          </a:xfrm>
        </p:spPr>
        <p:txBody>
          <a:bodyPr>
            <a:normAutofit/>
          </a:bodyPr>
          <a:lstStyle/>
          <a:p>
            <a:pPr marL="0" indent="0">
              <a:buNone/>
            </a:pPr>
            <a:r>
              <a:rPr lang="en-US" sz="1600" b="1" dirty="0">
                <a:solidFill>
                  <a:srgbClr val="FF0000"/>
                </a:solidFill>
              </a:rPr>
              <a:t>#Now let's create the odds ratio by </a:t>
            </a:r>
            <a:r>
              <a:rPr lang="en-US" sz="1600" b="1" dirty="0" err="1">
                <a:solidFill>
                  <a:srgbClr val="FF0000"/>
                </a:solidFill>
              </a:rPr>
              <a:t>exponentiating</a:t>
            </a:r>
            <a:r>
              <a:rPr lang="en-US" sz="1600" b="1" dirty="0">
                <a:solidFill>
                  <a:srgbClr val="FF0000"/>
                </a:solidFill>
              </a:rPr>
              <a:t> the coefficients</a:t>
            </a:r>
          </a:p>
          <a:p>
            <a:pPr marL="0" indent="0">
              <a:buNone/>
            </a:pPr>
            <a:r>
              <a:rPr lang="en-US" sz="1600" b="1" dirty="0">
                <a:solidFill>
                  <a:srgbClr val="FF0000"/>
                </a:solidFill>
              </a:rPr>
              <a:t>or1 &lt;- </a:t>
            </a:r>
            <a:r>
              <a:rPr lang="en-US" sz="1600" b="1" dirty="0" err="1">
                <a:solidFill>
                  <a:srgbClr val="FF0000"/>
                </a:solidFill>
              </a:rPr>
              <a:t>exp</a:t>
            </a:r>
            <a:r>
              <a:rPr lang="en-US" sz="1600" b="1" dirty="0">
                <a:solidFill>
                  <a:srgbClr val="FF0000"/>
                </a:solidFill>
              </a:rPr>
              <a:t>(coef1)</a:t>
            </a:r>
          </a:p>
          <a:p>
            <a:pPr marL="0" indent="0">
              <a:buNone/>
            </a:pPr>
            <a:r>
              <a:rPr lang="en-US" sz="1600" b="1" dirty="0">
                <a:solidFill>
                  <a:srgbClr val="FF0000"/>
                </a:solidFill>
              </a:rPr>
              <a:t>or2 &lt;- </a:t>
            </a:r>
            <a:r>
              <a:rPr lang="en-US" sz="1600" b="1" dirty="0" err="1">
                <a:solidFill>
                  <a:srgbClr val="FF0000"/>
                </a:solidFill>
              </a:rPr>
              <a:t>exp</a:t>
            </a:r>
            <a:r>
              <a:rPr lang="en-US" sz="1600" b="1" dirty="0">
                <a:solidFill>
                  <a:srgbClr val="FF0000"/>
                </a:solidFill>
              </a:rPr>
              <a:t>(coef2)</a:t>
            </a:r>
          </a:p>
          <a:p>
            <a:pPr marL="0" indent="0">
              <a:buNone/>
            </a:pPr>
            <a:endParaRPr lang="en-US" sz="1600" b="1" dirty="0">
              <a:solidFill>
                <a:srgbClr val="FF0000"/>
              </a:solidFill>
            </a:endParaRPr>
          </a:p>
          <a:p>
            <a:pPr marL="0" indent="0">
              <a:buNone/>
            </a:pPr>
            <a:r>
              <a:rPr lang="en-US" sz="1600" b="1" dirty="0">
                <a:solidFill>
                  <a:srgbClr val="FF0000"/>
                </a:solidFill>
              </a:rPr>
              <a:t>#reg1 combines the coefficients, standard errors, z scores and </a:t>
            </a:r>
            <a:r>
              <a:rPr lang="en-US" sz="1600" b="1" dirty="0" smtClean="0">
                <a:solidFill>
                  <a:srgbClr val="FF0000"/>
                </a:solidFill>
              </a:rPr>
              <a:t>p-values </a:t>
            </a:r>
            <a:r>
              <a:rPr lang="en-US" sz="1600" b="1" dirty="0">
                <a:solidFill>
                  <a:srgbClr val="FF0000"/>
                </a:solidFill>
              </a:rPr>
              <a:t>for regression 1</a:t>
            </a:r>
          </a:p>
          <a:p>
            <a:pPr marL="0" indent="0">
              <a:buNone/>
            </a:pPr>
            <a:r>
              <a:rPr lang="en-US" sz="1600" b="1" dirty="0">
                <a:solidFill>
                  <a:srgbClr val="FF0000"/>
                </a:solidFill>
              </a:rPr>
              <a:t>reg1 &lt;- </a:t>
            </a:r>
            <a:r>
              <a:rPr lang="en-US" sz="1600" b="1" dirty="0" err="1">
                <a:solidFill>
                  <a:srgbClr val="FF0000"/>
                </a:solidFill>
              </a:rPr>
              <a:t>cbind</a:t>
            </a:r>
            <a:r>
              <a:rPr lang="en-US" sz="1600" b="1" dirty="0">
                <a:solidFill>
                  <a:srgbClr val="FF0000"/>
                </a:solidFill>
              </a:rPr>
              <a:t>(coef1, se1, z.score1, p.value1, or1)</a:t>
            </a:r>
          </a:p>
          <a:p>
            <a:pPr marL="0" indent="0">
              <a:buNone/>
            </a:pPr>
            <a:r>
              <a:rPr lang="en-US" sz="1600" b="1" dirty="0">
                <a:solidFill>
                  <a:srgbClr val="FF0000"/>
                </a:solidFill>
              </a:rPr>
              <a:t>#reg2 combines the coefficients, standard errors, z scores and </a:t>
            </a:r>
            <a:r>
              <a:rPr lang="en-US" sz="1600" b="1" dirty="0" smtClean="0">
                <a:solidFill>
                  <a:srgbClr val="FF0000"/>
                </a:solidFill>
              </a:rPr>
              <a:t>p-values </a:t>
            </a:r>
            <a:r>
              <a:rPr lang="en-US" sz="1600" b="1" dirty="0">
                <a:solidFill>
                  <a:srgbClr val="FF0000"/>
                </a:solidFill>
              </a:rPr>
              <a:t>for regression 2</a:t>
            </a:r>
          </a:p>
          <a:p>
            <a:pPr marL="0" indent="0">
              <a:buNone/>
            </a:pPr>
            <a:r>
              <a:rPr lang="en-US" sz="1600" b="1" dirty="0">
                <a:solidFill>
                  <a:srgbClr val="FF0000"/>
                </a:solidFill>
              </a:rPr>
              <a:t>reg2 &lt;- </a:t>
            </a:r>
            <a:r>
              <a:rPr lang="en-US" sz="1600" b="1" dirty="0" err="1">
                <a:solidFill>
                  <a:srgbClr val="FF0000"/>
                </a:solidFill>
              </a:rPr>
              <a:t>cbind</a:t>
            </a:r>
            <a:r>
              <a:rPr lang="en-US" sz="1600" b="1" dirty="0">
                <a:solidFill>
                  <a:srgbClr val="FF0000"/>
                </a:solidFill>
              </a:rPr>
              <a:t>(coef2, se2, z.score2, p.value2, or2)</a:t>
            </a:r>
          </a:p>
          <a:p>
            <a:endParaRPr lang="en-US" sz="1600" b="1" dirty="0"/>
          </a:p>
        </p:txBody>
      </p:sp>
      <p:pic>
        <p:nvPicPr>
          <p:cNvPr id="5" name="Picture 4"/>
          <p:cNvPicPr>
            <a:picLocks noChangeAspect="1"/>
          </p:cNvPicPr>
          <p:nvPr/>
        </p:nvPicPr>
        <p:blipFill>
          <a:blip r:embed="rId2"/>
          <a:stretch>
            <a:fillRect/>
          </a:stretch>
        </p:blipFill>
        <p:spPr>
          <a:xfrm>
            <a:off x="1566862" y="3663547"/>
            <a:ext cx="8847138" cy="3143653"/>
          </a:xfrm>
          <a:prstGeom prst="rect">
            <a:avLst/>
          </a:prstGeom>
        </p:spPr>
      </p:pic>
    </p:spTree>
    <p:extLst>
      <p:ext uri="{BB962C8B-B14F-4D97-AF65-F5344CB8AC3E}">
        <p14:creationId xmlns:p14="http://schemas.microsoft.com/office/powerpoint/2010/main" val="6321872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normAutofit/>
          </a:bodyPr>
          <a:lstStyle/>
          <a:p>
            <a:r>
              <a:rPr lang="en-US" sz="3600" dirty="0" smtClean="0"/>
              <a:t>Comparing Categories Y=1 and Y=2 (Reference Category is Y=2)</a:t>
            </a:r>
            <a:endParaRPr lang="en-US" sz="3600" dirty="0"/>
          </a:p>
        </p:txBody>
      </p:sp>
      <p:sp>
        <p:nvSpPr>
          <p:cNvPr id="3" name="Content Placeholder 2"/>
          <p:cNvSpPr>
            <a:spLocks noGrp="1"/>
          </p:cNvSpPr>
          <p:nvPr>
            <p:ph idx="1"/>
          </p:nvPr>
        </p:nvSpPr>
        <p:spPr>
          <a:xfrm>
            <a:off x="0" y="876300"/>
            <a:ext cx="12192000" cy="5943600"/>
          </a:xfrm>
        </p:spPr>
        <p:txBody>
          <a:bodyPr numCol="2">
            <a:noAutofit/>
          </a:bodyPr>
          <a:lstStyle/>
          <a:p>
            <a:pPr marL="0" indent="0">
              <a:buNone/>
            </a:pPr>
            <a:r>
              <a:rPr lang="en-US" sz="1400" b="1" dirty="0">
                <a:solidFill>
                  <a:srgbClr val="FF0000"/>
                </a:solidFill>
              </a:rPr>
              <a:t>#Comparing categories 1 and 2 (category 2 is the reference category)</a:t>
            </a:r>
          </a:p>
          <a:p>
            <a:pPr marL="0" indent="0">
              <a:buNone/>
            </a:pPr>
            <a:r>
              <a:rPr lang="en-US" sz="1400" b="1" dirty="0" err="1"/>
              <a:t>mlr</a:t>
            </a:r>
            <a:r>
              <a:rPr lang="en-US" sz="1400" b="1" dirty="0"/>
              <a:t> &lt;-read.csv("Multinomial Logistic Regression.csv")</a:t>
            </a:r>
          </a:p>
          <a:p>
            <a:pPr marL="0" indent="0">
              <a:buNone/>
            </a:pPr>
            <a:r>
              <a:rPr lang="en-US" sz="1400" b="1" dirty="0">
                <a:solidFill>
                  <a:srgbClr val="FF0000"/>
                </a:solidFill>
              </a:rPr>
              <a:t>#Using the factor command to indicate to create the variable transit in dataset </a:t>
            </a:r>
            <a:r>
              <a:rPr lang="en-US" sz="1400" b="1" dirty="0" err="1">
                <a:solidFill>
                  <a:srgbClr val="FF0000"/>
                </a:solidFill>
              </a:rPr>
              <a:t>mlr</a:t>
            </a:r>
            <a:r>
              <a:rPr lang="en-US" sz="1400" b="1" dirty="0">
                <a:solidFill>
                  <a:srgbClr val="FF0000"/>
                </a:solidFill>
              </a:rPr>
              <a:t>. This is the same variable as Transportation, but categorical and not continuous.</a:t>
            </a:r>
          </a:p>
          <a:p>
            <a:pPr marL="0" indent="0">
              <a:buNone/>
            </a:pPr>
            <a:r>
              <a:rPr lang="en-US" sz="1400" b="1" dirty="0" err="1"/>
              <a:t>mlr$transit</a:t>
            </a:r>
            <a:r>
              <a:rPr lang="en-US" sz="1400" b="1" dirty="0"/>
              <a:t> &lt;- factor(</a:t>
            </a:r>
            <a:r>
              <a:rPr lang="en-US" sz="1400" b="1" dirty="0" err="1"/>
              <a:t>mlr$Transportation</a:t>
            </a:r>
            <a:r>
              <a:rPr lang="en-US" sz="1400" b="1" dirty="0"/>
              <a:t>)</a:t>
            </a:r>
          </a:p>
          <a:p>
            <a:pPr marL="0" indent="0">
              <a:buNone/>
            </a:pPr>
            <a:r>
              <a:rPr lang="en-US" sz="1400" b="1" dirty="0">
                <a:solidFill>
                  <a:srgbClr val="FF0000"/>
                </a:solidFill>
              </a:rPr>
              <a:t>#Using the </a:t>
            </a:r>
            <a:r>
              <a:rPr lang="en-US" sz="1400" b="1" dirty="0" err="1">
                <a:solidFill>
                  <a:srgbClr val="FF0000"/>
                </a:solidFill>
              </a:rPr>
              <a:t>relevel</a:t>
            </a:r>
            <a:r>
              <a:rPr lang="en-US" sz="1400" b="1" dirty="0">
                <a:solidFill>
                  <a:srgbClr val="FF0000"/>
                </a:solidFill>
              </a:rPr>
              <a:t> command to indicate that category </a:t>
            </a:r>
            <a:r>
              <a:rPr lang="en-US" sz="1400" b="1" dirty="0" smtClean="0">
                <a:solidFill>
                  <a:srgbClr val="FF0000"/>
                </a:solidFill>
              </a:rPr>
              <a:t>2 </a:t>
            </a:r>
            <a:r>
              <a:rPr lang="en-US" sz="1400" b="1" dirty="0">
                <a:solidFill>
                  <a:srgbClr val="FF0000"/>
                </a:solidFill>
              </a:rPr>
              <a:t>will be the reference category here (i.e., we're comparing driving (1) and </a:t>
            </a:r>
            <a:r>
              <a:rPr lang="en-US" sz="1400" b="1" dirty="0" smtClean="0">
                <a:solidFill>
                  <a:srgbClr val="FF0000"/>
                </a:solidFill>
              </a:rPr>
              <a:t>walking (3) </a:t>
            </a:r>
            <a:r>
              <a:rPr lang="en-US" sz="1400" b="1" dirty="0">
                <a:solidFill>
                  <a:srgbClr val="FF0000"/>
                </a:solidFill>
              </a:rPr>
              <a:t>to </a:t>
            </a:r>
            <a:r>
              <a:rPr lang="en-US" sz="1400" b="1" dirty="0" smtClean="0">
                <a:solidFill>
                  <a:srgbClr val="FF0000"/>
                </a:solidFill>
              </a:rPr>
              <a:t>transit (3</a:t>
            </a:r>
            <a:r>
              <a:rPr lang="en-US" sz="1400" b="1" dirty="0">
                <a:solidFill>
                  <a:srgbClr val="FF0000"/>
                </a:solidFill>
              </a:rPr>
              <a:t>))</a:t>
            </a:r>
          </a:p>
          <a:p>
            <a:pPr marL="0" indent="0">
              <a:buNone/>
            </a:pPr>
            <a:r>
              <a:rPr lang="en-US" sz="1400" b="1" dirty="0" err="1"/>
              <a:t>mlr$transit.dv</a:t>
            </a:r>
            <a:r>
              <a:rPr lang="en-US" sz="1400" b="1" dirty="0"/>
              <a:t> &lt;- </a:t>
            </a:r>
            <a:r>
              <a:rPr lang="en-US" sz="1400" b="1" dirty="0" err="1"/>
              <a:t>relevel</a:t>
            </a:r>
            <a:r>
              <a:rPr lang="en-US" sz="1400" b="1" dirty="0"/>
              <a:t>(</a:t>
            </a:r>
            <a:r>
              <a:rPr lang="en-US" sz="1400" b="1" dirty="0" err="1"/>
              <a:t>mlr$transit</a:t>
            </a:r>
            <a:r>
              <a:rPr lang="en-US" sz="1400" b="1" dirty="0"/>
              <a:t>, ref = 2)</a:t>
            </a:r>
          </a:p>
          <a:p>
            <a:pPr marL="0" indent="0">
              <a:buNone/>
            </a:pPr>
            <a:r>
              <a:rPr lang="en-US" sz="1400" b="1" dirty="0">
                <a:solidFill>
                  <a:srgbClr val="FF0000"/>
                </a:solidFill>
              </a:rPr>
              <a:t>#Running the regression model</a:t>
            </a:r>
          </a:p>
          <a:p>
            <a:pPr marL="0" indent="0">
              <a:buNone/>
            </a:pPr>
            <a:r>
              <a:rPr lang="en-US" sz="1400" b="1" dirty="0"/>
              <a:t>test &lt;- </a:t>
            </a:r>
            <a:r>
              <a:rPr lang="en-US" sz="1400" b="1" dirty="0" err="1"/>
              <a:t>multinom</a:t>
            </a:r>
            <a:r>
              <a:rPr lang="en-US" sz="1400" b="1" dirty="0"/>
              <a:t>(</a:t>
            </a:r>
            <a:r>
              <a:rPr lang="en-US" sz="1400" b="1" dirty="0" err="1"/>
              <a:t>transit.dv</a:t>
            </a:r>
            <a:r>
              <a:rPr lang="en-US" sz="1400" b="1" dirty="0"/>
              <a:t> ~ </a:t>
            </a:r>
            <a:r>
              <a:rPr lang="en-US" sz="1400" b="1" dirty="0" err="1"/>
              <a:t>TwoMiRadius</a:t>
            </a:r>
            <a:r>
              <a:rPr lang="en-US" sz="1400" b="1" dirty="0"/>
              <a:t> + </a:t>
            </a:r>
            <a:r>
              <a:rPr lang="en-US" sz="1400" b="1" dirty="0" err="1"/>
              <a:t>WeeklyIncome</a:t>
            </a:r>
            <a:r>
              <a:rPr lang="en-US" sz="1400" b="1" dirty="0"/>
              <a:t> + Gender + Parent, data = </a:t>
            </a:r>
            <a:r>
              <a:rPr lang="en-US" sz="1400" b="1" dirty="0" err="1"/>
              <a:t>mlr</a:t>
            </a:r>
            <a:r>
              <a:rPr lang="en-US" sz="1400" b="1" dirty="0"/>
              <a:t>)</a:t>
            </a:r>
          </a:p>
          <a:p>
            <a:pPr marL="0" indent="0">
              <a:buNone/>
            </a:pPr>
            <a:r>
              <a:rPr lang="en-US" sz="1400" b="1" dirty="0"/>
              <a:t>summary(test)</a:t>
            </a:r>
          </a:p>
          <a:p>
            <a:endParaRPr lang="en-US" sz="1400" b="1" dirty="0"/>
          </a:p>
          <a:p>
            <a:pPr marL="0" indent="0">
              <a:buNone/>
            </a:pPr>
            <a:r>
              <a:rPr lang="en-US" sz="1400" b="1" dirty="0">
                <a:solidFill>
                  <a:srgbClr val="FF0000"/>
                </a:solidFill>
              </a:rPr>
              <a:t>#Calculating the z-scores (Wald statistics). </a:t>
            </a:r>
            <a:endParaRPr lang="en-US" sz="1400" b="1" dirty="0" smtClean="0">
              <a:solidFill>
                <a:srgbClr val="FF0000"/>
              </a:solidFill>
            </a:endParaRPr>
          </a:p>
          <a:p>
            <a:pPr marL="0" indent="0">
              <a:buNone/>
            </a:pPr>
            <a:r>
              <a:rPr lang="en-US" sz="1400" b="1" dirty="0" smtClean="0"/>
              <a:t>z </a:t>
            </a:r>
            <a:r>
              <a:rPr lang="en-US" sz="1400" b="1" dirty="0"/>
              <a:t>&lt;- summary(test)$coefficients/summary(test)$</a:t>
            </a:r>
            <a:r>
              <a:rPr lang="en-US" sz="1400" b="1" dirty="0" err="1"/>
              <a:t>standard.errors</a:t>
            </a:r>
            <a:endParaRPr lang="en-US" sz="1400" b="1" dirty="0"/>
          </a:p>
          <a:p>
            <a:pPr marL="0" indent="0">
              <a:buNone/>
            </a:pPr>
            <a:r>
              <a:rPr lang="en-US" sz="1400" b="1" dirty="0">
                <a:solidFill>
                  <a:srgbClr val="FF0000"/>
                </a:solidFill>
              </a:rPr>
              <a:t>#Calculating the p-values from the z-statistics (2-tailed test)</a:t>
            </a:r>
          </a:p>
          <a:p>
            <a:pPr marL="0" indent="0">
              <a:buNone/>
            </a:pPr>
            <a:r>
              <a:rPr lang="en-US" sz="1400" b="1" dirty="0"/>
              <a:t>p &lt;- (1 - </a:t>
            </a:r>
            <a:r>
              <a:rPr lang="en-US" sz="1400" b="1" dirty="0" err="1"/>
              <a:t>pnorm</a:t>
            </a:r>
            <a:r>
              <a:rPr lang="en-US" sz="1400" b="1" dirty="0"/>
              <a:t>(abs(z), 0, 1)) * 2</a:t>
            </a:r>
          </a:p>
          <a:p>
            <a:endParaRPr lang="en-US" sz="1400" b="1" dirty="0"/>
          </a:p>
          <a:p>
            <a:pPr marL="0" indent="0">
              <a:buNone/>
            </a:pPr>
            <a:r>
              <a:rPr lang="en-US" sz="1400" b="1" dirty="0">
                <a:solidFill>
                  <a:srgbClr val="FF0000"/>
                </a:solidFill>
              </a:rPr>
              <a:t>#The way that the Beta coefficients, standard errors, z-scores and p-values are presented are very hard to read</a:t>
            </a:r>
          </a:p>
          <a:p>
            <a:pPr marL="0" indent="0">
              <a:buNone/>
            </a:pPr>
            <a:r>
              <a:rPr lang="en-US" sz="1400" b="1" dirty="0" err="1" smtClean="0"/>
              <a:t>coeffs</a:t>
            </a:r>
            <a:r>
              <a:rPr lang="en-US" sz="1400" b="1" dirty="0" smtClean="0"/>
              <a:t> &lt;-</a:t>
            </a:r>
            <a:r>
              <a:rPr lang="en-US" sz="1400" b="1" dirty="0" err="1" smtClean="0"/>
              <a:t>cbind</a:t>
            </a:r>
            <a:r>
              <a:rPr lang="en-US" sz="1400" b="1" dirty="0" smtClean="0"/>
              <a:t>(t(summary(test</a:t>
            </a:r>
            <a:r>
              <a:rPr lang="en-US" sz="1400" b="1" dirty="0"/>
              <a:t>)$coefficients),t(summary(test)$</a:t>
            </a:r>
            <a:r>
              <a:rPr lang="en-US" sz="1400" b="1" dirty="0" err="1"/>
              <a:t>standard.errors</a:t>
            </a:r>
            <a:r>
              <a:rPr lang="en-US" sz="1400" b="1" dirty="0"/>
              <a:t>),t(z),t(p))</a:t>
            </a:r>
          </a:p>
          <a:p>
            <a:pPr marL="0" indent="0">
              <a:buNone/>
            </a:pPr>
            <a:r>
              <a:rPr lang="en-US" sz="1400" b="1" dirty="0" smtClean="0">
                <a:solidFill>
                  <a:srgbClr val="FF0000"/>
                </a:solidFill>
              </a:rPr>
              <a:t>#</a:t>
            </a:r>
            <a:r>
              <a:rPr lang="en-US" sz="1400" b="1" dirty="0">
                <a:solidFill>
                  <a:srgbClr val="FF0000"/>
                </a:solidFill>
              </a:rPr>
              <a:t>Below, regression </a:t>
            </a:r>
            <a:r>
              <a:rPr lang="en-US" sz="1400" b="1" dirty="0" smtClean="0">
                <a:solidFill>
                  <a:srgbClr val="FF0000"/>
                </a:solidFill>
              </a:rPr>
              <a:t>12 </a:t>
            </a:r>
            <a:r>
              <a:rPr lang="en-US" sz="1400" b="1" dirty="0">
                <a:solidFill>
                  <a:srgbClr val="FF0000"/>
                </a:solidFill>
              </a:rPr>
              <a:t>is regression comparing Y=1 (driving) to </a:t>
            </a:r>
            <a:r>
              <a:rPr lang="en-US" sz="1400" b="1" dirty="0" smtClean="0">
                <a:solidFill>
                  <a:srgbClr val="FF0000"/>
                </a:solidFill>
              </a:rPr>
              <a:t>Y=2 (public transit)</a:t>
            </a:r>
            <a:endParaRPr lang="en-US" sz="1400" b="1" dirty="0">
              <a:solidFill>
                <a:srgbClr val="FF0000"/>
              </a:solidFill>
            </a:endParaRPr>
          </a:p>
          <a:p>
            <a:pPr marL="0" indent="0">
              <a:buNone/>
            </a:pPr>
            <a:r>
              <a:rPr lang="en-US" sz="1400" b="1" dirty="0" smtClean="0">
                <a:solidFill>
                  <a:srgbClr val="FF0000"/>
                </a:solidFill>
              </a:rPr>
              <a:t>#</a:t>
            </a:r>
            <a:r>
              <a:rPr lang="en-US" sz="1400" b="1" dirty="0">
                <a:solidFill>
                  <a:srgbClr val="FF0000"/>
                </a:solidFill>
              </a:rPr>
              <a:t>First column of the </a:t>
            </a:r>
            <a:r>
              <a:rPr lang="en-US" sz="1400" b="1" dirty="0" err="1">
                <a:solidFill>
                  <a:srgbClr val="FF0000"/>
                </a:solidFill>
              </a:rPr>
              <a:t>coeffs</a:t>
            </a:r>
            <a:r>
              <a:rPr lang="en-US" sz="1400" b="1" dirty="0">
                <a:solidFill>
                  <a:srgbClr val="FF0000"/>
                </a:solidFill>
              </a:rPr>
              <a:t> matrix contains the coefficients in regression </a:t>
            </a:r>
            <a:r>
              <a:rPr lang="en-US" sz="1400" b="1" dirty="0" smtClean="0">
                <a:solidFill>
                  <a:srgbClr val="FF0000"/>
                </a:solidFill>
              </a:rPr>
              <a:t>12 </a:t>
            </a:r>
            <a:r>
              <a:rPr lang="en-US" sz="1400" b="1" dirty="0">
                <a:solidFill>
                  <a:srgbClr val="FF0000"/>
                </a:solidFill>
              </a:rPr>
              <a:t>(recall how we created the </a:t>
            </a:r>
            <a:r>
              <a:rPr lang="en-US" sz="1400" b="1" dirty="0" err="1">
                <a:solidFill>
                  <a:srgbClr val="FF0000"/>
                </a:solidFill>
              </a:rPr>
              <a:t>coeffs</a:t>
            </a:r>
            <a:r>
              <a:rPr lang="en-US" sz="1400" b="1" dirty="0">
                <a:solidFill>
                  <a:srgbClr val="FF0000"/>
                </a:solidFill>
              </a:rPr>
              <a:t> matrix)</a:t>
            </a:r>
          </a:p>
          <a:p>
            <a:pPr marL="0" indent="0">
              <a:buNone/>
            </a:pPr>
            <a:r>
              <a:rPr lang="en-US" sz="1400" b="1" dirty="0"/>
              <a:t>coef12 &lt;- </a:t>
            </a:r>
            <a:r>
              <a:rPr lang="en-US" sz="1400" b="1" dirty="0" err="1"/>
              <a:t>coeffs</a:t>
            </a:r>
            <a:r>
              <a:rPr lang="en-US" sz="1400" b="1" dirty="0"/>
              <a:t>[,1]</a:t>
            </a:r>
          </a:p>
          <a:p>
            <a:pPr marL="0" indent="0">
              <a:buNone/>
            </a:pPr>
            <a:r>
              <a:rPr lang="en-US" sz="1400" b="1" dirty="0">
                <a:solidFill>
                  <a:srgbClr val="FF0000"/>
                </a:solidFill>
              </a:rPr>
              <a:t>#Third column of the </a:t>
            </a:r>
            <a:r>
              <a:rPr lang="en-US" sz="1400" b="1" dirty="0" err="1">
                <a:solidFill>
                  <a:srgbClr val="FF0000"/>
                </a:solidFill>
              </a:rPr>
              <a:t>coeffs</a:t>
            </a:r>
            <a:r>
              <a:rPr lang="en-US" sz="1400" b="1" dirty="0">
                <a:solidFill>
                  <a:srgbClr val="FF0000"/>
                </a:solidFill>
              </a:rPr>
              <a:t> matrix contains the standard errors in regression </a:t>
            </a:r>
            <a:r>
              <a:rPr lang="en-US" sz="1400" b="1" dirty="0" smtClean="0">
                <a:solidFill>
                  <a:srgbClr val="FF0000"/>
                </a:solidFill>
              </a:rPr>
              <a:t>12</a:t>
            </a:r>
            <a:endParaRPr lang="en-US" sz="1400" b="1" dirty="0">
              <a:solidFill>
                <a:srgbClr val="FF0000"/>
              </a:solidFill>
            </a:endParaRPr>
          </a:p>
          <a:p>
            <a:pPr marL="0" indent="0">
              <a:buNone/>
            </a:pPr>
            <a:r>
              <a:rPr lang="en-US" sz="1400" b="1" dirty="0"/>
              <a:t>se12 &lt;- </a:t>
            </a:r>
            <a:r>
              <a:rPr lang="en-US" sz="1400" b="1" dirty="0" err="1"/>
              <a:t>coeffs</a:t>
            </a:r>
            <a:r>
              <a:rPr lang="en-US" sz="1400" b="1" dirty="0"/>
              <a:t>[,3]</a:t>
            </a:r>
          </a:p>
          <a:p>
            <a:pPr marL="0" indent="0">
              <a:buNone/>
            </a:pPr>
            <a:r>
              <a:rPr lang="en-US" sz="1400" b="1" dirty="0">
                <a:solidFill>
                  <a:srgbClr val="FF0000"/>
                </a:solidFill>
              </a:rPr>
              <a:t>#Fifth column of the </a:t>
            </a:r>
            <a:r>
              <a:rPr lang="en-US" sz="1400" b="1" dirty="0" err="1">
                <a:solidFill>
                  <a:srgbClr val="FF0000"/>
                </a:solidFill>
              </a:rPr>
              <a:t>coeffs</a:t>
            </a:r>
            <a:r>
              <a:rPr lang="en-US" sz="1400" b="1" dirty="0">
                <a:solidFill>
                  <a:srgbClr val="FF0000"/>
                </a:solidFill>
              </a:rPr>
              <a:t> matrix contains the z-scores in regression </a:t>
            </a:r>
            <a:r>
              <a:rPr lang="en-US" sz="1400" b="1" dirty="0" smtClean="0">
                <a:solidFill>
                  <a:srgbClr val="FF0000"/>
                </a:solidFill>
              </a:rPr>
              <a:t>12</a:t>
            </a:r>
            <a:endParaRPr lang="en-US" sz="1400" b="1" dirty="0">
              <a:solidFill>
                <a:srgbClr val="FF0000"/>
              </a:solidFill>
            </a:endParaRPr>
          </a:p>
          <a:p>
            <a:pPr marL="0" indent="0">
              <a:buNone/>
            </a:pPr>
            <a:r>
              <a:rPr lang="en-US" sz="1400" b="1" dirty="0"/>
              <a:t>z.score12 &lt;- </a:t>
            </a:r>
            <a:r>
              <a:rPr lang="en-US" sz="1400" b="1" dirty="0" err="1"/>
              <a:t>coeffs</a:t>
            </a:r>
            <a:r>
              <a:rPr lang="en-US" sz="1400" b="1" dirty="0"/>
              <a:t>[,5]</a:t>
            </a:r>
          </a:p>
          <a:p>
            <a:pPr marL="0" indent="0">
              <a:buNone/>
            </a:pPr>
            <a:r>
              <a:rPr lang="en-US" sz="1400" b="1" dirty="0">
                <a:solidFill>
                  <a:srgbClr val="FF0000"/>
                </a:solidFill>
              </a:rPr>
              <a:t>#Seventh column in the </a:t>
            </a:r>
            <a:r>
              <a:rPr lang="en-US" sz="1400" b="1" dirty="0" err="1">
                <a:solidFill>
                  <a:srgbClr val="FF0000"/>
                </a:solidFill>
              </a:rPr>
              <a:t>coeffs</a:t>
            </a:r>
            <a:r>
              <a:rPr lang="en-US" sz="1400" b="1" dirty="0">
                <a:solidFill>
                  <a:srgbClr val="FF0000"/>
                </a:solidFill>
              </a:rPr>
              <a:t> matrix contains the p-values in regression </a:t>
            </a:r>
            <a:r>
              <a:rPr lang="en-US" sz="1400" b="1" dirty="0" smtClean="0">
                <a:solidFill>
                  <a:srgbClr val="FF0000"/>
                </a:solidFill>
              </a:rPr>
              <a:t>12</a:t>
            </a:r>
            <a:endParaRPr lang="en-US" sz="1400" b="1" dirty="0">
              <a:solidFill>
                <a:srgbClr val="FF0000"/>
              </a:solidFill>
            </a:endParaRPr>
          </a:p>
          <a:p>
            <a:pPr marL="0" indent="0">
              <a:buNone/>
            </a:pPr>
            <a:r>
              <a:rPr lang="en-US" sz="1400" b="1" dirty="0"/>
              <a:t>p.value12 &lt;- </a:t>
            </a:r>
            <a:r>
              <a:rPr lang="en-US" sz="1400" b="1" dirty="0" err="1"/>
              <a:t>coeffs</a:t>
            </a:r>
            <a:r>
              <a:rPr lang="en-US" sz="1400" b="1" dirty="0"/>
              <a:t>[,7]</a:t>
            </a:r>
          </a:p>
          <a:p>
            <a:pPr marL="0" indent="0">
              <a:buNone/>
            </a:pPr>
            <a:r>
              <a:rPr lang="en-US" sz="1400" b="1" dirty="0" smtClean="0">
                <a:solidFill>
                  <a:srgbClr val="FF0000"/>
                </a:solidFill>
              </a:rPr>
              <a:t>#</a:t>
            </a:r>
            <a:r>
              <a:rPr lang="en-US" sz="1400" b="1" dirty="0">
                <a:solidFill>
                  <a:srgbClr val="FF0000"/>
                </a:solidFill>
              </a:rPr>
              <a:t>Now let's create the odds ratio by </a:t>
            </a:r>
            <a:r>
              <a:rPr lang="en-US" sz="1400" b="1" dirty="0" err="1">
                <a:solidFill>
                  <a:srgbClr val="FF0000"/>
                </a:solidFill>
              </a:rPr>
              <a:t>exponentiating</a:t>
            </a:r>
            <a:r>
              <a:rPr lang="en-US" sz="1400" b="1" dirty="0">
                <a:solidFill>
                  <a:srgbClr val="FF0000"/>
                </a:solidFill>
              </a:rPr>
              <a:t> the coefficients</a:t>
            </a:r>
          </a:p>
          <a:p>
            <a:pPr marL="0" indent="0">
              <a:buNone/>
            </a:pPr>
            <a:r>
              <a:rPr lang="en-US" sz="1400" b="1" dirty="0"/>
              <a:t>or12 &lt;- </a:t>
            </a:r>
            <a:r>
              <a:rPr lang="en-US" sz="1400" b="1" dirty="0" err="1"/>
              <a:t>exp</a:t>
            </a:r>
            <a:r>
              <a:rPr lang="en-US" sz="1400" b="1" dirty="0"/>
              <a:t>(coef12)</a:t>
            </a:r>
          </a:p>
          <a:p>
            <a:pPr marL="0" indent="0">
              <a:buNone/>
            </a:pPr>
            <a:r>
              <a:rPr lang="en-US" sz="1400" b="1" dirty="0" smtClean="0">
                <a:solidFill>
                  <a:srgbClr val="FF0000"/>
                </a:solidFill>
              </a:rPr>
              <a:t>#reg12 </a:t>
            </a:r>
            <a:r>
              <a:rPr lang="en-US" sz="1400" b="1" dirty="0">
                <a:solidFill>
                  <a:srgbClr val="FF0000"/>
                </a:solidFill>
              </a:rPr>
              <a:t>combines the coefficients, standard errors, z scores and </a:t>
            </a:r>
            <a:r>
              <a:rPr lang="en-US" sz="1400" b="1" dirty="0" smtClean="0">
                <a:solidFill>
                  <a:srgbClr val="FF0000"/>
                </a:solidFill>
              </a:rPr>
              <a:t>p-values </a:t>
            </a:r>
            <a:r>
              <a:rPr lang="en-US" sz="1400" b="1" dirty="0">
                <a:solidFill>
                  <a:srgbClr val="FF0000"/>
                </a:solidFill>
              </a:rPr>
              <a:t>for regression 1</a:t>
            </a:r>
          </a:p>
          <a:p>
            <a:pPr marL="0" indent="0">
              <a:buNone/>
            </a:pPr>
            <a:r>
              <a:rPr lang="en-US" sz="1400" b="1" dirty="0"/>
              <a:t>reg12 &lt;- </a:t>
            </a:r>
            <a:r>
              <a:rPr lang="en-US" sz="1400" b="1" dirty="0" err="1"/>
              <a:t>cbind</a:t>
            </a:r>
            <a:r>
              <a:rPr lang="en-US" sz="1400" b="1" dirty="0"/>
              <a:t>(coef12, se12, z.score12, p.value12, or12)</a:t>
            </a:r>
          </a:p>
          <a:p>
            <a:endParaRPr lang="en-US" sz="1400" b="1" dirty="0"/>
          </a:p>
          <a:p>
            <a:pPr marL="0" indent="0">
              <a:buNone/>
            </a:pPr>
            <a:r>
              <a:rPr lang="en-US" sz="1400" b="1" dirty="0">
                <a:solidFill>
                  <a:srgbClr val="FF0000"/>
                </a:solidFill>
              </a:rPr>
              <a:t>#regression comparing categories 1 and 2</a:t>
            </a:r>
          </a:p>
          <a:p>
            <a:pPr marL="0" indent="0">
              <a:buNone/>
            </a:pPr>
            <a:r>
              <a:rPr lang="en-US" sz="1400" b="1" dirty="0"/>
              <a:t>reg12</a:t>
            </a:r>
          </a:p>
        </p:txBody>
      </p:sp>
    </p:spTree>
    <p:extLst>
      <p:ext uri="{BB962C8B-B14F-4D97-AF65-F5344CB8AC3E}">
        <p14:creationId xmlns:p14="http://schemas.microsoft.com/office/powerpoint/2010/main" val="30401909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25500"/>
          </a:xfrm>
        </p:spPr>
        <p:txBody>
          <a:bodyPr/>
          <a:lstStyle/>
          <a:p>
            <a:r>
              <a:rPr lang="en-US" dirty="0" smtClean="0"/>
              <a:t>What If There Are More Than 3 Categories?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4400"/>
                <a:ext cx="12192000" cy="5943599"/>
              </a:xfrm>
            </p:spPr>
            <p:txBody>
              <a:bodyPr>
                <a:normAutofit fontScale="85000" lnSpcReduction="20000"/>
              </a:bodyPr>
              <a:lstStyle/>
              <a:p>
                <a:r>
                  <a:rPr lang="en-US" dirty="0" smtClean="0"/>
                  <a:t>As we said earlier, when there are J=3 categories, we estimate 3-1=2 models. In our earlier example, we used the last (</a:t>
                </a:r>
                <a:r>
                  <a:rPr lang="en-US" dirty="0" err="1" smtClean="0"/>
                  <a:t>J</a:t>
                </a:r>
                <a:r>
                  <a:rPr lang="en-US" baseline="30000" dirty="0" err="1" smtClean="0"/>
                  <a:t>th</a:t>
                </a:r>
                <a:r>
                  <a:rPr lang="en-US" dirty="0" smtClean="0"/>
                  <a:t> = 3</a:t>
                </a:r>
                <a:r>
                  <a:rPr lang="en-US" baseline="30000" dirty="0" smtClean="0"/>
                  <a:t>rd</a:t>
                </a:r>
                <a:r>
                  <a:rPr lang="en-US" dirty="0" smtClean="0"/>
                  <a:t>) category as the reference category</a:t>
                </a:r>
              </a:p>
              <a:p>
                <a:r>
                  <a:rPr lang="en-US" dirty="0" smtClean="0"/>
                  <a:t>Recall:</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r>
                                <a:rPr lang="en-US" sz="1800" i="1">
                                  <a:latin typeface="Cambria Math" panose="02040503050406030204" pitchFamily="18" charset="0"/>
                                </a:rPr>
                                <m:t>𝑙𝑜𝑔</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=1=</m:t>
                                          </m:r>
                                          <m:r>
                                            <a:rPr lang="en-US" sz="1800" i="1">
                                              <a:latin typeface="Cambria Math" panose="02040503050406030204" pitchFamily="18" charset="0"/>
                                            </a:rPr>
                                            <m:t>𝑑𝑟𝑖𝑣𝑖𝑛𝑔</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
                              <m:r>
                                <a:rPr lang="en-US" sz="1800" i="1">
                                  <a:latin typeface="Cambria Math" panose="02040503050406030204" pitchFamily="18" charset="0"/>
                                </a:rPr>
                                <m:t>𝑙𝑜𝑔</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=2=</m:t>
                                          </m:r>
                                          <m:r>
                                            <a:rPr lang="en-US" sz="1800" i="1">
                                              <a:latin typeface="Cambria Math" panose="02040503050406030204" pitchFamily="18" charset="0"/>
                                            </a:rPr>
                                            <m:t>𝑝𝑢𝑏𝑙𝑖𝑐</m:t>
                                          </m:r>
                                          <m:r>
                                            <a:rPr lang="en-US" sz="1800" i="1">
                                              <a:latin typeface="Cambria Math" panose="02040503050406030204" pitchFamily="18" charset="0"/>
                                            </a:rPr>
                                            <m:t> </m:t>
                                          </m:r>
                                          <m:r>
                                            <a:rPr lang="en-US" sz="1800" i="1">
                                              <a:latin typeface="Cambria Math" panose="02040503050406030204" pitchFamily="18" charset="0"/>
                                            </a:rPr>
                                            <m:t>𝑡𝑟𝑎𝑛𝑠𝑖𝑡</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qArr>
                        </m:e>
                      </m:d>
                    </m:oMath>
                  </m:oMathPara>
                </a14:m>
                <a:endParaRPr lang="en-US" sz="2000" dirty="0" smtClean="0"/>
              </a:p>
              <a:p>
                <a:r>
                  <a:rPr lang="en-US" dirty="0" smtClean="0"/>
                  <a:t>This may be written as:</a:t>
                </a:r>
              </a:p>
              <a:p>
                <a:pPr marL="0" indent="0">
                  <a:buNone/>
                </a:pPr>
                <a:r>
                  <a:rPr lang="en-US" b="0" dirty="0" smtClean="0"/>
                  <a:t>	</a:t>
                </a:r>
                <a14:m>
                  <m:oMath xmlns:m="http://schemas.openxmlformats.org/officeDocument/2006/math">
                    <m:r>
                      <a:rPr lang="en-US" sz="2100" b="0" i="1" smtClean="0">
                        <a:latin typeface="Cambria Math" panose="02040503050406030204" pitchFamily="18" charset="0"/>
                      </a:rPr>
                      <m:t>𝑙𝑜𝑔</m:t>
                    </m:r>
                    <m:d>
                      <m:dPr>
                        <m:ctrlPr>
                          <a:rPr lang="en-US" sz="2100" b="0" i="1" smtClean="0">
                            <a:latin typeface="Cambria Math" panose="02040503050406030204" pitchFamily="18" charset="0"/>
                          </a:rPr>
                        </m:ctrlPr>
                      </m:dPr>
                      <m:e>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𝑃</m:t>
                            </m:r>
                            <m:r>
                              <a:rPr lang="en-US" sz="2100" b="0" i="1" smtClean="0">
                                <a:latin typeface="Cambria Math" panose="02040503050406030204" pitchFamily="18" charset="0"/>
                              </a:rPr>
                              <m:t>(</m:t>
                            </m:r>
                            <m:r>
                              <a:rPr lang="en-US" sz="2100" b="0" i="1" smtClean="0">
                                <a:latin typeface="Cambria Math" panose="02040503050406030204" pitchFamily="18" charset="0"/>
                              </a:rPr>
                              <m:t>𝑌</m:t>
                            </m:r>
                            <m:r>
                              <a:rPr lang="en-US" sz="2100" b="0" i="1" smtClean="0">
                                <a:latin typeface="Cambria Math" panose="02040503050406030204" pitchFamily="18" charset="0"/>
                              </a:rPr>
                              <m:t>=</m:t>
                            </m:r>
                            <m:r>
                              <a:rPr lang="en-US" sz="2100" b="0" i="1" smtClean="0">
                                <a:latin typeface="Cambria Math" panose="02040503050406030204" pitchFamily="18" charset="0"/>
                              </a:rPr>
                              <m:t>𝑗</m:t>
                            </m:r>
                            <m:r>
                              <a:rPr lang="en-US" sz="2100" b="0" i="1" smtClean="0">
                                <a:latin typeface="Cambria Math" panose="02040503050406030204" pitchFamily="18" charset="0"/>
                              </a:rPr>
                              <m:t>)</m:t>
                            </m:r>
                          </m:num>
                          <m:den>
                            <m:r>
                              <a:rPr lang="en-US" sz="2100" b="0" i="1" smtClean="0">
                                <a:latin typeface="Cambria Math" panose="02040503050406030204" pitchFamily="18" charset="0"/>
                              </a:rPr>
                              <m:t>𝑃</m:t>
                            </m:r>
                            <m:r>
                              <a:rPr lang="en-US" sz="2100" b="0" i="1" smtClean="0">
                                <a:latin typeface="Cambria Math" panose="02040503050406030204" pitchFamily="18" charset="0"/>
                              </a:rPr>
                              <m:t>(</m:t>
                            </m:r>
                            <m:r>
                              <a:rPr lang="en-US" sz="2100" b="0" i="1" smtClean="0">
                                <a:latin typeface="Cambria Math" panose="02040503050406030204" pitchFamily="18" charset="0"/>
                              </a:rPr>
                              <m:t>𝑌</m:t>
                            </m:r>
                            <m:r>
                              <a:rPr lang="en-US" sz="2100" b="0" i="1" smtClean="0">
                                <a:latin typeface="Cambria Math" panose="02040503050406030204" pitchFamily="18" charset="0"/>
                              </a:rPr>
                              <m:t>=</m:t>
                            </m:r>
                            <m:r>
                              <a:rPr lang="en-US" sz="2100" b="0" i="1" smtClean="0">
                                <a:latin typeface="Cambria Math" panose="02040503050406030204" pitchFamily="18" charset="0"/>
                              </a:rPr>
                              <m:t>𝐽</m:t>
                            </m:r>
                            <m:r>
                              <a:rPr lang="en-US" sz="2100" b="0" i="1" smtClean="0">
                                <a:latin typeface="Cambria Math" panose="02040503050406030204" pitchFamily="18" charset="0"/>
                              </a:rPr>
                              <m:t>)</m:t>
                            </m:r>
                          </m:den>
                        </m:f>
                      </m:e>
                    </m:d>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0</m:t>
                        </m:r>
                        <m:r>
                          <a:rPr lang="en-US" sz="2100" i="1">
                            <a:latin typeface="Cambria Math" panose="02040503050406030204" pitchFamily="18" charset="0"/>
                          </a:rPr>
                          <m:t>𝑗</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1</m:t>
                        </m:r>
                        <m:r>
                          <a:rPr lang="en-US" sz="2100" i="1">
                            <a:latin typeface="Cambria Math" panose="02040503050406030204" pitchFamily="18" charset="0"/>
                          </a:rPr>
                          <m:t>𝑗</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𝑘</m:t>
                        </m:r>
                        <m:r>
                          <a:rPr lang="en-US" sz="2100" i="1">
                            <a:latin typeface="Cambria Math" panose="02040503050406030204" pitchFamily="18" charset="0"/>
                          </a:rPr>
                          <m:t>𝑗</m:t>
                        </m:r>
                      </m:sub>
                    </m:sSub>
                    <m:sSub>
                      <m:sSubPr>
                        <m:ctrlPr>
                          <a:rPr lang="en-US" sz="2100" i="1">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𝑘</m:t>
                        </m:r>
                      </m:sub>
                    </m:sSub>
                    <m:r>
                      <a:rPr lang="en-US" sz="2100" b="0" i="1" smtClean="0">
                        <a:latin typeface="Cambria Math" panose="02040503050406030204" pitchFamily="18" charset="0"/>
                      </a:rPr>
                      <m:t>,</m:t>
                    </m:r>
                  </m:oMath>
                </a14:m>
                <a:r>
                  <a:rPr lang="en-US" sz="2000" dirty="0" smtClean="0"/>
                  <a:t>			</a:t>
                </a:r>
                <a14:m>
                  <m:oMath xmlns:m="http://schemas.openxmlformats.org/officeDocument/2006/math">
                    <m:r>
                      <a:rPr lang="en-US" sz="2100" b="0" i="1" smtClean="0">
                        <a:latin typeface="Cambria Math" panose="02040503050406030204" pitchFamily="18" charset="0"/>
                      </a:rPr>
                      <m:t>𝑓𝑜𝑟</m:t>
                    </m:r>
                    <m:r>
                      <a:rPr lang="en-US" sz="2100" b="0" i="1" smtClean="0">
                        <a:latin typeface="Cambria Math" panose="02040503050406030204" pitchFamily="18" charset="0"/>
                      </a:rPr>
                      <m:t>   </m:t>
                    </m:r>
                    <m:r>
                      <a:rPr lang="en-US" sz="2100" b="0" i="1" smtClean="0">
                        <a:latin typeface="Cambria Math" panose="02040503050406030204" pitchFamily="18" charset="0"/>
                      </a:rPr>
                      <m:t>𝑗</m:t>
                    </m:r>
                    <m:r>
                      <a:rPr lang="en-US" sz="2100" b="0" i="1" smtClean="0">
                        <a:latin typeface="Cambria Math" panose="02040503050406030204" pitchFamily="18" charset="0"/>
                      </a:rPr>
                      <m:t>=1..</m:t>
                    </m:r>
                    <m:r>
                      <a:rPr lang="en-US" sz="2100" b="0" i="1" smtClean="0">
                        <a:latin typeface="Cambria Math" panose="02040503050406030204" pitchFamily="18" charset="0"/>
                      </a:rPr>
                      <m:t>𝐽</m:t>
                    </m:r>
                    <m:r>
                      <a:rPr lang="en-US" sz="2100" b="0" i="1" smtClean="0">
                        <a:latin typeface="Cambria Math" panose="02040503050406030204" pitchFamily="18" charset="0"/>
                      </a:rPr>
                      <m:t>−1</m:t>
                    </m:r>
                  </m:oMath>
                </a14:m>
                <a:endParaRPr lang="en-US" sz="2100" dirty="0" smtClean="0"/>
              </a:p>
              <a:p>
                <a:pPr marL="0" indent="0">
                  <a:buNone/>
                </a:pPr>
                <a:r>
                  <a:rPr lang="en-US" dirty="0" smtClean="0"/>
                  <a:t>	where J=3 and k= # of predictors</a:t>
                </a:r>
                <a:endParaRPr lang="en-US" dirty="0"/>
              </a:p>
              <a:p>
                <a:r>
                  <a:rPr lang="en-US" dirty="0" smtClean="0"/>
                  <a:t>This holds when there are more than J=3 categories as well! We’d just use the last (</a:t>
                </a:r>
                <a:r>
                  <a:rPr lang="en-US" dirty="0" err="1" smtClean="0"/>
                  <a:t>J</a:t>
                </a:r>
                <a:r>
                  <a:rPr lang="en-US" baseline="30000" dirty="0" err="1" smtClean="0"/>
                  <a:t>th</a:t>
                </a:r>
                <a:r>
                  <a:rPr lang="en-US" dirty="0" smtClean="0"/>
                  <a:t>) category as the reference category.</a:t>
                </a:r>
              </a:p>
              <a:p>
                <a:r>
                  <a:rPr lang="en-US" dirty="0" smtClean="0"/>
                  <a:t>We can also solve for the probabilities that Y=</a:t>
                </a:r>
                <a:r>
                  <a:rPr lang="en-US" i="1" dirty="0" smtClean="0"/>
                  <a:t>j</a:t>
                </a:r>
                <a:r>
                  <a:rPr lang="en-US" dirty="0" smtClean="0"/>
                  <a:t>, 	</a:t>
                </a:r>
              </a:p>
              <a:p>
                <a:endParaRPr lang="en-US" dirty="0" smtClean="0"/>
              </a:p>
              <a:p>
                <a:pPr marL="0" indent="0">
                  <a:buNone/>
                </a:pPr>
                <a:r>
                  <a:rPr lang="en-US" b="0" dirty="0" smtClean="0"/>
                  <a:t>				</a:t>
                </a:r>
                <a14:m>
                  <m:oMath xmlns:m="http://schemas.openxmlformats.org/officeDocument/2006/math">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𝑗</m:t>
                                      </m:r>
                                    </m:e>
                                  </m:d>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i="1">
                                      <a:latin typeface="Cambria Math" panose="02040503050406030204" pitchFamily="18" charset="0"/>
                                    </a:rPr>
                                    <m:t>𝑓𝑜𝑟</m:t>
                                  </m:r>
                                  <m:r>
                                    <a:rPr lang="en-US" sz="2400" i="1">
                                      <a:latin typeface="Cambria Math" panose="02040503050406030204" pitchFamily="18" charset="0"/>
                                    </a:rPr>
                                    <m:t>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𝐽</m:t>
                                  </m:r>
                                  <m:r>
                                    <a:rPr lang="en-US" sz="2400" i="1">
                                      <a:latin typeface="Cambria Math" panose="02040503050406030204" pitchFamily="18" charset="0"/>
                                    </a:rPr>
                                    <m:t>−1</m:t>
                                  </m:r>
                                  <m:r>
                                    <m:rPr>
                                      <m:nor/>
                                    </m:rPr>
                                    <a:rPr lang="en-US" sz="2400" dirty="0"/>
                                    <m:t>  </m:t>
                                  </m:r>
                                </m:e>
                              </m:mr>
                            </m:m>
                            <m:r>
                              <a:rPr lang="en-US" sz="2400" b="0" i="1" smtClean="0">
                                <a:latin typeface="Cambria Math" panose="02040503050406030204" pitchFamily="18" charset="0"/>
                              </a:rPr>
                              <m:t> </m:t>
                            </m:r>
                          </m:e>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𝐽</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𝑙𝑎𝑠𝑡</m:t>
                                  </m:r>
                                  <m:r>
                                    <a:rPr lang="en-US" sz="2400" b="0" i="1" smtClean="0">
                                      <a:latin typeface="Cambria Math" panose="02040503050406030204" pitchFamily="18" charset="0"/>
                                    </a:rPr>
                                    <m:t> </m:t>
                                  </m:r>
                                  <m:r>
                                    <a:rPr lang="en-US" sz="2400" b="0" i="1" smtClean="0">
                                      <a:latin typeface="Cambria Math" panose="02040503050406030204" pitchFamily="18" charset="0"/>
                                    </a:rPr>
                                    <m:t>𝑐𝑎𝑡𝑒𝑔𝑜𝑟𝑦</m:t>
                                  </m:r>
                                  <m:r>
                                    <a:rPr lang="en-US" sz="2400" b="0" i="1" smtClean="0">
                                      <a:latin typeface="Cambria Math" panose="02040503050406030204" pitchFamily="18" charset="0"/>
                                    </a:rPr>
                                    <m:t> </m:t>
                                  </m:r>
                                  <m:r>
                                    <a:rPr lang="en-US" sz="2400" b="0" i="1" smtClean="0">
                                      <a:latin typeface="Cambria Math" panose="02040503050406030204" pitchFamily="18" charset="0"/>
                                    </a:rPr>
                                    <m:t>𝐽</m:t>
                                  </m:r>
                                </m:e>
                              </m:mr>
                            </m:m>
                          </m:e>
                        </m:eqArr>
                      </m:e>
                    </m:d>
                  </m:oMath>
                </a14:m>
                <a:endParaRPr lang="en-US"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4400"/>
                <a:ext cx="12192000" cy="5943599"/>
              </a:xfrm>
              <a:blipFill rotWithShape="0">
                <a:blip r:embed="rId2"/>
                <a:stretch>
                  <a:fillRect l="-650" t="-2359" r="-1000"/>
                </a:stretch>
              </a:blipFill>
            </p:spPr>
            <p:txBody>
              <a:bodyPr/>
              <a:lstStyle/>
              <a:p>
                <a:r>
                  <a:rPr lang="en-US">
                    <a:noFill/>
                  </a:rPr>
                  <a:t> </a:t>
                </a:r>
              </a:p>
            </p:txBody>
          </p:sp>
        </mc:Fallback>
      </mc:AlternateContent>
      <p:sp>
        <p:nvSpPr>
          <p:cNvPr id="4" name="TextBox 3"/>
          <p:cNvSpPr txBox="1"/>
          <p:nvPr/>
        </p:nvSpPr>
        <p:spPr>
          <a:xfrm>
            <a:off x="0" y="6502400"/>
            <a:ext cx="12192000" cy="338554"/>
          </a:xfrm>
          <a:prstGeom prst="rect">
            <a:avLst/>
          </a:prstGeom>
          <a:noFill/>
        </p:spPr>
        <p:txBody>
          <a:bodyPr wrap="square" rtlCol="0">
            <a:spAutoFit/>
          </a:bodyPr>
          <a:lstStyle/>
          <a:p>
            <a:r>
              <a:rPr lang="en-US" sz="1600" dirty="0" smtClean="0"/>
              <a:t>Source: Allison, P. D. </a:t>
            </a:r>
            <a:r>
              <a:rPr lang="en-US" sz="1600" i="1" dirty="0" smtClean="0"/>
              <a:t>Logistic Regression Using the SAS System: Theory and Application</a:t>
            </a:r>
            <a:endParaRPr lang="en-US" sz="1600" dirty="0"/>
          </a:p>
        </p:txBody>
      </p:sp>
    </p:spTree>
    <p:extLst>
      <p:ext uri="{BB962C8B-B14F-4D97-AF65-F5344CB8AC3E}">
        <p14:creationId xmlns:p14="http://schemas.microsoft.com/office/powerpoint/2010/main" val="15905423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699"/>
          </a:xfrm>
        </p:spPr>
        <p:txBody>
          <a:bodyPr/>
          <a:lstStyle/>
          <a:p>
            <a:r>
              <a:rPr lang="en-US" dirty="0" smtClean="0"/>
              <a:t>Goodness of Model Fit</a:t>
            </a:r>
            <a:endParaRPr lang="en-US" dirty="0"/>
          </a:p>
        </p:txBody>
      </p:sp>
      <p:sp>
        <p:nvSpPr>
          <p:cNvPr id="3" name="Content Placeholder 2"/>
          <p:cNvSpPr>
            <a:spLocks noGrp="1"/>
          </p:cNvSpPr>
          <p:nvPr>
            <p:ph idx="1"/>
          </p:nvPr>
        </p:nvSpPr>
        <p:spPr>
          <a:xfrm>
            <a:off x="0" y="787400"/>
            <a:ext cx="12192000" cy="5537200"/>
          </a:xfrm>
        </p:spPr>
        <p:txBody>
          <a:bodyPr>
            <a:normAutofit/>
          </a:bodyPr>
          <a:lstStyle/>
          <a:p>
            <a:r>
              <a:rPr lang="en-US" sz="1800" b="1" dirty="0" smtClean="0"/>
              <a:t>Diagnostics </a:t>
            </a:r>
            <a:r>
              <a:rPr lang="en-US" sz="1800" b="1" dirty="0"/>
              <a:t>and model fit:</a:t>
            </a:r>
            <a:r>
              <a:rPr lang="en-US" sz="1800" dirty="0"/>
              <a:t> Unlike logistic regression where there are many statistics for performing model diagnostics, it is not as straightforward to do diagnostics with multinomial logistic regression models. </a:t>
            </a:r>
            <a:r>
              <a:rPr lang="en-US" sz="1800" dirty="0" smtClean="0"/>
              <a:t>We will skip this.</a:t>
            </a:r>
            <a:endParaRPr lang="en-US" sz="1800" dirty="0"/>
          </a:p>
          <a:p>
            <a:r>
              <a:rPr lang="en-US" sz="1800" b="1" dirty="0"/>
              <a:t>Sample size:</a:t>
            </a:r>
            <a:r>
              <a:rPr lang="en-US" sz="1800" dirty="0"/>
              <a:t> Multinomial regression uses a maximum likelihood estimation </a:t>
            </a:r>
            <a:r>
              <a:rPr lang="en-US" sz="1800" dirty="0" smtClean="0"/>
              <a:t>method and requires </a:t>
            </a:r>
            <a:r>
              <a:rPr lang="en-US" sz="1800" dirty="0"/>
              <a:t>a large sample size. It also uses multiple equations. This implies that it requires an even larger sample size than ordinal or binary logistic regression</a:t>
            </a:r>
            <a:r>
              <a:rPr lang="en-US" sz="1800" dirty="0" smtClean="0"/>
              <a:t>.</a:t>
            </a:r>
          </a:p>
          <a:p>
            <a:r>
              <a:rPr lang="en-US" sz="1800" b="1" dirty="0"/>
              <a:t>Perfect </a:t>
            </a:r>
            <a:r>
              <a:rPr lang="en-US" sz="1800" b="1" dirty="0" smtClean="0"/>
              <a:t>prediction problem:</a:t>
            </a:r>
            <a:r>
              <a:rPr lang="en-US" sz="1800" dirty="0" smtClean="0"/>
              <a:t> </a:t>
            </a:r>
            <a:r>
              <a:rPr lang="en-US" sz="1800" dirty="0"/>
              <a:t>Perfect prediction means that only one value of a predictor variable is associated with only one value of the response variable. But you can tell from the output of the regression coefficients that something is wrong. You can then do a two-way tabulation of the outcome variable with the problematic variable to confirm this and then rerun the model without the problematic variable</a:t>
            </a:r>
            <a:r>
              <a:rPr lang="en-US" sz="1800" dirty="0" smtClean="0"/>
              <a:t>.</a:t>
            </a:r>
          </a:p>
          <a:p>
            <a:endParaRPr lang="en-US" sz="1800" dirty="0" smtClean="0"/>
          </a:p>
          <a:p>
            <a:endParaRPr lang="en-US" sz="1800" dirty="0"/>
          </a:p>
          <a:p>
            <a:endParaRPr lang="en-US" sz="1800" dirty="0" smtClean="0"/>
          </a:p>
          <a:p>
            <a:r>
              <a:rPr lang="en-US" sz="1800" b="1" dirty="0" smtClean="0"/>
              <a:t>Empty </a:t>
            </a:r>
            <a:r>
              <a:rPr lang="en-US" sz="1800" b="1" dirty="0"/>
              <a:t>cells or small cells:</a:t>
            </a:r>
            <a:r>
              <a:rPr lang="en-US" sz="1800" dirty="0"/>
              <a:t> You should check for empty or small cells by doing a cross-tabulation between categorical predictors and the outcome variable. If a cell has very few cases (a small cell), the model may become unstable or it might not even run at all</a:t>
            </a:r>
            <a:r>
              <a:rPr lang="en-US" sz="1800" dirty="0" smtClean="0"/>
              <a:t>.</a:t>
            </a:r>
          </a:p>
          <a:p>
            <a:pPr lvl="1"/>
            <a:r>
              <a:rPr lang="en-US" sz="1600" dirty="0" smtClean="0"/>
              <a:t>E.g., if we have another predictor, employment type (full time vs. part time) and the cross-tabulation between the dependent variable (mode of transportation) looks like this, we run into a problem with parameter estimation because there are very few full time folks who walk.</a:t>
            </a:r>
            <a:endParaRPr lang="en-US" sz="1600" dirty="0"/>
          </a:p>
        </p:txBody>
      </p:sp>
      <p:sp>
        <p:nvSpPr>
          <p:cNvPr id="4" name="TextBox 3"/>
          <p:cNvSpPr txBox="1"/>
          <p:nvPr/>
        </p:nvSpPr>
        <p:spPr>
          <a:xfrm>
            <a:off x="0" y="6515100"/>
            <a:ext cx="12192000" cy="338554"/>
          </a:xfrm>
          <a:prstGeom prst="rect">
            <a:avLst/>
          </a:prstGeom>
          <a:noFill/>
        </p:spPr>
        <p:txBody>
          <a:bodyPr wrap="square" rtlCol="0">
            <a:spAutoFit/>
          </a:bodyPr>
          <a:lstStyle/>
          <a:p>
            <a:r>
              <a:rPr lang="en-US" sz="1600" dirty="0" smtClean="0"/>
              <a:t>Copied (pretty much verbatim) from: </a:t>
            </a:r>
            <a:r>
              <a:rPr lang="en-US" sz="1600" dirty="0">
                <a:hlinkClick r:id="rId2"/>
              </a:rPr>
              <a:t>http://</a:t>
            </a:r>
            <a:r>
              <a:rPr lang="en-US" sz="1600" dirty="0" smtClean="0">
                <a:hlinkClick r:id="rId2"/>
              </a:rPr>
              <a:t>www.ats.ucla.edu/stat/r/dae/mlogit.htm</a:t>
            </a:r>
            <a:r>
              <a:rPr lang="en-US" sz="1600" dirty="0" smtClean="0"/>
              <a:t> and </a:t>
            </a:r>
            <a:r>
              <a:rPr lang="en-US" sz="1600" dirty="0">
                <a:hlinkClick r:id="rId3"/>
              </a:rPr>
              <a:t>http://</a:t>
            </a:r>
            <a:r>
              <a:rPr lang="en-US" sz="1600" dirty="0" smtClean="0">
                <a:hlinkClick r:id="rId3"/>
              </a:rPr>
              <a:t>www.ats.ucla.edu/stat/stata/dae/mlogit.htm</a:t>
            </a:r>
            <a:r>
              <a:rPr lang="en-US" sz="1600" dirty="0" smtClean="0"/>
              <a:t>.</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915074385"/>
              </p:ext>
            </p:extLst>
          </p:nvPr>
        </p:nvGraphicFramePr>
        <p:xfrm>
          <a:off x="3784600" y="5597525"/>
          <a:ext cx="4622800" cy="942975"/>
        </p:xfrm>
        <a:graphic>
          <a:graphicData uri="http://schemas.openxmlformats.org/drawingml/2006/table">
            <a:tbl>
              <a:tblPr>
                <a:tableStyleId>{5C22544A-7EE6-4342-B048-85BDC9FD1C3A}</a:tableStyleId>
              </a:tblPr>
              <a:tblGrid>
                <a:gridCol w="1377854"/>
                <a:gridCol w="1058351"/>
                <a:gridCol w="1003437"/>
                <a:gridCol w="1183158"/>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389</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ctr"/>
                </a:tc>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a:effectLst/>
                        </a:rPr>
                        <a:t>168</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2085820"/>
              </p:ext>
            </p:extLst>
          </p:nvPr>
        </p:nvGraphicFramePr>
        <p:xfrm>
          <a:off x="3784600" y="3084512"/>
          <a:ext cx="4622800" cy="942975"/>
        </p:xfrm>
        <a:graphic>
          <a:graphicData uri="http://schemas.openxmlformats.org/drawingml/2006/table">
            <a:tbl>
              <a:tblPr>
                <a:tableStyleId>{5C22544A-7EE6-4342-B048-85BDC9FD1C3A}</a:tableStyleId>
              </a:tblPr>
              <a:tblGrid>
                <a:gridCol w="1377854"/>
                <a:gridCol w="1058351"/>
                <a:gridCol w="1003437"/>
                <a:gridCol w="1183158"/>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smtClean="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smtClean="0">
                          <a:effectLst/>
                        </a:rPr>
                        <a:t>0</a:t>
                      </a:r>
                      <a:endParaRPr lang="en-US" sz="2000" b="0" i="0" u="none" strike="noStrike" dirty="0">
                        <a:solidFill>
                          <a:srgbClr val="000000"/>
                        </a:solidFill>
                        <a:effectLst/>
                        <a:latin typeface="Calibri"/>
                      </a:endParaRPr>
                    </a:p>
                  </a:txBody>
                  <a:tcPr marL="9525" marR="9525" marT="9525" marB="0" anchor="ctr"/>
                </a:tc>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smtClean="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3787551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normAutofit/>
          </a:bodyPr>
          <a:lstStyle/>
          <a:p>
            <a:r>
              <a:rPr lang="en-US" dirty="0" smtClean="0"/>
              <a:t>What If You Have an Ordinal DV?</a:t>
            </a:r>
            <a:endParaRPr lang="en-US" dirty="0"/>
          </a:p>
        </p:txBody>
      </p:sp>
      <p:sp>
        <p:nvSpPr>
          <p:cNvPr id="3" name="Content Placeholder 2"/>
          <p:cNvSpPr>
            <a:spLocks noGrp="1"/>
          </p:cNvSpPr>
          <p:nvPr>
            <p:ph idx="1"/>
          </p:nvPr>
        </p:nvSpPr>
        <p:spPr>
          <a:xfrm>
            <a:off x="0" y="974724"/>
            <a:ext cx="12192000" cy="5883276"/>
          </a:xfrm>
        </p:spPr>
        <p:txBody>
          <a:bodyPr>
            <a:normAutofit fontScale="77500" lnSpcReduction="20000"/>
          </a:bodyPr>
          <a:lstStyle/>
          <a:p>
            <a:r>
              <a:rPr lang="en-US" dirty="0"/>
              <a:t>Logistic regression can </a:t>
            </a:r>
            <a:r>
              <a:rPr lang="en-US" dirty="0" smtClean="0"/>
              <a:t>also be </a:t>
            </a:r>
            <a:r>
              <a:rPr lang="en-US" dirty="0"/>
              <a:t>extended to models with ordinal </a:t>
            </a:r>
            <a:r>
              <a:rPr lang="en-US" dirty="0" smtClean="0"/>
              <a:t>dependent </a:t>
            </a:r>
            <a:r>
              <a:rPr lang="en-US" dirty="0"/>
              <a:t>variables.</a:t>
            </a:r>
          </a:p>
          <a:p>
            <a:pPr lvl="1"/>
            <a:r>
              <a:rPr lang="en-US" dirty="0" smtClean="0"/>
              <a:t>Ordinal </a:t>
            </a:r>
            <a:r>
              <a:rPr lang="en-US" dirty="0"/>
              <a:t>logistic regression, </a:t>
            </a:r>
            <a:r>
              <a:rPr lang="en-US" dirty="0" smtClean="0"/>
              <a:t>AKA </a:t>
            </a:r>
            <a:r>
              <a:rPr lang="en-US" dirty="0"/>
              <a:t>ordered </a:t>
            </a:r>
            <a:r>
              <a:rPr lang="en-US" dirty="0" smtClean="0"/>
              <a:t>logistic regression AKA ordinal regression AKA proportional odds model</a:t>
            </a:r>
            <a:endParaRPr lang="en-US" dirty="0"/>
          </a:p>
          <a:p>
            <a:r>
              <a:rPr lang="en-US" dirty="0"/>
              <a:t>We assign numeric values to the different categories </a:t>
            </a:r>
            <a:r>
              <a:rPr lang="en-US" dirty="0" smtClean="0"/>
              <a:t>according to their order</a:t>
            </a:r>
            <a:endParaRPr lang="en-US" dirty="0"/>
          </a:p>
          <a:p>
            <a:pPr lvl="1"/>
            <a:r>
              <a:rPr lang="en-US" dirty="0" smtClean="0"/>
              <a:t>Ratings: 1=strongly disagree, 2=disagree, 3=agree, 4=strongly agree</a:t>
            </a:r>
          </a:p>
          <a:p>
            <a:pPr lvl="1"/>
            <a:r>
              <a:rPr lang="en-US" dirty="0" smtClean="0"/>
              <a:t>Education: 1=less than high school, 2=high school, 3=more than high school</a:t>
            </a:r>
          </a:p>
          <a:p>
            <a:pPr lvl="1"/>
            <a:r>
              <a:rPr lang="en-US" dirty="0" err="1" smtClean="0"/>
              <a:t>Urbanicity</a:t>
            </a:r>
            <a:r>
              <a:rPr lang="en-US" dirty="0" smtClean="0"/>
              <a:t>: 1=rural, 2=suburban, 3=urban</a:t>
            </a:r>
          </a:p>
          <a:p>
            <a:pPr lvl="1"/>
            <a:r>
              <a:rPr lang="en-US" dirty="0" smtClean="0"/>
              <a:t>Housing type: 1=single house, 2=duplex, 3=triplex, 4=</a:t>
            </a:r>
            <a:r>
              <a:rPr lang="en-US" dirty="0" err="1" smtClean="0"/>
              <a:t>quadruplex</a:t>
            </a:r>
            <a:r>
              <a:rPr lang="en-US" dirty="0" smtClean="0"/>
              <a:t>, 5=more than 4 units</a:t>
            </a:r>
          </a:p>
          <a:p>
            <a:pPr lvl="1"/>
            <a:r>
              <a:rPr lang="en-US" dirty="0" smtClean="0"/>
              <a:t>Grades: 1=A, 2=B, 3=C, 4=D, 5=F</a:t>
            </a:r>
          </a:p>
          <a:p>
            <a:pPr lvl="1"/>
            <a:r>
              <a:rPr lang="en-US" dirty="0" smtClean="0"/>
              <a:t>Employment: 1=unemployed, 2=part time, 3=full time</a:t>
            </a:r>
          </a:p>
          <a:p>
            <a:r>
              <a:rPr lang="en-US" dirty="0" smtClean="0"/>
              <a:t>Note: variables above cannot be viewed as continuous since a 1 unit difference between different categories of the variable doesn’t always have the same magnitude. </a:t>
            </a:r>
          </a:p>
          <a:p>
            <a:pPr lvl="1"/>
            <a:r>
              <a:rPr lang="en-US" dirty="0" smtClean="0"/>
              <a:t>Ratings: Difference between 1=strongly disagree and 2=disagree is 1; so is the difference between 2=disagree and 3=agree</a:t>
            </a:r>
          </a:p>
          <a:p>
            <a:pPr lvl="1"/>
            <a:r>
              <a:rPr lang="en-US" dirty="0" smtClean="0"/>
              <a:t>However, practically speaking, the difference between disagree and agree is probably larger than between strongly disagree and disagree.</a:t>
            </a:r>
          </a:p>
          <a:p>
            <a:r>
              <a:rPr lang="en-US" dirty="0" smtClean="0"/>
              <a:t>Numbers that we use to label the values of variables aren’t very important – as long as the order holds!</a:t>
            </a:r>
          </a:p>
          <a:p>
            <a:r>
              <a:rPr lang="en-US" dirty="0" smtClean="0"/>
              <a:t>There are issues with ignoring the order of the categories and using multinomial logistic regression for ordinal dependent variables (though it is sometimes done in practice).</a:t>
            </a:r>
          </a:p>
          <a:p>
            <a:r>
              <a:rPr lang="en-US" dirty="0" smtClean="0"/>
              <a:t>We won’t have time to cover it in class, but the method </a:t>
            </a:r>
            <a:r>
              <a:rPr lang="en-US" dirty="0"/>
              <a:t>is described here: </a:t>
            </a:r>
            <a:r>
              <a:rPr lang="en-US" dirty="0">
                <a:hlinkClick r:id="rId2"/>
              </a:rPr>
              <a:t>http://</a:t>
            </a:r>
            <a:r>
              <a:rPr lang="en-US" dirty="0" smtClean="0">
                <a:hlinkClick r:id="rId2"/>
              </a:rPr>
              <a:t>www.ats.ucla.edu/stat/r/dae/ologit.htm</a:t>
            </a:r>
            <a:r>
              <a:rPr lang="en-US" dirty="0" smtClean="0"/>
              <a:t>.</a:t>
            </a:r>
          </a:p>
        </p:txBody>
      </p:sp>
    </p:spTree>
    <p:extLst>
      <p:ext uri="{BB962C8B-B14F-4D97-AF65-F5344CB8AC3E}">
        <p14:creationId xmlns:p14="http://schemas.microsoft.com/office/powerpoint/2010/main" val="2636794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7604"/>
          </a:xfrm>
        </p:spPr>
        <p:txBody>
          <a:bodyPr/>
          <a:lstStyle/>
          <a:p>
            <a:r>
              <a:rPr lang="en-US" dirty="0" smtClean="0"/>
              <a:t>This Translator Function Might Look Like This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6915955" y="997909"/>
                <a:ext cx="5276045" cy="5632311"/>
              </a:xfrm>
              <a:prstGeom prst="rect">
                <a:avLst/>
              </a:prstGeom>
              <a:noFill/>
            </p:spPr>
            <p:txBody>
              <a:bodyPr wrap="square" rtlCol="0">
                <a:spAutoFit/>
              </a:bodyPr>
              <a:lstStyle/>
              <a:p>
                <a:r>
                  <a:rPr lang="en-US" dirty="0" smtClean="0"/>
                  <a:t>Of note:</a:t>
                </a:r>
              </a:p>
              <a:p>
                <a:pPr marL="285750" indent="-285750">
                  <a:buFont typeface="Arial" panose="020B0604020202020204" pitchFamily="34" charset="0"/>
                  <a:buChar char="•"/>
                </a:pPr>
                <a:r>
                  <a:rPr lang="en-US" dirty="0" smtClean="0"/>
                  <a:t>Red line represents the problematic linear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endParaRPr lang="en-US" dirty="0" smtClean="0"/>
              </a:p>
              <a:p>
                <a:endParaRPr lang="en-US" dirty="0"/>
              </a:p>
              <a:p>
                <a:pPr marL="285750" indent="-285750">
                  <a:buFont typeface="Arial" panose="020B0604020202020204" pitchFamily="34" charset="0"/>
                  <a:buChar char="•"/>
                </a:pPr>
                <a:r>
                  <a:rPr lang="en-US" dirty="0" smtClean="0"/>
                  <a:t>It is problematic because we can’t have probabilities that aren’t within the [0,1] range.</a:t>
                </a:r>
                <a:endParaRPr lang="en-US" dirty="0"/>
              </a:p>
              <a:p>
                <a:pPr marL="342900" indent="-342900">
                  <a:buAutoNum type="arabicParenR"/>
                </a:pPr>
                <a:endParaRPr lang="en-US" dirty="0" smtClean="0"/>
              </a:p>
              <a:p>
                <a:pPr marL="285750" indent="-285750">
                  <a:buFont typeface="Arial" panose="020B0604020202020204" pitchFamily="34" charset="0"/>
                  <a:buChar char="•"/>
                </a:pPr>
                <a:r>
                  <a:rPr lang="en-US" dirty="0" smtClean="0"/>
                  <a:t>Blue curve translator represents the model we would like to see: </a:t>
                </a:r>
              </a:p>
              <a:p>
                <a:pPr marL="742950" lvl="1" indent="-285750">
                  <a:buFont typeface="Arial" panose="020B0604020202020204" pitchFamily="34" charset="0"/>
                  <a:buChar char="•"/>
                </a:pPr>
                <a:r>
                  <a:rPr lang="en-US" dirty="0" smtClean="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smtClean="0"/>
                  <a:t> in the linear model approaches ∞,  the translator curve approaches a probability of 1</a:t>
                </a:r>
              </a:p>
              <a:p>
                <a:pPr marL="742950" lvl="1" indent="-285750">
                  <a:buFont typeface="Arial" panose="020B0604020202020204" pitchFamily="34" charset="0"/>
                  <a:buChar char="•"/>
                </a:pPr>
                <a:r>
                  <a:rPr lang="en-US" dirty="0" smtClean="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smtClean="0"/>
                  <a:t> in the linear model approaches - ∞, the translator curve approaches a probability of 0. </a:t>
                </a:r>
              </a:p>
              <a:p>
                <a:pPr marL="742950" lvl="1" indent="-285750">
                  <a:buFont typeface="Arial" panose="020B0604020202020204" pitchFamily="34" charset="0"/>
                  <a:buChar char="•"/>
                </a:pPr>
                <a:r>
                  <a:rPr lang="en-US" dirty="0" smtClean="0"/>
                  <a:t>This is ALL we should be looking at for now</a:t>
                </a:r>
              </a:p>
              <a:p>
                <a:pPr marL="1200150" lvl="2" indent="-285750">
                  <a:buFont typeface="Arial" panose="020B0604020202020204" pitchFamily="34" charset="0"/>
                  <a:buChar char="•"/>
                </a:pPr>
                <a:r>
                  <a:rPr lang="en-US" dirty="0" smtClean="0"/>
                  <a:t>The intersection points between the red linear model best fit line and the translator curve isn’t very meaningful, but we’ll talk more about where the translator curve takes on the value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m:t>
                    </m:r>
                  </m:oMath>
                </a14:m>
                <a:r>
                  <a:rPr lang="en-US" dirty="0" smtClean="0"/>
                  <a:t> a bit later!</a:t>
                </a:r>
              </a:p>
            </p:txBody>
          </p:sp>
        </mc:Choice>
        <mc:Fallback xmlns="">
          <p:sp>
            <p:nvSpPr>
              <p:cNvPr id="4" name="TextBox 3"/>
              <p:cNvSpPr txBox="1">
                <a:spLocks noRot="1" noChangeAspect="1" noMove="1" noResize="1" noEditPoints="1" noAdjustHandles="1" noChangeArrowheads="1" noChangeShapeType="1" noTextEdit="1"/>
              </p:cNvSpPr>
              <p:nvPr/>
            </p:nvSpPr>
            <p:spPr>
              <a:xfrm>
                <a:off x="6915955" y="997909"/>
                <a:ext cx="5276045" cy="5632311"/>
              </a:xfrm>
              <a:prstGeom prst="rect">
                <a:avLst/>
              </a:prstGeom>
              <a:blipFill rotWithShape="0">
                <a:blip r:embed="rId2"/>
                <a:stretch>
                  <a:fillRect l="-1040" t="-649" r="-809" b="-75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32276" y="978795"/>
            <a:ext cx="6286500" cy="5029200"/>
          </a:xfrm>
          <a:prstGeom prst="rect">
            <a:avLst/>
          </a:prstGeom>
        </p:spPr>
      </p:pic>
    </p:spTree>
    <p:extLst>
      <p:ext uri="{BB962C8B-B14F-4D97-AF65-F5344CB8AC3E}">
        <p14:creationId xmlns:p14="http://schemas.microsoft.com/office/powerpoint/2010/main" val="3754224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4150" y="557381"/>
            <a:ext cx="6955911" cy="6072168"/>
          </a:xfrm>
          <a:prstGeom prst="rect">
            <a:avLst/>
          </a:prstGeom>
        </p:spPr>
      </p:pic>
      <p:sp>
        <p:nvSpPr>
          <p:cNvPr id="5" name="Title 1"/>
          <p:cNvSpPr>
            <a:spLocks noGrp="1"/>
          </p:cNvSpPr>
          <p:nvPr>
            <p:ph type="title"/>
          </p:nvPr>
        </p:nvSpPr>
        <p:spPr>
          <a:xfrm>
            <a:off x="0" y="0"/>
            <a:ext cx="10515600" cy="817604"/>
          </a:xfrm>
        </p:spPr>
        <p:txBody>
          <a:bodyPr/>
          <a:lstStyle/>
          <a:p>
            <a:r>
              <a:rPr lang="en-US" dirty="0" smtClean="0"/>
              <a:t>Example with Data</a:t>
            </a:r>
            <a:endParaRPr lang="en-US" dirty="0"/>
          </a:p>
        </p:txBody>
      </p:sp>
    </p:spTree>
    <p:extLst>
      <p:ext uri="{BB962C8B-B14F-4D97-AF65-F5344CB8AC3E}">
        <p14:creationId xmlns:p14="http://schemas.microsoft.com/office/powerpoint/2010/main" val="3792638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9322</TotalTime>
  <Words>6095</Words>
  <Application>Microsoft Office PowerPoint</Application>
  <PresentationFormat>Widescreen</PresentationFormat>
  <Paragraphs>793</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Calibri Light</vt:lpstr>
      <vt:lpstr>Cambria Math</vt:lpstr>
      <vt:lpstr>Courier New</vt:lpstr>
      <vt:lpstr>Wingdings 2</vt:lpstr>
      <vt:lpstr>Office Theme</vt:lpstr>
      <vt:lpstr>Introduction to Logistic Regression</vt:lpstr>
      <vt:lpstr>Introduction</vt:lpstr>
      <vt:lpstr>Introduction (Cont’d)</vt:lpstr>
      <vt:lpstr>Issues with OLS when DV is binary</vt:lpstr>
      <vt:lpstr>Potentially Getting Around the Issue</vt:lpstr>
      <vt:lpstr>But What Can We Get From the Earlier Results?</vt:lpstr>
      <vt:lpstr>We Want a Translator Function Such That</vt:lpstr>
      <vt:lpstr>This Translator Function Might Look Like This</vt:lpstr>
      <vt:lpstr>Example with Data</vt:lpstr>
      <vt:lpstr>Examples of Translator Functions</vt:lpstr>
      <vt:lpstr>The Logit Function</vt:lpstr>
      <vt:lpstr>A Bit More About Odds     </vt:lpstr>
      <vt:lpstr>What Happens If We Take the Log of the Odds?</vt:lpstr>
      <vt:lpstr>The Logistic Function (AKA Inverse-Logit Function)</vt:lpstr>
      <vt:lpstr>Properties of the Logistic Function</vt:lpstr>
      <vt:lpstr>Maximum Likelihood Estimation (MLE) of Parameters</vt:lpstr>
      <vt:lpstr>What Happens When We Have 2+ Predictors?</vt:lpstr>
      <vt:lpstr>Assumptions of Logistic Regression</vt:lpstr>
      <vt:lpstr>Let’s Run Some Regressions!</vt:lpstr>
      <vt:lpstr>R Code</vt:lpstr>
      <vt:lpstr>Output</vt:lpstr>
      <vt:lpstr>Let’s First Run an Intercept-Only Model in R: p=e^(β_0 )/(1+e^(β_0 ) )</vt:lpstr>
      <vt:lpstr>Let’s Run a Model with 1 Continuous Predictor: p=e^(β_0+β_1 x_1 )/(1+e^(β_0+β_1 x_1 ) )</vt:lpstr>
      <vt:lpstr>Model with 1 Continuous Predictor (Cont’d)</vt:lpstr>
      <vt:lpstr>Model with 1 Continuous Predictor (Cont’d)</vt:lpstr>
      <vt:lpstr>Interpretation</vt:lpstr>
      <vt:lpstr>Interpretation</vt:lpstr>
      <vt:lpstr>PowerPoint Presentation</vt:lpstr>
      <vt:lpstr>PowerPoint Presentation</vt:lpstr>
      <vt:lpstr>Model with Several Predictors</vt:lpstr>
      <vt:lpstr>Imagine All Predictors Are Significant!</vt:lpstr>
      <vt:lpstr>Elaborating…</vt:lpstr>
      <vt:lpstr>Elaborating…</vt:lpstr>
      <vt:lpstr>Example</vt:lpstr>
      <vt:lpstr>Calculating Odds Ratios from β Coefficients in R</vt:lpstr>
      <vt:lpstr>Merging Odds Ratios to β Coefficients in R</vt:lpstr>
      <vt:lpstr>Hypothesis Tests</vt:lpstr>
      <vt:lpstr>Goodness of Model Fit Statistics</vt:lpstr>
      <vt:lpstr>What Are Relatively High and Relatively Low Probabilities?</vt:lpstr>
      <vt:lpstr>Another Example</vt:lpstr>
      <vt:lpstr>How Do I Choose a Cut-Off Value?</vt:lpstr>
      <vt:lpstr>For Now, Let’s Stick to Cut-off Value of 0.5</vt:lpstr>
      <vt:lpstr>Some Formal Definitions</vt:lpstr>
      <vt:lpstr>Table In R…</vt:lpstr>
      <vt:lpstr>Results</vt:lpstr>
      <vt:lpstr>ROC Curves</vt:lpstr>
      <vt:lpstr>ROC Curves</vt:lpstr>
      <vt:lpstr>Identifying probability cut-offs based on ROC Curves</vt:lpstr>
      <vt:lpstr>Area Under ROC Curves</vt:lpstr>
      <vt:lpstr>Let’s do this for our problem, in R…</vt:lpstr>
      <vt:lpstr>In R (Cont’d)…</vt:lpstr>
      <vt:lpstr>In R (Cont’d)…</vt:lpstr>
      <vt:lpstr>R-Squared</vt:lpstr>
      <vt:lpstr>Cross-Validation</vt:lpstr>
      <vt:lpstr>Modeling Rare Events</vt:lpstr>
      <vt:lpstr>Spatial regression models for binary dependent variables</vt:lpstr>
      <vt:lpstr>What happens if your DV is nominal with 2+ categories?</vt:lpstr>
      <vt:lpstr>Example</vt:lpstr>
      <vt:lpstr>How Do We Handle This Problem?</vt:lpstr>
      <vt:lpstr>Proof</vt:lpstr>
      <vt:lpstr>A Little Algebra Later…</vt:lpstr>
      <vt:lpstr>Translating to English</vt:lpstr>
      <vt:lpstr>Translating to English (Cont’d)</vt:lpstr>
      <vt:lpstr>Results</vt:lpstr>
      <vt:lpstr>Interpretation of Multinomial Logit Coefficients (Cont’d)</vt:lpstr>
      <vt:lpstr>Interpretation of Multinomial Logit Coefficients (Cont’d)</vt:lpstr>
      <vt:lpstr>The Previous Slides Assumed All Variables Were Significant</vt:lpstr>
      <vt:lpstr>How Do We Compare Y=1 and Y=2?</vt:lpstr>
      <vt:lpstr>In R…</vt:lpstr>
      <vt:lpstr>How Do I Read That Output!?</vt:lpstr>
      <vt:lpstr>Best to Rearrange Output</vt:lpstr>
      <vt:lpstr>Best to Rearrange Output (Cont’d)</vt:lpstr>
      <vt:lpstr>Comparing Categories Y=1 and Y=2 (Reference Category is Y=2)</vt:lpstr>
      <vt:lpstr>What If There Are More Than 3 Categories?</vt:lpstr>
      <vt:lpstr>Goodness of Model Fit</vt:lpstr>
      <vt:lpstr>What If You Have an Ordinal DV?</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Logistic Regression</dc:title>
  <dc:creator>Eugene Brusilovskiy</dc:creator>
  <cp:lastModifiedBy>Administrator</cp:lastModifiedBy>
  <cp:revision>355</cp:revision>
  <dcterms:created xsi:type="dcterms:W3CDTF">2015-05-14T19:31:27Z</dcterms:created>
  <dcterms:modified xsi:type="dcterms:W3CDTF">2016-11-02T18:20:59Z</dcterms:modified>
</cp:coreProperties>
</file>