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98" r:id="rId4"/>
    <p:sldId id="288" r:id="rId5"/>
    <p:sldId id="262" r:id="rId6"/>
    <p:sldId id="293" r:id="rId7"/>
    <p:sldId id="263" r:id="rId8"/>
    <p:sldId id="264" r:id="rId9"/>
    <p:sldId id="266" r:id="rId10"/>
    <p:sldId id="267" r:id="rId11"/>
    <p:sldId id="268" r:id="rId12"/>
    <p:sldId id="272" r:id="rId13"/>
    <p:sldId id="299" r:id="rId14"/>
    <p:sldId id="300" r:id="rId15"/>
    <p:sldId id="302" r:id="rId16"/>
    <p:sldId id="303" r:id="rId17"/>
    <p:sldId id="305" r:id="rId18"/>
    <p:sldId id="312" r:id="rId19"/>
    <p:sldId id="273" r:id="rId20"/>
    <p:sldId id="292" r:id="rId21"/>
    <p:sldId id="291" r:id="rId22"/>
    <p:sldId id="274" r:id="rId23"/>
    <p:sldId id="275" r:id="rId24"/>
    <p:sldId id="306" r:id="rId25"/>
    <p:sldId id="276" r:id="rId26"/>
    <p:sldId id="277" r:id="rId27"/>
    <p:sldId id="286" r:id="rId28"/>
    <p:sldId id="278" r:id="rId29"/>
    <p:sldId id="287" r:id="rId30"/>
    <p:sldId id="290" r:id="rId31"/>
    <p:sldId id="308" r:id="rId32"/>
    <p:sldId id="289" r:id="rId33"/>
    <p:sldId id="307" r:id="rId34"/>
    <p:sldId id="295" r:id="rId35"/>
    <p:sldId id="296" r:id="rId36"/>
    <p:sldId id="310" r:id="rId37"/>
    <p:sldId id="313" r:id="rId38"/>
    <p:sldId id="309" r:id="rId39"/>
    <p:sldId id="304" r:id="rId40"/>
    <p:sldId id="314" r:id="rId41"/>
    <p:sldId id="311" r:id="rId42"/>
    <p:sldId id="2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616" autoAdjust="0"/>
  </p:normalViewPr>
  <p:slideViewPr>
    <p:cSldViewPr snapToGrid="0">
      <p:cViewPr varScale="1">
        <p:scale>
          <a:sx n="111" d="100"/>
          <a:sy n="111" d="100"/>
        </p:scale>
        <p:origin x="25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3E4EB-1B94-4F40-A60F-E6B154DDF182}" type="datetimeFigureOut">
              <a:rPr lang="en-US" smtClean="0"/>
              <a:t>11/9/2022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CECB2-F5CD-4FC6-A8C5-C9C8D568F900}" type="slidenum">
              <a:rPr lang="en-US" smtClean="0"/>
              <a:t>‹#›</a:t>
            </a:fld>
            <a:endParaRPr lang="en-US"/>
          </a:p>
        </p:txBody>
      </p:sp>
    </p:spTree>
    <p:extLst>
      <p:ext uri="{BB962C8B-B14F-4D97-AF65-F5344CB8AC3E}">
        <p14:creationId xmlns:p14="http://schemas.microsoft.com/office/powerpoint/2010/main" val="2184259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Treatment: new program to enhance community mobility </a:t>
            </a:r>
            <a:r>
              <a:rPr lang="en-US" smtClean="0"/>
              <a:t>among older adults</a:t>
            </a:r>
            <a:endParaRPr lang="en-US"/>
          </a:p>
        </p:txBody>
      </p:sp>
      <p:sp>
        <p:nvSpPr>
          <p:cNvPr id="4" name="Slide Number Placeholder 3"/>
          <p:cNvSpPr>
            <a:spLocks noGrp="1"/>
          </p:cNvSpPr>
          <p:nvPr>
            <p:ph type="sldNum" sz="quarter" idx="10"/>
          </p:nvPr>
        </p:nvSpPr>
        <p:spPr/>
        <p:txBody>
          <a:bodyPr/>
          <a:lstStyle/>
          <a:p>
            <a:fld id="{EABCECB2-F5CD-4FC6-A8C5-C9C8D568F900}" type="slidenum">
              <a:rPr lang="en-US" smtClean="0"/>
              <a:t>7</a:t>
            </a:fld>
            <a:endParaRPr lang="en-US"/>
          </a:p>
        </p:txBody>
      </p:sp>
    </p:spTree>
    <p:extLst>
      <p:ext uri="{BB962C8B-B14F-4D97-AF65-F5344CB8AC3E}">
        <p14:creationId xmlns:p14="http://schemas.microsoft.com/office/powerpoint/2010/main" val="213477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49AD7-79F6-4CBE-85CF-514E43899E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1233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49AD7-79F6-4CBE-85CF-514E43899E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133372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49AD7-79F6-4CBE-85CF-514E43899E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39694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49AD7-79F6-4CBE-85CF-514E43899E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99102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49AD7-79F6-4CBE-85CF-514E43899EC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46049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49AD7-79F6-4CBE-85CF-514E43899E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1390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49AD7-79F6-4CBE-85CF-514E43899EC9}"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312868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49AD7-79F6-4CBE-85CF-514E43899EC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15587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49AD7-79F6-4CBE-85CF-514E43899EC9}"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03103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49AD7-79F6-4CBE-85CF-514E43899E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244134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49AD7-79F6-4CBE-85CF-514E43899EC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EB396-3E11-4F2F-868A-7653AC52193F}" type="slidenum">
              <a:rPr lang="en-US" smtClean="0"/>
              <a:t>‹#›</a:t>
            </a:fld>
            <a:endParaRPr lang="en-US"/>
          </a:p>
        </p:txBody>
      </p:sp>
    </p:spTree>
    <p:extLst>
      <p:ext uri="{BB962C8B-B14F-4D97-AF65-F5344CB8AC3E}">
        <p14:creationId xmlns:p14="http://schemas.microsoft.com/office/powerpoint/2010/main" val="50201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49AD7-79F6-4CBE-85CF-514E43899EC9}"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EB396-3E11-4F2F-868A-7653AC52193F}" type="slidenum">
              <a:rPr lang="en-US" smtClean="0"/>
              <a:t>‹#›</a:t>
            </a:fld>
            <a:endParaRPr lang="en-US"/>
          </a:p>
        </p:txBody>
      </p:sp>
    </p:spTree>
    <p:extLst>
      <p:ext uri="{BB962C8B-B14F-4D97-AF65-F5344CB8AC3E}">
        <p14:creationId xmlns:p14="http://schemas.microsoft.com/office/powerpoint/2010/main" val="109705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ber.org/mtopubli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auseweb.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ocialresearchmethods.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Matching_(statisti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imewiki.worldbank.org/wiki/Propensity_Score_Matching#:~:text=Propensity%20score%20matching%20(PSM)%20is,the%20impact%20of%20an%20interven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power.hhu.de/en.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amstat.tandfonline.com/doi/full/10.1080/00031305.2016.1154108?src=recsys&amp;#.Wh26QFWnHct" TargetMode="External"/><Relationship Id="rId2" Type="http://schemas.openxmlformats.org/officeDocument/2006/relationships/hyperlink" Target="http://fivethirtyeight.com/features/not-even-scientists-can-easily-explain-p-valu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support.minitab.com/en-us/minitab/18/help-and-how-to/statistics/basic-statistics/supporting-topics/basics/statistical-and-practical-significanc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blogs.scientificamerican.com/observations/are-scientists-doing-too-much-research/?inf_contact_key=e6947dc58421ecbdab8c92a70f345d494caad13d6c5cad99b18a4c750f2d9001" TargetMode="External"/><Relationship Id="rId2" Type="http://schemas.openxmlformats.org/officeDocument/2006/relationships/hyperlink" Target="https://www.smithsonianmag.com/science-nature/scientists-replicated-100-psychology-studies-and-fewer-half-got-same-results-18095642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usinessinsider.co.za/boring-jobs-hobbies-profession-personal-traits-scientists-study-2022-3"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journals.sagepub.com/doi/10.1177/01461672221079104"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tylervigen.com/spurious-correla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socialresearchmethods.net/" TargetMode="External"/><Relationship Id="rId2" Type="http://schemas.openxmlformats.org/officeDocument/2006/relationships/hyperlink" Target="http://libguides.usc.edu/content.php?pid=83009&amp;sid=8180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Random_assign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b="1" dirty="0" smtClean="0"/>
              <a:t>Research Design and Data Analysis</a:t>
            </a:r>
            <a:endParaRPr lang="en-US" b="1" dirty="0"/>
          </a:p>
        </p:txBody>
      </p:sp>
      <p:sp>
        <p:nvSpPr>
          <p:cNvPr id="3" name="Subtitle 2"/>
          <p:cNvSpPr>
            <a:spLocks noGrp="1"/>
          </p:cNvSpPr>
          <p:nvPr>
            <p:ph type="subTitle" idx="1"/>
          </p:nvPr>
        </p:nvSpPr>
        <p:spPr>
          <a:xfrm>
            <a:off x="673100" y="4618038"/>
            <a:ext cx="10845800" cy="1655762"/>
          </a:xfrm>
        </p:spPr>
        <p:txBody>
          <a:bodyPr/>
          <a:lstStyle/>
          <a:p>
            <a:r>
              <a:rPr lang="en-US" dirty="0" smtClean="0"/>
              <a:t>Eugene Brusilovskiy</a:t>
            </a:r>
          </a:p>
        </p:txBody>
      </p:sp>
    </p:spTree>
    <p:extLst>
      <p:ext uri="{BB962C8B-B14F-4D97-AF65-F5344CB8AC3E}">
        <p14:creationId xmlns:p14="http://schemas.microsoft.com/office/powerpoint/2010/main" val="241278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69" y="0"/>
            <a:ext cx="10515600" cy="1325563"/>
          </a:xfrm>
        </p:spPr>
        <p:txBody>
          <a:bodyPr/>
          <a:lstStyle/>
          <a:p>
            <a:r>
              <a:rPr lang="en-US" b="1" dirty="0" smtClean="0"/>
              <a:t>Statistical Analysis (Cont’d)</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661485514"/>
              </p:ext>
            </p:extLst>
          </p:nvPr>
        </p:nvGraphicFramePr>
        <p:xfrm>
          <a:off x="8036417" y="1703567"/>
          <a:ext cx="3975280" cy="4076700"/>
        </p:xfrm>
        <a:graphic>
          <a:graphicData uri="http://schemas.openxmlformats.org/drawingml/2006/table">
            <a:tbl>
              <a:tblPr>
                <a:tableStyleId>{5C22544A-7EE6-4342-B048-85BDC9FD1C3A}</a:tableStyleId>
              </a:tblPr>
              <a:tblGrid>
                <a:gridCol w="1012156">
                  <a:extLst>
                    <a:ext uri="{9D8B030D-6E8A-4147-A177-3AD203B41FA5}">
                      <a16:colId xmlns:a16="http://schemas.microsoft.com/office/drawing/2014/main" val="20000"/>
                    </a:ext>
                  </a:extLst>
                </a:gridCol>
                <a:gridCol w="1481562">
                  <a:extLst>
                    <a:ext uri="{9D8B030D-6E8A-4147-A177-3AD203B41FA5}">
                      <a16:colId xmlns:a16="http://schemas.microsoft.com/office/drawing/2014/main" val="20001"/>
                    </a:ext>
                  </a:extLst>
                </a:gridCol>
                <a:gridCol w="1481562">
                  <a:extLst>
                    <a:ext uri="{9D8B030D-6E8A-4147-A177-3AD203B41FA5}">
                      <a16:colId xmlns:a16="http://schemas.microsoft.com/office/drawing/2014/main" val="20002"/>
                    </a:ext>
                  </a:extLst>
                </a:gridCol>
              </a:tblGrid>
              <a:tr h="533400">
                <a:tc>
                  <a:txBody>
                    <a:bodyPr/>
                    <a:lstStyle/>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Experimental </a:t>
                      </a:r>
                      <a:br>
                        <a:rPr lang="en-US" sz="2000" b="1" u="none" strike="noStrike" dirty="0">
                          <a:effectLst/>
                        </a:rPr>
                      </a:br>
                      <a:r>
                        <a:rPr lang="en-US" sz="2000" b="1" u="none" strike="noStrike" dirty="0">
                          <a:effectLst/>
                        </a:rPr>
                        <a:t>Difference</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Control </a:t>
                      </a:r>
                      <a:br>
                        <a:rPr lang="en-US" sz="2000" b="1" u="none" strike="noStrike" dirty="0">
                          <a:effectLst/>
                        </a:rPr>
                      </a:br>
                      <a:r>
                        <a:rPr lang="en-US" sz="2000" b="1" u="none" strike="noStrike" dirty="0">
                          <a:effectLst/>
                        </a:rPr>
                        <a:t>Difference</a:t>
                      </a: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66700">
                <a:tc>
                  <a:txBody>
                    <a:bodyPr/>
                    <a:lstStyle/>
                    <a:p>
                      <a:pPr algn="ctr"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66700">
                <a:tc>
                  <a:txBody>
                    <a:bodyPr/>
                    <a:lstStyle/>
                    <a:p>
                      <a:pPr algn="ctr" fontAlgn="ctr"/>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66700">
                <a:tc>
                  <a:txBody>
                    <a:bodyPr/>
                    <a:lstStyle/>
                    <a:p>
                      <a:pPr algn="ctr"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66700">
                <a:tc>
                  <a:txBody>
                    <a:bodyPr/>
                    <a:lstStyle/>
                    <a:p>
                      <a:pPr algn="ctr"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66700">
                <a:tc>
                  <a:txBody>
                    <a:bodyPr/>
                    <a:lstStyle/>
                    <a:p>
                      <a:pPr algn="ctr" fontAlgn="ctr"/>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66700">
                <a:tc>
                  <a:txBody>
                    <a:bodyPr/>
                    <a:lstStyle/>
                    <a:p>
                      <a:pPr algn="ctr" fontAlgn="ctr"/>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66700">
                <a:tc>
                  <a:txBody>
                    <a:bodyPr/>
                    <a:lstStyle/>
                    <a:p>
                      <a:pPr algn="ctr" fontAlgn="ctr"/>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66700">
                <a:tc>
                  <a:txBody>
                    <a:bodyPr/>
                    <a:lstStyle/>
                    <a:p>
                      <a:pPr algn="ctr" fontAlgn="ctr"/>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66700">
                <a:tc>
                  <a:txBody>
                    <a:bodyPr/>
                    <a:lstStyle/>
                    <a:p>
                      <a:pPr algn="ctr" fontAlgn="ctr"/>
                      <a:r>
                        <a:rPr lang="en-US" sz="2000" u="sng" strike="noStrike">
                          <a:effectLst/>
                        </a:rPr>
                        <a:t>AVERAGE</a:t>
                      </a:r>
                      <a:endParaRPr lang="en-US" sz="20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sng" strike="noStrike">
                          <a:effectLst/>
                        </a:rPr>
                        <a:t>2</a:t>
                      </a:r>
                      <a:endParaRPr lang="en-US" sz="20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sng" strike="noStrike" dirty="0">
                          <a:effectLst/>
                        </a:rPr>
                        <a:t>-0.2</a:t>
                      </a:r>
                      <a:endParaRPr lang="en-US" sz="2000" b="1"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7" name="Content Placeholder 2"/>
          <p:cNvSpPr>
            <a:spLocks noGrp="1"/>
          </p:cNvSpPr>
          <p:nvPr>
            <p:ph idx="1"/>
          </p:nvPr>
        </p:nvSpPr>
        <p:spPr>
          <a:xfrm>
            <a:off x="119969" y="1538467"/>
            <a:ext cx="7761902" cy="5154433"/>
          </a:xfrm>
        </p:spPr>
        <p:txBody>
          <a:bodyPr>
            <a:noAutofit/>
          </a:bodyPr>
          <a:lstStyle/>
          <a:p>
            <a:r>
              <a:rPr lang="en-US" sz="2400" dirty="0" smtClean="0"/>
              <a:t>Is the over-time difference (change) in the experimental group higher than the over-time difference (change) in the control group?</a:t>
            </a:r>
          </a:p>
          <a:p>
            <a:pPr lvl="1"/>
            <a:r>
              <a:rPr lang="en-US" sz="2000" dirty="0" smtClean="0"/>
              <a:t>On average, experimental group went up by 2 hours and control group went down by 0.2 hours (so the difference between groups is 2 – (-0.2) = 2.2 hours</a:t>
            </a:r>
          </a:p>
          <a:p>
            <a:r>
              <a:rPr lang="en-US" sz="2400" dirty="0" smtClean="0"/>
              <a:t>Carry out an independent samples t-test to compare the average changes in each group</a:t>
            </a:r>
          </a:p>
          <a:p>
            <a:pPr lvl="1"/>
            <a:r>
              <a:rPr lang="en-US" sz="2000" dirty="0" smtClean="0"/>
              <a:t>Test compares </a:t>
            </a:r>
            <a:r>
              <a:rPr lang="en-US" sz="2000" dirty="0"/>
              <a:t>the average of a continuous (normally distributed) variable in the experimental group with the average in the control group.</a:t>
            </a:r>
          </a:p>
          <a:p>
            <a:pPr lvl="1"/>
            <a:r>
              <a:rPr lang="en-US" sz="2000" dirty="0"/>
              <a:t>We call it an </a:t>
            </a:r>
            <a:r>
              <a:rPr lang="en-US" sz="2000" b="1" i="1" dirty="0"/>
              <a:t>independent samples</a:t>
            </a:r>
            <a:r>
              <a:rPr lang="en-US" sz="2000" dirty="0"/>
              <a:t> test because the experimental and control groups constitute two separate, non-overlapping samples of </a:t>
            </a:r>
            <a:r>
              <a:rPr lang="en-US" sz="2000" dirty="0" smtClean="0"/>
              <a:t>individuals</a:t>
            </a:r>
            <a:endParaRPr lang="en-US" sz="2000" dirty="0"/>
          </a:p>
        </p:txBody>
      </p:sp>
    </p:spTree>
    <p:extLst>
      <p:ext uri="{BB962C8B-B14F-4D97-AF65-F5344CB8AC3E}">
        <p14:creationId xmlns:p14="http://schemas.microsoft.com/office/powerpoint/2010/main" val="243265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14" y="206063"/>
            <a:ext cx="10515600" cy="1020986"/>
          </a:xfrm>
        </p:spPr>
        <p:txBody>
          <a:bodyPr/>
          <a:lstStyle/>
          <a:p>
            <a:r>
              <a:rPr lang="en-US" b="1" dirty="0" smtClean="0"/>
              <a:t>A Different Scenario (3 time points)</a:t>
            </a:r>
            <a:endParaRPr lang="en-US" b="1" dirty="0"/>
          </a:p>
        </p:txBody>
      </p:sp>
      <p:sp>
        <p:nvSpPr>
          <p:cNvPr id="3" name="Content Placeholder 2"/>
          <p:cNvSpPr>
            <a:spLocks noGrp="1"/>
          </p:cNvSpPr>
          <p:nvPr>
            <p:ph idx="1"/>
          </p:nvPr>
        </p:nvSpPr>
        <p:spPr>
          <a:xfrm>
            <a:off x="220014" y="1407354"/>
            <a:ext cx="11718701" cy="4821360"/>
          </a:xfrm>
        </p:spPr>
        <p:txBody>
          <a:bodyPr>
            <a:noAutofit/>
          </a:bodyPr>
          <a:lstStyle/>
          <a:p>
            <a:r>
              <a:rPr lang="en-US" sz="2400" dirty="0" smtClean="0"/>
              <a:t>We have a </a:t>
            </a:r>
            <a:r>
              <a:rPr lang="en-US" sz="2400" dirty="0"/>
              <a:t>new program (treatment) to enhance community mobility among older adults and we would like to examine </a:t>
            </a:r>
            <a:r>
              <a:rPr lang="en-US" sz="2400" dirty="0" smtClean="0"/>
              <a:t>whether this new </a:t>
            </a:r>
            <a:r>
              <a:rPr lang="en-US" sz="2400" dirty="0"/>
              <a:t>program </a:t>
            </a:r>
            <a:r>
              <a:rPr lang="en-US" sz="2400" dirty="0" smtClean="0"/>
              <a:t>is more effective than existing </a:t>
            </a:r>
            <a:r>
              <a:rPr lang="en-US" sz="2400" dirty="0"/>
              <a:t>programs</a:t>
            </a:r>
            <a:r>
              <a:rPr lang="en-US" sz="2400" dirty="0" smtClean="0"/>
              <a:t>.</a:t>
            </a:r>
            <a:endParaRPr lang="en-US" sz="2400" dirty="0"/>
          </a:p>
          <a:p>
            <a:r>
              <a:rPr lang="en-US" sz="2400" dirty="0"/>
              <a:t>What is the treatment outcome (variable we’re measuring)?</a:t>
            </a:r>
          </a:p>
          <a:p>
            <a:pPr lvl="1"/>
            <a:r>
              <a:rPr lang="en-US" sz="2000" dirty="0"/>
              <a:t>Amount of time spent </a:t>
            </a:r>
            <a:r>
              <a:rPr lang="en-US" sz="2000" dirty="0" smtClean="0"/>
              <a:t>outside</a:t>
            </a:r>
          </a:p>
          <a:p>
            <a:r>
              <a:rPr lang="en-US" sz="2400" dirty="0" smtClean="0"/>
              <a:t>When are we collecting measurements in the control and experimental groups?</a:t>
            </a:r>
          </a:p>
          <a:p>
            <a:pPr lvl="1"/>
            <a:r>
              <a:rPr lang="en-US" sz="2000" dirty="0" smtClean="0"/>
              <a:t>At </a:t>
            </a:r>
            <a:r>
              <a:rPr lang="en-US" sz="2000" b="1" i="1" dirty="0" smtClean="0"/>
              <a:t>baseline</a:t>
            </a:r>
            <a:r>
              <a:rPr lang="en-US" sz="2000" dirty="0" smtClean="0"/>
              <a:t>, prior to the intervention (to make sure that randomization took care of any differences between the two groups)</a:t>
            </a:r>
          </a:p>
          <a:p>
            <a:pPr lvl="1"/>
            <a:r>
              <a:rPr lang="en-US" sz="2000" dirty="0" smtClean="0"/>
              <a:t>Immediately </a:t>
            </a:r>
            <a:r>
              <a:rPr lang="en-US" sz="2000" b="1" i="1" dirty="0" smtClean="0"/>
              <a:t>post-treatment</a:t>
            </a:r>
            <a:r>
              <a:rPr lang="en-US" sz="2000" dirty="0" smtClean="0"/>
              <a:t>, (to see whether the experimental and control groups differ immediately after the intervention)</a:t>
            </a:r>
          </a:p>
          <a:p>
            <a:pPr lvl="1"/>
            <a:r>
              <a:rPr lang="en-US" sz="2000" dirty="0" smtClean="0"/>
              <a:t>A month (6 months, 1 year, etc.) </a:t>
            </a:r>
            <a:r>
              <a:rPr lang="en-US" sz="2000" b="1" i="1" dirty="0" smtClean="0"/>
              <a:t>post-treatment</a:t>
            </a:r>
            <a:r>
              <a:rPr lang="en-US" sz="2000" dirty="0" smtClean="0"/>
              <a:t> </a:t>
            </a:r>
            <a:r>
              <a:rPr lang="en-US" sz="2000" dirty="0" smtClean="0"/>
              <a:t>(to see whether the effects of the intervention linger)</a:t>
            </a:r>
          </a:p>
          <a:p>
            <a:r>
              <a:rPr lang="en-US" sz="2400" dirty="0" smtClean="0"/>
              <a:t>This is still an </a:t>
            </a:r>
            <a:r>
              <a:rPr lang="en-US" sz="2400" b="1" i="1" dirty="0" smtClean="0"/>
              <a:t>experimental study</a:t>
            </a:r>
            <a:r>
              <a:rPr lang="en-US" sz="2400" dirty="0" smtClean="0"/>
              <a:t> – we have two groups (treatment and control), and participants have been randomly assigned to each group</a:t>
            </a:r>
            <a:endParaRPr lang="en-US" sz="2400" b="1" i="1" dirty="0" smtClean="0"/>
          </a:p>
        </p:txBody>
      </p:sp>
    </p:spTree>
    <p:extLst>
      <p:ext uri="{BB962C8B-B14F-4D97-AF65-F5344CB8AC3E}">
        <p14:creationId xmlns:p14="http://schemas.microsoft.com/office/powerpoint/2010/main" val="149896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9769"/>
            <a:ext cx="10515600" cy="1325563"/>
          </a:xfrm>
        </p:spPr>
        <p:txBody>
          <a:bodyPr/>
          <a:lstStyle/>
          <a:p>
            <a:r>
              <a:rPr lang="en-US" b="1" dirty="0" smtClean="0"/>
              <a:t>Statistical Analysis</a:t>
            </a:r>
            <a:endParaRPr lang="en-US" b="1" dirty="0"/>
          </a:p>
        </p:txBody>
      </p:sp>
      <p:sp>
        <p:nvSpPr>
          <p:cNvPr id="3" name="Content Placeholder 2"/>
          <p:cNvSpPr>
            <a:spLocks noGrp="1"/>
          </p:cNvSpPr>
          <p:nvPr>
            <p:ph idx="1"/>
          </p:nvPr>
        </p:nvSpPr>
        <p:spPr>
          <a:xfrm>
            <a:off x="168498" y="1173921"/>
            <a:ext cx="11860370" cy="1131397"/>
          </a:xfrm>
        </p:spPr>
        <p:txBody>
          <a:bodyPr>
            <a:normAutofit/>
          </a:bodyPr>
          <a:lstStyle/>
          <a:p>
            <a:r>
              <a:rPr lang="en-US" sz="2000" dirty="0" smtClean="0"/>
              <a:t>The difference here is that we have 3 or more time points at which measurements are made</a:t>
            </a:r>
          </a:p>
          <a:p>
            <a:r>
              <a:rPr lang="en-US" sz="2000" dirty="0" smtClean="0"/>
              <a:t>A statistical test called </a:t>
            </a:r>
            <a:r>
              <a:rPr lang="en-US" sz="2000" b="1" i="1" dirty="0" smtClean="0"/>
              <a:t>repeated measures</a:t>
            </a:r>
            <a:r>
              <a:rPr lang="en-US" sz="2000" dirty="0" smtClean="0"/>
              <a:t> </a:t>
            </a:r>
            <a:r>
              <a:rPr lang="en-US" sz="2000" b="1" i="1" dirty="0" smtClean="0"/>
              <a:t>ANOVA (analysis of variance)</a:t>
            </a:r>
            <a:r>
              <a:rPr lang="en-US" sz="2000" dirty="0" smtClean="0"/>
              <a:t> is used to compare the groups at all 3+ time points in terms of the average amount of time spent outside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55806359"/>
              </p:ext>
            </p:extLst>
          </p:nvPr>
        </p:nvGraphicFramePr>
        <p:xfrm>
          <a:off x="317102" y="2305318"/>
          <a:ext cx="5465512" cy="4345788"/>
        </p:xfrm>
        <a:graphic>
          <a:graphicData uri="http://schemas.openxmlformats.org/drawingml/2006/table">
            <a:tbl>
              <a:tblPr>
                <a:tableStyleId>{5C22544A-7EE6-4342-B048-85BDC9FD1C3A}</a:tableStyleId>
              </a:tblPr>
              <a:tblGrid>
                <a:gridCol w="1083679">
                  <a:extLst>
                    <a:ext uri="{9D8B030D-6E8A-4147-A177-3AD203B41FA5}">
                      <a16:colId xmlns:a16="http://schemas.microsoft.com/office/drawing/2014/main" val="20000"/>
                    </a:ext>
                  </a:extLst>
                </a:gridCol>
                <a:gridCol w="1586255">
                  <a:extLst>
                    <a:ext uri="{9D8B030D-6E8A-4147-A177-3AD203B41FA5}">
                      <a16:colId xmlns:a16="http://schemas.microsoft.com/office/drawing/2014/main" val="20001"/>
                    </a:ext>
                  </a:extLst>
                </a:gridCol>
                <a:gridCol w="1420275">
                  <a:extLst>
                    <a:ext uri="{9D8B030D-6E8A-4147-A177-3AD203B41FA5}">
                      <a16:colId xmlns:a16="http://schemas.microsoft.com/office/drawing/2014/main" val="20002"/>
                    </a:ext>
                  </a:extLst>
                </a:gridCol>
                <a:gridCol w="1375303">
                  <a:extLst>
                    <a:ext uri="{9D8B030D-6E8A-4147-A177-3AD203B41FA5}">
                      <a16:colId xmlns:a16="http://schemas.microsoft.com/office/drawing/2014/main" val="20003"/>
                    </a:ext>
                  </a:extLst>
                </a:gridCol>
              </a:tblGrid>
              <a:tr h="266700">
                <a:tc>
                  <a:txBody>
                    <a:bodyPr/>
                    <a:lstStyle/>
                    <a:p>
                      <a:pPr algn="ctr" fontAlgn="ctr"/>
                      <a:endParaRPr lang="en-US" sz="1800" b="1"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en-US" sz="1800" b="1" u="none" strike="noStrike" dirty="0">
                          <a:effectLst/>
                        </a:rPr>
                        <a:t>EXPERIMENTAL</a:t>
                      </a:r>
                      <a:endParaRPr lang="en-US" sz="1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39648">
                <a:tc>
                  <a:txBody>
                    <a:bodyPr/>
                    <a:lstStyle/>
                    <a:p>
                      <a:pPr algn="ctr" fontAlgn="ctr"/>
                      <a:r>
                        <a:rPr lang="en-US" sz="1800" b="1" u="none" strike="noStrike">
                          <a:effectLst/>
                        </a:rPr>
                        <a:t>Subject</a:t>
                      </a:r>
                      <a:endParaRPr lang="en-US"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Baseline</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Post-Intervention</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6 Months Post-Intervention</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66700">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66700">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66700">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66700">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66700">
                <a:tc>
                  <a:txBody>
                    <a:bodyPr/>
                    <a:lstStyle/>
                    <a:p>
                      <a:pPr algn="ctr"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66700">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66700">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66700">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66700">
                <a:tc>
                  <a:txBody>
                    <a:bodyPr/>
                    <a:lstStyle/>
                    <a:p>
                      <a:pPr algn="ctr"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66700">
                <a:tc>
                  <a:txBody>
                    <a:bodyPr/>
                    <a:lstStyle/>
                    <a:p>
                      <a:pPr algn="ctr" fontAlgn="ctr"/>
                      <a:r>
                        <a:rPr lang="en-US" sz="1800" u="sng" strike="noStrike">
                          <a:effectLst/>
                        </a:rPr>
                        <a:t>AVERAGE</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a:effectLst/>
                        </a:rPr>
                        <a:t>4.6</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a:effectLst/>
                        </a:rPr>
                        <a:t>6.6</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dirty="0">
                          <a:effectLst/>
                        </a:rPr>
                        <a:t>5.6</a:t>
                      </a:r>
                      <a:endParaRPr lang="en-US" sz="1800" b="1"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70576957"/>
              </p:ext>
            </p:extLst>
          </p:nvPr>
        </p:nvGraphicFramePr>
        <p:xfrm>
          <a:off x="6220825" y="2305318"/>
          <a:ext cx="5151219" cy="4358667"/>
        </p:xfrm>
        <a:graphic>
          <a:graphicData uri="http://schemas.openxmlformats.org/drawingml/2006/table">
            <a:tbl>
              <a:tblPr>
                <a:tableStyleId>{5C22544A-7EE6-4342-B048-85BDC9FD1C3A}</a:tableStyleId>
              </a:tblPr>
              <a:tblGrid>
                <a:gridCol w="1260405">
                  <a:extLst>
                    <a:ext uri="{9D8B030D-6E8A-4147-A177-3AD203B41FA5}">
                      <a16:colId xmlns:a16="http://schemas.microsoft.com/office/drawing/2014/main" val="20000"/>
                    </a:ext>
                  </a:extLst>
                </a:gridCol>
                <a:gridCol w="1242138">
                  <a:extLst>
                    <a:ext uri="{9D8B030D-6E8A-4147-A177-3AD203B41FA5}">
                      <a16:colId xmlns:a16="http://schemas.microsoft.com/office/drawing/2014/main" val="20001"/>
                    </a:ext>
                  </a:extLst>
                </a:gridCol>
                <a:gridCol w="1242138">
                  <a:extLst>
                    <a:ext uri="{9D8B030D-6E8A-4147-A177-3AD203B41FA5}">
                      <a16:colId xmlns:a16="http://schemas.microsoft.com/office/drawing/2014/main" val="20002"/>
                    </a:ext>
                  </a:extLst>
                </a:gridCol>
                <a:gridCol w="1406538">
                  <a:extLst>
                    <a:ext uri="{9D8B030D-6E8A-4147-A177-3AD203B41FA5}">
                      <a16:colId xmlns:a16="http://schemas.microsoft.com/office/drawing/2014/main" val="20003"/>
                    </a:ext>
                  </a:extLst>
                </a:gridCol>
              </a:tblGrid>
              <a:tr h="266700">
                <a:tc>
                  <a:txBody>
                    <a:bodyPr/>
                    <a:lstStyle/>
                    <a:p>
                      <a:pPr algn="ctr" fontAlgn="ctr"/>
                      <a:endParaRPr lang="en-US" sz="1800" b="1"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en-US" sz="1800" b="1" u="none" strike="noStrike" dirty="0">
                          <a:effectLst/>
                        </a:rPr>
                        <a:t>CONTROL</a:t>
                      </a:r>
                      <a:endParaRPr lang="en-US" sz="1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52527">
                <a:tc>
                  <a:txBody>
                    <a:bodyPr/>
                    <a:lstStyle/>
                    <a:p>
                      <a:pPr algn="ctr" fontAlgn="ctr"/>
                      <a:r>
                        <a:rPr lang="en-US" sz="1800" b="1" u="none" strike="noStrike" dirty="0">
                          <a:effectLst/>
                        </a:rPr>
                        <a:t>Subject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Baseline</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Post-Intervention</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6 Months Post-Intervention</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66700">
                <a:tc>
                  <a:txBody>
                    <a:bodyPr/>
                    <a:lstStyle/>
                    <a:p>
                      <a:pPr algn="ctr" fontAlgn="ctr"/>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66700">
                <a:tc>
                  <a:txBody>
                    <a:bodyPr/>
                    <a:lstStyle/>
                    <a:p>
                      <a:pPr algn="ctr" fontAlgn="ctr"/>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66700">
                <a:tc>
                  <a:txBody>
                    <a:bodyPr/>
                    <a:lstStyle/>
                    <a:p>
                      <a:pPr algn="ctr" fontAlgn="ctr"/>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66700">
                <a:tc>
                  <a:txBody>
                    <a:bodyPr/>
                    <a:lstStyle/>
                    <a:p>
                      <a:pPr algn="ctr" fontAlgn="ctr"/>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66700">
                <a:tc>
                  <a:txBody>
                    <a:bodyPr/>
                    <a:lstStyle/>
                    <a:p>
                      <a:pPr algn="ctr" fontAlgn="ctr"/>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66700">
                <a:tc>
                  <a:txBody>
                    <a:bodyPr/>
                    <a:lstStyle/>
                    <a:p>
                      <a:pPr algn="ctr" fontAlgn="ctr"/>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66700">
                <a:tc>
                  <a:txBody>
                    <a:bodyPr/>
                    <a:lstStyle/>
                    <a:p>
                      <a:pPr algn="ct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66700">
                <a:tc>
                  <a:txBody>
                    <a:bodyPr/>
                    <a:lstStyle/>
                    <a:p>
                      <a:pPr algn="ctr" fontAlgn="ctr"/>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66700">
                <a:tc>
                  <a:txBody>
                    <a:bodyPr/>
                    <a:lstStyle/>
                    <a:p>
                      <a:pPr algn="ctr" fontAlgn="ctr"/>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66700">
                <a:tc>
                  <a:txBody>
                    <a:bodyPr/>
                    <a:lstStyle/>
                    <a:p>
                      <a:pPr algn="ctr" fontAlgn="ctr"/>
                      <a:r>
                        <a:rPr lang="en-US" sz="1800" u="sng" strike="noStrike">
                          <a:effectLst/>
                        </a:rPr>
                        <a:t>AVERAGE</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a:effectLst/>
                        </a:rPr>
                        <a:t>4.8</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a:effectLst/>
                        </a:rPr>
                        <a:t>4.6</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dirty="0">
                          <a:effectLst/>
                        </a:rPr>
                        <a:t>4.5</a:t>
                      </a:r>
                      <a:endParaRPr lang="en-US" sz="1800" b="1"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4239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Example # 1 – Greening of Vacant Lots</a:t>
            </a:r>
            <a:endParaRPr lang="en-US" b="1" dirty="0"/>
          </a:p>
        </p:txBody>
      </p:sp>
      <p:sp>
        <p:nvSpPr>
          <p:cNvPr id="3" name="Content Placeholder 2"/>
          <p:cNvSpPr>
            <a:spLocks noGrp="1"/>
          </p:cNvSpPr>
          <p:nvPr>
            <p:ph idx="1"/>
          </p:nvPr>
        </p:nvSpPr>
        <p:spPr>
          <a:xfrm>
            <a:off x="0" y="1228724"/>
            <a:ext cx="12192000" cy="5629275"/>
          </a:xfrm>
        </p:spPr>
        <p:txBody>
          <a:bodyPr>
            <a:normAutofit/>
          </a:bodyPr>
          <a:lstStyle/>
          <a:p>
            <a:r>
              <a:rPr lang="en-US" dirty="0" smtClean="0"/>
              <a:t>Garvin, </a:t>
            </a:r>
            <a:r>
              <a:rPr lang="en-US" dirty="0" err="1" smtClean="0"/>
              <a:t>Cannuscio</a:t>
            </a:r>
            <a:r>
              <a:rPr lang="en-US" dirty="0" smtClean="0"/>
              <a:t> &amp; </a:t>
            </a:r>
            <a:r>
              <a:rPr lang="en-US" dirty="0" err="1" smtClean="0"/>
              <a:t>Branas</a:t>
            </a:r>
            <a:r>
              <a:rPr lang="en-US" dirty="0"/>
              <a:t> </a:t>
            </a:r>
            <a:r>
              <a:rPr lang="en-US" dirty="0" smtClean="0"/>
              <a:t>(2013): </a:t>
            </a:r>
            <a:r>
              <a:rPr lang="en-US" i="1" dirty="0" smtClean="0"/>
              <a:t>Greening vacant lots to reduce violent crime: a randomized controlled trial</a:t>
            </a:r>
          </a:p>
          <a:p>
            <a:pPr lvl="1"/>
            <a:r>
              <a:rPr lang="en-US" dirty="0" smtClean="0"/>
              <a:t>There is some evidence that greening vacant lots is associated with reductions in crime</a:t>
            </a:r>
          </a:p>
          <a:p>
            <a:pPr lvl="1"/>
            <a:r>
              <a:rPr lang="en-US" dirty="0" smtClean="0"/>
              <a:t>A RCT examining the effect of vacant lot greening on reported crime and perceptions of safety</a:t>
            </a:r>
          </a:p>
          <a:p>
            <a:pPr lvl="1"/>
            <a:r>
              <a:rPr lang="en-US" dirty="0" smtClean="0"/>
              <a:t>Lots were randomly assigned to the greening (intervention) group and the control group</a:t>
            </a:r>
          </a:p>
          <a:p>
            <a:pPr lvl="1"/>
            <a:r>
              <a:rPr lang="en-US" dirty="0" smtClean="0"/>
              <a:t>The greening intervention consisted of </a:t>
            </a:r>
            <a:r>
              <a:rPr lang="en-US" dirty="0"/>
              <a:t>cleaning, planting grass &amp; </a:t>
            </a:r>
            <a:r>
              <a:rPr lang="en-US" dirty="0" smtClean="0"/>
              <a:t>trees, </a:t>
            </a:r>
            <a:r>
              <a:rPr lang="en-US" dirty="0"/>
              <a:t>and building a wooden fence around the </a:t>
            </a:r>
            <a:r>
              <a:rPr lang="en-US" dirty="0" smtClean="0"/>
              <a:t>perimeter of a lot</a:t>
            </a:r>
          </a:p>
          <a:p>
            <a:pPr lvl="1"/>
            <a:r>
              <a:rPr lang="en-US" dirty="0" smtClean="0"/>
              <a:t>Administrative data were used to determine crime rates</a:t>
            </a:r>
          </a:p>
          <a:p>
            <a:pPr lvl="1"/>
            <a:r>
              <a:rPr lang="en-US" dirty="0" smtClean="0"/>
              <a:t>Local resident interviews pre- and post- greening were used to assess perceptions of safety</a:t>
            </a:r>
          </a:p>
          <a:p>
            <a:pPr lvl="1"/>
            <a:r>
              <a:rPr lang="en-US" dirty="0" smtClean="0"/>
              <a:t>Results showed that people around greened lots felt safer after greening than those around vacant lots in the control groups (p&lt;0.01), but no significant group differences were reported in objective crime.</a:t>
            </a:r>
            <a:endParaRPr lang="en-US" dirty="0"/>
          </a:p>
        </p:txBody>
      </p:sp>
    </p:spTree>
    <p:extLst>
      <p:ext uri="{BB962C8B-B14F-4D97-AF65-F5344CB8AC3E}">
        <p14:creationId xmlns:p14="http://schemas.microsoft.com/office/powerpoint/2010/main" val="392626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1325563"/>
          </a:xfrm>
        </p:spPr>
        <p:txBody>
          <a:bodyPr/>
          <a:lstStyle/>
          <a:p>
            <a:r>
              <a:rPr lang="en-US" b="1" dirty="0" smtClean="0"/>
              <a:t>Example # 2 – Moving to Opportunity Intervention</a:t>
            </a:r>
            <a:endParaRPr lang="en-US" b="1" dirty="0"/>
          </a:p>
        </p:txBody>
      </p:sp>
      <p:sp>
        <p:nvSpPr>
          <p:cNvPr id="3" name="Content Placeholder 2"/>
          <p:cNvSpPr>
            <a:spLocks noGrp="1"/>
          </p:cNvSpPr>
          <p:nvPr>
            <p:ph idx="1"/>
          </p:nvPr>
        </p:nvSpPr>
        <p:spPr>
          <a:xfrm>
            <a:off x="0" y="1395412"/>
            <a:ext cx="12192000" cy="5462587"/>
          </a:xfrm>
        </p:spPr>
        <p:txBody>
          <a:bodyPr/>
          <a:lstStyle/>
          <a:p>
            <a:r>
              <a:rPr lang="en-US" dirty="0" smtClean="0"/>
              <a:t>Moving to Opportunity (</a:t>
            </a:r>
            <a:r>
              <a:rPr lang="en-US" dirty="0" smtClean="0">
                <a:hlinkClick r:id="rId2"/>
              </a:rPr>
              <a:t>MTO</a:t>
            </a:r>
            <a:r>
              <a:rPr lang="en-US" dirty="0" smtClean="0"/>
              <a:t>) is a major RCT sponsored by HUD</a:t>
            </a:r>
          </a:p>
          <a:p>
            <a:r>
              <a:rPr lang="en-US" dirty="0" smtClean="0"/>
              <a:t>Since 1994, MTO provided 4,600 low-income families with children living in public housing in very disadvantaged urban neighborhoods a chance to move to private-market housing in much less distressed communities</a:t>
            </a:r>
          </a:p>
          <a:p>
            <a:r>
              <a:rPr lang="en-US" dirty="0" smtClean="0"/>
              <a:t>Families were randomly assigned to one of 3 groups:</a:t>
            </a:r>
          </a:p>
          <a:p>
            <a:pPr lvl="1"/>
            <a:r>
              <a:rPr lang="en-US" dirty="0" smtClean="0"/>
              <a:t>An MTO group that offered a housing voucher that could be used to move to a low-poverty (i.e., wealthier) neighborhood</a:t>
            </a:r>
          </a:p>
          <a:p>
            <a:pPr lvl="1"/>
            <a:r>
              <a:rPr lang="en-US" dirty="0" smtClean="0"/>
              <a:t>Another MTO group that offered a traditional Section 8 housing voucher</a:t>
            </a:r>
          </a:p>
          <a:p>
            <a:pPr lvl="1"/>
            <a:r>
              <a:rPr lang="en-US" dirty="0" smtClean="0"/>
              <a:t>A control group (no move)</a:t>
            </a:r>
          </a:p>
          <a:p>
            <a:r>
              <a:rPr lang="en-US" dirty="0" smtClean="0"/>
              <a:t>Families were interviewed between 2008 and 2010 for the 10-15 year program evaluation</a:t>
            </a:r>
            <a:endParaRPr lang="en-US" dirty="0"/>
          </a:p>
        </p:txBody>
      </p:sp>
    </p:spTree>
    <p:extLst>
      <p:ext uri="{BB962C8B-B14F-4D97-AF65-F5344CB8AC3E}">
        <p14:creationId xmlns:p14="http://schemas.microsoft.com/office/powerpoint/2010/main" val="220918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95412"/>
            <a:ext cx="12192000" cy="5462587"/>
          </a:xfrm>
        </p:spPr>
        <p:txBody>
          <a:bodyPr/>
          <a:lstStyle/>
          <a:p>
            <a:r>
              <a:rPr lang="en-US" dirty="0" smtClean="0"/>
              <a:t>Results of the MTO Intervention are below, for adults and youths.</a:t>
            </a:r>
          </a:p>
          <a:p>
            <a:r>
              <a:rPr lang="en-US" dirty="0" smtClean="0"/>
              <a:t>Adults:</a:t>
            </a:r>
          </a:p>
          <a:p>
            <a:pPr lvl="1"/>
            <a:r>
              <a:rPr lang="en-US" dirty="0" smtClean="0"/>
              <a:t>MTO improved physical and mental health</a:t>
            </a:r>
          </a:p>
          <a:p>
            <a:pPr lvl="2"/>
            <a:r>
              <a:rPr lang="en-US" dirty="0" smtClean="0"/>
              <a:t>Adults in MTO groups had lower prevalence of obesity, diabetes, and fewer self-reported physical limitations than in the control group</a:t>
            </a:r>
          </a:p>
          <a:p>
            <a:pPr lvl="2"/>
            <a:r>
              <a:rPr lang="en-US" dirty="0" smtClean="0"/>
              <a:t>Adults in MTO groups had lower levels of depression and psychological distress than in the control group</a:t>
            </a:r>
          </a:p>
          <a:p>
            <a:pPr lvl="1"/>
            <a:r>
              <a:rPr lang="en-US" dirty="0" smtClean="0"/>
              <a:t>No difference between groups on hypertension and health-related risk behaviors</a:t>
            </a:r>
          </a:p>
          <a:p>
            <a:pPr lvl="1"/>
            <a:r>
              <a:rPr lang="en-US" dirty="0" smtClean="0"/>
              <a:t>No difference between groups on economic self-sufficiency</a:t>
            </a:r>
          </a:p>
          <a:p>
            <a:r>
              <a:rPr lang="en-US" dirty="0" smtClean="0"/>
              <a:t>Youths:</a:t>
            </a:r>
          </a:p>
          <a:p>
            <a:pPr lvl="1"/>
            <a:r>
              <a:rPr lang="en-US" dirty="0" smtClean="0"/>
              <a:t>MTO had little to no effect on physical health</a:t>
            </a:r>
          </a:p>
          <a:p>
            <a:pPr lvl="1"/>
            <a:r>
              <a:rPr lang="en-US" dirty="0" smtClean="0"/>
              <a:t>MTO improved mental health for females but not males</a:t>
            </a:r>
          </a:p>
          <a:p>
            <a:pPr lvl="1"/>
            <a:r>
              <a:rPr lang="en-US" dirty="0" smtClean="0"/>
              <a:t>MTO had little impact on arrests</a:t>
            </a:r>
          </a:p>
          <a:p>
            <a:pPr lvl="1"/>
            <a:r>
              <a:rPr lang="en-US" dirty="0" smtClean="0"/>
              <a:t>MTO had no detectable effects on math and reading achievement</a:t>
            </a:r>
          </a:p>
          <a:p>
            <a:pPr lvl="1"/>
            <a:endParaRPr lang="en-US" dirty="0"/>
          </a:p>
        </p:txBody>
      </p:sp>
      <p:sp>
        <p:nvSpPr>
          <p:cNvPr id="5" name="Title 1"/>
          <p:cNvSpPr txBox="1">
            <a:spLocks/>
          </p:cNvSpPr>
          <p:nvPr/>
        </p:nvSpPr>
        <p:spPr>
          <a:xfrm>
            <a:off x="0" y="2222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Example # 2 – Moving to Opportunity Intervention</a:t>
            </a:r>
            <a:endParaRPr lang="en-US" b="1" dirty="0"/>
          </a:p>
        </p:txBody>
      </p:sp>
    </p:spTree>
    <p:extLst>
      <p:ext uri="{BB962C8B-B14F-4D97-AF65-F5344CB8AC3E}">
        <p14:creationId xmlns:p14="http://schemas.microsoft.com/office/powerpoint/2010/main" val="43371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1325563"/>
          </a:xfrm>
        </p:spPr>
        <p:txBody>
          <a:bodyPr/>
          <a:lstStyle/>
          <a:p>
            <a:r>
              <a:rPr lang="en-US" b="1" dirty="0" smtClean="0"/>
              <a:t>Example # 3 – Internet Mental Health Intervention</a:t>
            </a:r>
            <a:endParaRPr lang="en-US" b="1" dirty="0"/>
          </a:p>
        </p:txBody>
      </p:sp>
      <p:sp>
        <p:nvSpPr>
          <p:cNvPr id="3" name="Content Placeholder 2"/>
          <p:cNvSpPr>
            <a:spLocks noGrp="1"/>
          </p:cNvSpPr>
          <p:nvPr>
            <p:ph idx="1"/>
          </p:nvPr>
        </p:nvSpPr>
        <p:spPr>
          <a:xfrm>
            <a:off x="0" y="1165224"/>
            <a:ext cx="12192000" cy="5692775"/>
          </a:xfrm>
        </p:spPr>
        <p:txBody>
          <a:bodyPr/>
          <a:lstStyle/>
          <a:p>
            <a:r>
              <a:rPr lang="en-US" dirty="0" smtClean="0"/>
              <a:t>Kaplan, </a:t>
            </a:r>
            <a:r>
              <a:rPr lang="en-US" dirty="0" err="1" smtClean="0"/>
              <a:t>Salzer</a:t>
            </a:r>
            <a:r>
              <a:rPr lang="en-US" dirty="0" smtClean="0"/>
              <a:t>, Solomon, </a:t>
            </a:r>
            <a:r>
              <a:rPr lang="en-US" dirty="0" err="1" smtClean="0"/>
              <a:t>Brusilovskiy</a:t>
            </a:r>
            <a:r>
              <a:rPr lang="en-US" dirty="0" smtClean="0"/>
              <a:t> &amp; </a:t>
            </a:r>
            <a:r>
              <a:rPr lang="en-US" dirty="0" err="1" smtClean="0"/>
              <a:t>Cousounis</a:t>
            </a:r>
            <a:r>
              <a:rPr lang="en-US" dirty="0" smtClean="0"/>
              <a:t> (2011): </a:t>
            </a:r>
            <a:r>
              <a:rPr lang="en-US" i="1" dirty="0" smtClean="0"/>
              <a:t>Internet peer support for individuals with psychiatric disabilities: A randomized controlled trial</a:t>
            </a:r>
          </a:p>
          <a:p>
            <a:pPr lvl="1"/>
            <a:r>
              <a:rPr lang="en-US" dirty="0" smtClean="0"/>
              <a:t>RCT sought to determine impact of unmoderated, unstructured Internet peer support for individuals with psychiatric disabilities</a:t>
            </a:r>
          </a:p>
          <a:p>
            <a:pPr lvl="1"/>
            <a:r>
              <a:rPr lang="en-US" dirty="0" smtClean="0"/>
              <a:t>300 individuals with serious mental illnesses were randomized into one of 3 conditions:</a:t>
            </a:r>
          </a:p>
          <a:p>
            <a:pPr lvl="2"/>
            <a:r>
              <a:rPr lang="en-US" dirty="0" smtClean="0"/>
              <a:t>Experimental Internet peer support via listserv</a:t>
            </a:r>
          </a:p>
          <a:p>
            <a:pPr lvl="2"/>
            <a:r>
              <a:rPr lang="en-US" dirty="0" smtClean="0"/>
              <a:t>Experimental Internet peer support via an online bulletin board</a:t>
            </a:r>
          </a:p>
          <a:p>
            <a:pPr lvl="2"/>
            <a:r>
              <a:rPr lang="en-US" dirty="0" smtClean="0"/>
              <a:t>Control group</a:t>
            </a:r>
            <a:endParaRPr lang="en-US" dirty="0"/>
          </a:p>
          <a:p>
            <a:pPr lvl="1"/>
            <a:r>
              <a:rPr lang="en-US" dirty="0" smtClean="0"/>
              <a:t>Participants were interviewed at 3 time points – baseline, 4 months and 12 months post baseline</a:t>
            </a:r>
          </a:p>
          <a:p>
            <a:pPr lvl="1"/>
            <a:r>
              <a:rPr lang="en-US" dirty="0" smtClean="0"/>
              <a:t>We found no over-time differences between the 3 groups on measures of recovery, quality of life, empowerment, social support or distress</a:t>
            </a:r>
          </a:p>
          <a:p>
            <a:pPr lvl="1"/>
            <a:r>
              <a:rPr lang="en-US" dirty="0" smtClean="0"/>
              <a:t>Post hoc analyses showed that those who participated more in the listserv or the bulletin board discussions had </a:t>
            </a:r>
            <a:r>
              <a:rPr lang="en-US" i="1" dirty="0" smtClean="0"/>
              <a:t>greater</a:t>
            </a:r>
            <a:r>
              <a:rPr lang="en-US" dirty="0" smtClean="0"/>
              <a:t> distress than those with less participation</a:t>
            </a:r>
          </a:p>
        </p:txBody>
      </p:sp>
    </p:spTree>
    <p:extLst>
      <p:ext uri="{BB962C8B-B14F-4D97-AF65-F5344CB8AC3E}">
        <p14:creationId xmlns:p14="http://schemas.microsoft.com/office/powerpoint/2010/main" val="290422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smtClean="0"/>
              <a:t>Some General Considerations</a:t>
            </a:r>
            <a:endParaRPr lang="en-US" b="1" dirty="0"/>
          </a:p>
        </p:txBody>
      </p:sp>
      <p:sp>
        <p:nvSpPr>
          <p:cNvPr id="3" name="Content Placeholder 2"/>
          <p:cNvSpPr>
            <a:spLocks noGrp="1"/>
          </p:cNvSpPr>
          <p:nvPr>
            <p:ph idx="1"/>
          </p:nvPr>
        </p:nvSpPr>
        <p:spPr>
          <a:xfrm>
            <a:off x="0" y="1241424"/>
            <a:ext cx="12192000" cy="5616575"/>
          </a:xfrm>
        </p:spPr>
        <p:txBody>
          <a:bodyPr>
            <a:normAutofit fontScale="92500"/>
          </a:bodyPr>
          <a:lstStyle/>
          <a:p>
            <a:r>
              <a:rPr lang="en-US" dirty="0" smtClean="0"/>
              <a:t>RCTs are expensive; they also require a sizable number of participants, and strong commitment (fidelity) to the intervention. Because of this, the intervention results should be generalizable, and the intervention applicable if carried out elsewhere. </a:t>
            </a:r>
          </a:p>
          <a:p>
            <a:pPr lvl="1"/>
            <a:r>
              <a:rPr lang="en-US" dirty="0" smtClean="0"/>
              <a:t>For more information on when RCTs are suitable, please see </a:t>
            </a:r>
            <a:r>
              <a:rPr lang="en-US" dirty="0" err="1" smtClean="0"/>
              <a:t>Theodos</a:t>
            </a:r>
            <a:r>
              <a:rPr lang="en-US" dirty="0" smtClean="0"/>
              <a:t>, Simms, Brash, </a:t>
            </a:r>
            <a:r>
              <a:rPr lang="en-US" dirty="0" err="1" smtClean="0"/>
              <a:t>Sharygin</a:t>
            </a:r>
            <a:r>
              <a:rPr lang="en-US" dirty="0" smtClean="0"/>
              <a:t> &amp; </a:t>
            </a:r>
            <a:r>
              <a:rPr lang="en-US" dirty="0" err="1" smtClean="0"/>
              <a:t>Emam</a:t>
            </a:r>
            <a:r>
              <a:rPr lang="en-US" dirty="0" smtClean="0"/>
              <a:t> (2014): </a:t>
            </a:r>
            <a:r>
              <a:rPr lang="en-US" i="1" dirty="0" smtClean="0"/>
              <a:t>Randomized Controlled Trials and Financial Capability: Why, When and How</a:t>
            </a:r>
            <a:r>
              <a:rPr lang="en-US" dirty="0" smtClean="0"/>
              <a:t>.</a:t>
            </a:r>
          </a:p>
          <a:p>
            <a:r>
              <a:rPr lang="en-US" dirty="0" smtClean="0"/>
              <a:t>Sometimes, randomization isn’t appropriate or feasible</a:t>
            </a:r>
          </a:p>
          <a:p>
            <a:pPr lvl="1"/>
            <a:r>
              <a:rPr lang="en-US" dirty="0" smtClean="0"/>
              <a:t>In some instances, it may not be ethical to randomize research participants</a:t>
            </a:r>
          </a:p>
          <a:p>
            <a:pPr lvl="2"/>
            <a:r>
              <a:rPr lang="en-US" dirty="0" smtClean="0"/>
              <a:t>E.g., a study of a very promising new treatment for an otherwise lethal illness</a:t>
            </a:r>
          </a:p>
          <a:p>
            <a:pPr lvl="1"/>
            <a:r>
              <a:rPr lang="en-US" dirty="0"/>
              <a:t>In some instances, randomization might not be feasible (or very challenging)</a:t>
            </a:r>
          </a:p>
          <a:p>
            <a:pPr lvl="2"/>
            <a:r>
              <a:rPr lang="en-US" dirty="0"/>
              <a:t>E.g., examining the effect of tobacco smoke on nonsmokers</a:t>
            </a:r>
          </a:p>
          <a:p>
            <a:pPr lvl="1"/>
            <a:r>
              <a:rPr lang="en-US" dirty="0" smtClean="0"/>
              <a:t>Only atypical participants may agree to participate in evaluation of some interventions </a:t>
            </a:r>
          </a:p>
          <a:p>
            <a:pPr lvl="2"/>
            <a:r>
              <a:rPr lang="en-US" dirty="0" smtClean="0"/>
              <a:t>E.g., in faith-based interventions, a highly religious participants may have issues with being in a control group, whereas non-religious participants may not want to be in the experimental group where the faith-based intervention is delivered</a:t>
            </a:r>
          </a:p>
          <a:p>
            <a:pPr lvl="1"/>
            <a:r>
              <a:rPr lang="en-US" dirty="0" smtClean="0"/>
              <a:t>For more information, see West et al. (2008): </a:t>
            </a:r>
            <a:r>
              <a:rPr lang="en-US" i="1" dirty="0" smtClean="0"/>
              <a:t>Alternatives to the Randomized Controlled Trial</a:t>
            </a:r>
            <a:r>
              <a:rPr lang="en-US" dirty="0" smtClean="0"/>
              <a:t>.</a:t>
            </a:r>
          </a:p>
          <a:p>
            <a:pPr lvl="2"/>
            <a:endParaRPr lang="en-US" dirty="0"/>
          </a:p>
        </p:txBody>
      </p:sp>
    </p:spTree>
    <p:extLst>
      <p:ext uri="{BB962C8B-B14F-4D97-AF65-F5344CB8AC3E}">
        <p14:creationId xmlns:p14="http://schemas.microsoft.com/office/powerpoint/2010/main" val="427727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591" y="99524"/>
            <a:ext cx="5043638" cy="6758476"/>
          </a:xfrm>
          <a:prstGeom prst="rect">
            <a:avLst/>
          </a:prstGeom>
        </p:spPr>
      </p:pic>
      <p:sp>
        <p:nvSpPr>
          <p:cNvPr id="2" name="TextBox 1"/>
          <p:cNvSpPr txBox="1"/>
          <p:nvPr/>
        </p:nvSpPr>
        <p:spPr>
          <a:xfrm>
            <a:off x="120497" y="6488668"/>
            <a:ext cx="3649246" cy="369332"/>
          </a:xfrm>
          <a:prstGeom prst="rect">
            <a:avLst/>
          </a:prstGeom>
          <a:noFill/>
        </p:spPr>
        <p:txBody>
          <a:bodyPr wrap="square" rtlCol="0">
            <a:spAutoFit/>
          </a:bodyPr>
          <a:lstStyle/>
          <a:p>
            <a:r>
              <a:rPr lang="en-US" dirty="0" smtClean="0"/>
              <a:t>Source: </a:t>
            </a:r>
            <a:r>
              <a:rPr lang="en-US" dirty="0" smtClean="0">
                <a:hlinkClick r:id="rId3"/>
              </a:rPr>
              <a:t>www.causeweb.org</a:t>
            </a:r>
            <a:r>
              <a:rPr lang="en-US" dirty="0" smtClean="0"/>
              <a:t> </a:t>
            </a:r>
            <a:endParaRPr lang="en-US" dirty="0"/>
          </a:p>
        </p:txBody>
      </p:sp>
    </p:spTree>
    <p:extLst>
      <p:ext uri="{BB962C8B-B14F-4D97-AF65-F5344CB8AC3E}">
        <p14:creationId xmlns:p14="http://schemas.microsoft.com/office/powerpoint/2010/main" val="169342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4" y="210579"/>
            <a:ext cx="11821733" cy="1325563"/>
          </a:xfrm>
        </p:spPr>
        <p:txBody>
          <a:bodyPr/>
          <a:lstStyle/>
          <a:p>
            <a:r>
              <a:rPr lang="en-US" b="1" dirty="0" smtClean="0"/>
              <a:t>Quasi-Experimental Research Design </a:t>
            </a:r>
            <a:br>
              <a:rPr lang="en-US" b="1" dirty="0" smtClean="0"/>
            </a:br>
            <a:r>
              <a:rPr lang="en-US" b="1" dirty="0" smtClean="0"/>
              <a:t>(no randomization)</a:t>
            </a:r>
            <a:endParaRPr lang="en-US" b="1" dirty="0"/>
          </a:p>
        </p:txBody>
      </p:sp>
      <p:sp>
        <p:nvSpPr>
          <p:cNvPr id="3" name="Content Placeholder 2"/>
          <p:cNvSpPr>
            <a:spLocks noGrp="1"/>
          </p:cNvSpPr>
          <p:nvPr>
            <p:ph idx="1"/>
          </p:nvPr>
        </p:nvSpPr>
        <p:spPr>
          <a:xfrm>
            <a:off x="207133" y="1751527"/>
            <a:ext cx="11821733" cy="4842455"/>
          </a:xfrm>
        </p:spPr>
        <p:txBody>
          <a:bodyPr>
            <a:normAutofit fontScale="92500" lnSpcReduction="20000"/>
          </a:bodyPr>
          <a:lstStyle/>
          <a:p>
            <a:r>
              <a:rPr lang="en-US" dirty="0" smtClean="0"/>
              <a:t>Let’s go back to our earlier example: imagine that we have our original problem: </a:t>
            </a:r>
            <a:r>
              <a:rPr lang="en-US" dirty="0"/>
              <a:t>a new program (treatment) to enhance community mobility among older </a:t>
            </a:r>
            <a:r>
              <a:rPr lang="en-US" dirty="0" smtClean="0"/>
              <a:t>adults</a:t>
            </a:r>
          </a:p>
          <a:p>
            <a:r>
              <a:rPr lang="en-US" dirty="0" smtClean="0"/>
              <a:t>We </a:t>
            </a:r>
            <a:r>
              <a:rPr lang="en-US" dirty="0"/>
              <a:t>would </a:t>
            </a:r>
            <a:r>
              <a:rPr lang="en-US" dirty="0" smtClean="0"/>
              <a:t>still like </a:t>
            </a:r>
            <a:r>
              <a:rPr lang="en-US" dirty="0"/>
              <a:t>to examine whether this new program is more effective than existing </a:t>
            </a:r>
            <a:r>
              <a:rPr lang="en-US" dirty="0" smtClean="0"/>
              <a:t>programs</a:t>
            </a:r>
          </a:p>
          <a:p>
            <a:r>
              <a:rPr lang="en-US" dirty="0" smtClean="0"/>
              <a:t>However, in this study, participants haven’t been </a:t>
            </a:r>
            <a:r>
              <a:rPr lang="en-US" b="1" i="1" dirty="0" smtClean="0"/>
              <a:t>randomly </a:t>
            </a:r>
            <a:r>
              <a:rPr lang="en-US" dirty="0" smtClean="0"/>
              <a:t>placed into the experimental and control groups, so one of the key components of an </a:t>
            </a:r>
            <a:r>
              <a:rPr lang="en-US" b="1" i="1" dirty="0" smtClean="0"/>
              <a:t>experimental study </a:t>
            </a:r>
            <a:r>
              <a:rPr lang="en-US" dirty="0" smtClean="0"/>
              <a:t>is missing</a:t>
            </a:r>
          </a:p>
          <a:p>
            <a:r>
              <a:rPr lang="en-US" dirty="0" smtClean="0"/>
              <a:t>With </a:t>
            </a:r>
            <a:r>
              <a:rPr lang="en-US" b="1" i="1" dirty="0"/>
              <a:t>quasi-experimental</a:t>
            </a:r>
            <a:r>
              <a:rPr lang="en-US" dirty="0"/>
              <a:t> </a:t>
            </a:r>
            <a:r>
              <a:rPr lang="en-US" dirty="0" smtClean="0"/>
              <a:t>studies like this one, </a:t>
            </a:r>
            <a:r>
              <a:rPr lang="en-US" dirty="0"/>
              <a:t>it may not be possible to </a:t>
            </a:r>
            <a:r>
              <a:rPr lang="en-US" dirty="0" smtClean="0"/>
              <a:t>demonstrate </a:t>
            </a:r>
            <a:r>
              <a:rPr lang="en-US" dirty="0"/>
              <a:t>a causal link between the treatment condition and </a:t>
            </a:r>
            <a:r>
              <a:rPr lang="en-US" dirty="0" smtClean="0"/>
              <a:t>the outcomes.</a:t>
            </a:r>
          </a:p>
          <a:p>
            <a:pPr lvl="1"/>
            <a:r>
              <a:rPr lang="en-US" dirty="0" smtClean="0"/>
              <a:t>This is especially true if there are significant differences between the treatment and “control” groups at baseline.</a:t>
            </a:r>
            <a:r>
              <a:rPr lang="en-US" dirty="0"/>
              <a:t> </a:t>
            </a:r>
            <a:endParaRPr lang="en-US" dirty="0" smtClean="0"/>
          </a:p>
          <a:p>
            <a:r>
              <a:rPr lang="en-US" dirty="0" smtClean="0"/>
              <a:t>Much of the analysis remains the same as with </a:t>
            </a:r>
            <a:r>
              <a:rPr lang="en-US" b="1" i="1" dirty="0" smtClean="0"/>
              <a:t>experimental studies</a:t>
            </a:r>
            <a:r>
              <a:rPr lang="en-US" dirty="0" smtClean="0"/>
              <a:t>: in our community mobility example, we can stick to difference-in-differences approach using an </a:t>
            </a:r>
            <a:r>
              <a:rPr lang="en-US" b="1" i="1" dirty="0" smtClean="0"/>
              <a:t>independent samples t-test </a:t>
            </a:r>
            <a:r>
              <a:rPr lang="en-US" dirty="0" smtClean="0"/>
              <a:t>if data are collected at two time points, and a </a:t>
            </a:r>
            <a:r>
              <a:rPr lang="en-US" b="1" i="1" dirty="0" smtClean="0"/>
              <a:t>repeated measures </a:t>
            </a:r>
            <a:r>
              <a:rPr lang="en-US" dirty="0" smtClean="0"/>
              <a:t>approach if data are collected at three or more time points.</a:t>
            </a:r>
          </a:p>
        </p:txBody>
      </p:sp>
    </p:spTree>
    <p:extLst>
      <p:ext uri="{BB962C8B-B14F-4D97-AF65-F5344CB8AC3E}">
        <p14:creationId xmlns:p14="http://schemas.microsoft.com/office/powerpoint/2010/main" val="81706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1925"/>
            <a:ext cx="10515600" cy="1325563"/>
          </a:xfrm>
        </p:spPr>
        <p:txBody>
          <a:bodyPr/>
          <a:lstStyle/>
          <a:p>
            <a:r>
              <a:rPr lang="en-US" b="1" dirty="0" smtClean="0"/>
              <a:t>What is Research Design?</a:t>
            </a:r>
            <a:endParaRPr lang="en-US" b="1" dirty="0"/>
          </a:p>
        </p:txBody>
      </p:sp>
      <p:sp>
        <p:nvSpPr>
          <p:cNvPr id="3" name="Content Placeholder 2"/>
          <p:cNvSpPr>
            <a:spLocks noGrp="1"/>
          </p:cNvSpPr>
          <p:nvPr>
            <p:ph idx="1"/>
          </p:nvPr>
        </p:nvSpPr>
        <p:spPr>
          <a:xfrm>
            <a:off x="0" y="1481027"/>
            <a:ext cx="12192000" cy="4351338"/>
          </a:xfrm>
        </p:spPr>
        <p:txBody>
          <a:bodyPr>
            <a:normAutofit lnSpcReduction="10000"/>
          </a:bodyPr>
          <a:lstStyle/>
          <a:p>
            <a:r>
              <a:rPr lang="en-US" dirty="0" smtClean="0"/>
              <a:t>“The</a:t>
            </a:r>
            <a:r>
              <a:rPr lang="en-US" dirty="0"/>
              <a:t> </a:t>
            </a:r>
            <a:r>
              <a:rPr lang="en-US" b="1" dirty="0"/>
              <a:t>research design</a:t>
            </a:r>
            <a:r>
              <a:rPr lang="en-US" dirty="0"/>
              <a:t> refers to the overall strategy that you choose to integrate the different components of the study in a coherent and logical way, thereby, ensuring you will effectively address the </a:t>
            </a:r>
            <a:r>
              <a:rPr lang="en-US" dirty="0" smtClean="0"/>
              <a:t>research problem</a:t>
            </a:r>
            <a:r>
              <a:rPr lang="en-US" dirty="0"/>
              <a:t>; it constitutes the blueprint for the collection, measurement, and analysis of </a:t>
            </a:r>
            <a:r>
              <a:rPr lang="en-US" dirty="0" smtClean="0"/>
              <a:t>data</a:t>
            </a:r>
            <a:r>
              <a:rPr lang="en-US" baseline="30000" dirty="0" smtClean="0"/>
              <a:t>1,2</a:t>
            </a:r>
            <a:r>
              <a:rPr lang="en-US" dirty="0" smtClean="0"/>
              <a:t>.” </a:t>
            </a:r>
            <a:endParaRPr lang="en-US" dirty="0"/>
          </a:p>
          <a:p>
            <a:r>
              <a:rPr lang="en-US" dirty="0" smtClean="0"/>
              <a:t>“The </a:t>
            </a:r>
            <a:r>
              <a:rPr lang="en-US" dirty="0"/>
              <a:t>function of a research design is to ensure that the evidence obtained enables you to effectively address the research problem logically and as unambiguously as possible. </a:t>
            </a:r>
            <a:endParaRPr lang="en-US" dirty="0" smtClean="0"/>
          </a:p>
          <a:p>
            <a:r>
              <a:rPr lang="en-US" dirty="0" smtClean="0"/>
              <a:t>In </a:t>
            </a:r>
            <a:r>
              <a:rPr lang="en-US" dirty="0"/>
              <a:t>social sciences research, obtaining information relevant to the research problem generally entails specifying the type of evidence needed to test a theory, to evaluate a program, or to accurately describe and assess meaning related to an observable </a:t>
            </a:r>
            <a:r>
              <a:rPr lang="en-US" dirty="0" smtClean="0"/>
              <a:t>phenomenon</a:t>
            </a:r>
            <a:r>
              <a:rPr lang="en-US" baseline="30000" dirty="0" smtClean="0"/>
              <a:t>3</a:t>
            </a:r>
            <a:r>
              <a:rPr lang="en-US" dirty="0" smtClean="0"/>
              <a:t>.”</a:t>
            </a:r>
          </a:p>
        </p:txBody>
      </p:sp>
      <p:sp>
        <p:nvSpPr>
          <p:cNvPr id="4" name="Rectangle 3"/>
          <p:cNvSpPr/>
          <p:nvPr/>
        </p:nvSpPr>
        <p:spPr>
          <a:xfrm>
            <a:off x="0" y="5934670"/>
            <a:ext cx="12192000" cy="923330"/>
          </a:xfrm>
          <a:prstGeom prst="rect">
            <a:avLst/>
          </a:prstGeom>
        </p:spPr>
        <p:txBody>
          <a:bodyPr wrap="square">
            <a:spAutoFit/>
          </a:bodyPr>
          <a:lstStyle/>
          <a:p>
            <a:r>
              <a:rPr lang="en-US" baseline="30000" dirty="0" smtClean="0">
                <a:latin typeface="+mj-lt"/>
              </a:rPr>
              <a:t>1 </a:t>
            </a:r>
            <a:r>
              <a:rPr lang="en-US" b="0" i="0" dirty="0" smtClean="0">
                <a:solidFill>
                  <a:srgbClr val="000000"/>
                </a:solidFill>
                <a:effectLst/>
                <a:latin typeface="+mj-lt"/>
              </a:rPr>
              <a:t>De </a:t>
            </a:r>
            <a:r>
              <a:rPr lang="en-US" b="0" i="0" dirty="0" err="1" smtClean="0">
                <a:solidFill>
                  <a:srgbClr val="000000"/>
                </a:solidFill>
                <a:effectLst/>
                <a:latin typeface="+mj-lt"/>
              </a:rPr>
              <a:t>Vaus</a:t>
            </a:r>
            <a:r>
              <a:rPr lang="en-US" b="0" i="0" dirty="0" smtClean="0">
                <a:solidFill>
                  <a:srgbClr val="000000"/>
                </a:solidFill>
                <a:effectLst/>
                <a:latin typeface="+mj-lt"/>
              </a:rPr>
              <a:t>, D. A. </a:t>
            </a:r>
            <a:r>
              <a:rPr lang="en-US" b="0" i="1" dirty="0" smtClean="0">
                <a:solidFill>
                  <a:srgbClr val="000000"/>
                </a:solidFill>
                <a:effectLst/>
                <a:latin typeface="+mj-lt"/>
              </a:rPr>
              <a:t>Research Design in Social Research</a:t>
            </a:r>
            <a:r>
              <a:rPr lang="en-US" b="0" i="0" dirty="0" smtClean="0">
                <a:solidFill>
                  <a:srgbClr val="000000"/>
                </a:solidFill>
                <a:effectLst/>
                <a:latin typeface="+mj-lt"/>
              </a:rPr>
              <a:t>. London: SAGE, 2001; </a:t>
            </a:r>
          </a:p>
          <a:p>
            <a:r>
              <a:rPr lang="en-US" baseline="30000" dirty="0" smtClean="0">
                <a:latin typeface="+mj-lt"/>
              </a:rPr>
              <a:t>2 </a:t>
            </a:r>
            <a:r>
              <a:rPr lang="en-US" b="0" i="0" dirty="0" err="1" smtClean="0">
                <a:solidFill>
                  <a:srgbClr val="000000"/>
                </a:solidFill>
                <a:effectLst/>
                <a:latin typeface="+mj-lt"/>
              </a:rPr>
              <a:t>Trochim</a:t>
            </a:r>
            <a:r>
              <a:rPr lang="en-US" b="0" i="0" dirty="0" smtClean="0">
                <a:solidFill>
                  <a:srgbClr val="000000"/>
                </a:solidFill>
                <a:effectLst/>
                <a:latin typeface="+mj-lt"/>
              </a:rPr>
              <a:t>, William M.K. </a:t>
            </a:r>
            <a:r>
              <a:rPr lang="en-US" b="0" i="0" u="none" strike="noStrike" dirty="0" smtClean="0">
                <a:solidFill>
                  <a:srgbClr val="9C0000"/>
                </a:solidFill>
                <a:effectLst/>
                <a:latin typeface="+mj-lt"/>
                <a:hlinkClick r:id="rId2"/>
              </a:rPr>
              <a:t>Research Methods Knowledge Base</a:t>
            </a:r>
            <a:r>
              <a:rPr lang="en-US" b="0" i="0" dirty="0" smtClean="0">
                <a:solidFill>
                  <a:srgbClr val="000000"/>
                </a:solidFill>
                <a:effectLst/>
                <a:latin typeface="+mj-lt"/>
              </a:rPr>
              <a:t>. 2006.</a:t>
            </a:r>
          </a:p>
          <a:p>
            <a:r>
              <a:rPr lang="en-US" baseline="30000" dirty="0" smtClean="0">
                <a:latin typeface="+mj-lt"/>
              </a:rPr>
              <a:t>3 </a:t>
            </a:r>
            <a:r>
              <a:rPr lang="en-US" dirty="0" smtClean="0">
                <a:latin typeface="+mj-lt"/>
              </a:rPr>
              <a:t>De </a:t>
            </a:r>
            <a:r>
              <a:rPr lang="en-US" dirty="0" err="1">
                <a:latin typeface="+mj-lt"/>
              </a:rPr>
              <a:t>Vaus</a:t>
            </a:r>
            <a:r>
              <a:rPr lang="en-US" dirty="0">
                <a:latin typeface="+mj-lt"/>
              </a:rPr>
              <a:t>, D. A. </a:t>
            </a:r>
            <a:r>
              <a:rPr lang="en-US" i="1" dirty="0">
                <a:latin typeface="+mj-lt"/>
              </a:rPr>
              <a:t>Research Design in Social Research</a:t>
            </a:r>
            <a:r>
              <a:rPr lang="en-US" dirty="0">
                <a:latin typeface="+mj-lt"/>
              </a:rPr>
              <a:t>. London: SAGE, 2001.</a:t>
            </a:r>
          </a:p>
        </p:txBody>
      </p:sp>
    </p:spTree>
    <p:extLst>
      <p:ext uri="{BB962C8B-B14F-4D97-AF65-F5344CB8AC3E}">
        <p14:creationId xmlns:p14="http://schemas.microsoft.com/office/powerpoint/2010/main" val="1859876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Implications of Quasi-Experimental Designs</a:t>
            </a:r>
            <a:endParaRPr lang="en-US" b="1" dirty="0"/>
          </a:p>
        </p:txBody>
      </p:sp>
      <p:sp>
        <p:nvSpPr>
          <p:cNvPr id="3" name="Content Placeholder 2"/>
          <p:cNvSpPr>
            <a:spLocks noGrp="1"/>
          </p:cNvSpPr>
          <p:nvPr>
            <p:ph idx="1"/>
          </p:nvPr>
        </p:nvSpPr>
        <p:spPr>
          <a:xfrm>
            <a:off x="0" y="1325562"/>
            <a:ext cx="12192000" cy="5532437"/>
          </a:xfrm>
        </p:spPr>
        <p:txBody>
          <a:bodyPr/>
          <a:lstStyle/>
          <a:p>
            <a:r>
              <a:rPr lang="en-US" dirty="0" smtClean="0"/>
              <a:t>With quasi-experimental studies, it might not be possible to convincingly and definitively show that the treatment </a:t>
            </a:r>
            <a:r>
              <a:rPr lang="en-US" i="1" dirty="0" smtClean="0"/>
              <a:t>causes</a:t>
            </a:r>
            <a:r>
              <a:rPr lang="en-US" dirty="0" smtClean="0"/>
              <a:t> the outcome</a:t>
            </a:r>
            <a:endParaRPr lang="en-US" dirty="0"/>
          </a:p>
          <a:p>
            <a:pPr lvl="1"/>
            <a:r>
              <a:rPr lang="en-US" dirty="0" smtClean="0"/>
              <a:t>A lack of randomization means that the groups aren’t necessarily equivalent at baseline</a:t>
            </a:r>
          </a:p>
          <a:p>
            <a:r>
              <a:rPr lang="en-US" dirty="0" smtClean="0"/>
              <a:t>It may be possible to use statistical methods to control for baseline differences between groups</a:t>
            </a:r>
          </a:p>
          <a:p>
            <a:pPr lvl="1"/>
            <a:r>
              <a:rPr lang="en-US" dirty="0" smtClean="0"/>
              <a:t>E.g., imagine that there are more males, whites and people over 75 in the treatment group.</a:t>
            </a:r>
          </a:p>
          <a:p>
            <a:pPr lvl="1"/>
            <a:r>
              <a:rPr lang="en-US" dirty="0" smtClean="0"/>
              <a:t>We can control for these variables in our analyses, especially if we believe that they will be associated with our outcome variable.</a:t>
            </a:r>
          </a:p>
          <a:p>
            <a:r>
              <a:rPr lang="en-US" dirty="0" smtClean="0"/>
              <a:t>Groups might still not be the same in other ways (e.g., on variables that weren’t measured) making it difficult to control for these differences</a:t>
            </a:r>
          </a:p>
          <a:p>
            <a:r>
              <a:rPr lang="en-US" dirty="0" smtClean="0"/>
              <a:t>Relationship between treatment and outcome might be due to a confounding variable (variables that are related to both the treatment and the outcome and might be a plausible cause of the outcome)</a:t>
            </a:r>
          </a:p>
          <a:p>
            <a:pPr lvl="1"/>
            <a:endParaRPr lang="en-US" dirty="0" smtClean="0"/>
          </a:p>
        </p:txBody>
      </p:sp>
    </p:spTree>
    <p:extLst>
      <p:ext uri="{BB962C8B-B14F-4D97-AF65-F5344CB8AC3E}">
        <p14:creationId xmlns:p14="http://schemas.microsoft.com/office/powerpoint/2010/main" val="131867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Examples and Solutions</a:t>
            </a:r>
            <a:endParaRPr lang="en-US" b="1" dirty="0"/>
          </a:p>
        </p:txBody>
      </p:sp>
      <p:sp>
        <p:nvSpPr>
          <p:cNvPr id="3" name="Content Placeholder 2"/>
          <p:cNvSpPr>
            <a:spLocks noGrp="1"/>
          </p:cNvSpPr>
          <p:nvPr>
            <p:ph idx="1"/>
          </p:nvPr>
        </p:nvSpPr>
        <p:spPr>
          <a:xfrm>
            <a:off x="0" y="1143044"/>
            <a:ext cx="12192000" cy="5714956"/>
          </a:xfrm>
        </p:spPr>
        <p:txBody>
          <a:bodyPr>
            <a:normAutofit fontScale="77500" lnSpcReduction="20000"/>
          </a:bodyPr>
          <a:lstStyle/>
          <a:p>
            <a:r>
              <a:rPr lang="en-US" dirty="0" smtClean="0"/>
              <a:t>Imagine we have a situation where we have 2 groups (treatment and control) which are assessed at 2 time points. </a:t>
            </a:r>
          </a:p>
          <a:p>
            <a:r>
              <a:rPr lang="en-US" dirty="0"/>
              <a:t>Recall: if the 2 groups had been equivalent, we could have used a difference-in-differences approach to analyze the data – that is, we would have calculated the over-time change in our outcome variable in both groups, and compared the groups in terms of this change with an independent samples t-test</a:t>
            </a:r>
          </a:p>
          <a:p>
            <a:r>
              <a:rPr lang="en-US" dirty="0" smtClean="0"/>
              <a:t>Let’s say our treatment and control groups are not equal on some of the variables at baseline</a:t>
            </a:r>
          </a:p>
          <a:p>
            <a:pPr lvl="1"/>
            <a:r>
              <a:rPr lang="en-US" dirty="0" smtClean="0"/>
              <a:t>E.g., there are significantly more males in our treatment group, and people in the control group are significantly older</a:t>
            </a:r>
          </a:p>
          <a:p>
            <a:pPr lvl="1"/>
            <a:r>
              <a:rPr lang="en-US" dirty="0" smtClean="0"/>
              <a:t>In this scenario, let’s say that age and gender are associated with our outcome variable, meaning that any between-group differences that we find post-intervention might be due to differences on these variables, rather than due to the treatment</a:t>
            </a:r>
          </a:p>
          <a:p>
            <a:r>
              <a:rPr lang="en-US" dirty="0" smtClean="0"/>
              <a:t>However, since the groups are not equivalent we need to control for age and gender</a:t>
            </a:r>
          </a:p>
          <a:p>
            <a:pPr lvl="1"/>
            <a:r>
              <a:rPr lang="en-US" dirty="0" smtClean="0"/>
              <a:t>If we only need to control for gender (categorical) we can do a test called a two-way ANOVA</a:t>
            </a:r>
          </a:p>
          <a:p>
            <a:pPr lvl="1"/>
            <a:r>
              <a:rPr lang="en-US" dirty="0" smtClean="0"/>
              <a:t>If we only need to control for age (continuous) we can do a test called an ANCOVA (analysis of covariance) – which is mathematically equivalent to an OLS regression</a:t>
            </a:r>
          </a:p>
          <a:p>
            <a:pPr lvl="2"/>
            <a:r>
              <a:rPr lang="en-US" dirty="0" smtClean="0"/>
              <a:t>Outcome is the dependent variable</a:t>
            </a:r>
          </a:p>
          <a:p>
            <a:pPr lvl="2"/>
            <a:r>
              <a:rPr lang="en-US" dirty="0" smtClean="0"/>
              <a:t>Predictors are treatment (experimental vs. control) and age</a:t>
            </a:r>
          </a:p>
          <a:p>
            <a:pPr lvl="1"/>
            <a:r>
              <a:rPr lang="en-US" dirty="0" smtClean="0"/>
              <a:t>If we need to control for a mix of categorical and continuous variables (gender and age), we would again do an ANCOVA</a:t>
            </a:r>
          </a:p>
          <a:p>
            <a:r>
              <a:rPr lang="en-US" b="1" dirty="0" smtClean="0"/>
              <a:t>N.B.: </a:t>
            </a:r>
            <a:r>
              <a:rPr lang="en-US" dirty="0" smtClean="0"/>
              <a:t>If group membership is randomly assigned, as in experimental studies, groups should be equivalent, but there will be instances when randomization doesn’t work perfectly</a:t>
            </a:r>
          </a:p>
        </p:txBody>
      </p:sp>
    </p:spTree>
    <p:extLst>
      <p:ext uri="{BB962C8B-B14F-4D97-AF65-F5344CB8AC3E}">
        <p14:creationId xmlns:p14="http://schemas.microsoft.com/office/powerpoint/2010/main" val="957102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783096" cy="1104900"/>
          </a:xfrm>
        </p:spPr>
        <p:txBody>
          <a:bodyPr/>
          <a:lstStyle/>
          <a:p>
            <a:r>
              <a:rPr lang="en-US" b="1" dirty="0"/>
              <a:t>Single Group Pre-Post Design</a:t>
            </a:r>
          </a:p>
        </p:txBody>
      </p:sp>
      <p:sp>
        <p:nvSpPr>
          <p:cNvPr id="3" name="Content Placeholder 2"/>
          <p:cNvSpPr>
            <a:spLocks noGrp="1"/>
          </p:cNvSpPr>
          <p:nvPr>
            <p:ph idx="1"/>
          </p:nvPr>
        </p:nvSpPr>
        <p:spPr>
          <a:xfrm>
            <a:off x="0" y="1104901"/>
            <a:ext cx="12192000" cy="5753099"/>
          </a:xfrm>
        </p:spPr>
        <p:txBody>
          <a:bodyPr/>
          <a:lstStyle/>
          <a:p>
            <a:r>
              <a:rPr lang="en-US" dirty="0" smtClean="0"/>
              <a:t>Imagine that we’re still measuring the effectiveness of a new treatment program, but we don’t have a control group</a:t>
            </a:r>
          </a:p>
          <a:p>
            <a:r>
              <a:rPr lang="en-US" dirty="0" smtClean="0"/>
              <a:t>That is, everyone in sample gets the treatment, and we measure the amount of time they spend outside right before they participate in the program, and right after.</a:t>
            </a:r>
          </a:p>
          <a:p>
            <a:r>
              <a:rPr lang="en-US" dirty="0" smtClean="0"/>
              <a:t>This may be considered another type of a </a:t>
            </a:r>
            <a:r>
              <a:rPr lang="en-US" b="1" i="1" dirty="0" smtClean="0"/>
              <a:t>quasi-experimental</a:t>
            </a:r>
            <a:r>
              <a:rPr lang="en-US" dirty="0" smtClean="0"/>
              <a:t> (some will call it </a:t>
            </a:r>
            <a:r>
              <a:rPr lang="en-US" b="1" i="1" dirty="0" smtClean="0"/>
              <a:t>pre-experimental</a:t>
            </a:r>
            <a:r>
              <a:rPr lang="en-US" dirty="0" smtClean="0"/>
              <a:t>) study that gives us pre-post data for our treatment group</a:t>
            </a:r>
          </a:p>
          <a:p>
            <a:r>
              <a:rPr lang="en-US" dirty="0" smtClean="0"/>
              <a:t>We can use a statistical test called </a:t>
            </a:r>
            <a:r>
              <a:rPr lang="en-US" b="1" i="1" dirty="0" smtClean="0"/>
              <a:t>paired t-test</a:t>
            </a:r>
            <a:r>
              <a:rPr lang="en-US" dirty="0" smtClean="0"/>
              <a:t> to examine whether the average amount of time spent outside is higher at the second time point than at the first</a:t>
            </a:r>
            <a:endParaRPr lang="en-US" b="1" dirty="0" smtClean="0"/>
          </a:p>
        </p:txBody>
      </p:sp>
    </p:spTree>
    <p:extLst>
      <p:ext uri="{BB962C8B-B14F-4D97-AF65-F5344CB8AC3E}">
        <p14:creationId xmlns:p14="http://schemas.microsoft.com/office/powerpoint/2010/main" val="578055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8" y="146186"/>
            <a:ext cx="10515600" cy="935640"/>
          </a:xfrm>
        </p:spPr>
        <p:txBody>
          <a:bodyPr/>
          <a:lstStyle/>
          <a:p>
            <a:r>
              <a:rPr lang="en-US" b="1" dirty="0" smtClean="0"/>
              <a:t>Single Group Pre-Post Design (Cont’d)</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6044321"/>
              </p:ext>
            </p:extLst>
          </p:nvPr>
        </p:nvGraphicFramePr>
        <p:xfrm>
          <a:off x="7007773" y="1185238"/>
          <a:ext cx="4827910" cy="4481848"/>
        </p:xfrm>
        <a:graphic>
          <a:graphicData uri="http://schemas.openxmlformats.org/drawingml/2006/table">
            <a:tbl>
              <a:tblPr>
                <a:tableStyleId>{5C22544A-7EE6-4342-B048-85BDC9FD1C3A}</a:tableStyleId>
              </a:tblPr>
              <a:tblGrid>
                <a:gridCol w="957258">
                  <a:extLst>
                    <a:ext uri="{9D8B030D-6E8A-4147-A177-3AD203B41FA5}">
                      <a16:colId xmlns:a16="http://schemas.microsoft.com/office/drawing/2014/main" val="20000"/>
                    </a:ext>
                  </a:extLst>
                </a:gridCol>
                <a:gridCol w="1401204">
                  <a:extLst>
                    <a:ext uri="{9D8B030D-6E8A-4147-A177-3AD203B41FA5}">
                      <a16:colId xmlns:a16="http://schemas.microsoft.com/office/drawing/2014/main" val="20001"/>
                    </a:ext>
                  </a:extLst>
                </a:gridCol>
                <a:gridCol w="1401204">
                  <a:extLst>
                    <a:ext uri="{9D8B030D-6E8A-4147-A177-3AD203B41FA5}">
                      <a16:colId xmlns:a16="http://schemas.microsoft.com/office/drawing/2014/main" val="20002"/>
                    </a:ext>
                  </a:extLst>
                </a:gridCol>
                <a:gridCol w="1068244">
                  <a:extLst>
                    <a:ext uri="{9D8B030D-6E8A-4147-A177-3AD203B41FA5}">
                      <a16:colId xmlns:a16="http://schemas.microsoft.com/office/drawing/2014/main" val="20003"/>
                    </a:ext>
                  </a:extLst>
                </a:gridCol>
              </a:tblGrid>
              <a:tr h="341256">
                <a:tc>
                  <a:txBody>
                    <a:bodyPr/>
                    <a:lstStyle/>
                    <a:p>
                      <a:pPr algn="ctr" fontAlgn="ctr"/>
                      <a:r>
                        <a:rPr lang="en-US" sz="2000" b="1" u="none" strike="noStrike" dirty="0">
                          <a:effectLst/>
                        </a:rPr>
                        <a:t> </a:t>
                      </a:r>
                      <a:endParaRPr lang="en-US" sz="2000" b="1" i="0" u="none" strike="noStrike" dirty="0">
                        <a:solidFill>
                          <a:srgbClr val="000000"/>
                        </a:solidFill>
                        <a:effectLst/>
                        <a:latin typeface="Arial" panose="020B0604020202020204" pitchFamily="34" charset="0"/>
                      </a:endParaRPr>
                    </a:p>
                  </a:txBody>
                  <a:tcPr marL="8844" marR="8844" marT="8844" marB="0" anchor="ctr"/>
                </a:tc>
                <a:tc gridSpan="3">
                  <a:txBody>
                    <a:bodyPr/>
                    <a:lstStyle/>
                    <a:p>
                      <a:pPr algn="ctr" rtl="0" fontAlgn="ctr"/>
                      <a:r>
                        <a:rPr lang="en-US" sz="1800" b="1" u="none" strike="noStrike" dirty="0">
                          <a:effectLst/>
                        </a:rPr>
                        <a:t>EXPERIMENTAL</a:t>
                      </a:r>
                      <a:endParaRPr lang="en-US" sz="1800" b="1" i="0" u="none" strike="noStrike" dirty="0">
                        <a:solidFill>
                          <a:srgbClr val="000000"/>
                        </a:solidFill>
                        <a:effectLst/>
                        <a:latin typeface="Calibri" panose="020F0502020204030204" pitchFamily="34" charset="0"/>
                      </a:endParaRPr>
                    </a:p>
                  </a:txBody>
                  <a:tcPr marL="8844" marR="8844" marT="8844"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57878">
                <a:tc>
                  <a:txBody>
                    <a:bodyPr/>
                    <a:lstStyle/>
                    <a:p>
                      <a:pPr algn="ctr" rtl="0" fontAlgn="ctr"/>
                      <a:r>
                        <a:rPr lang="en-US" sz="1800" b="1" u="none" strike="noStrike" dirty="0">
                          <a:effectLst/>
                        </a:rPr>
                        <a:t>Subject</a:t>
                      </a:r>
                      <a:endParaRPr lang="en-US" sz="1800" b="1"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b="1" u="none" strike="noStrike" dirty="0">
                          <a:effectLst/>
                        </a:rPr>
                        <a:t>Baseline</a:t>
                      </a:r>
                      <a:endParaRPr lang="en-US" sz="1800" b="1"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b="1" u="none" strike="noStrike" dirty="0">
                          <a:effectLst/>
                        </a:rPr>
                        <a:t>Post-Intervention</a:t>
                      </a:r>
                      <a:endParaRPr lang="en-US" sz="1800" b="1"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b="1" u="none" strike="noStrike" dirty="0">
                          <a:effectLst/>
                        </a:rPr>
                        <a:t>Difference</a:t>
                      </a:r>
                      <a:endParaRPr lang="en-US" sz="1800" b="1" i="0" u="none" strike="noStrike" dirty="0">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1"/>
                  </a:ext>
                </a:extLst>
              </a:tr>
              <a:tr h="289955">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2"/>
                  </a:ext>
                </a:extLst>
              </a:tr>
              <a:tr h="289955">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3"/>
                  </a:ext>
                </a:extLst>
              </a:tr>
              <a:tr h="28995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4"/>
                  </a:ext>
                </a:extLst>
              </a:tr>
              <a:tr h="289955">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5"/>
                  </a:ext>
                </a:extLst>
              </a:tr>
              <a:tr h="289955">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16</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6"/>
                  </a:ext>
                </a:extLst>
              </a:tr>
              <a:tr h="289955">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7"/>
                  </a:ext>
                </a:extLst>
              </a:tr>
              <a:tr h="289955">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8"/>
                  </a:ext>
                </a:extLst>
              </a:tr>
              <a:tr h="289955">
                <a:tc>
                  <a:txBody>
                    <a:bodyPr/>
                    <a:lstStyle/>
                    <a:p>
                      <a:pPr algn="ctr" rtl="0"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09"/>
                  </a:ext>
                </a:extLst>
              </a:tr>
              <a:tr h="289955">
                <a:tc>
                  <a:txBody>
                    <a:bodyPr/>
                    <a:lstStyle/>
                    <a:p>
                      <a:pPr algn="ctr" rtl="0"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10"/>
                  </a:ext>
                </a:extLst>
              </a:tr>
              <a:tr h="289955">
                <a:tc>
                  <a:txBody>
                    <a:bodyPr/>
                    <a:lstStyle/>
                    <a:p>
                      <a:pPr algn="ctr" rtl="0"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11"/>
                  </a:ext>
                </a:extLst>
              </a:tr>
              <a:tr h="248182">
                <a:tc>
                  <a:txBody>
                    <a:bodyPr/>
                    <a:lstStyle/>
                    <a:p>
                      <a:pPr algn="ctr" rtl="0" fontAlgn="ctr"/>
                      <a:r>
                        <a:rPr lang="en-US" sz="1800" u="sng" strike="noStrike">
                          <a:effectLst/>
                        </a:rPr>
                        <a:t>AVERAGE</a:t>
                      </a:r>
                      <a:endParaRPr lang="en-US" sz="1800" b="1" i="0" u="sng"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sng" strike="noStrike">
                          <a:effectLst/>
                        </a:rPr>
                        <a:t>4.6</a:t>
                      </a:r>
                      <a:endParaRPr lang="en-US" sz="1800" b="1" i="0" u="sng"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sng" strike="noStrike">
                          <a:effectLst/>
                        </a:rPr>
                        <a:t>6.6</a:t>
                      </a:r>
                      <a:endParaRPr lang="en-US" sz="1800" b="1" i="0" u="sng" strike="noStrike">
                        <a:solidFill>
                          <a:srgbClr val="000000"/>
                        </a:solidFill>
                        <a:effectLst/>
                        <a:latin typeface="Calibri" panose="020F0502020204030204" pitchFamily="34" charset="0"/>
                      </a:endParaRPr>
                    </a:p>
                  </a:txBody>
                  <a:tcPr marL="8844" marR="8844" marT="8844" marB="0" anchor="ctr"/>
                </a:tc>
                <a:tc>
                  <a:txBody>
                    <a:bodyPr/>
                    <a:lstStyle/>
                    <a:p>
                      <a:pPr algn="ctr" rtl="0" fontAlgn="ctr"/>
                      <a:r>
                        <a:rPr lang="en-US" sz="1800" u="sng" strike="noStrike" dirty="0">
                          <a:effectLst/>
                        </a:rPr>
                        <a:t>2</a:t>
                      </a:r>
                      <a:endParaRPr lang="en-US" sz="1800" b="1" i="0" u="sng" strike="noStrike" dirty="0">
                        <a:solidFill>
                          <a:srgbClr val="000000"/>
                        </a:solidFill>
                        <a:effectLst/>
                        <a:latin typeface="Calibri" panose="020F0502020204030204" pitchFamily="34" charset="0"/>
                      </a:endParaRPr>
                    </a:p>
                  </a:txBody>
                  <a:tcPr marL="8844" marR="8844" marT="8844" marB="0" anchor="ctr"/>
                </a:tc>
                <a:extLst>
                  <a:ext uri="{0D108BD9-81ED-4DB2-BD59-A6C34878D82A}">
                    <a16:rowId xmlns:a16="http://schemas.microsoft.com/office/drawing/2014/main" val="10012"/>
                  </a:ext>
                </a:extLst>
              </a:tr>
            </a:tbl>
          </a:graphicData>
        </a:graphic>
      </p:graphicFrame>
      <p:sp>
        <p:nvSpPr>
          <p:cNvPr id="6" name="Content Placeholder 2"/>
          <p:cNvSpPr txBox="1">
            <a:spLocks/>
          </p:cNvSpPr>
          <p:nvPr/>
        </p:nvSpPr>
        <p:spPr>
          <a:xfrm>
            <a:off x="0" y="1185237"/>
            <a:ext cx="6412605" cy="52026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In this sample, we observe that on average, people’s time outside increased by 2 hours after treatment. </a:t>
            </a:r>
          </a:p>
          <a:p>
            <a:r>
              <a:rPr lang="en-US" sz="2000" dirty="0" smtClean="0"/>
              <a:t>But is this change significantly different from 0? </a:t>
            </a:r>
          </a:p>
          <a:p>
            <a:pPr lvl="1"/>
            <a:r>
              <a:rPr lang="en-US" sz="1600" dirty="0" smtClean="0"/>
              <a:t>That is, how likely is it that this sample, where the over-time change is 2 hours, actually came from a population where the average over-time change is 0?</a:t>
            </a:r>
          </a:p>
          <a:p>
            <a:pPr lvl="1"/>
            <a:r>
              <a:rPr lang="en-US" sz="1600" dirty="0" smtClean="0"/>
              <a:t>A </a:t>
            </a:r>
            <a:r>
              <a:rPr lang="en-US" sz="1600" b="1" i="1" dirty="0" smtClean="0"/>
              <a:t>paired t-test </a:t>
            </a:r>
            <a:r>
              <a:rPr lang="en-US" sz="1600" dirty="0" smtClean="0"/>
              <a:t>will be able to tell us.</a:t>
            </a:r>
          </a:p>
          <a:p>
            <a:pPr marL="457200" indent="-457200"/>
            <a:r>
              <a:rPr lang="en-US" sz="2000" dirty="0">
                <a:latin typeface="Calibri" pitchFamily="34" charset="0"/>
                <a:cs typeface="Calibri" pitchFamily="34" charset="0"/>
              </a:rPr>
              <a:t>Subtract the </a:t>
            </a:r>
            <a:r>
              <a:rPr lang="en-US" sz="2000" dirty="0" smtClean="0">
                <a:latin typeface="Calibri" pitchFamily="34" charset="0"/>
                <a:cs typeface="Calibri" pitchFamily="34" charset="0"/>
              </a:rPr>
              <a:t>‘Baseline’ </a:t>
            </a:r>
            <a:r>
              <a:rPr lang="en-US" sz="2000" dirty="0">
                <a:latin typeface="Calibri" pitchFamily="34" charset="0"/>
                <a:cs typeface="Calibri" pitchFamily="34" charset="0"/>
              </a:rPr>
              <a:t>score from the </a:t>
            </a:r>
            <a:r>
              <a:rPr lang="en-US" sz="2000" dirty="0" smtClean="0">
                <a:latin typeface="Calibri" pitchFamily="34" charset="0"/>
                <a:cs typeface="Calibri" pitchFamily="34" charset="0"/>
              </a:rPr>
              <a:t>‘Post-Intervention’ </a:t>
            </a:r>
            <a:r>
              <a:rPr lang="en-US" sz="2000" dirty="0">
                <a:latin typeface="Calibri" pitchFamily="34" charset="0"/>
                <a:cs typeface="Calibri" pitchFamily="34" charset="0"/>
              </a:rPr>
              <a:t>score to get the difference in </a:t>
            </a:r>
            <a:r>
              <a:rPr lang="en-US" sz="2000" dirty="0" smtClean="0">
                <a:latin typeface="Calibri" pitchFamily="34" charset="0"/>
                <a:cs typeface="Calibri" pitchFamily="34" charset="0"/>
              </a:rPr>
              <a:t>scores. </a:t>
            </a:r>
            <a:endParaRPr lang="en-US" sz="2000" dirty="0">
              <a:latin typeface="Calibri" pitchFamily="34" charset="0"/>
              <a:cs typeface="Calibri" pitchFamily="34" charset="0"/>
            </a:endParaRPr>
          </a:p>
          <a:p>
            <a:pPr marL="457200" indent="-457200"/>
            <a:r>
              <a:rPr lang="en-US" sz="2000" dirty="0">
                <a:latin typeface="Calibri" pitchFamily="34" charset="0"/>
                <a:cs typeface="Calibri" pitchFamily="34" charset="0"/>
              </a:rPr>
              <a:t>Calculate the mean and </a:t>
            </a:r>
            <a:r>
              <a:rPr lang="en-US" sz="2000" dirty="0" err="1">
                <a:latin typeface="Calibri" pitchFamily="34" charset="0"/>
                <a:cs typeface="Calibri" pitchFamily="34" charset="0"/>
              </a:rPr>
              <a:t>s.d.</a:t>
            </a:r>
            <a:r>
              <a:rPr lang="en-US" sz="2000" dirty="0">
                <a:latin typeface="Calibri" pitchFamily="34" charset="0"/>
                <a:cs typeface="Calibri" pitchFamily="34" charset="0"/>
              </a:rPr>
              <a:t> of the difference. </a:t>
            </a:r>
          </a:p>
          <a:p>
            <a:pPr marL="914400" lvl="1" indent="-457200"/>
            <a:r>
              <a:rPr lang="en-US" sz="2000" dirty="0">
                <a:latin typeface="Calibri" pitchFamily="34" charset="0"/>
                <a:cs typeface="Calibri" pitchFamily="34" charset="0"/>
              </a:rPr>
              <a:t>If there is no change, we expect the mean of the difference to not be significantly different from 0. </a:t>
            </a:r>
          </a:p>
          <a:p>
            <a:pPr marL="914400" lvl="1" indent="-457200"/>
            <a:r>
              <a:rPr lang="en-US" sz="2000" dirty="0">
                <a:latin typeface="Calibri" pitchFamily="34" charset="0"/>
                <a:cs typeface="Calibri" pitchFamily="34" charset="0"/>
              </a:rPr>
              <a:t>If there is change, then we expect the mean difference to be significantly different from 0. </a:t>
            </a:r>
          </a:p>
          <a:p>
            <a:pPr marL="457200" indent="-457200"/>
            <a:r>
              <a:rPr lang="en-US" sz="2000" dirty="0">
                <a:latin typeface="Calibri" pitchFamily="34" charset="0"/>
                <a:cs typeface="Calibri" pitchFamily="34" charset="0"/>
              </a:rPr>
              <a:t>So this reduces to a 1 sample hypothesis test!</a:t>
            </a:r>
          </a:p>
          <a:p>
            <a:pPr marL="914400" lvl="1" indent="-457200"/>
            <a:r>
              <a:rPr lang="en-US" sz="2000" dirty="0">
                <a:latin typeface="Calibri" pitchFamily="34" charset="0"/>
                <a:cs typeface="Calibri" pitchFamily="34" charset="0"/>
              </a:rPr>
              <a:t> H</a:t>
            </a:r>
            <a:r>
              <a:rPr lang="en-US" sz="1100" dirty="0">
                <a:latin typeface="Calibri" pitchFamily="34" charset="0"/>
                <a:cs typeface="Calibri" pitchFamily="34" charset="0"/>
              </a:rPr>
              <a:t>0</a:t>
            </a:r>
            <a:r>
              <a:rPr lang="en-US" sz="2000" dirty="0">
                <a:latin typeface="Calibri" pitchFamily="34" charset="0"/>
                <a:cs typeface="Calibri" pitchFamily="34" charset="0"/>
              </a:rPr>
              <a:t>: </a:t>
            </a:r>
            <a:r>
              <a:rPr lang="el-GR" sz="2000" dirty="0">
                <a:latin typeface="Calibri" pitchFamily="34" charset="0"/>
                <a:cs typeface="Calibri" pitchFamily="34" charset="0"/>
              </a:rPr>
              <a:t>μ</a:t>
            </a:r>
            <a:r>
              <a:rPr lang="en-US" sz="1000" dirty="0">
                <a:latin typeface="Calibri" pitchFamily="34" charset="0"/>
                <a:cs typeface="Calibri" pitchFamily="34" charset="0"/>
              </a:rPr>
              <a:t>Difference</a:t>
            </a:r>
            <a:r>
              <a:rPr lang="en-US" sz="900" dirty="0">
                <a:latin typeface="Calibri" pitchFamily="34" charset="0"/>
                <a:cs typeface="Calibri" pitchFamily="34" charset="0"/>
              </a:rPr>
              <a:t> </a:t>
            </a:r>
            <a:r>
              <a:rPr lang="en-US" sz="2000" dirty="0">
                <a:latin typeface="Calibri" pitchFamily="34" charset="0"/>
                <a:cs typeface="Calibri" pitchFamily="34" charset="0"/>
              </a:rPr>
              <a:t>= 0 vs. H</a:t>
            </a:r>
            <a:r>
              <a:rPr lang="en-US" sz="1100" dirty="0">
                <a:latin typeface="Calibri" pitchFamily="34" charset="0"/>
                <a:cs typeface="Calibri" pitchFamily="34" charset="0"/>
              </a:rPr>
              <a:t>a</a:t>
            </a:r>
            <a:r>
              <a:rPr lang="en-US" sz="2000" dirty="0">
                <a:latin typeface="Calibri" pitchFamily="34" charset="0"/>
                <a:cs typeface="Calibri" pitchFamily="34" charset="0"/>
              </a:rPr>
              <a:t>: </a:t>
            </a:r>
            <a:r>
              <a:rPr lang="el-GR" sz="2000" dirty="0">
                <a:latin typeface="Calibri" pitchFamily="34" charset="0"/>
                <a:cs typeface="Calibri" pitchFamily="34" charset="0"/>
              </a:rPr>
              <a:t>μ</a:t>
            </a:r>
            <a:r>
              <a:rPr lang="en-US" sz="1000" dirty="0">
                <a:latin typeface="Calibri" pitchFamily="34" charset="0"/>
                <a:cs typeface="Calibri" pitchFamily="34" charset="0"/>
              </a:rPr>
              <a:t>Difference</a:t>
            </a:r>
            <a:r>
              <a:rPr lang="en-US" sz="2000" dirty="0">
                <a:latin typeface="Calibri" pitchFamily="34" charset="0"/>
                <a:cs typeface="Calibri" pitchFamily="34" charset="0"/>
              </a:rPr>
              <a:t> ≠ 0</a:t>
            </a:r>
          </a:p>
        </p:txBody>
      </p:sp>
    </p:spTree>
    <p:extLst>
      <p:ext uri="{BB962C8B-B14F-4D97-AF65-F5344CB8AC3E}">
        <p14:creationId xmlns:p14="http://schemas.microsoft.com/office/powerpoint/2010/main" val="248327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Implications of a Single Group Design</a:t>
            </a:r>
            <a:endParaRPr lang="en-US" b="1" dirty="0"/>
          </a:p>
        </p:txBody>
      </p:sp>
      <p:sp>
        <p:nvSpPr>
          <p:cNvPr id="3" name="Content Placeholder 2"/>
          <p:cNvSpPr>
            <a:spLocks noGrp="1"/>
          </p:cNvSpPr>
          <p:nvPr>
            <p:ph idx="1"/>
          </p:nvPr>
        </p:nvSpPr>
        <p:spPr>
          <a:xfrm>
            <a:off x="0" y="1373188"/>
            <a:ext cx="12192000" cy="5484812"/>
          </a:xfrm>
        </p:spPr>
        <p:txBody>
          <a:bodyPr/>
          <a:lstStyle/>
          <a:p>
            <a:r>
              <a:rPr lang="en-US" dirty="0" smtClean="0"/>
              <a:t>The over-time changes that we observe may not be due to the treatment</a:t>
            </a:r>
          </a:p>
          <a:p>
            <a:pPr lvl="1"/>
            <a:r>
              <a:rPr lang="en-US" dirty="0" smtClean="0"/>
              <a:t>For instance, it might be that baseline assessments took place in the winter when it was cold and outdoor mobility was low, and follow-up assessments took place in the late spring, when it was nice outside, and people enjoyed being outside</a:t>
            </a:r>
          </a:p>
          <a:p>
            <a:pPr lvl="1"/>
            <a:r>
              <a:rPr lang="en-US" dirty="0" smtClean="0"/>
              <a:t>That is, weather was a confounding variable</a:t>
            </a:r>
          </a:p>
          <a:p>
            <a:r>
              <a:rPr lang="en-US" dirty="0" smtClean="0"/>
              <a:t>We would not be able to compare the over-time change in mobility to individuals who received the treatment to a similar change among people who didn’t receive it</a:t>
            </a:r>
          </a:p>
          <a:p>
            <a:endParaRPr lang="en-US" dirty="0"/>
          </a:p>
        </p:txBody>
      </p:sp>
    </p:spTree>
    <p:extLst>
      <p:ext uri="{BB962C8B-B14F-4D97-AF65-F5344CB8AC3E}">
        <p14:creationId xmlns:p14="http://schemas.microsoft.com/office/powerpoint/2010/main" val="394347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Correlational Studies</a:t>
            </a:r>
            <a:endParaRPr lang="en-US" b="1" dirty="0"/>
          </a:p>
        </p:txBody>
      </p:sp>
      <p:sp>
        <p:nvSpPr>
          <p:cNvPr id="3" name="Content Placeholder 2"/>
          <p:cNvSpPr>
            <a:spLocks noGrp="1"/>
          </p:cNvSpPr>
          <p:nvPr>
            <p:ph idx="1"/>
          </p:nvPr>
        </p:nvSpPr>
        <p:spPr>
          <a:xfrm>
            <a:off x="0" y="1325562"/>
            <a:ext cx="12192000" cy="5532437"/>
          </a:xfrm>
        </p:spPr>
        <p:txBody>
          <a:bodyPr/>
          <a:lstStyle/>
          <a:p>
            <a:r>
              <a:rPr lang="en-US" dirty="0" smtClean="0"/>
              <a:t>Generally, correlational studies involve one time point and one group</a:t>
            </a:r>
          </a:p>
          <a:p>
            <a:r>
              <a:rPr lang="en-US" dirty="0" smtClean="0"/>
              <a:t>For instance, in our study of the new treatment program to enhance mobility in older adults, if we </a:t>
            </a:r>
            <a:r>
              <a:rPr lang="en-US" i="1" dirty="0" smtClean="0"/>
              <a:t>only </a:t>
            </a:r>
            <a:r>
              <a:rPr lang="en-US" dirty="0" smtClean="0"/>
              <a:t>collected data from those who received treatment (i.e., one group) after the treatment was received (i.e., one </a:t>
            </a:r>
            <a:r>
              <a:rPr lang="en-US" dirty="0"/>
              <a:t>time </a:t>
            </a:r>
            <a:r>
              <a:rPr lang="en-US" dirty="0" smtClean="0"/>
              <a:t>point), we’d be dealing with a correlational design.</a:t>
            </a:r>
          </a:p>
          <a:p>
            <a:pPr lvl="1"/>
            <a:r>
              <a:rPr lang="en-US" dirty="0" smtClean="0"/>
              <a:t>We wouldn’t be able to attribute high post-intervention mobility to the treatment program because </a:t>
            </a:r>
          </a:p>
          <a:p>
            <a:pPr lvl="2"/>
            <a:r>
              <a:rPr lang="en-US" dirty="0" smtClean="0"/>
              <a:t>We don’t know what mobility was prior to treatment</a:t>
            </a:r>
          </a:p>
          <a:p>
            <a:pPr lvl="2"/>
            <a:r>
              <a:rPr lang="en-US" dirty="0" smtClean="0"/>
              <a:t>We don’t know what it would be for a group that didn’t receive treatment</a:t>
            </a:r>
          </a:p>
          <a:p>
            <a:pPr lvl="1"/>
            <a:r>
              <a:rPr lang="en-US" dirty="0" smtClean="0"/>
              <a:t>We might, however, be able to look at the correlation between the amount of treatment received (e.g., # of treatment sessions) and mobility.</a:t>
            </a:r>
          </a:p>
        </p:txBody>
      </p:sp>
    </p:spTree>
    <p:extLst>
      <p:ext uri="{BB962C8B-B14F-4D97-AF65-F5344CB8AC3E}">
        <p14:creationId xmlns:p14="http://schemas.microsoft.com/office/powerpoint/2010/main" val="325045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Some Examples of Correlational Studies</a:t>
            </a:r>
            <a:endParaRPr lang="en-US" b="1" dirty="0"/>
          </a:p>
        </p:txBody>
      </p:sp>
      <p:sp>
        <p:nvSpPr>
          <p:cNvPr id="3" name="Content Placeholder 2"/>
          <p:cNvSpPr>
            <a:spLocks noGrp="1"/>
          </p:cNvSpPr>
          <p:nvPr>
            <p:ph idx="1"/>
          </p:nvPr>
        </p:nvSpPr>
        <p:spPr>
          <a:xfrm>
            <a:off x="0" y="1325562"/>
            <a:ext cx="12192000" cy="5532437"/>
          </a:xfrm>
        </p:spPr>
        <p:txBody>
          <a:bodyPr/>
          <a:lstStyle/>
          <a:p>
            <a:r>
              <a:rPr lang="en-US" dirty="0" smtClean="0"/>
              <a:t>Looking at the post-treatment data among those who received the new treatment, we may want to see whether rural and urban participants differ in terms of their mobility</a:t>
            </a:r>
          </a:p>
          <a:p>
            <a:pPr lvl="1"/>
            <a:r>
              <a:rPr lang="en-US" dirty="0" smtClean="0"/>
              <a:t>We may find that urbanicity is associated with increased mobility</a:t>
            </a:r>
          </a:p>
          <a:p>
            <a:r>
              <a:rPr lang="en-US" dirty="0" smtClean="0"/>
              <a:t>We may have another study for which we measure community mobility (measured in hours) and quality of life (measured on a 1-100 scale). We may want to find out whether there’s a correlation between community mobility and quality of life</a:t>
            </a:r>
          </a:p>
          <a:p>
            <a:pPr lvl="1"/>
            <a:r>
              <a:rPr lang="en-US" b="1" dirty="0" smtClean="0"/>
              <a:t>Any correlation we may find does not imply causation!</a:t>
            </a:r>
          </a:p>
          <a:p>
            <a:r>
              <a:rPr lang="en-US" dirty="0" smtClean="0"/>
              <a:t>The studies that we did in HWs 1-3 are correlational – they use regression analysis using data at one time point, and aim only to examine the associations – and not causal relationships – between our dependent variables and predictors.</a:t>
            </a:r>
          </a:p>
        </p:txBody>
      </p:sp>
    </p:spTree>
    <p:extLst>
      <p:ext uri="{BB962C8B-B14F-4D97-AF65-F5344CB8AC3E}">
        <p14:creationId xmlns:p14="http://schemas.microsoft.com/office/powerpoint/2010/main" val="3893229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imgs.xkcd.com/comics/cor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1126"/>
            <a:ext cx="12221225" cy="492576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 y="0"/>
            <a:ext cx="12192001" cy="1325563"/>
          </a:xfrm>
        </p:spPr>
        <p:txBody>
          <a:bodyPr/>
          <a:lstStyle/>
          <a:p>
            <a:r>
              <a:rPr lang="en-US" b="1" dirty="0" smtClean="0"/>
              <a:t>Remember: Correlation Does Not Imply Causation!</a:t>
            </a:r>
            <a:endParaRPr lang="en-US" b="1" dirty="0"/>
          </a:p>
        </p:txBody>
      </p:sp>
    </p:spTree>
    <p:extLst>
      <p:ext uri="{BB962C8B-B14F-4D97-AF65-F5344CB8AC3E}">
        <p14:creationId xmlns:p14="http://schemas.microsoft.com/office/powerpoint/2010/main" val="1498550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smtClean="0"/>
              <a:t>Measuring Association Between 2 Variables in a Correlational Study</a:t>
            </a:r>
            <a:endParaRPr lang="en-US" b="1" dirty="0"/>
          </a:p>
        </p:txBody>
      </p:sp>
      <p:sp>
        <p:nvSpPr>
          <p:cNvPr id="3" name="Content Placeholder 2"/>
          <p:cNvSpPr>
            <a:spLocks noGrp="1"/>
          </p:cNvSpPr>
          <p:nvPr>
            <p:ph idx="1"/>
          </p:nvPr>
        </p:nvSpPr>
        <p:spPr>
          <a:xfrm>
            <a:off x="0" y="1622424"/>
            <a:ext cx="12192000" cy="5235575"/>
          </a:xfrm>
        </p:spPr>
        <p:txBody>
          <a:bodyPr>
            <a:normAutofit/>
          </a:bodyPr>
          <a:lstStyle/>
          <a:p>
            <a:r>
              <a:rPr lang="en-US" dirty="0" smtClean="0"/>
              <a:t>The way to measure the association between two variables depends on what kinds of variables we’re dealing with</a:t>
            </a:r>
          </a:p>
          <a:p>
            <a:r>
              <a:rPr lang="en-US" dirty="0" smtClean="0"/>
              <a:t>If we’re dealing with two continuous variables: </a:t>
            </a:r>
            <a:r>
              <a:rPr lang="en-US" b="1" i="1" dirty="0" smtClean="0"/>
              <a:t>Pearson correlation</a:t>
            </a:r>
            <a:endParaRPr lang="en-US" dirty="0" smtClean="0"/>
          </a:p>
          <a:p>
            <a:r>
              <a:rPr lang="en-US" dirty="0" smtClean="0"/>
              <a:t>If we’re dealing with two categorical variables: </a:t>
            </a:r>
            <a:r>
              <a:rPr lang="en-US" b="1" i="1" dirty="0" smtClean="0"/>
              <a:t>Chi-square test</a:t>
            </a:r>
          </a:p>
          <a:p>
            <a:r>
              <a:rPr lang="en-US" dirty="0"/>
              <a:t>If we’re dealing with </a:t>
            </a:r>
            <a:r>
              <a:rPr lang="en-US" dirty="0" smtClean="0"/>
              <a:t>a continuous variable and a binary variable: </a:t>
            </a:r>
            <a:r>
              <a:rPr lang="en-US" b="1" i="1" dirty="0" smtClean="0"/>
              <a:t>Independent samples t-test</a:t>
            </a:r>
          </a:p>
          <a:p>
            <a:pPr lvl="1"/>
            <a:r>
              <a:rPr lang="en-US" dirty="0" smtClean="0"/>
              <a:t>Are the means in the two groups different?</a:t>
            </a:r>
            <a:endParaRPr lang="en-US" dirty="0"/>
          </a:p>
          <a:p>
            <a:r>
              <a:rPr lang="en-US" dirty="0"/>
              <a:t>If we’re dealing with </a:t>
            </a:r>
            <a:r>
              <a:rPr lang="en-US" dirty="0" smtClean="0"/>
              <a:t>a continuous variable and a categorical variable with more than 2 categories: </a:t>
            </a:r>
            <a:r>
              <a:rPr lang="en-US" b="1" i="1" dirty="0" smtClean="0"/>
              <a:t>ANOVA</a:t>
            </a:r>
          </a:p>
          <a:p>
            <a:pPr lvl="1"/>
            <a:r>
              <a:rPr lang="en-US" dirty="0" smtClean="0"/>
              <a:t>Are the means in the 3+ groups different?</a:t>
            </a:r>
            <a:endParaRPr lang="en-US" dirty="0"/>
          </a:p>
          <a:p>
            <a:pPr marL="0" indent="0">
              <a:buNone/>
            </a:pPr>
            <a:endParaRPr lang="en-US" b="1" i="1" dirty="0"/>
          </a:p>
        </p:txBody>
      </p:sp>
    </p:spTree>
    <p:extLst>
      <p:ext uri="{BB962C8B-B14F-4D97-AF65-F5344CB8AC3E}">
        <p14:creationId xmlns:p14="http://schemas.microsoft.com/office/powerpoint/2010/main" val="768099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7734637"/>
              </p:ext>
            </p:extLst>
          </p:nvPr>
        </p:nvGraphicFramePr>
        <p:xfrm>
          <a:off x="-2" y="2"/>
          <a:ext cx="12192002" cy="6853188"/>
        </p:xfrm>
        <a:graphic>
          <a:graphicData uri="http://schemas.openxmlformats.org/drawingml/2006/table">
            <a:tbl>
              <a:tblPr>
                <a:tableStyleId>{5C22544A-7EE6-4342-B048-85BDC9FD1C3A}</a:tableStyleId>
              </a:tblPr>
              <a:tblGrid>
                <a:gridCol w="406402">
                  <a:extLst>
                    <a:ext uri="{9D8B030D-6E8A-4147-A177-3AD203B41FA5}">
                      <a16:colId xmlns:a16="http://schemas.microsoft.com/office/drawing/2014/main" val="20000"/>
                    </a:ext>
                  </a:extLst>
                </a:gridCol>
                <a:gridCol w="2320471">
                  <a:extLst>
                    <a:ext uri="{9D8B030D-6E8A-4147-A177-3AD203B41FA5}">
                      <a16:colId xmlns:a16="http://schemas.microsoft.com/office/drawing/2014/main" val="20001"/>
                    </a:ext>
                  </a:extLst>
                </a:gridCol>
                <a:gridCol w="2278265">
                  <a:extLst>
                    <a:ext uri="{9D8B030D-6E8A-4147-A177-3AD203B41FA5}">
                      <a16:colId xmlns:a16="http://schemas.microsoft.com/office/drawing/2014/main" val="20002"/>
                    </a:ext>
                  </a:extLst>
                </a:gridCol>
                <a:gridCol w="2106864">
                  <a:extLst>
                    <a:ext uri="{9D8B030D-6E8A-4147-A177-3AD203B41FA5}">
                      <a16:colId xmlns:a16="http://schemas.microsoft.com/office/drawing/2014/main" val="20003"/>
                    </a:ext>
                  </a:extLst>
                </a:gridCol>
                <a:gridCol w="2178957">
                  <a:extLst>
                    <a:ext uri="{9D8B030D-6E8A-4147-A177-3AD203B41FA5}">
                      <a16:colId xmlns:a16="http://schemas.microsoft.com/office/drawing/2014/main" val="20004"/>
                    </a:ext>
                  </a:extLst>
                </a:gridCol>
                <a:gridCol w="1313543">
                  <a:extLst>
                    <a:ext uri="{9D8B030D-6E8A-4147-A177-3AD203B41FA5}">
                      <a16:colId xmlns:a16="http://schemas.microsoft.com/office/drawing/2014/main" val="20005"/>
                    </a:ext>
                  </a:extLst>
                </a:gridCol>
                <a:gridCol w="1587500">
                  <a:extLst>
                    <a:ext uri="{9D8B030D-6E8A-4147-A177-3AD203B41FA5}">
                      <a16:colId xmlns:a16="http://schemas.microsoft.com/office/drawing/2014/main" val="20006"/>
                    </a:ext>
                  </a:extLst>
                </a:gridCol>
              </a:tblGrid>
              <a:tr h="244927">
                <a:tc gridSpan="7">
                  <a:txBody>
                    <a:bodyPr/>
                    <a:lstStyle/>
                    <a:p>
                      <a:pPr algn="ctr" fontAlgn="ctr"/>
                      <a:r>
                        <a:rPr lang="en-US" sz="1600" b="1" u="sng" strike="noStrike" dirty="0">
                          <a:effectLst/>
                          <a:latin typeface="+mn-lt"/>
                        </a:rPr>
                        <a:t>Exploratory Analysis</a:t>
                      </a:r>
                      <a:endParaRPr lang="en-US" sz="1600" b="1" i="0" u="sng" strike="noStrike" dirty="0">
                        <a:solidFill>
                          <a:srgbClr val="000000"/>
                        </a:solidFill>
                        <a:effectLst/>
                        <a:latin typeface="+mn-lt"/>
                      </a:endParaRPr>
                    </a:p>
                  </a:txBody>
                  <a:tcPr marL="9522" marR="9522" marT="9522"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8172">
                <a:tc>
                  <a:txBody>
                    <a:bodyPr/>
                    <a:lstStyle/>
                    <a:p>
                      <a:pPr algn="ctr" fontAlgn="ctr"/>
                      <a:endParaRPr lang="en-US" sz="1600" b="0" i="0" u="none" strike="noStrike" dirty="0">
                        <a:solidFill>
                          <a:srgbClr val="000000"/>
                        </a:solidFill>
                        <a:effectLst/>
                        <a:latin typeface="+mn-lt"/>
                      </a:endParaRPr>
                    </a:p>
                  </a:txBody>
                  <a:tcPr marL="9522" marR="9522" marT="9522" marB="0" anchor="ctr">
                    <a:solidFill>
                      <a:schemeClr val="accent4">
                        <a:lumMod val="40000"/>
                        <a:lumOff val="60000"/>
                      </a:schemeClr>
                    </a:solidFill>
                  </a:tcPr>
                </a:tc>
                <a:tc>
                  <a:txBody>
                    <a:bodyPr/>
                    <a:lstStyle/>
                    <a:p>
                      <a:pPr algn="ctr" fontAlgn="ctr"/>
                      <a:endParaRPr lang="en-US" sz="1600" b="0" i="0" u="none" strike="noStrike" dirty="0">
                        <a:solidFill>
                          <a:srgbClr val="FF0000"/>
                        </a:solidFill>
                        <a:effectLst/>
                        <a:latin typeface="+mn-lt"/>
                      </a:endParaRPr>
                    </a:p>
                  </a:txBody>
                  <a:tcPr marL="9522" marR="9522" marT="9522" marB="0" anchor="ctr">
                    <a:solidFill>
                      <a:schemeClr val="accent4">
                        <a:lumMod val="40000"/>
                        <a:lumOff val="60000"/>
                      </a:schemeClr>
                    </a:solidFill>
                  </a:tcPr>
                </a:tc>
                <a:tc gridSpan="5">
                  <a:txBody>
                    <a:bodyPr/>
                    <a:lstStyle/>
                    <a:p>
                      <a:pPr algn="ctr" fontAlgn="ctr"/>
                      <a:r>
                        <a:rPr lang="en-US" sz="1600" u="none" strike="noStrike" dirty="0">
                          <a:solidFill>
                            <a:srgbClr val="FF0000"/>
                          </a:solidFill>
                          <a:effectLst/>
                          <a:latin typeface="+mn-lt"/>
                        </a:rPr>
                        <a:t>Variable 2</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6641">
                <a:tc>
                  <a:txBody>
                    <a:bodyPr/>
                    <a:lstStyle/>
                    <a:p>
                      <a:pPr algn="ctr" fontAlgn="ctr"/>
                      <a:endParaRPr lang="en-US" sz="1600" b="0" i="0" u="none" strike="noStrike" dirty="0">
                        <a:solidFill>
                          <a:srgbClr val="000000"/>
                        </a:solidFill>
                        <a:effectLst/>
                        <a:latin typeface="+mn-lt"/>
                      </a:endParaRPr>
                    </a:p>
                  </a:txBody>
                  <a:tcPr marL="9522" marR="9522" marT="9522" marB="0" anchor="ctr">
                    <a:solidFill>
                      <a:schemeClr val="accent4">
                        <a:lumMod val="40000"/>
                        <a:lumOff val="60000"/>
                      </a:schemeClr>
                    </a:solidFill>
                  </a:tcPr>
                </a:tc>
                <a:tc>
                  <a:txBody>
                    <a:bodyPr/>
                    <a:lstStyle/>
                    <a:p>
                      <a:pPr algn="ctr" fontAlgn="ctr"/>
                      <a:endParaRPr lang="en-US" sz="1600" b="0"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u="none" strike="noStrike" dirty="0">
                          <a:solidFill>
                            <a:srgbClr val="FF0000"/>
                          </a:solidFill>
                          <a:effectLst/>
                          <a:latin typeface="+mn-lt"/>
                        </a:rPr>
                        <a:t>Continuous (Normal)</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u="none" strike="noStrike" dirty="0">
                          <a:solidFill>
                            <a:srgbClr val="FF0000"/>
                          </a:solidFill>
                          <a:effectLst/>
                          <a:latin typeface="+mn-lt"/>
                        </a:rPr>
                        <a:t>Continuous (Skewed)</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u="none" strike="noStrike" dirty="0">
                          <a:solidFill>
                            <a:srgbClr val="FF0000"/>
                          </a:solidFill>
                          <a:effectLst/>
                          <a:latin typeface="+mn-lt"/>
                        </a:rPr>
                        <a:t>Ordinal</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u="none" strike="noStrike" dirty="0">
                          <a:solidFill>
                            <a:srgbClr val="FF0000"/>
                          </a:solidFill>
                          <a:effectLst/>
                          <a:latin typeface="+mn-lt"/>
                        </a:rPr>
                        <a:t>Categorical (3+ categories)</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u="none" strike="noStrike" dirty="0">
                          <a:solidFill>
                            <a:srgbClr val="FF0000"/>
                          </a:solidFill>
                          <a:effectLst/>
                          <a:latin typeface="+mn-lt"/>
                        </a:rPr>
                        <a:t>Binary</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extLst>
                  <a:ext uri="{0D108BD9-81ED-4DB2-BD59-A6C34878D82A}">
                    <a16:rowId xmlns:a16="http://schemas.microsoft.com/office/drawing/2014/main" val="10002"/>
                  </a:ext>
                </a:extLst>
              </a:tr>
              <a:tr h="329878">
                <a:tc rowSpan="5">
                  <a:txBody>
                    <a:bodyPr/>
                    <a:lstStyle/>
                    <a:p>
                      <a:pPr algn="ctr" fontAlgn="ctr"/>
                      <a:r>
                        <a:rPr lang="en-US" sz="1600" u="none" strike="noStrike" dirty="0">
                          <a:solidFill>
                            <a:srgbClr val="FF0000"/>
                          </a:solidFill>
                          <a:effectLst/>
                          <a:latin typeface="+mn-lt"/>
                        </a:rPr>
                        <a:t>Variable 1</a:t>
                      </a:r>
                      <a:endParaRPr lang="en-US" sz="1600" b="1" i="0" u="none" strike="noStrike" dirty="0">
                        <a:solidFill>
                          <a:srgbClr val="FF0000"/>
                        </a:solidFill>
                        <a:effectLst/>
                        <a:latin typeface="+mn-lt"/>
                      </a:endParaRPr>
                    </a:p>
                  </a:txBody>
                  <a:tcPr marL="9522" marR="9522" marT="9522" marB="0" vert="vert270" anchor="ctr">
                    <a:solidFill>
                      <a:schemeClr val="accent4">
                        <a:lumMod val="40000"/>
                        <a:lumOff val="60000"/>
                      </a:schemeClr>
                    </a:solidFill>
                  </a:tcPr>
                </a:tc>
                <a:tc>
                  <a:txBody>
                    <a:bodyPr/>
                    <a:lstStyle/>
                    <a:p>
                      <a:pPr algn="ctr" fontAlgn="ctr"/>
                      <a:r>
                        <a:rPr lang="en-US" sz="1600" u="none" strike="noStrike" dirty="0">
                          <a:solidFill>
                            <a:srgbClr val="FF0000"/>
                          </a:solidFill>
                          <a:effectLst/>
                          <a:latin typeface="+mn-lt"/>
                        </a:rPr>
                        <a:t>Continuous (Normal)</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b="0" u="none" strike="noStrike" dirty="0">
                          <a:effectLst/>
                          <a:latin typeface="+mn-lt"/>
                        </a:rPr>
                        <a:t>Pearson Correlation</a:t>
                      </a:r>
                      <a:endParaRPr lang="en-US" sz="1600" b="0" i="0" u="none" strike="noStrike" dirty="0">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tc>
                  <a:txBody>
                    <a:bodyPr/>
                    <a:lstStyle/>
                    <a:p>
                      <a:pPr algn="ctr" fontAlgn="ctr"/>
                      <a:endParaRPr lang="en-US" sz="1600" b="0" i="0" u="none" strike="noStrike" dirty="0">
                        <a:solidFill>
                          <a:srgbClr val="000000"/>
                        </a:solidFill>
                        <a:effectLst/>
                        <a:latin typeface="+mn-lt"/>
                      </a:endParaRPr>
                    </a:p>
                  </a:txBody>
                  <a:tcPr marL="9522" marR="9522" marT="9522" marB="0" anchor="ctr"/>
                </a:tc>
                <a:tc>
                  <a:txBody>
                    <a:bodyPr/>
                    <a:lstStyle/>
                    <a:p>
                      <a:pPr algn="ctr" fontAlgn="ctr"/>
                      <a:endParaRPr lang="en-US" sz="1600" b="0" i="0" u="none" strike="noStrike" dirty="0">
                        <a:solidFill>
                          <a:srgbClr val="000000"/>
                        </a:solidFill>
                        <a:effectLst/>
                        <a:latin typeface="+mn-lt"/>
                      </a:endParaRPr>
                    </a:p>
                  </a:txBody>
                  <a:tcPr marL="9522" marR="9522" marT="9522" marB="0" anchor="ctr"/>
                </a:tc>
                <a:tc>
                  <a:txBody>
                    <a:bodyPr/>
                    <a:lstStyle/>
                    <a:p>
                      <a:pPr algn="ctr" fontAlgn="ctr"/>
                      <a:endParaRPr lang="en-US" sz="1600" b="0" i="0" u="none" strike="noStrike" dirty="0">
                        <a:solidFill>
                          <a:srgbClr val="000000"/>
                        </a:solidFill>
                        <a:effectLst/>
                        <a:latin typeface="+mn-lt"/>
                      </a:endParaRPr>
                    </a:p>
                  </a:txBody>
                  <a:tcPr marL="9522" marR="9522" marT="9522" marB="0" anchor="ctr"/>
                </a:tc>
                <a:extLst>
                  <a:ext uri="{0D108BD9-81ED-4DB2-BD59-A6C34878D82A}">
                    <a16:rowId xmlns:a16="http://schemas.microsoft.com/office/drawing/2014/main" val="10003"/>
                  </a:ext>
                </a:extLst>
              </a:tr>
              <a:tr h="1252049">
                <a:tc vMerge="1">
                  <a:txBody>
                    <a:bodyPr/>
                    <a:lstStyle/>
                    <a:p>
                      <a:endParaRPr lang="en-US"/>
                    </a:p>
                  </a:txBody>
                  <a:tcPr/>
                </a:tc>
                <a:tc>
                  <a:txBody>
                    <a:bodyPr/>
                    <a:lstStyle/>
                    <a:p>
                      <a:pPr algn="ctr" fontAlgn="ctr"/>
                      <a:r>
                        <a:rPr lang="en-US" sz="1600" u="none" strike="noStrike" dirty="0">
                          <a:solidFill>
                            <a:srgbClr val="FF0000"/>
                          </a:solidFill>
                          <a:effectLst/>
                          <a:latin typeface="+mn-lt"/>
                        </a:rPr>
                        <a:t>Continuous (Skewed)</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b="0" u="none" strike="noStrike" dirty="0">
                          <a:effectLst/>
                          <a:latin typeface="+mn-lt"/>
                        </a:rPr>
                        <a:t>Spearman Correlation</a:t>
                      </a:r>
                      <a:br>
                        <a:rPr lang="en-US" sz="1600" b="0" u="none" strike="noStrike" dirty="0">
                          <a:effectLst/>
                          <a:latin typeface="+mn-lt"/>
                        </a:rPr>
                      </a:br>
                      <a:r>
                        <a:rPr lang="en-US" sz="1600" b="0" u="none" strike="noStrike" dirty="0">
                          <a:effectLst/>
                          <a:latin typeface="+mn-lt"/>
                        </a:rPr>
                        <a:t/>
                      </a:r>
                      <a:br>
                        <a:rPr lang="en-US" sz="1600" b="0" u="none" strike="noStrike" dirty="0">
                          <a:effectLst/>
                          <a:latin typeface="+mn-lt"/>
                        </a:rPr>
                      </a:br>
                      <a:r>
                        <a:rPr lang="en-US" sz="1600" b="0" u="none" strike="noStrike" dirty="0">
                          <a:effectLst/>
                          <a:latin typeface="+mn-lt"/>
                        </a:rPr>
                        <a:t>Some will use Pearson Correlation</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Spearman Correlation</a:t>
                      </a:r>
                      <a:br>
                        <a:rPr lang="en-US" sz="1600" b="0" u="none" strike="noStrike" dirty="0">
                          <a:effectLst/>
                          <a:latin typeface="+mn-lt"/>
                        </a:rPr>
                      </a:br>
                      <a:r>
                        <a:rPr lang="en-US" sz="1600" b="0" u="none" strike="noStrike" dirty="0">
                          <a:effectLst/>
                          <a:latin typeface="+mn-lt"/>
                        </a:rPr>
                        <a:t/>
                      </a:r>
                      <a:br>
                        <a:rPr lang="en-US" sz="1600" b="0" u="none" strike="noStrike" dirty="0">
                          <a:effectLst/>
                          <a:latin typeface="+mn-lt"/>
                        </a:rPr>
                      </a:br>
                      <a:r>
                        <a:rPr lang="en-US" sz="1600" b="0" u="none" strike="noStrike" dirty="0">
                          <a:effectLst/>
                          <a:latin typeface="+mn-lt"/>
                        </a:rPr>
                        <a:t>Some will use Pearson Correlation</a:t>
                      </a:r>
                      <a:endParaRPr lang="en-US" sz="1600" b="0" i="0" u="none" strike="noStrike" dirty="0">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extLst>
                  <a:ext uri="{0D108BD9-81ED-4DB2-BD59-A6C34878D82A}">
                    <a16:rowId xmlns:a16="http://schemas.microsoft.com/office/drawing/2014/main" val="10004"/>
                  </a:ext>
                </a:extLst>
              </a:tr>
              <a:tr h="1997457">
                <a:tc vMerge="1">
                  <a:txBody>
                    <a:bodyPr/>
                    <a:lstStyle/>
                    <a:p>
                      <a:endParaRPr lang="en-US"/>
                    </a:p>
                  </a:txBody>
                  <a:tcPr/>
                </a:tc>
                <a:tc>
                  <a:txBody>
                    <a:bodyPr/>
                    <a:lstStyle/>
                    <a:p>
                      <a:pPr algn="ctr" fontAlgn="ctr"/>
                      <a:r>
                        <a:rPr lang="en-US" sz="1600" u="none" strike="noStrike" dirty="0">
                          <a:solidFill>
                            <a:srgbClr val="FF0000"/>
                          </a:solidFill>
                          <a:effectLst/>
                          <a:latin typeface="+mn-lt"/>
                        </a:rPr>
                        <a:t>Ordinal</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b="0" u="none" strike="noStrike" dirty="0">
                          <a:effectLst/>
                          <a:latin typeface="+mn-lt"/>
                        </a:rPr>
                        <a:t>ANOVA (if ordinal variable has only a few categories);</a:t>
                      </a:r>
                      <a:br>
                        <a:rPr lang="en-US" sz="1600" b="0" u="none" strike="noStrike" dirty="0">
                          <a:effectLst/>
                          <a:latin typeface="+mn-lt"/>
                        </a:rPr>
                      </a:br>
                      <a:r>
                        <a:rPr lang="en-US" sz="1600" b="0" u="none" strike="noStrike" dirty="0">
                          <a:effectLst/>
                          <a:latin typeface="+mn-lt"/>
                        </a:rPr>
                        <a:t/>
                      </a:r>
                      <a:br>
                        <a:rPr lang="en-US" sz="1600" b="0" u="none" strike="noStrike" dirty="0">
                          <a:effectLst/>
                          <a:latin typeface="+mn-lt"/>
                        </a:rPr>
                      </a:br>
                      <a:r>
                        <a:rPr lang="en-US" sz="1600" b="0" u="none" strike="noStrike" dirty="0">
                          <a:effectLst/>
                          <a:latin typeface="+mn-lt"/>
                        </a:rPr>
                        <a:t> Spearman Correlation (if ordinal variable has a lot of categories)</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err="1">
                          <a:effectLst/>
                          <a:latin typeface="+mn-lt"/>
                        </a:rPr>
                        <a:t>Kruskal</a:t>
                      </a:r>
                      <a:r>
                        <a:rPr lang="en-US" sz="1600" b="0" u="none" strike="noStrike" dirty="0">
                          <a:effectLst/>
                          <a:latin typeface="+mn-lt"/>
                        </a:rPr>
                        <a:t>-Wallis Test (Non-Parametric ANOVA) (if ordinal variable has only a few categories)</a:t>
                      </a:r>
                      <a:br>
                        <a:rPr lang="en-US" sz="1600" b="0" u="none" strike="noStrike" dirty="0">
                          <a:effectLst/>
                          <a:latin typeface="+mn-lt"/>
                        </a:rPr>
                      </a:br>
                      <a:r>
                        <a:rPr lang="en-US" sz="1600" b="0" u="none" strike="noStrike" dirty="0">
                          <a:effectLst/>
                          <a:latin typeface="+mn-lt"/>
                        </a:rPr>
                        <a:t/>
                      </a:r>
                      <a:br>
                        <a:rPr lang="en-US" sz="1600" b="0" u="none" strike="noStrike" dirty="0">
                          <a:effectLst/>
                          <a:latin typeface="+mn-lt"/>
                        </a:rPr>
                      </a:br>
                      <a:r>
                        <a:rPr lang="en-US" sz="1600" b="0" u="none" strike="noStrike" dirty="0">
                          <a:effectLst/>
                          <a:latin typeface="+mn-lt"/>
                        </a:rPr>
                        <a:t> Spearman Correlation (if ordinal variable has a lot of categories)</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Chi-Square (if variables have a few categories) </a:t>
                      </a:r>
                      <a:br>
                        <a:rPr lang="en-US" sz="1600" b="0" u="none" strike="noStrike" dirty="0">
                          <a:effectLst/>
                          <a:latin typeface="+mn-lt"/>
                        </a:rPr>
                      </a:br>
                      <a:r>
                        <a:rPr lang="en-US" sz="1600" b="0" u="none" strike="noStrike" dirty="0">
                          <a:effectLst/>
                          <a:latin typeface="+mn-lt"/>
                        </a:rPr>
                        <a:t/>
                      </a:r>
                      <a:br>
                        <a:rPr lang="en-US" sz="1600" b="0" u="none" strike="noStrike" dirty="0">
                          <a:effectLst/>
                          <a:latin typeface="+mn-lt"/>
                        </a:rPr>
                      </a:br>
                      <a:r>
                        <a:rPr lang="en-US" sz="1600" b="0" u="none" strike="noStrike" dirty="0">
                          <a:effectLst/>
                          <a:latin typeface="+mn-lt"/>
                        </a:rPr>
                        <a:t>Spearman correlation (if both variables have a lot of categories)</a:t>
                      </a:r>
                      <a:endParaRPr lang="en-US" sz="1600" b="0" i="0" u="none" strike="noStrike" dirty="0">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extLst>
                  <a:ext uri="{0D108BD9-81ED-4DB2-BD59-A6C34878D82A}">
                    <a16:rowId xmlns:a16="http://schemas.microsoft.com/office/drawing/2014/main" val="10005"/>
                  </a:ext>
                </a:extLst>
              </a:tr>
              <a:tr h="506641">
                <a:tc vMerge="1">
                  <a:txBody>
                    <a:bodyPr/>
                    <a:lstStyle/>
                    <a:p>
                      <a:endParaRPr lang="en-US"/>
                    </a:p>
                  </a:txBody>
                  <a:tcPr/>
                </a:tc>
                <a:tc>
                  <a:txBody>
                    <a:bodyPr/>
                    <a:lstStyle/>
                    <a:p>
                      <a:pPr algn="ctr" fontAlgn="ctr"/>
                      <a:r>
                        <a:rPr lang="en-US" sz="1600" u="none" strike="noStrike">
                          <a:solidFill>
                            <a:srgbClr val="FF0000"/>
                          </a:solidFill>
                          <a:effectLst/>
                          <a:latin typeface="+mn-lt"/>
                        </a:rPr>
                        <a:t>Categorical (3+ categories)</a:t>
                      </a:r>
                      <a:endParaRPr lang="en-US" sz="1600" b="1" i="0" u="none" strike="noStrike">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b="0" u="none" strike="noStrike">
                          <a:effectLst/>
                          <a:latin typeface="+mn-lt"/>
                        </a:rPr>
                        <a:t>ANOVA</a:t>
                      </a:r>
                      <a:endParaRPr lang="en-US" sz="1600" b="0" i="0" u="none" strike="noStrike">
                        <a:solidFill>
                          <a:srgbClr val="000000"/>
                        </a:solidFill>
                        <a:effectLst/>
                        <a:latin typeface="+mn-lt"/>
                      </a:endParaRPr>
                    </a:p>
                  </a:txBody>
                  <a:tcPr marL="9522" marR="9522" marT="9522" marB="0" anchor="ctr"/>
                </a:tc>
                <a:tc>
                  <a:txBody>
                    <a:bodyPr/>
                    <a:lstStyle/>
                    <a:p>
                      <a:pPr algn="ctr" fontAlgn="ctr"/>
                      <a:r>
                        <a:rPr lang="en-US" sz="1600" b="0" u="none" strike="noStrike" dirty="0" err="1">
                          <a:effectLst/>
                          <a:latin typeface="+mn-lt"/>
                        </a:rPr>
                        <a:t>Kruskal</a:t>
                      </a:r>
                      <a:r>
                        <a:rPr lang="en-US" sz="1600" b="0" u="none" strike="noStrike" dirty="0">
                          <a:effectLst/>
                          <a:latin typeface="+mn-lt"/>
                        </a:rPr>
                        <a:t>-Wallis Test (Non-Parametric ANOVA)</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Chi-Square Test</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a:effectLst/>
                          <a:latin typeface="+mn-lt"/>
                        </a:rPr>
                        <a:t>Chi-Square Test</a:t>
                      </a:r>
                      <a:endParaRPr lang="en-US" sz="1600" b="0" i="0" u="none" strike="noStrike">
                        <a:solidFill>
                          <a:srgbClr val="000000"/>
                        </a:solidFill>
                        <a:effectLst/>
                        <a:latin typeface="+mn-lt"/>
                      </a:endParaRPr>
                    </a:p>
                  </a:txBody>
                  <a:tcPr marL="9522" marR="9522" marT="9522" marB="0" anchor="ctr"/>
                </a:tc>
                <a:tc>
                  <a:txBody>
                    <a:bodyPr/>
                    <a:lstStyle/>
                    <a:p>
                      <a:pPr algn="ctr" fontAlgn="ctr"/>
                      <a:endParaRPr lang="en-US" sz="1600" b="0" i="0" u="none" strike="noStrike">
                        <a:solidFill>
                          <a:srgbClr val="000000"/>
                        </a:solidFill>
                        <a:effectLst/>
                        <a:latin typeface="+mn-lt"/>
                      </a:endParaRPr>
                    </a:p>
                  </a:txBody>
                  <a:tcPr marL="9522" marR="9522" marT="9522" marB="0" anchor="ctr"/>
                </a:tc>
                <a:extLst>
                  <a:ext uri="{0D108BD9-81ED-4DB2-BD59-A6C34878D82A}">
                    <a16:rowId xmlns:a16="http://schemas.microsoft.com/office/drawing/2014/main" val="10006"/>
                  </a:ext>
                </a:extLst>
              </a:tr>
              <a:tr h="1748988">
                <a:tc vMerge="1">
                  <a:txBody>
                    <a:bodyPr/>
                    <a:lstStyle/>
                    <a:p>
                      <a:endParaRPr lang="en-US"/>
                    </a:p>
                  </a:txBody>
                  <a:tcPr/>
                </a:tc>
                <a:tc>
                  <a:txBody>
                    <a:bodyPr/>
                    <a:lstStyle/>
                    <a:p>
                      <a:pPr algn="ctr" fontAlgn="ctr"/>
                      <a:r>
                        <a:rPr lang="en-US" sz="1600" u="none" strike="noStrike" dirty="0">
                          <a:solidFill>
                            <a:srgbClr val="FF0000"/>
                          </a:solidFill>
                          <a:effectLst/>
                          <a:latin typeface="+mn-lt"/>
                        </a:rPr>
                        <a:t>Binary</a:t>
                      </a:r>
                      <a:endParaRPr lang="en-US" sz="1600" b="1" i="0" u="none" strike="noStrike" dirty="0">
                        <a:solidFill>
                          <a:srgbClr val="FF0000"/>
                        </a:solidFill>
                        <a:effectLst/>
                        <a:latin typeface="+mn-lt"/>
                      </a:endParaRPr>
                    </a:p>
                  </a:txBody>
                  <a:tcPr marL="9522" marR="9522" marT="9522" marB="0" anchor="ctr">
                    <a:solidFill>
                      <a:schemeClr val="accent4">
                        <a:lumMod val="40000"/>
                        <a:lumOff val="60000"/>
                      </a:schemeClr>
                    </a:solidFill>
                  </a:tcPr>
                </a:tc>
                <a:tc>
                  <a:txBody>
                    <a:bodyPr/>
                    <a:lstStyle/>
                    <a:p>
                      <a:pPr algn="ctr" fontAlgn="ctr"/>
                      <a:r>
                        <a:rPr lang="en-US" sz="1600" b="0" u="none" strike="noStrike">
                          <a:effectLst/>
                          <a:latin typeface="+mn-lt"/>
                        </a:rPr>
                        <a:t>T-Test</a:t>
                      </a:r>
                      <a:endParaRPr lang="en-US" sz="1600" b="0" i="0" u="none" strike="noStrike">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Mann–Whitney U test (also called the Mann–Whitney–Wilcoxon (MWW), Wilcoxon rank-sum test (WRS), or Wilcoxon–Mann–Whitney test) </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Chi-Square Test</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Chi-Square Test</a:t>
                      </a:r>
                      <a:endParaRPr lang="en-US" sz="1600" b="0" i="0" u="none" strike="noStrike" dirty="0">
                        <a:solidFill>
                          <a:srgbClr val="000000"/>
                        </a:solidFill>
                        <a:effectLst/>
                        <a:latin typeface="+mn-lt"/>
                      </a:endParaRPr>
                    </a:p>
                  </a:txBody>
                  <a:tcPr marL="9522" marR="9522" marT="9522" marB="0" anchor="ctr"/>
                </a:tc>
                <a:tc>
                  <a:txBody>
                    <a:bodyPr/>
                    <a:lstStyle/>
                    <a:p>
                      <a:pPr algn="ctr" fontAlgn="ctr"/>
                      <a:r>
                        <a:rPr lang="en-US" sz="1600" b="0" u="none" strike="noStrike" dirty="0">
                          <a:effectLst/>
                          <a:latin typeface="+mn-lt"/>
                        </a:rPr>
                        <a:t>Chi-Square Test</a:t>
                      </a:r>
                      <a:br>
                        <a:rPr lang="en-US" sz="1600" b="0" u="none" strike="noStrike" dirty="0">
                          <a:effectLst/>
                          <a:latin typeface="+mn-lt"/>
                        </a:rPr>
                      </a:br>
                      <a:r>
                        <a:rPr lang="en-US" sz="1600" b="0" u="none" strike="noStrike" dirty="0">
                          <a:effectLst/>
                          <a:latin typeface="+mn-lt"/>
                        </a:rPr>
                        <a:t/>
                      </a:r>
                      <a:br>
                        <a:rPr lang="en-US" sz="1600" b="0" u="none" strike="noStrike" dirty="0">
                          <a:effectLst/>
                          <a:latin typeface="+mn-lt"/>
                        </a:rPr>
                      </a:br>
                      <a:r>
                        <a:rPr lang="en-US" sz="1600" b="0" u="none" strike="noStrike" dirty="0">
                          <a:effectLst/>
                          <a:latin typeface="+mn-lt"/>
                        </a:rPr>
                        <a:t>Fisher's Exact Test</a:t>
                      </a:r>
                      <a:endParaRPr lang="en-US" sz="1600" b="0" i="0" u="none" strike="noStrike" dirty="0">
                        <a:solidFill>
                          <a:srgbClr val="000000"/>
                        </a:solidFill>
                        <a:effectLst/>
                        <a:latin typeface="+mn-lt"/>
                      </a:endParaRPr>
                    </a:p>
                  </a:txBody>
                  <a:tcPr marL="9522" marR="9522" marT="9522"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2266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26"/>
            <a:ext cx="12192000" cy="920292"/>
          </a:xfrm>
        </p:spPr>
        <p:txBody>
          <a:bodyPr/>
          <a:lstStyle/>
          <a:p>
            <a:r>
              <a:rPr lang="en-US" b="1" dirty="0" smtClean="0"/>
              <a:t>Where It All Starts</a:t>
            </a:r>
            <a:endParaRPr lang="en-US" b="1" dirty="0"/>
          </a:p>
        </p:txBody>
      </p:sp>
      <p:pic>
        <p:nvPicPr>
          <p:cNvPr id="5" name="Picture 4"/>
          <p:cNvPicPr>
            <a:picLocks noChangeAspect="1"/>
          </p:cNvPicPr>
          <p:nvPr/>
        </p:nvPicPr>
        <p:blipFill>
          <a:blip r:embed="rId2"/>
          <a:stretch>
            <a:fillRect/>
          </a:stretch>
        </p:blipFill>
        <p:spPr>
          <a:xfrm>
            <a:off x="4013597" y="1145718"/>
            <a:ext cx="4164806" cy="5405895"/>
          </a:xfrm>
          <a:prstGeom prst="rect">
            <a:avLst/>
          </a:prstGeom>
        </p:spPr>
      </p:pic>
    </p:spTree>
    <p:extLst>
      <p:ext uri="{BB962C8B-B14F-4D97-AF65-F5344CB8AC3E}">
        <p14:creationId xmlns:p14="http://schemas.microsoft.com/office/powerpoint/2010/main" val="42281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smtClean="0"/>
              <a:t>Coming up with Comparison Groups</a:t>
            </a:r>
            <a:endParaRPr lang="en-US" b="1" dirty="0"/>
          </a:p>
        </p:txBody>
      </p:sp>
      <p:sp>
        <p:nvSpPr>
          <p:cNvPr id="3" name="Content Placeholder 2"/>
          <p:cNvSpPr>
            <a:spLocks noGrp="1"/>
          </p:cNvSpPr>
          <p:nvPr>
            <p:ph idx="1"/>
          </p:nvPr>
        </p:nvSpPr>
        <p:spPr>
          <a:xfrm>
            <a:off x="0" y="1325562"/>
            <a:ext cx="12192000" cy="5532437"/>
          </a:xfrm>
        </p:spPr>
        <p:txBody>
          <a:bodyPr>
            <a:normAutofit fontScale="92500"/>
          </a:bodyPr>
          <a:lstStyle/>
          <a:p>
            <a:r>
              <a:rPr lang="en-US" dirty="0" smtClean="0"/>
              <a:t>In certain situations, you really need a comparison group - results without one might be not particularly meaningful or interesting</a:t>
            </a:r>
          </a:p>
          <a:p>
            <a:r>
              <a:rPr lang="en-US" dirty="0" smtClean="0"/>
              <a:t>Imagine a situation where you have a data set with a lot of individuals who participated in a treatment program and a lot of individuals who didn’t</a:t>
            </a:r>
          </a:p>
          <a:p>
            <a:r>
              <a:rPr lang="en-US" dirty="0" smtClean="0"/>
              <a:t>You can come up with a comparison group using </a:t>
            </a:r>
            <a:r>
              <a:rPr lang="en-US" b="1" dirty="0" smtClean="0"/>
              <a:t>matching</a:t>
            </a:r>
          </a:p>
          <a:p>
            <a:pPr lvl="1"/>
            <a:r>
              <a:rPr lang="en-US" b="1" dirty="0" smtClean="0"/>
              <a:t>Matching</a:t>
            </a:r>
            <a:r>
              <a:rPr lang="en-US" dirty="0"/>
              <a:t> is a statistical technique which is used to evaluate the effect of a treatment by comparing the treated and the non-treated units in </a:t>
            </a:r>
            <a:r>
              <a:rPr lang="en-US" dirty="0" smtClean="0"/>
              <a:t>an observational or quasi-experimental study.</a:t>
            </a:r>
          </a:p>
          <a:p>
            <a:pPr lvl="1"/>
            <a:r>
              <a:rPr lang="en-US" dirty="0" smtClean="0"/>
              <a:t>The </a:t>
            </a:r>
            <a:r>
              <a:rPr lang="en-US" dirty="0"/>
              <a:t>goal of matching is, for every treated </a:t>
            </a:r>
            <a:r>
              <a:rPr lang="en-US" dirty="0" smtClean="0"/>
              <a:t>observation, </a:t>
            </a:r>
            <a:r>
              <a:rPr lang="en-US" dirty="0"/>
              <a:t>to find one (or more) non-treated </a:t>
            </a:r>
            <a:r>
              <a:rPr lang="en-US" dirty="0" smtClean="0"/>
              <a:t>observation(s</a:t>
            </a:r>
            <a:r>
              <a:rPr lang="en-US" dirty="0"/>
              <a:t>) with similar observable characteristics against whom the effect of the treatment can be assessed. </a:t>
            </a:r>
            <a:endParaRPr lang="en-US" dirty="0" smtClean="0"/>
          </a:p>
          <a:p>
            <a:pPr lvl="1"/>
            <a:r>
              <a:rPr lang="en-US" dirty="0" smtClean="0"/>
              <a:t>By </a:t>
            </a:r>
            <a:r>
              <a:rPr lang="en-US" dirty="0"/>
              <a:t>matching treated </a:t>
            </a:r>
            <a:r>
              <a:rPr lang="en-US" dirty="0" smtClean="0"/>
              <a:t>observations to </a:t>
            </a:r>
            <a:r>
              <a:rPr lang="en-US" dirty="0"/>
              <a:t>similar non-treated </a:t>
            </a:r>
            <a:r>
              <a:rPr lang="en-US" dirty="0" smtClean="0"/>
              <a:t>observations, </a:t>
            </a:r>
            <a:r>
              <a:rPr lang="en-US" dirty="0"/>
              <a:t>matching enables a comparison of outcomes among treated and non-treated units to estimate the effect of the treatment reducing bias due </a:t>
            </a:r>
            <a:r>
              <a:rPr lang="en-US" dirty="0" smtClean="0"/>
              <a:t>to confounding.</a:t>
            </a:r>
            <a:r>
              <a:rPr lang="en-US" dirty="0"/>
              <a:t> </a:t>
            </a:r>
            <a:endParaRPr lang="en-US" dirty="0" smtClean="0"/>
          </a:p>
          <a:p>
            <a:r>
              <a:rPr lang="en-US" dirty="0" smtClean="0"/>
              <a:t>Source: Taken almost verbatim from </a:t>
            </a:r>
            <a:r>
              <a:rPr lang="en-US" dirty="0">
                <a:hlinkClick r:id="rId2"/>
              </a:rPr>
              <a:t>https://en.wikipedia.org/wiki/Matching_(statistics</a:t>
            </a:r>
            <a:r>
              <a:rPr lang="en-US" dirty="0" smtClean="0">
                <a:hlinkClick r:id="rId2"/>
              </a:rPr>
              <a:t>)</a:t>
            </a:r>
            <a:endParaRPr lang="en-US" dirty="0"/>
          </a:p>
        </p:txBody>
      </p:sp>
    </p:spTree>
    <p:extLst>
      <p:ext uri="{BB962C8B-B14F-4D97-AF65-F5344CB8AC3E}">
        <p14:creationId xmlns:p14="http://schemas.microsoft.com/office/powerpoint/2010/main" val="333312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smtClean="0"/>
              <a:t>Matching Example</a:t>
            </a:r>
            <a:endParaRPr lang="en-US" b="1" dirty="0"/>
          </a:p>
        </p:txBody>
      </p:sp>
      <p:sp>
        <p:nvSpPr>
          <p:cNvPr id="3" name="Content Placeholder 2"/>
          <p:cNvSpPr>
            <a:spLocks noGrp="1"/>
          </p:cNvSpPr>
          <p:nvPr>
            <p:ph idx="1"/>
          </p:nvPr>
        </p:nvSpPr>
        <p:spPr>
          <a:xfrm>
            <a:off x="0" y="1325562"/>
            <a:ext cx="12192000" cy="5532437"/>
          </a:xfrm>
        </p:spPr>
        <p:txBody>
          <a:bodyPr>
            <a:normAutofit fontScale="70000" lnSpcReduction="20000"/>
          </a:bodyPr>
          <a:lstStyle/>
          <a:p>
            <a:r>
              <a:rPr lang="en-US" dirty="0" smtClean="0"/>
              <a:t>Imagine you’re doing a study that looks at how greening vacant lots is associated with neighborhood crime</a:t>
            </a:r>
          </a:p>
          <a:p>
            <a:r>
              <a:rPr lang="en-US" dirty="0" smtClean="0"/>
              <a:t>You have a large data set of, say, 5000 vacant lots, and let’s say 300 of them have been “greened”</a:t>
            </a:r>
          </a:p>
          <a:p>
            <a:r>
              <a:rPr lang="en-US" dirty="0" smtClean="0"/>
              <a:t>For each lot, you have neighborhood crime variables </a:t>
            </a:r>
            <a:r>
              <a:rPr lang="en-US" i="1" dirty="0" smtClean="0"/>
              <a:t>after</a:t>
            </a:r>
            <a:r>
              <a:rPr lang="en-US" dirty="0" smtClean="0"/>
              <a:t> greening (no pre-greening crime data are available)</a:t>
            </a:r>
          </a:p>
          <a:p>
            <a:r>
              <a:rPr lang="en-US" dirty="0" smtClean="0"/>
              <a:t>To look at impact of greening, it would be very helpful to know what neighborhood crime is for similar lots that were </a:t>
            </a:r>
            <a:r>
              <a:rPr lang="en-US" i="1" dirty="0" smtClean="0"/>
              <a:t>not </a:t>
            </a:r>
            <a:r>
              <a:rPr lang="en-US" dirty="0" smtClean="0"/>
              <a:t>greened.</a:t>
            </a:r>
          </a:p>
          <a:p>
            <a:r>
              <a:rPr lang="en-US" dirty="0" smtClean="0"/>
              <a:t>So for each greened lot we might want to find 1 or more “matched” </a:t>
            </a:r>
            <a:r>
              <a:rPr lang="en-US" dirty="0" err="1" smtClean="0"/>
              <a:t>ungreened</a:t>
            </a:r>
            <a:r>
              <a:rPr lang="en-US" dirty="0" smtClean="0"/>
              <a:t> lot that is similar to it on a bunch of different characteristics (e.g., lot size, the amount of time it has been vacant, number of vacant lots nearby, price for which it last sold, etc.). </a:t>
            </a:r>
          </a:p>
          <a:p>
            <a:r>
              <a:rPr lang="en-US" dirty="0" smtClean="0"/>
              <a:t>This way we can compare the greened lots and unmatched greened lots in terms of crime: we are comparing comparable observations.</a:t>
            </a:r>
          </a:p>
          <a:p>
            <a:r>
              <a:rPr lang="en-US" dirty="0" smtClean="0"/>
              <a:t>Statistical matching helps alleviate some concerns about confounding, but is still far from the gold standard of a randomized controlled trial when it comes to trying to establish causality</a:t>
            </a:r>
          </a:p>
          <a:p>
            <a:pPr marL="0" indent="0">
              <a:buNone/>
            </a:pPr>
            <a:endParaRPr lang="en-US" b="1" i="1" dirty="0" smtClean="0"/>
          </a:p>
          <a:p>
            <a:pPr marL="0" indent="0">
              <a:buNone/>
            </a:pPr>
            <a:r>
              <a:rPr lang="en-US" b="1" i="1" dirty="0" smtClean="0"/>
              <a:t>Propensity </a:t>
            </a:r>
            <a:r>
              <a:rPr lang="en-US" b="1" i="1" dirty="0"/>
              <a:t>score matching</a:t>
            </a:r>
            <a:r>
              <a:rPr lang="en-US" i="1" dirty="0"/>
              <a:t> (PSM) is a quasi-experimental method in which the researcher uses statistical techniques to construct an artificial control group by </a:t>
            </a:r>
            <a:r>
              <a:rPr lang="en-US" b="1" i="1" dirty="0"/>
              <a:t>matching</a:t>
            </a:r>
            <a:r>
              <a:rPr lang="en-US" i="1" dirty="0"/>
              <a:t> each treated unit with a non-treated unit of similar characteristics</a:t>
            </a:r>
            <a:r>
              <a:rPr lang="en-US" i="1" dirty="0" smtClean="0"/>
              <a:t>.</a:t>
            </a:r>
          </a:p>
          <a:p>
            <a:pPr marL="0" indent="0">
              <a:buNone/>
            </a:pPr>
            <a:r>
              <a:rPr lang="en-US" sz="1700" i="1" dirty="0" smtClean="0"/>
              <a:t>Source: </a:t>
            </a:r>
            <a:r>
              <a:rPr lang="en-US" sz="1700" i="1" dirty="0" smtClean="0">
                <a:hlinkClick r:id="rId2"/>
              </a:rPr>
              <a:t>https</a:t>
            </a:r>
            <a:r>
              <a:rPr lang="en-US" sz="1700" i="1" dirty="0">
                <a:hlinkClick r:id="rId2"/>
              </a:rPr>
              <a:t>://dimewiki.worldbank.org/wiki/Propensity_Score_Matching#:~:text=Propensity%20score%20matching%20(PSM)%</a:t>
            </a:r>
            <a:r>
              <a:rPr lang="en-US" sz="1700" i="1" dirty="0" smtClean="0">
                <a:hlinkClick r:id="rId2"/>
              </a:rPr>
              <a:t>20is,the%20impact%20of%20an%20intervention</a:t>
            </a:r>
            <a:r>
              <a:rPr lang="en-US" sz="1700" i="1" dirty="0" smtClean="0"/>
              <a:t> </a:t>
            </a:r>
          </a:p>
        </p:txBody>
      </p:sp>
    </p:spTree>
    <p:extLst>
      <p:ext uri="{BB962C8B-B14F-4D97-AF65-F5344CB8AC3E}">
        <p14:creationId xmlns:p14="http://schemas.microsoft.com/office/powerpoint/2010/main" val="273652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smtClean="0"/>
              <a:t>An Example of a Geographical Comparison Group</a:t>
            </a:r>
            <a:endParaRPr lang="en-US" b="1" dirty="0"/>
          </a:p>
        </p:txBody>
      </p:sp>
      <p:sp>
        <p:nvSpPr>
          <p:cNvPr id="3" name="Content Placeholder 2"/>
          <p:cNvSpPr>
            <a:spLocks noGrp="1"/>
          </p:cNvSpPr>
          <p:nvPr>
            <p:ph idx="1"/>
          </p:nvPr>
        </p:nvSpPr>
        <p:spPr>
          <a:xfrm>
            <a:off x="0" y="1336902"/>
            <a:ext cx="12192000" cy="5521098"/>
          </a:xfrm>
        </p:spPr>
        <p:txBody>
          <a:bodyPr/>
          <a:lstStyle/>
          <a:p>
            <a:r>
              <a:rPr lang="en-US" dirty="0" err="1" smtClean="0"/>
              <a:t>Metraux</a:t>
            </a:r>
            <a:r>
              <a:rPr lang="en-US" dirty="0" smtClean="0"/>
              <a:t>, Brusilovskiy, </a:t>
            </a:r>
            <a:r>
              <a:rPr lang="en-US" dirty="0" err="1" smtClean="0"/>
              <a:t>Prvu-Bettger</a:t>
            </a:r>
            <a:r>
              <a:rPr lang="en-US" dirty="0" smtClean="0"/>
              <a:t>, Wong &amp; Salzer (2012): </a:t>
            </a:r>
            <a:r>
              <a:rPr lang="en-US" i="1" dirty="0" smtClean="0"/>
              <a:t>Geographic access to and availability of community resources for persons diagnosed with severe mental illness in Philadelphia, USA</a:t>
            </a:r>
          </a:p>
          <a:p>
            <a:pPr lvl="1"/>
            <a:r>
              <a:rPr lang="en-US" dirty="0" smtClean="0"/>
              <a:t>We wanted to look at distance to and number of community resources (e.g., stores, places of worship, restaurants, etc.) for individuals with serious mental illnesses</a:t>
            </a:r>
          </a:p>
          <a:p>
            <a:pPr lvl="1"/>
            <a:r>
              <a:rPr lang="en-US" dirty="0" smtClean="0"/>
              <a:t>We had data of 15,246 individuals who received Medicaid services for schizophrenia, schizoaffective disorder, major depression or bipolar disorder</a:t>
            </a:r>
          </a:p>
          <a:p>
            <a:pPr lvl="1"/>
            <a:r>
              <a:rPr lang="en-US" dirty="0" smtClean="0"/>
              <a:t>The problem would be much more interesting if we compared access and availability of community resources for people with a serious mental illness and the general population</a:t>
            </a:r>
            <a:r>
              <a:rPr lang="en-US" dirty="0"/>
              <a:t> </a:t>
            </a:r>
          </a:p>
          <a:p>
            <a:pPr lvl="2"/>
            <a:r>
              <a:rPr lang="en-US" dirty="0" smtClean="0"/>
              <a:t>That is, how much farther do people with serious mental illnesses live from supermarkets than members of the general population?</a:t>
            </a:r>
          </a:p>
          <a:p>
            <a:pPr lvl="2"/>
            <a:r>
              <a:rPr lang="en-US" dirty="0" smtClean="0"/>
              <a:t>Cannot infer causality here</a:t>
            </a:r>
          </a:p>
          <a:p>
            <a:pPr lvl="1"/>
            <a:r>
              <a:rPr lang="en-US" dirty="0" smtClean="0"/>
              <a:t>We didn’t have a comparison group, but we created one</a:t>
            </a:r>
          </a:p>
        </p:txBody>
      </p:sp>
    </p:spTree>
    <p:extLst>
      <p:ext uri="{BB962C8B-B14F-4D97-AF65-F5344CB8AC3E}">
        <p14:creationId xmlns:p14="http://schemas.microsoft.com/office/powerpoint/2010/main" val="212757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812"/>
            <a:ext cx="12192000" cy="999218"/>
          </a:xfrm>
        </p:spPr>
        <p:txBody>
          <a:bodyPr/>
          <a:lstStyle/>
          <a:p>
            <a:r>
              <a:rPr lang="en-US" b="1" dirty="0" smtClean="0"/>
              <a:t>Creating a Geographical Comparison Group</a:t>
            </a:r>
            <a:endParaRPr lang="en-US" b="1" dirty="0"/>
          </a:p>
        </p:txBody>
      </p:sp>
      <p:sp>
        <p:nvSpPr>
          <p:cNvPr id="3" name="Content Placeholder 2"/>
          <p:cNvSpPr>
            <a:spLocks noGrp="1"/>
          </p:cNvSpPr>
          <p:nvPr>
            <p:ph idx="1"/>
          </p:nvPr>
        </p:nvSpPr>
        <p:spPr>
          <a:xfrm>
            <a:off x="0" y="1190171"/>
            <a:ext cx="12192000" cy="5667829"/>
          </a:xfrm>
        </p:spPr>
        <p:txBody>
          <a:bodyPr>
            <a:normAutofit fontScale="92500"/>
          </a:bodyPr>
          <a:lstStyle/>
          <a:p>
            <a:r>
              <a:rPr lang="en-US" dirty="0" smtClean="0"/>
              <a:t>Took a block group-level shapefile of Philadelphia containing the population variable</a:t>
            </a:r>
          </a:p>
          <a:p>
            <a:r>
              <a:rPr lang="en-US" dirty="0" smtClean="0"/>
              <a:t>Created a comparison group of 15,246 points (same as the number of individuals with serious mental illnesses) which represented the general population</a:t>
            </a:r>
          </a:p>
          <a:p>
            <a:r>
              <a:rPr lang="en-US" dirty="0" smtClean="0"/>
              <a:t>The points were placed randomly, but the number of points in each block group was proportional to the block group’s population. </a:t>
            </a:r>
          </a:p>
          <a:p>
            <a:pPr lvl="1"/>
            <a:r>
              <a:rPr lang="en-US" dirty="0" smtClean="0"/>
              <a:t>We also constrained the point placement in a way that they fell along a </a:t>
            </a:r>
            <a:r>
              <a:rPr lang="en-US" i="1" dirty="0" smtClean="0"/>
              <a:t>road network</a:t>
            </a:r>
            <a:r>
              <a:rPr lang="en-US" dirty="0" smtClean="0"/>
              <a:t>.</a:t>
            </a:r>
          </a:p>
          <a:p>
            <a:pPr lvl="1"/>
            <a:r>
              <a:rPr lang="en-US" dirty="0" smtClean="0"/>
              <a:t>This is similar too using the </a:t>
            </a:r>
            <a:r>
              <a:rPr lang="en-US" i="1" dirty="0" smtClean="0"/>
              <a:t>Create Spatially Balanced Points </a:t>
            </a:r>
            <a:r>
              <a:rPr lang="en-US" dirty="0" smtClean="0"/>
              <a:t>Tool that we would use to create point patterns for the nonhomogeneous (i.e., population adjusted) K-Functions.</a:t>
            </a:r>
          </a:p>
          <a:p>
            <a:r>
              <a:rPr lang="en-US" dirty="0" smtClean="0"/>
              <a:t>With this comparison group, we could compare access and availability of resources for our sample of individuals with serious mental illnesses and points representative of the general population</a:t>
            </a:r>
          </a:p>
          <a:p>
            <a:r>
              <a:rPr lang="en-US" dirty="0" smtClean="0"/>
              <a:t>Same approach was used in another study </a:t>
            </a:r>
          </a:p>
          <a:p>
            <a:pPr lvl="1"/>
            <a:r>
              <a:rPr lang="en-US" dirty="0" smtClean="0"/>
              <a:t>Byrne, </a:t>
            </a:r>
            <a:r>
              <a:rPr lang="en-US" dirty="0" err="1" smtClean="0"/>
              <a:t>Prvu-Bettger</a:t>
            </a:r>
            <a:r>
              <a:rPr lang="en-US" dirty="0" smtClean="0"/>
              <a:t>, Brusilovskiy, Wong, </a:t>
            </a:r>
            <a:r>
              <a:rPr lang="en-US" dirty="0" err="1" smtClean="0"/>
              <a:t>Metraux</a:t>
            </a:r>
            <a:r>
              <a:rPr lang="en-US" dirty="0" smtClean="0"/>
              <a:t> &amp; Salzer (2013): </a:t>
            </a:r>
            <a:r>
              <a:rPr lang="en-US" i="1" dirty="0" smtClean="0"/>
              <a:t>Comparing Neighborhoods of Adults with Serious Mental Illnesses and of the General Population: Research Implications</a:t>
            </a:r>
            <a:endParaRPr lang="en-US" dirty="0" smtClean="0"/>
          </a:p>
        </p:txBody>
      </p:sp>
    </p:spTree>
    <p:extLst>
      <p:ext uri="{BB962C8B-B14F-4D97-AF65-F5344CB8AC3E}">
        <p14:creationId xmlns:p14="http://schemas.microsoft.com/office/powerpoint/2010/main" val="3616346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 y="94668"/>
            <a:ext cx="10515600" cy="948521"/>
          </a:xfrm>
        </p:spPr>
        <p:txBody>
          <a:bodyPr/>
          <a:lstStyle/>
          <a:p>
            <a:r>
              <a:rPr lang="en-US" b="1" dirty="0" smtClean="0"/>
              <a:t>Power Analysis</a:t>
            </a:r>
            <a:endParaRPr lang="en-US" b="1" dirty="0"/>
          </a:p>
        </p:txBody>
      </p:sp>
      <p:sp>
        <p:nvSpPr>
          <p:cNvPr id="3" name="Content Placeholder 2"/>
          <p:cNvSpPr>
            <a:spLocks noGrp="1"/>
          </p:cNvSpPr>
          <p:nvPr>
            <p:ph idx="1"/>
          </p:nvPr>
        </p:nvSpPr>
        <p:spPr>
          <a:xfrm>
            <a:off x="129862" y="1220317"/>
            <a:ext cx="11937642" cy="5399424"/>
          </a:xfrm>
        </p:spPr>
        <p:txBody>
          <a:bodyPr>
            <a:normAutofit lnSpcReduction="10000"/>
          </a:bodyPr>
          <a:lstStyle/>
          <a:p>
            <a:r>
              <a:rPr lang="en-US" sz="2400" dirty="0"/>
              <a:t>Remember that in statistics there are 2 types of error: Type I error, which means incorrectly rejecting the null hypothesis when it’s true, and Type II error, which means incorrectly failing to reject the null hypothesis when it’s false. </a:t>
            </a:r>
          </a:p>
          <a:p>
            <a:r>
              <a:rPr lang="en-US" sz="2400" dirty="0" smtClean="0"/>
              <a:t>Remember also that the probability of a type I error is referred to as </a:t>
            </a:r>
            <a:r>
              <a:rPr lang="el-GR" sz="2400" dirty="0" smtClean="0"/>
              <a:t>α</a:t>
            </a:r>
            <a:r>
              <a:rPr lang="en-US" sz="2400" dirty="0" smtClean="0"/>
              <a:t>, and statisticians typically set it at 0.05. That is, most statisticians run a test, compute the p-value, and then compare it to </a:t>
            </a:r>
            <a:r>
              <a:rPr lang="el-GR" sz="2400" dirty="0" smtClean="0"/>
              <a:t>α</a:t>
            </a:r>
            <a:r>
              <a:rPr lang="en-US" sz="2400" dirty="0" smtClean="0"/>
              <a:t> = 0.05.</a:t>
            </a:r>
          </a:p>
          <a:p>
            <a:r>
              <a:rPr lang="en-US" sz="2400" dirty="0" smtClean="0"/>
              <a:t>Further, recall that for any statistical test carried out on a given sample of size </a:t>
            </a:r>
            <a:r>
              <a:rPr lang="en-US" sz="2400" i="1" dirty="0" smtClean="0"/>
              <a:t>n</a:t>
            </a:r>
            <a:r>
              <a:rPr lang="en-US" sz="2400" dirty="0" smtClean="0"/>
              <a:t>, </a:t>
            </a:r>
            <a:r>
              <a:rPr lang="el-GR" sz="2400" dirty="0" smtClean="0"/>
              <a:t>α</a:t>
            </a:r>
            <a:r>
              <a:rPr lang="en-US" sz="2400" dirty="0" smtClean="0"/>
              <a:t> and </a:t>
            </a:r>
            <a:r>
              <a:rPr lang="el-GR" sz="2400" dirty="0" smtClean="0"/>
              <a:t>β</a:t>
            </a:r>
            <a:r>
              <a:rPr lang="en-US" sz="2400" dirty="0" smtClean="0"/>
              <a:t> will be inversely related, and the only way to decrease both is to increase the sample size.</a:t>
            </a:r>
          </a:p>
          <a:p>
            <a:r>
              <a:rPr lang="en-US" sz="2400" dirty="0" smtClean="0"/>
              <a:t>Typically, statisticians talk about the </a:t>
            </a:r>
            <a:r>
              <a:rPr lang="en-US" sz="2400" i="1" dirty="0" smtClean="0"/>
              <a:t>statistical power</a:t>
            </a:r>
            <a:r>
              <a:rPr lang="en-US" sz="2400" dirty="0" smtClean="0"/>
              <a:t> of a test, which is related to </a:t>
            </a:r>
            <a:r>
              <a:rPr lang="el-GR" sz="2400" dirty="0" smtClean="0"/>
              <a:t>β</a:t>
            </a:r>
            <a:r>
              <a:rPr lang="en-US" sz="2400" dirty="0" smtClean="0"/>
              <a:t>.</a:t>
            </a:r>
          </a:p>
          <a:p>
            <a:pPr lvl="2"/>
            <a:r>
              <a:rPr lang="en-US" sz="2400" dirty="0"/>
              <a:t>Power = 1 – Probability(Type II Error) = 1 – </a:t>
            </a:r>
            <a:r>
              <a:rPr lang="el-GR" sz="2400" dirty="0"/>
              <a:t>β</a:t>
            </a:r>
            <a:r>
              <a:rPr lang="en-US" sz="2400" dirty="0"/>
              <a:t> </a:t>
            </a:r>
            <a:endParaRPr lang="en-US" sz="2400" dirty="0" smtClean="0"/>
          </a:p>
          <a:p>
            <a:pPr lvl="2"/>
            <a:r>
              <a:rPr lang="en-US" sz="2400" dirty="0" smtClean="0"/>
              <a:t>Power of any test is the probability that it will reject a false null hypothesis</a:t>
            </a:r>
          </a:p>
          <a:p>
            <a:r>
              <a:rPr lang="en-US" sz="2400" dirty="0" smtClean="0"/>
              <a:t>A certain power, type I error, and sample size correspond to the effect size that a statistical test is able to detect. </a:t>
            </a:r>
          </a:p>
          <a:p>
            <a:pPr lvl="1"/>
            <a:r>
              <a:rPr lang="en-US" sz="2000" dirty="0" smtClean="0"/>
              <a:t>The measure of effect size is different for each type of statistical analysis. For instance, in Pearson correlations, the effect size is </a:t>
            </a:r>
            <a:r>
              <a:rPr lang="en-US" sz="2000" i="1" dirty="0" smtClean="0"/>
              <a:t>r; </a:t>
            </a:r>
            <a:r>
              <a:rPr lang="en-US" sz="2000" dirty="0" smtClean="0"/>
              <a:t>in regression analysis, it might be the standardized Beta coefficient, etc.</a:t>
            </a:r>
          </a:p>
          <a:p>
            <a:pPr lvl="1"/>
            <a:r>
              <a:rPr lang="en-US" sz="2000" dirty="0" smtClean="0"/>
              <a:t>The larger the sample size, the smaller (better) the effect that’s detectable by the test.</a:t>
            </a:r>
          </a:p>
        </p:txBody>
      </p:sp>
    </p:spTree>
    <p:extLst>
      <p:ext uri="{BB962C8B-B14F-4D97-AF65-F5344CB8AC3E}">
        <p14:creationId xmlns:p14="http://schemas.microsoft.com/office/powerpoint/2010/main" val="3177520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19" y="120428"/>
            <a:ext cx="10515600" cy="987156"/>
          </a:xfrm>
        </p:spPr>
        <p:txBody>
          <a:bodyPr/>
          <a:lstStyle/>
          <a:p>
            <a:r>
              <a:rPr lang="en-US" b="1" dirty="0" smtClean="0"/>
              <a:t>Power Analysis (Cont’d)</a:t>
            </a:r>
            <a:endParaRPr lang="en-US" b="1" dirty="0"/>
          </a:p>
        </p:txBody>
      </p:sp>
      <p:sp>
        <p:nvSpPr>
          <p:cNvPr id="4" name="Content Placeholder 3"/>
          <p:cNvSpPr>
            <a:spLocks noGrp="1"/>
          </p:cNvSpPr>
          <p:nvPr>
            <p:ph idx="1"/>
          </p:nvPr>
        </p:nvSpPr>
        <p:spPr>
          <a:xfrm>
            <a:off x="0" y="1023125"/>
            <a:ext cx="12192000" cy="5681555"/>
          </a:xfrm>
          <a:prstGeom prst="rect">
            <a:avLst/>
          </a:prstGeom>
        </p:spPr>
        <p:txBody>
          <a:bodyPr wrap="square">
            <a:spAutoFit/>
          </a:bodyPr>
          <a:lstStyle/>
          <a:p>
            <a:r>
              <a:rPr lang="en-US" sz="2400" dirty="0" smtClean="0"/>
              <a:t>For each type of statistical analysis (correlations, t-tests, ANOVAs, regression, </a:t>
            </a:r>
            <a:r>
              <a:rPr lang="en-US" sz="2400" dirty="0" err="1" smtClean="0"/>
              <a:t>etc</a:t>
            </a:r>
            <a:r>
              <a:rPr lang="en-US" sz="2400" dirty="0" smtClean="0"/>
              <a:t>), there’s a separate method for doing power analysis; sometimes the method is very confusing and poorly documented</a:t>
            </a:r>
          </a:p>
          <a:p>
            <a:r>
              <a:rPr lang="en-US" sz="2400" dirty="0" smtClean="0"/>
              <a:t>In most instances, the method tells you the sample size that you need in order to detect a desirable effect size for a given power level and type I error (typically set at 0.80 and 0.05, respectively) </a:t>
            </a:r>
          </a:p>
          <a:p>
            <a:r>
              <a:rPr lang="en-US" sz="2400" dirty="0" smtClean="0"/>
              <a:t>Because these analyses are often done </a:t>
            </a:r>
            <a:r>
              <a:rPr lang="en-US" sz="2400" i="1" dirty="0" smtClean="0"/>
              <a:t>before</a:t>
            </a:r>
            <a:r>
              <a:rPr lang="en-US" sz="2400" dirty="0" smtClean="0"/>
              <a:t> collecting the data, you need to guess what effect size you would like to detect</a:t>
            </a:r>
          </a:p>
          <a:p>
            <a:pPr lvl="1"/>
            <a:r>
              <a:rPr lang="en-US" sz="2000" dirty="0" smtClean="0"/>
              <a:t>Sometimes you can find what the effect size should be in the literature, and for some tests (e.g., t-tests) there’s good documentation of what is a small, medium and large effect</a:t>
            </a:r>
          </a:p>
          <a:p>
            <a:pPr lvl="1"/>
            <a:r>
              <a:rPr lang="en-US" sz="2000" dirty="0" smtClean="0"/>
              <a:t>However, a lot of the time it’s guessing on the part of the researcher, especially in situations when we plan to use more advanced statistical methods for analyzing data</a:t>
            </a:r>
          </a:p>
          <a:p>
            <a:r>
              <a:rPr lang="en-US" sz="2400" dirty="0" smtClean="0"/>
              <a:t>Software</a:t>
            </a:r>
            <a:r>
              <a:rPr lang="en-US" sz="2400" dirty="0"/>
              <a:t>: </a:t>
            </a:r>
            <a:r>
              <a:rPr lang="en-US" sz="2400" dirty="0" smtClean="0"/>
              <a:t>G*Power (free), can </a:t>
            </a:r>
            <a:r>
              <a:rPr lang="en-US" sz="2400" dirty="0"/>
              <a:t>be downloaded here: </a:t>
            </a:r>
            <a:r>
              <a:rPr lang="en-US" sz="2400" dirty="0">
                <a:hlinkClick r:id="rId2"/>
              </a:rPr>
              <a:t>http://</a:t>
            </a:r>
            <a:r>
              <a:rPr lang="en-US" sz="2400" dirty="0" smtClean="0">
                <a:hlinkClick r:id="rId2"/>
              </a:rPr>
              <a:t>www.gpower.hhu.de/en.html</a:t>
            </a:r>
            <a:endParaRPr lang="en-US" sz="2400" dirty="0"/>
          </a:p>
          <a:p>
            <a:r>
              <a:rPr lang="en-US" sz="2400" dirty="0" smtClean="0"/>
              <a:t>References: </a:t>
            </a:r>
          </a:p>
          <a:p>
            <a:pPr lvl="1"/>
            <a:r>
              <a:rPr lang="en-US" sz="1400" dirty="0" smtClean="0"/>
              <a:t>Ellis</a:t>
            </a:r>
            <a:r>
              <a:rPr lang="en-US" sz="1400" dirty="0"/>
              <a:t>, P. D. (2010). </a:t>
            </a:r>
            <a:r>
              <a:rPr lang="en-US" sz="1400" i="1" dirty="0"/>
              <a:t>The essential guide to effect sizes: Statistical power, meta-analysis, and the interpretation of research results</a:t>
            </a:r>
            <a:r>
              <a:rPr lang="en-US" sz="1400" dirty="0"/>
              <a:t>. Cambridge University Press</a:t>
            </a:r>
            <a:r>
              <a:rPr lang="en-US" sz="1400" dirty="0" smtClean="0"/>
              <a:t>.</a:t>
            </a:r>
          </a:p>
          <a:p>
            <a:pPr lvl="1"/>
            <a:r>
              <a:rPr lang="en-US" sz="1400" dirty="0" smtClean="0"/>
              <a:t>Cohen</a:t>
            </a:r>
            <a:r>
              <a:rPr lang="en-US" sz="1400" dirty="0"/>
              <a:t>, J. (1988). </a:t>
            </a:r>
            <a:r>
              <a:rPr lang="en-US" sz="1400" i="1" dirty="0"/>
              <a:t>Statistical power analysis for the behavioral sciences</a:t>
            </a:r>
            <a:r>
              <a:rPr lang="en-US" sz="1400" dirty="0"/>
              <a:t> (2nd </a:t>
            </a:r>
            <a:r>
              <a:rPr lang="en-US" sz="1400" dirty="0" err="1" smtClean="0"/>
              <a:t>ed</a:t>
            </a:r>
            <a:r>
              <a:rPr lang="en-US" sz="1400" dirty="0" smtClean="0"/>
              <a:t>). </a:t>
            </a:r>
            <a:r>
              <a:rPr lang="en-US" sz="1400" dirty="0"/>
              <a:t>Hillsdale, NJ: Erlbaum.</a:t>
            </a:r>
          </a:p>
        </p:txBody>
      </p:sp>
    </p:spTree>
    <p:extLst>
      <p:ext uri="{BB962C8B-B14F-4D97-AF65-F5344CB8AC3E}">
        <p14:creationId xmlns:p14="http://schemas.microsoft.com/office/powerpoint/2010/main" val="4252367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098961" cy="888642"/>
          </a:xfrm>
        </p:spPr>
        <p:txBody>
          <a:bodyPr/>
          <a:lstStyle/>
          <a:p>
            <a:r>
              <a:rPr lang="en-US" b="1" dirty="0" smtClean="0"/>
              <a:t>G*Power</a:t>
            </a:r>
            <a:endParaRPr lang="en-US" b="1" dirty="0"/>
          </a:p>
        </p:txBody>
      </p:sp>
      <p:pic>
        <p:nvPicPr>
          <p:cNvPr id="4" name="Picture 3"/>
          <p:cNvPicPr>
            <a:picLocks noChangeAspect="1"/>
          </p:cNvPicPr>
          <p:nvPr/>
        </p:nvPicPr>
        <p:blipFill>
          <a:blip r:embed="rId2"/>
          <a:stretch>
            <a:fillRect/>
          </a:stretch>
        </p:blipFill>
        <p:spPr>
          <a:xfrm>
            <a:off x="6402400" y="0"/>
            <a:ext cx="5697847" cy="6858000"/>
          </a:xfrm>
          <a:prstGeom prst="rect">
            <a:avLst/>
          </a:prstGeom>
        </p:spPr>
      </p:pic>
      <p:sp>
        <p:nvSpPr>
          <p:cNvPr id="5" name="TextBox 4"/>
          <p:cNvSpPr txBox="1"/>
          <p:nvPr/>
        </p:nvSpPr>
        <p:spPr>
          <a:xfrm>
            <a:off x="180304" y="1107583"/>
            <a:ext cx="60917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Power analysis available for many different types of statistical tests</a:t>
            </a:r>
          </a:p>
          <a:p>
            <a:pPr marL="285750" indent="-285750">
              <a:buFont typeface="Arial" panose="020B0604020202020204" pitchFamily="34" charset="0"/>
              <a:buChar char="•"/>
            </a:pPr>
            <a:r>
              <a:rPr lang="en-US" sz="2400" dirty="0" smtClean="0"/>
              <a:t>Each statistical test has its own quirks and parameters when it comes to power analysis</a:t>
            </a:r>
            <a:endParaRPr lang="en-US" sz="2400" dirty="0"/>
          </a:p>
        </p:txBody>
      </p:sp>
    </p:spTree>
    <p:extLst>
      <p:ext uri="{BB962C8B-B14F-4D97-AF65-F5344CB8AC3E}">
        <p14:creationId xmlns:p14="http://schemas.microsoft.com/office/powerpoint/2010/main" val="930678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9650" y="376237"/>
            <a:ext cx="10172700" cy="6105525"/>
          </a:xfrm>
          <a:prstGeom prst="rect">
            <a:avLst/>
          </a:prstGeom>
        </p:spPr>
      </p:pic>
    </p:spTree>
    <p:extLst>
      <p:ext uri="{BB962C8B-B14F-4D97-AF65-F5344CB8AC3E}">
        <p14:creationId xmlns:p14="http://schemas.microsoft.com/office/powerpoint/2010/main" val="506664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46220"/>
          </a:xfrm>
        </p:spPr>
        <p:txBody>
          <a:bodyPr/>
          <a:lstStyle/>
          <a:p>
            <a:r>
              <a:rPr lang="en-US" b="1" dirty="0" smtClean="0"/>
              <a:t>Issues Related to Significance Testing and P-Values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46220"/>
                <a:ext cx="12192000" cy="5711779"/>
              </a:xfrm>
            </p:spPr>
            <p:txBody>
              <a:bodyPr>
                <a:normAutofit fontScale="92500" lnSpcReduction="20000"/>
              </a:bodyPr>
              <a:lstStyle/>
              <a:p>
                <a:r>
                  <a:rPr lang="en-US" dirty="0" smtClean="0"/>
                  <a:t>Recall: P-value is the probability of observing a sample statistic value that is at least as different from the parameter value specified in the null hypothesis as it is.</a:t>
                </a:r>
              </a:p>
              <a:p>
                <a:pPr lvl="1"/>
                <a:r>
                  <a:rPr lang="en-US" dirty="0" smtClean="0"/>
                  <a:t>E.g.,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𝐻</m:t>
                        </m:r>
                      </m:e>
                      <m:sub>
                        <m:r>
                          <a:rPr lang="en-US" b="0" i="1" dirty="0" smtClean="0">
                            <a:latin typeface="Cambria Math" panose="02040503050406030204" pitchFamily="18" charset="0"/>
                          </a:rPr>
                          <m:t>0</m:t>
                        </m:r>
                      </m:sub>
                    </m:sSub>
                    <m:r>
                      <a:rPr lang="en-US" b="0" i="0"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𝜇</m:t>
                    </m:r>
                    <m:r>
                      <a:rPr lang="en-US" b="0" i="1" dirty="0" smtClean="0">
                        <a:latin typeface="Cambria Math" panose="02040503050406030204" pitchFamily="18" charset="0"/>
                        <a:ea typeface="Cambria Math" panose="02040503050406030204" pitchFamily="18" charset="0"/>
                      </a:rPr>
                      <m:t>=100</m:t>
                    </m:r>
                  </m:oMath>
                </a14:m>
                <a:r>
                  <a:rPr lang="en-US" dirty="0" smtClean="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=101</m:t>
                    </m:r>
                  </m:oMath>
                </a14:m>
                <a:r>
                  <a:rPr lang="en-US" dirty="0" smtClean="0"/>
                  <a:t>; p-value = 0.48. </a:t>
                </a:r>
              </a:p>
              <a:p>
                <a:pPr lvl="1"/>
                <a:r>
                  <a:rPr lang="en-US" dirty="0" smtClean="0"/>
                  <a:t>Here, the probability that we observe a sample with mean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oMath>
                </a14:m>
                <a:r>
                  <a:rPr lang="en-US" dirty="0" smtClean="0"/>
                  <a:t> that’s at least 1 unit different from the value of the true population mean </a:t>
                </a:r>
                <a14:m>
                  <m:oMath xmlns:m="http://schemas.openxmlformats.org/officeDocument/2006/math">
                    <m:r>
                      <a:rPr lang="en-US" i="1" dirty="0">
                        <a:latin typeface="Cambria Math" panose="02040503050406030204" pitchFamily="18" charset="0"/>
                        <a:ea typeface="Cambria Math" panose="02040503050406030204" pitchFamily="18" charset="0"/>
                      </a:rPr>
                      <m:t>𝜇</m:t>
                    </m:r>
                    <m:r>
                      <a:rPr lang="en-US" i="1" dirty="0">
                        <a:latin typeface="Cambria Math" panose="02040503050406030204" pitchFamily="18" charset="0"/>
                        <a:ea typeface="Cambria Math" panose="02040503050406030204" pitchFamily="18" charset="0"/>
                      </a:rPr>
                      <m:t> </m:t>
                    </m:r>
                  </m:oMath>
                </a14:m>
                <a:r>
                  <a:rPr lang="en-US" dirty="0" smtClean="0"/>
                  <a:t>under the null hypothesis is p = 0.48.</a:t>
                </a:r>
              </a:p>
              <a:p>
                <a:r>
                  <a:rPr lang="en-US" dirty="0" smtClean="0"/>
                  <a:t>We learned that if p&lt;0.05, we reject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m:t>
                        </m:r>
                      </m:e>
                      <m:sub>
                        <m:r>
                          <a:rPr lang="en-US" i="1" dirty="0">
                            <a:latin typeface="Cambria Math" panose="02040503050406030204" pitchFamily="18" charset="0"/>
                          </a:rPr>
                          <m:t>0</m:t>
                        </m:r>
                      </m:sub>
                    </m:sSub>
                  </m:oMath>
                </a14:m>
                <a:r>
                  <a:rPr lang="en-US" dirty="0" smtClean="0"/>
                  <a:t>.</a:t>
                </a:r>
              </a:p>
              <a:p>
                <a:r>
                  <a:rPr lang="en-US" dirty="0" smtClean="0"/>
                  <a:t>P-values are </a:t>
                </a:r>
                <a:r>
                  <a:rPr lang="en-US" dirty="0" smtClean="0">
                    <a:hlinkClick r:id="rId2"/>
                  </a:rPr>
                  <a:t>difficult to explain</a:t>
                </a:r>
                <a:r>
                  <a:rPr lang="en-US" dirty="0" smtClean="0"/>
                  <a:t> in plain English</a:t>
                </a:r>
              </a:p>
              <a:p>
                <a:r>
                  <a:rPr lang="en-US" dirty="0" smtClean="0"/>
                  <a:t>However, the p-values provide only part of the story, and are often so misused that the American Statistical Association has recently issued a </a:t>
                </a:r>
                <a:r>
                  <a:rPr lang="en-US" dirty="0" smtClean="0">
                    <a:hlinkClick r:id="rId3"/>
                  </a:rPr>
                  <a:t>statement</a:t>
                </a:r>
                <a:r>
                  <a:rPr lang="en-US" dirty="0"/>
                  <a:t> </a:t>
                </a:r>
                <a:r>
                  <a:rPr lang="en-US" dirty="0" smtClean="0"/>
                  <a:t>outlining the 6 principles of using p-values:</a:t>
                </a:r>
              </a:p>
              <a:p>
                <a:pPr lvl="1"/>
                <a:r>
                  <a:rPr lang="en-US" dirty="0" smtClean="0"/>
                  <a:t>P-values can indicate how incompatible the data are with a specified statistical model</a:t>
                </a:r>
              </a:p>
              <a:p>
                <a:pPr lvl="1"/>
                <a:r>
                  <a:rPr lang="en-US" dirty="0" smtClean="0"/>
                  <a:t>P-values do </a:t>
                </a:r>
                <a:r>
                  <a:rPr lang="en-US" i="1" dirty="0" smtClean="0"/>
                  <a:t>NOT</a:t>
                </a:r>
                <a:r>
                  <a:rPr lang="en-US" dirty="0" smtClean="0"/>
                  <a:t> measure the probability that the studied hypothesis is true</a:t>
                </a:r>
              </a:p>
              <a:p>
                <a:pPr lvl="1"/>
                <a:r>
                  <a:rPr lang="en-US" dirty="0" smtClean="0"/>
                  <a:t>Scientific conclusions and business or policy decisions should not be based only on whether a p-value passes a threshold (e.g., </a:t>
                </a:r>
                <a:r>
                  <a:rPr lang="en-US" dirty="0" smtClean="0">
                    <a:hlinkClick r:id="rId4"/>
                  </a:rPr>
                  <a:t>practical vs. statistical significance</a:t>
                </a:r>
                <a:r>
                  <a:rPr lang="en-US" dirty="0" smtClean="0"/>
                  <a:t>)</a:t>
                </a:r>
              </a:p>
              <a:p>
                <a:pPr lvl="1"/>
                <a:r>
                  <a:rPr lang="en-US" dirty="0" smtClean="0"/>
                  <a:t>Proper inference requires full reporting and transparency (e.g., issues with multiple testing)</a:t>
                </a:r>
              </a:p>
              <a:p>
                <a:pPr lvl="1"/>
                <a:r>
                  <a:rPr lang="en-US" dirty="0" smtClean="0"/>
                  <a:t>A p-value does not measure the size of an effect or the importance of a result (e.g., issues with n)</a:t>
                </a:r>
              </a:p>
              <a:p>
                <a:pPr lvl="1"/>
                <a:r>
                  <a:rPr lang="en-US" dirty="0" smtClean="0"/>
                  <a:t>By itself, a p-value does not provide a good measure of evidence regarding a model or hypothesis (other hypotheses might be more consistent with observed data: E.g., </a:t>
                </a:r>
                <a14:m>
                  <m:oMath xmlns:m="http://schemas.openxmlformats.org/officeDocument/2006/math">
                    <m:r>
                      <a:rPr lang="en-US" i="1" dirty="0">
                        <a:latin typeface="Cambria Math" panose="02040503050406030204" pitchFamily="18" charset="0"/>
                        <a:ea typeface="Cambria Math" panose="02040503050406030204" pitchFamily="18" charset="0"/>
                      </a:rPr>
                      <m:t>𝜇</m:t>
                    </m:r>
                    <m:r>
                      <a:rPr lang="en-US" i="1" dirty="0">
                        <a:latin typeface="Cambria Math" panose="02040503050406030204" pitchFamily="18" charset="0"/>
                        <a:ea typeface="Cambria Math" panose="02040503050406030204" pitchFamily="18" charset="0"/>
                      </a:rPr>
                      <m:t>=100.5</m:t>
                    </m:r>
                  </m:oMath>
                </a14:m>
                <a:r>
                  <a:rPr lang="en-US" dirty="0" smtClean="0"/>
                  <a:t> in example above)</a:t>
                </a:r>
              </a:p>
              <a:p>
                <a:pPr lvl="1"/>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46220"/>
                <a:ext cx="12192000" cy="5711779"/>
              </a:xfrm>
              <a:blipFill>
                <a:blip r:embed="rId5"/>
                <a:stretch>
                  <a:fillRect l="-750" t="-2668" r="-350"/>
                </a:stretch>
              </a:blipFill>
            </p:spPr>
            <p:txBody>
              <a:bodyPr/>
              <a:lstStyle/>
              <a:p>
                <a:r>
                  <a:rPr lang="en-US">
                    <a:noFill/>
                  </a:rPr>
                  <a:t> </a:t>
                </a:r>
              </a:p>
            </p:txBody>
          </p:sp>
        </mc:Fallback>
      </mc:AlternateContent>
    </p:spTree>
    <p:extLst>
      <p:ext uri="{BB962C8B-B14F-4D97-AF65-F5344CB8AC3E}">
        <p14:creationId xmlns:p14="http://schemas.microsoft.com/office/powerpoint/2010/main" val="3703879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0310"/>
          </a:xfrm>
        </p:spPr>
        <p:txBody>
          <a:bodyPr/>
          <a:lstStyle/>
          <a:p>
            <a:r>
              <a:rPr lang="en-US" b="1" dirty="0" smtClean="0"/>
              <a:t>Some General Issues in Research (Many More Exist)</a:t>
            </a:r>
            <a:endParaRPr lang="en-US" b="1" dirty="0"/>
          </a:p>
        </p:txBody>
      </p:sp>
      <p:sp>
        <p:nvSpPr>
          <p:cNvPr id="3" name="Content Placeholder 2"/>
          <p:cNvSpPr>
            <a:spLocks noGrp="1"/>
          </p:cNvSpPr>
          <p:nvPr>
            <p:ph idx="1"/>
          </p:nvPr>
        </p:nvSpPr>
        <p:spPr>
          <a:xfrm>
            <a:off x="0" y="1168802"/>
            <a:ext cx="12192000" cy="5689197"/>
          </a:xfrm>
        </p:spPr>
        <p:txBody>
          <a:bodyPr>
            <a:normAutofit fontScale="85000" lnSpcReduction="20000"/>
          </a:bodyPr>
          <a:lstStyle/>
          <a:p>
            <a:r>
              <a:rPr lang="en-US" dirty="0" smtClean="0"/>
              <a:t>Appropriate sample size</a:t>
            </a:r>
          </a:p>
          <a:p>
            <a:r>
              <a:rPr lang="en-US" dirty="0" smtClean="0"/>
              <a:t>Replicability</a:t>
            </a:r>
          </a:p>
          <a:p>
            <a:pPr lvl="1"/>
            <a:r>
              <a:rPr lang="en-US" dirty="0" smtClean="0"/>
              <a:t>Scientists replicated 100 psychology studies and fewer than half got the same results</a:t>
            </a:r>
          </a:p>
          <a:p>
            <a:pPr lvl="2"/>
            <a:r>
              <a:rPr lang="en-US" dirty="0"/>
              <a:t>See </a:t>
            </a:r>
            <a:r>
              <a:rPr lang="en-US" dirty="0">
                <a:hlinkClick r:id="rId2"/>
              </a:rPr>
              <a:t>https://www.smithsonianmag.com/science-nature/scientists-replicated-100-psychology-studies-and-fewer-half-got-same-results-180956426</a:t>
            </a:r>
            <a:r>
              <a:rPr lang="en-US" dirty="0" smtClean="0">
                <a:hlinkClick r:id="rId2"/>
              </a:rPr>
              <a:t>/</a:t>
            </a:r>
            <a:endParaRPr lang="en-US" dirty="0" smtClean="0"/>
          </a:p>
          <a:p>
            <a:pPr lvl="2"/>
            <a:r>
              <a:rPr lang="en-US" dirty="0"/>
              <a:t>Also see </a:t>
            </a:r>
            <a:r>
              <a:rPr lang="en-US" dirty="0">
                <a:hlinkClick r:id="rId3"/>
              </a:rPr>
              <a:t>https://blogs.scientificamerican.com/observations/are-scientists-doing-too-much-research/?</a:t>
            </a:r>
            <a:r>
              <a:rPr lang="en-US" dirty="0" smtClean="0">
                <a:hlinkClick r:id="rId3"/>
              </a:rPr>
              <a:t>inf_contact_key=e6947dc58421ecbdab8c92a70f345d494caad13d6c5cad99b18a4c750f2d9001</a:t>
            </a:r>
            <a:r>
              <a:rPr lang="en-US" dirty="0" smtClean="0"/>
              <a:t> </a:t>
            </a:r>
          </a:p>
          <a:p>
            <a:pPr lvl="2"/>
            <a:r>
              <a:rPr lang="en-US" dirty="0" smtClean="0"/>
              <a:t>Discuss: Vaccines Cause Autism study in the Lancet</a:t>
            </a:r>
          </a:p>
          <a:p>
            <a:r>
              <a:rPr lang="en-US" dirty="0" smtClean="0"/>
              <a:t>Generalizability</a:t>
            </a:r>
          </a:p>
          <a:p>
            <a:pPr lvl="1"/>
            <a:r>
              <a:rPr lang="en-US" dirty="0" smtClean="0"/>
              <a:t>Representativeness of sample</a:t>
            </a:r>
          </a:p>
          <a:p>
            <a:pPr lvl="1"/>
            <a:r>
              <a:rPr lang="en-US" dirty="0" smtClean="0"/>
              <a:t>Inference</a:t>
            </a:r>
          </a:p>
          <a:p>
            <a:pPr lvl="1"/>
            <a:r>
              <a:rPr lang="en-US" dirty="0" smtClean="0"/>
              <a:t>Extrapolation</a:t>
            </a:r>
          </a:p>
          <a:p>
            <a:r>
              <a:rPr lang="en-US" dirty="0" smtClean="0"/>
              <a:t>Ecological fallacy vs. atomistic fallacy</a:t>
            </a:r>
          </a:p>
          <a:p>
            <a:pPr lvl="1"/>
            <a:r>
              <a:rPr lang="en-US" dirty="0" smtClean="0"/>
              <a:t>If a relationship holds true for groups, it doesn’t mean it holds for individuals that comprise these groups, and vice versa</a:t>
            </a:r>
          </a:p>
          <a:p>
            <a:r>
              <a:rPr lang="en-US" dirty="0" smtClean="0"/>
              <a:t>Appropriate measurement</a:t>
            </a:r>
          </a:p>
          <a:p>
            <a:pPr lvl="1"/>
            <a:r>
              <a:rPr lang="en-US" dirty="0" smtClean="0"/>
              <a:t>Validity and reliability of measurement instruments</a:t>
            </a:r>
            <a:endParaRPr lang="en-US" dirty="0"/>
          </a:p>
          <a:p>
            <a:r>
              <a:rPr lang="en-US" dirty="0" smtClean="0"/>
              <a:t>Theoretical plausibility</a:t>
            </a:r>
          </a:p>
          <a:p>
            <a:pPr lvl="1"/>
            <a:r>
              <a:rPr lang="en-US" dirty="0" smtClean="0"/>
              <a:t>Results need to make logical sense</a:t>
            </a:r>
          </a:p>
          <a:p>
            <a:pPr lvl="2"/>
            <a:endParaRPr lang="en-US" dirty="0"/>
          </a:p>
        </p:txBody>
      </p:sp>
    </p:spTree>
    <p:extLst>
      <p:ext uri="{BB962C8B-B14F-4D97-AF65-F5344CB8AC3E}">
        <p14:creationId xmlns:p14="http://schemas.microsoft.com/office/powerpoint/2010/main" val="95370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9" y="287851"/>
            <a:ext cx="11847490" cy="1325563"/>
          </a:xfrm>
        </p:spPr>
        <p:txBody>
          <a:bodyPr/>
          <a:lstStyle/>
          <a:p>
            <a:r>
              <a:rPr lang="en-US" b="1" dirty="0" smtClean="0"/>
              <a:t>We Will Discuss Several Types of Research Design</a:t>
            </a:r>
            <a:endParaRPr lang="en-US" b="1" dirty="0"/>
          </a:p>
        </p:txBody>
      </p:sp>
      <p:sp>
        <p:nvSpPr>
          <p:cNvPr id="3" name="Content Placeholder 2"/>
          <p:cNvSpPr>
            <a:spLocks noGrp="1"/>
          </p:cNvSpPr>
          <p:nvPr>
            <p:ph idx="1"/>
          </p:nvPr>
        </p:nvSpPr>
        <p:spPr>
          <a:xfrm>
            <a:off x="168499" y="1761231"/>
            <a:ext cx="11847490" cy="4884268"/>
          </a:xfrm>
        </p:spPr>
        <p:txBody>
          <a:bodyPr/>
          <a:lstStyle/>
          <a:p>
            <a:r>
              <a:rPr lang="en-US" dirty="0" smtClean="0"/>
              <a:t>Experimental Design</a:t>
            </a:r>
          </a:p>
          <a:p>
            <a:r>
              <a:rPr lang="en-US" dirty="0" smtClean="0"/>
              <a:t>Quasi-Experimental Design</a:t>
            </a:r>
          </a:p>
          <a:p>
            <a:r>
              <a:rPr lang="en-US" dirty="0" smtClean="0"/>
              <a:t>Correlational Design</a:t>
            </a:r>
            <a:br>
              <a:rPr lang="en-US" dirty="0" smtClean="0"/>
            </a:br>
            <a:endParaRPr lang="en-US" dirty="0" smtClean="0"/>
          </a:p>
          <a:p>
            <a:r>
              <a:rPr lang="en-US" b="1" i="1" dirty="0" smtClean="0"/>
              <a:t>Disclaimer</a:t>
            </a:r>
            <a:r>
              <a:rPr lang="en-US" dirty="0" smtClean="0"/>
              <a:t>: This presentation is by no means intended to be comprehensive – it will provide a few types of research design that are frequently used in practice, and describe the types of questions that may be answered with each design and the types of statistical methods that can be used to analyze the data. In practice, there are many other types of research design and different ones require different analytical methods.</a:t>
            </a:r>
            <a:endParaRPr lang="en-US" dirty="0"/>
          </a:p>
        </p:txBody>
      </p:sp>
    </p:spTree>
    <p:extLst>
      <p:ext uri="{BB962C8B-B14F-4D97-AF65-F5344CB8AC3E}">
        <p14:creationId xmlns:p14="http://schemas.microsoft.com/office/powerpoint/2010/main" val="3717111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25405" y="242887"/>
            <a:ext cx="5059789" cy="5959505"/>
          </a:xfrm>
          <a:prstGeom prst="rect">
            <a:avLst/>
          </a:prstGeom>
        </p:spPr>
      </p:pic>
      <p:sp>
        <p:nvSpPr>
          <p:cNvPr id="5" name="Rectangle 4"/>
          <p:cNvSpPr/>
          <p:nvPr/>
        </p:nvSpPr>
        <p:spPr>
          <a:xfrm>
            <a:off x="-1" y="6211669"/>
            <a:ext cx="11947585" cy="646331"/>
          </a:xfrm>
          <a:prstGeom prst="rect">
            <a:avLst/>
          </a:prstGeom>
        </p:spPr>
        <p:txBody>
          <a:bodyPr wrap="square">
            <a:spAutoFit/>
          </a:bodyPr>
          <a:lstStyle/>
          <a:p>
            <a:r>
              <a:rPr lang="en-US" dirty="0">
                <a:hlinkClick r:id="rId3"/>
              </a:rPr>
              <a:t>https://</a:t>
            </a:r>
            <a:r>
              <a:rPr lang="en-US" dirty="0" smtClean="0">
                <a:hlinkClick r:id="rId3"/>
              </a:rPr>
              <a:t>www.businessinsider.co.za/boring-jobs-hobbies-profession-personal-traits-scientists-study-2022-3</a:t>
            </a:r>
            <a:r>
              <a:rPr lang="en-US" dirty="0" smtClean="0"/>
              <a:t>;</a:t>
            </a:r>
          </a:p>
          <a:p>
            <a:r>
              <a:rPr lang="en-US" dirty="0">
                <a:hlinkClick r:id="rId4"/>
              </a:rPr>
              <a:t>https://</a:t>
            </a:r>
            <a:r>
              <a:rPr lang="en-US" dirty="0" smtClean="0">
                <a:hlinkClick r:id="rId4"/>
              </a:rPr>
              <a:t>journals.sagepub.com/doi/10.1177/01461672221079104</a:t>
            </a:r>
            <a:r>
              <a:rPr lang="en-US" dirty="0" smtClean="0"/>
              <a:t> </a:t>
            </a:r>
            <a:endParaRPr lang="en-US" dirty="0"/>
          </a:p>
        </p:txBody>
      </p:sp>
    </p:spTree>
    <p:extLst>
      <p:ext uri="{BB962C8B-B14F-4D97-AF65-F5344CB8AC3E}">
        <p14:creationId xmlns:p14="http://schemas.microsoft.com/office/powerpoint/2010/main" val="113612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1825"/>
          </a:xfrm>
        </p:spPr>
        <p:txBody>
          <a:bodyPr/>
          <a:lstStyle/>
          <a:p>
            <a:r>
              <a:rPr lang="en-US" b="1" dirty="0" smtClean="0"/>
              <a:t>Some Takeaways</a:t>
            </a:r>
            <a:endParaRPr lang="en-US" b="1" dirty="0"/>
          </a:p>
        </p:txBody>
      </p:sp>
      <p:sp>
        <p:nvSpPr>
          <p:cNvPr id="3" name="Content Placeholder 2"/>
          <p:cNvSpPr>
            <a:spLocks noGrp="1"/>
          </p:cNvSpPr>
          <p:nvPr>
            <p:ph idx="1"/>
          </p:nvPr>
        </p:nvSpPr>
        <p:spPr>
          <a:xfrm>
            <a:off x="0" y="978795"/>
            <a:ext cx="12192000" cy="2975020"/>
          </a:xfrm>
        </p:spPr>
        <p:txBody>
          <a:bodyPr>
            <a:normAutofit lnSpcReduction="10000"/>
          </a:bodyPr>
          <a:lstStyle/>
          <a:p>
            <a:r>
              <a:rPr lang="en-US" sz="2200" dirty="0" smtClean="0"/>
              <a:t>None </a:t>
            </a:r>
            <a:r>
              <a:rPr lang="en-US" sz="2200" dirty="0"/>
              <a:t>of the </a:t>
            </a:r>
            <a:r>
              <a:rPr lang="en-US" sz="2200" dirty="0" smtClean="0"/>
              <a:t>regression methods that </a:t>
            </a:r>
            <a:r>
              <a:rPr lang="en-US" sz="2200" dirty="0"/>
              <a:t>we’ve seen </a:t>
            </a:r>
            <a:r>
              <a:rPr lang="en-US" sz="2200" dirty="0" smtClean="0"/>
              <a:t>in the class should </a:t>
            </a:r>
            <a:r>
              <a:rPr lang="en-US" sz="2200" dirty="0"/>
              <a:t>be used to establish causality </a:t>
            </a:r>
            <a:endParaRPr lang="en-US" sz="2200" dirty="0" smtClean="0"/>
          </a:p>
          <a:p>
            <a:r>
              <a:rPr lang="en-US" sz="2200" dirty="0" smtClean="0"/>
              <a:t>All </a:t>
            </a:r>
            <a:r>
              <a:rPr lang="en-US" sz="2200" dirty="0"/>
              <a:t>hypothesis tests come with 2 types of error, and relationships that you find might be spurious! </a:t>
            </a:r>
            <a:endParaRPr lang="en-US" sz="2200" dirty="0" smtClean="0"/>
          </a:p>
          <a:p>
            <a:pPr lvl="1"/>
            <a:r>
              <a:rPr lang="en-US" sz="1900" u="sng" dirty="0">
                <a:hlinkClick r:id="rId2"/>
              </a:rPr>
              <a:t>https://</a:t>
            </a:r>
            <a:r>
              <a:rPr lang="en-US" sz="1900" u="sng" dirty="0" smtClean="0">
                <a:hlinkClick r:id="rId2"/>
              </a:rPr>
              <a:t>www.tylervigen.com/spurious-correlations</a:t>
            </a:r>
            <a:endParaRPr lang="en-US" sz="1900" u="sng" dirty="0" smtClean="0"/>
          </a:p>
          <a:p>
            <a:r>
              <a:rPr lang="en-US" sz="2200" dirty="0" smtClean="0"/>
              <a:t>Statistical </a:t>
            </a:r>
            <a:r>
              <a:rPr lang="en-US" sz="2200" dirty="0"/>
              <a:t>significance (or the lack thereof) isn’t everything. The findings need to be practically/clinically significant as well in order to be important. </a:t>
            </a:r>
            <a:endParaRPr lang="en-US" sz="2200" dirty="0" smtClean="0"/>
          </a:p>
          <a:p>
            <a:r>
              <a:rPr lang="en-US" sz="2200" dirty="0" smtClean="0"/>
              <a:t>When </a:t>
            </a:r>
            <a:r>
              <a:rPr lang="en-US" sz="2200" dirty="0"/>
              <a:t>dealing with larger sample sizes, even small differences will become significant; when dealing with smaller sample sizes, even large differences may not be. </a:t>
            </a:r>
          </a:p>
          <a:p>
            <a:r>
              <a:rPr lang="en-US" sz="2200" dirty="0" smtClean="0"/>
              <a:t>Statistics </a:t>
            </a:r>
            <a:r>
              <a:rPr lang="en-US" sz="2200" dirty="0"/>
              <a:t>is an art as much as it is a science</a:t>
            </a:r>
            <a:r>
              <a:rPr lang="en-US" sz="2200" dirty="0" smtClean="0"/>
              <a:t>.</a:t>
            </a:r>
            <a:endParaRPr lang="en-US" dirty="0"/>
          </a:p>
        </p:txBody>
      </p:sp>
      <p:pic>
        <p:nvPicPr>
          <p:cNvPr id="7" name="Picture 6" descr="http://www.azquotes.com/picture-quotes/quote-statistics-the-only-science-that-enables-different-experts-using-the-same-figures-to-evan-esar-53-2-0209.jpg"/>
          <p:cNvPicPr/>
          <p:nvPr/>
        </p:nvPicPr>
        <p:blipFill>
          <a:blip r:embed="rId3">
            <a:extLst>
              <a:ext uri="{28A0092B-C50C-407E-A947-70E740481C1C}">
                <a14:useLocalDpi xmlns:a14="http://schemas.microsoft.com/office/drawing/2010/main" val="0"/>
              </a:ext>
            </a:extLst>
          </a:blip>
          <a:srcRect/>
          <a:stretch>
            <a:fillRect/>
          </a:stretch>
        </p:blipFill>
        <p:spPr bwMode="auto">
          <a:xfrm>
            <a:off x="2621924" y="4061460"/>
            <a:ext cx="5943600" cy="2796540"/>
          </a:xfrm>
          <a:prstGeom prst="rect">
            <a:avLst/>
          </a:prstGeom>
          <a:noFill/>
          <a:ln>
            <a:noFill/>
          </a:ln>
        </p:spPr>
      </p:pic>
    </p:spTree>
    <p:extLst>
      <p:ext uri="{BB962C8B-B14F-4D97-AF65-F5344CB8AC3E}">
        <p14:creationId xmlns:p14="http://schemas.microsoft.com/office/powerpoint/2010/main" val="149690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Bibliography</a:t>
            </a:r>
            <a:endParaRPr lang="en-US" b="1" dirty="0"/>
          </a:p>
        </p:txBody>
      </p:sp>
      <p:sp>
        <p:nvSpPr>
          <p:cNvPr id="3" name="Content Placeholder 2"/>
          <p:cNvSpPr>
            <a:spLocks noGrp="1"/>
          </p:cNvSpPr>
          <p:nvPr>
            <p:ph idx="1"/>
          </p:nvPr>
        </p:nvSpPr>
        <p:spPr>
          <a:xfrm>
            <a:off x="0" y="1325562"/>
            <a:ext cx="12192000" cy="5532437"/>
          </a:xfrm>
        </p:spPr>
        <p:txBody>
          <a:bodyPr/>
          <a:lstStyle/>
          <a:p>
            <a:r>
              <a:rPr lang="en-US" dirty="0" smtClean="0"/>
              <a:t>I am grateful to the following cites for providing some of the necessary information for this presentation:</a:t>
            </a:r>
          </a:p>
          <a:p>
            <a:pPr lvl="1"/>
            <a:r>
              <a:rPr lang="en-US" dirty="0" smtClean="0">
                <a:hlinkClick r:id="rId2"/>
              </a:rPr>
              <a:t>http://libguides.usc.edu/content.php?pid=83009&amp;sid=818072</a:t>
            </a:r>
            <a:endParaRPr lang="en-US" dirty="0" smtClean="0"/>
          </a:p>
          <a:p>
            <a:pPr lvl="1"/>
            <a:r>
              <a:rPr lang="en-US" dirty="0">
                <a:hlinkClick r:id="rId3"/>
              </a:rPr>
              <a:t>http://www.socialresearchmethods.net</a:t>
            </a:r>
            <a:r>
              <a:rPr lang="en-US" dirty="0" smtClean="0">
                <a:hlinkClick r:id="rId3"/>
              </a:rPr>
              <a:t>/</a:t>
            </a:r>
            <a:endParaRPr lang="en-US" dirty="0" smtClean="0"/>
          </a:p>
        </p:txBody>
      </p:sp>
    </p:spTree>
    <p:extLst>
      <p:ext uri="{BB962C8B-B14F-4D97-AF65-F5344CB8AC3E}">
        <p14:creationId xmlns:p14="http://schemas.microsoft.com/office/powerpoint/2010/main" val="266674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69" y="142388"/>
            <a:ext cx="11902831" cy="1325563"/>
          </a:xfrm>
        </p:spPr>
        <p:txBody>
          <a:bodyPr/>
          <a:lstStyle/>
          <a:p>
            <a:r>
              <a:rPr lang="en-US" b="1" dirty="0" smtClean="0"/>
              <a:t>Experimental Design: Randomized Controlled Trial</a:t>
            </a:r>
            <a:endParaRPr lang="en-US" b="1" dirty="0"/>
          </a:p>
        </p:txBody>
      </p:sp>
      <p:sp>
        <p:nvSpPr>
          <p:cNvPr id="3" name="Content Placeholder 2"/>
          <p:cNvSpPr>
            <a:spLocks noGrp="1"/>
          </p:cNvSpPr>
          <p:nvPr>
            <p:ph idx="1"/>
          </p:nvPr>
        </p:nvSpPr>
        <p:spPr>
          <a:xfrm>
            <a:off x="0" y="1546471"/>
            <a:ext cx="12192000" cy="5041900"/>
          </a:xfrm>
        </p:spPr>
        <p:txBody>
          <a:bodyPr>
            <a:normAutofit fontScale="85000" lnSpcReduction="20000"/>
          </a:bodyPr>
          <a:lstStyle/>
          <a:p>
            <a:r>
              <a:rPr lang="en-US" dirty="0" smtClean="0"/>
              <a:t>Causal (i.e., experimental) research design provides </a:t>
            </a:r>
            <a:r>
              <a:rPr lang="en-US" dirty="0"/>
              <a:t>a causal link between two </a:t>
            </a:r>
            <a:r>
              <a:rPr lang="en-US" dirty="0" smtClean="0"/>
              <a:t>variables (treatment and outcome)</a:t>
            </a:r>
            <a:endParaRPr lang="en-US" dirty="0"/>
          </a:p>
          <a:p>
            <a:pPr lvl="1"/>
            <a:r>
              <a:rPr lang="en-US" dirty="0"/>
              <a:t>E.g., treatment </a:t>
            </a:r>
            <a:r>
              <a:rPr lang="en-US" i="1" dirty="0"/>
              <a:t>causes</a:t>
            </a:r>
            <a:r>
              <a:rPr lang="en-US" dirty="0"/>
              <a:t> better </a:t>
            </a:r>
            <a:r>
              <a:rPr lang="en-US" dirty="0" smtClean="0"/>
              <a:t>outcomes</a:t>
            </a:r>
          </a:p>
          <a:p>
            <a:r>
              <a:rPr lang="en-US" dirty="0" smtClean="0"/>
              <a:t>If we want to say that new treatment X caused outcome Y, we need to have: </a:t>
            </a:r>
          </a:p>
          <a:p>
            <a:pPr lvl="1"/>
            <a:r>
              <a:rPr lang="en-US" b="1" i="1" dirty="0" smtClean="0"/>
              <a:t>Association (relationship) between X and Y</a:t>
            </a:r>
            <a:r>
              <a:rPr lang="en-US" dirty="0" smtClean="0"/>
              <a:t>. That is, our data would need to show that there is a statistically significant relationship between the new treatment and the better outcome.</a:t>
            </a:r>
          </a:p>
          <a:p>
            <a:pPr lvl="1"/>
            <a:r>
              <a:rPr lang="en-US" b="1" i="1" dirty="0" smtClean="0"/>
              <a:t>Temporal precedence</a:t>
            </a:r>
          </a:p>
          <a:p>
            <a:pPr lvl="2"/>
            <a:r>
              <a:rPr lang="en-US" dirty="0" smtClean="0"/>
              <a:t>If we want to say that the new treatment </a:t>
            </a:r>
            <a:r>
              <a:rPr lang="en-US" i="1" dirty="0" smtClean="0"/>
              <a:t>caused</a:t>
            </a:r>
            <a:r>
              <a:rPr lang="en-US" dirty="0" smtClean="0"/>
              <a:t> a better outcome, the treatment needs to have occurred prior to observing the outcome</a:t>
            </a:r>
          </a:p>
          <a:p>
            <a:pPr lvl="1"/>
            <a:r>
              <a:rPr lang="en-US" b="1" i="1" dirty="0" smtClean="0"/>
              <a:t>Comparison group</a:t>
            </a:r>
          </a:p>
          <a:p>
            <a:pPr lvl="2"/>
            <a:r>
              <a:rPr lang="en-US" dirty="0" smtClean="0"/>
              <a:t>We wouldn’t want to put all the study participants in just the treatment group: some would need receive the treatment, and some to be placed into a so-called </a:t>
            </a:r>
            <a:r>
              <a:rPr lang="en-US" i="1" dirty="0" smtClean="0"/>
              <a:t>control</a:t>
            </a:r>
            <a:r>
              <a:rPr lang="en-US" dirty="0" smtClean="0"/>
              <a:t> group, where they would not receive the new treatment</a:t>
            </a:r>
          </a:p>
          <a:p>
            <a:pPr lvl="1"/>
            <a:r>
              <a:rPr lang="en-US" b="1" i="1" dirty="0" smtClean="0"/>
              <a:t>VERY IMPORTANTLY, Randomization</a:t>
            </a:r>
            <a:endParaRPr lang="en-US" dirty="0" smtClean="0"/>
          </a:p>
          <a:p>
            <a:pPr lvl="2"/>
            <a:r>
              <a:rPr lang="en-US" dirty="0" smtClean="0"/>
              <a:t>Individuals should be randomly assigned to the treatment or control groups.</a:t>
            </a:r>
          </a:p>
          <a:p>
            <a:pPr lvl="1"/>
            <a:r>
              <a:rPr lang="en-US" b="1" i="1" dirty="0" smtClean="0"/>
              <a:t>And a few other things</a:t>
            </a:r>
          </a:p>
          <a:p>
            <a:pPr lvl="2"/>
            <a:r>
              <a:rPr lang="en-US" dirty="0" smtClean="0"/>
              <a:t>Theoretical </a:t>
            </a:r>
            <a:r>
              <a:rPr lang="en-US" dirty="0"/>
              <a:t>plausibility (</a:t>
            </a:r>
            <a:r>
              <a:rPr lang="en-US" dirty="0">
                <a:hlinkClick r:id="rId2"/>
              </a:rPr>
              <a:t>http://</a:t>
            </a:r>
            <a:r>
              <a:rPr lang="en-US" dirty="0" smtClean="0">
                <a:hlinkClick r:id="rId2"/>
              </a:rPr>
              <a:t>www.tylervigen.com/spurious-correlations</a:t>
            </a:r>
            <a:r>
              <a:rPr lang="en-US" dirty="0" smtClean="0"/>
              <a:t>)</a:t>
            </a:r>
          </a:p>
          <a:p>
            <a:pPr lvl="2"/>
            <a:r>
              <a:rPr lang="en-US" dirty="0" smtClean="0"/>
              <a:t>Dose-response</a:t>
            </a:r>
          </a:p>
          <a:p>
            <a:pPr lvl="2"/>
            <a:r>
              <a:rPr lang="en-US" dirty="0" smtClean="0"/>
              <a:t>Consistency across studies</a:t>
            </a:r>
          </a:p>
          <a:p>
            <a:pPr lvl="2"/>
            <a:r>
              <a:rPr lang="en-US" dirty="0" smtClean="0"/>
              <a:t>Very strong research design and intervention fidelity</a:t>
            </a:r>
          </a:p>
        </p:txBody>
      </p:sp>
    </p:spTree>
    <p:extLst>
      <p:ext uri="{BB962C8B-B14F-4D97-AF65-F5344CB8AC3E}">
        <p14:creationId xmlns:p14="http://schemas.microsoft.com/office/powerpoint/2010/main" val="2931635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133305"/>
            <a:ext cx="10515600" cy="1325563"/>
          </a:xfrm>
        </p:spPr>
        <p:txBody>
          <a:bodyPr/>
          <a:lstStyle/>
          <a:p>
            <a:r>
              <a:rPr lang="en-US" b="1" dirty="0" smtClean="0"/>
              <a:t>What Is Achieved by Randomization?</a:t>
            </a:r>
            <a:endParaRPr lang="en-US" b="1" dirty="0"/>
          </a:p>
        </p:txBody>
      </p:sp>
      <p:sp>
        <p:nvSpPr>
          <p:cNvPr id="3" name="Content Placeholder 2"/>
          <p:cNvSpPr>
            <a:spLocks noGrp="1"/>
          </p:cNvSpPr>
          <p:nvPr>
            <p:ph idx="1"/>
          </p:nvPr>
        </p:nvSpPr>
        <p:spPr>
          <a:xfrm>
            <a:off x="116982" y="1458868"/>
            <a:ext cx="11950521" cy="4351338"/>
          </a:xfrm>
        </p:spPr>
        <p:txBody>
          <a:bodyPr/>
          <a:lstStyle/>
          <a:p>
            <a:pPr marL="0" indent="0">
              <a:buNone/>
            </a:pPr>
            <a:r>
              <a:rPr lang="en-US" dirty="0" smtClean="0"/>
              <a:t>Wikipedia puts it rather beautifully: </a:t>
            </a:r>
          </a:p>
          <a:p>
            <a:pPr marL="0" indent="0">
              <a:buNone/>
            </a:pPr>
            <a:r>
              <a:rPr lang="en-US" dirty="0" smtClean="0"/>
              <a:t>Random assignment “ensures </a:t>
            </a:r>
            <a:r>
              <a:rPr lang="en-US" dirty="0"/>
              <a:t>that each participant or subject has an equal chance of being placed in any group. Random assignment of participants helps to ensure that any differences between and within the groups are </a:t>
            </a:r>
            <a:r>
              <a:rPr lang="en-US" dirty="0" smtClean="0"/>
              <a:t>not systematic</a:t>
            </a:r>
            <a:r>
              <a:rPr lang="en-US" dirty="0"/>
              <a:t> at the outset of the experiment. Thus, any differences between groups recorded at the end of the experiment can be more confidently attributed to the experimental procedures or </a:t>
            </a:r>
            <a:r>
              <a:rPr lang="en-US" dirty="0" smtClean="0"/>
              <a:t>treatment.”</a:t>
            </a:r>
          </a:p>
          <a:p>
            <a:pPr marL="0" indent="0">
              <a:buNone/>
            </a:pPr>
            <a:endParaRPr lang="en-US" dirty="0"/>
          </a:p>
          <a:p>
            <a:pPr marL="0" indent="0">
              <a:buNone/>
            </a:pPr>
            <a:r>
              <a:rPr lang="en-US" dirty="0">
                <a:hlinkClick r:id="rId2"/>
              </a:rPr>
              <a:t>https://</a:t>
            </a:r>
            <a:r>
              <a:rPr lang="en-US" dirty="0" smtClean="0">
                <a:hlinkClick r:id="rId2"/>
              </a:rPr>
              <a:t>en.wikipedia.org/wiki/Random_assignment</a:t>
            </a:r>
            <a:endParaRPr lang="en-US" dirty="0"/>
          </a:p>
        </p:txBody>
      </p:sp>
    </p:spTree>
    <p:extLst>
      <p:ext uri="{BB962C8B-B14F-4D97-AF65-F5344CB8AC3E}">
        <p14:creationId xmlns:p14="http://schemas.microsoft.com/office/powerpoint/2010/main" val="216098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336"/>
            <a:ext cx="12192000" cy="1325563"/>
          </a:xfrm>
        </p:spPr>
        <p:txBody>
          <a:bodyPr/>
          <a:lstStyle/>
          <a:p>
            <a:r>
              <a:rPr lang="en-US" b="1" dirty="0" smtClean="0"/>
              <a:t>Sample Scenario</a:t>
            </a:r>
            <a:endParaRPr lang="en-US" b="1" dirty="0"/>
          </a:p>
        </p:txBody>
      </p:sp>
      <p:sp>
        <p:nvSpPr>
          <p:cNvPr id="3" name="Content Placeholder 2"/>
          <p:cNvSpPr>
            <a:spLocks noGrp="1"/>
          </p:cNvSpPr>
          <p:nvPr>
            <p:ph idx="1"/>
          </p:nvPr>
        </p:nvSpPr>
        <p:spPr>
          <a:xfrm>
            <a:off x="0" y="1561898"/>
            <a:ext cx="12192000" cy="4929053"/>
          </a:xfrm>
        </p:spPr>
        <p:txBody>
          <a:bodyPr>
            <a:normAutofit fontScale="92500" lnSpcReduction="20000"/>
          </a:bodyPr>
          <a:lstStyle/>
          <a:p>
            <a:r>
              <a:rPr lang="en-US" dirty="0" smtClean="0"/>
              <a:t>Imagine we have a new program (treatment) to enhance community mobility among older adults and we would like to examine whether this new program is more effective than existing programs.</a:t>
            </a:r>
          </a:p>
          <a:p>
            <a:r>
              <a:rPr lang="en-US" dirty="0" smtClean="0"/>
              <a:t>What is the treatment outcome (variable we’re measuring)?</a:t>
            </a:r>
          </a:p>
          <a:p>
            <a:pPr lvl="1"/>
            <a:r>
              <a:rPr lang="en-US" dirty="0" smtClean="0"/>
              <a:t>Amount of time spent outside (in hours)</a:t>
            </a:r>
          </a:p>
          <a:p>
            <a:r>
              <a:rPr lang="en-US" dirty="0" smtClean="0"/>
              <a:t>Type of outcome variable: </a:t>
            </a:r>
          </a:p>
          <a:p>
            <a:pPr lvl="1"/>
            <a:r>
              <a:rPr lang="en-US" dirty="0" smtClean="0"/>
              <a:t>Time spent outside is a </a:t>
            </a:r>
            <a:r>
              <a:rPr lang="en-US" b="1" i="1" dirty="0" smtClean="0"/>
              <a:t>continuous </a:t>
            </a:r>
            <a:r>
              <a:rPr lang="en-US" dirty="0" smtClean="0"/>
              <a:t>variable</a:t>
            </a:r>
          </a:p>
          <a:p>
            <a:r>
              <a:rPr lang="en-US" dirty="0" smtClean="0"/>
              <a:t>The best way to examine the effectiveness of a treatment is to do an </a:t>
            </a:r>
            <a:r>
              <a:rPr lang="en-US" b="1" i="1" dirty="0" smtClean="0"/>
              <a:t>experimental study</a:t>
            </a:r>
            <a:r>
              <a:rPr lang="en-US" dirty="0" smtClean="0"/>
              <a:t>, or a </a:t>
            </a:r>
            <a:r>
              <a:rPr lang="en-US" b="1" i="1" dirty="0" smtClean="0"/>
              <a:t>randomized controlled trial</a:t>
            </a:r>
          </a:p>
          <a:p>
            <a:r>
              <a:rPr lang="en-US" dirty="0" smtClean="0"/>
              <a:t>One way to do this is to design a study where:</a:t>
            </a:r>
          </a:p>
          <a:p>
            <a:pPr lvl="1"/>
            <a:r>
              <a:rPr lang="en-US" dirty="0" smtClean="0"/>
              <a:t>Half of the participants will be randomly assigned to the </a:t>
            </a:r>
            <a:r>
              <a:rPr lang="en-US" b="1" i="1" dirty="0" smtClean="0"/>
              <a:t>experimental</a:t>
            </a:r>
            <a:r>
              <a:rPr lang="en-US" b="1" dirty="0" smtClean="0"/>
              <a:t> </a:t>
            </a:r>
            <a:r>
              <a:rPr lang="en-US" dirty="0" smtClean="0"/>
              <a:t>condition, where they would get the new treatment, and </a:t>
            </a:r>
          </a:p>
          <a:p>
            <a:pPr lvl="1"/>
            <a:r>
              <a:rPr lang="en-US" dirty="0" smtClean="0"/>
              <a:t>Half of the participants will be randomly assigned to the </a:t>
            </a:r>
            <a:r>
              <a:rPr lang="en-US" b="1" i="1" dirty="0" smtClean="0"/>
              <a:t>control</a:t>
            </a:r>
            <a:r>
              <a:rPr lang="en-US" dirty="0"/>
              <a:t> </a:t>
            </a:r>
            <a:r>
              <a:rPr lang="en-US" dirty="0" smtClean="0"/>
              <a:t>condition, where they would receive the standard existing treatment</a:t>
            </a:r>
            <a:endParaRPr lang="en-US" b="1" i="1" dirty="0"/>
          </a:p>
        </p:txBody>
      </p:sp>
    </p:spTree>
    <p:extLst>
      <p:ext uri="{BB962C8B-B14F-4D97-AF65-F5344CB8AC3E}">
        <p14:creationId xmlns:p14="http://schemas.microsoft.com/office/powerpoint/2010/main" val="4250078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7" y="249215"/>
            <a:ext cx="10515600" cy="1325563"/>
          </a:xfrm>
        </p:spPr>
        <p:txBody>
          <a:bodyPr/>
          <a:lstStyle/>
          <a:p>
            <a:r>
              <a:rPr lang="en-US" b="1" dirty="0" smtClean="0"/>
              <a:t>Measurement</a:t>
            </a:r>
            <a:endParaRPr lang="en-US" b="1" dirty="0"/>
          </a:p>
        </p:txBody>
      </p:sp>
      <p:sp>
        <p:nvSpPr>
          <p:cNvPr id="3" name="Content Placeholder 2"/>
          <p:cNvSpPr>
            <a:spLocks noGrp="1"/>
          </p:cNvSpPr>
          <p:nvPr>
            <p:ph idx="1"/>
          </p:nvPr>
        </p:nvSpPr>
        <p:spPr>
          <a:xfrm>
            <a:off x="154547" y="1574777"/>
            <a:ext cx="11900078" cy="4873647"/>
          </a:xfrm>
        </p:spPr>
        <p:txBody>
          <a:bodyPr>
            <a:normAutofit/>
          </a:bodyPr>
          <a:lstStyle/>
          <a:p>
            <a:r>
              <a:rPr lang="en-US" dirty="0"/>
              <a:t>We need to measure the outcomes at </a:t>
            </a:r>
            <a:r>
              <a:rPr lang="en-US" dirty="0" smtClean="0"/>
              <a:t>(at least) two </a:t>
            </a:r>
            <a:r>
              <a:rPr lang="en-US" dirty="0"/>
              <a:t>time </a:t>
            </a:r>
            <a:r>
              <a:rPr lang="en-US" dirty="0" smtClean="0"/>
              <a:t>points:</a:t>
            </a:r>
            <a:endParaRPr lang="en-US" dirty="0"/>
          </a:p>
          <a:p>
            <a:pPr lvl="1"/>
            <a:r>
              <a:rPr lang="en-US" dirty="0"/>
              <a:t>Right </a:t>
            </a:r>
            <a:r>
              <a:rPr lang="en-US" dirty="0" smtClean="0"/>
              <a:t>before </a:t>
            </a:r>
            <a:r>
              <a:rPr lang="en-US" dirty="0"/>
              <a:t>treatment begins (at </a:t>
            </a:r>
            <a:r>
              <a:rPr lang="en-US" b="1" i="1" dirty="0"/>
              <a:t>baseline</a:t>
            </a:r>
            <a:r>
              <a:rPr lang="en-US" dirty="0"/>
              <a:t>)</a:t>
            </a:r>
          </a:p>
          <a:p>
            <a:pPr lvl="1"/>
            <a:r>
              <a:rPr lang="en-US" dirty="0"/>
              <a:t>Right after treatment ends (</a:t>
            </a:r>
            <a:r>
              <a:rPr lang="en-US" b="1" i="1" dirty="0"/>
              <a:t>post-treatment</a:t>
            </a:r>
            <a:r>
              <a:rPr lang="en-US" dirty="0"/>
              <a:t>)</a:t>
            </a:r>
            <a:endParaRPr lang="en-US" b="1" i="1" dirty="0"/>
          </a:p>
          <a:p>
            <a:r>
              <a:rPr lang="en-US" dirty="0" smtClean="0"/>
              <a:t>What needs to happen in order for us to see that new program is more effective than standard treatment?</a:t>
            </a:r>
          </a:p>
          <a:p>
            <a:pPr lvl="1"/>
            <a:r>
              <a:rPr lang="en-US" dirty="0" smtClean="0"/>
              <a:t>The amount of time spent outside should be:</a:t>
            </a:r>
          </a:p>
          <a:p>
            <a:pPr lvl="2"/>
            <a:r>
              <a:rPr lang="en-US" dirty="0" smtClean="0"/>
              <a:t>The same in the experimental and control groups at baseline</a:t>
            </a:r>
          </a:p>
          <a:p>
            <a:pPr lvl="2"/>
            <a:r>
              <a:rPr lang="en-US" dirty="0" smtClean="0"/>
              <a:t>Higher in the experimental group than in the control group at the post-treatment time point</a:t>
            </a:r>
            <a:endParaRPr lang="en-US" dirty="0"/>
          </a:p>
          <a:p>
            <a:pPr lvl="1"/>
            <a:r>
              <a:rPr lang="en-US" dirty="0" smtClean="0"/>
              <a:t>The increase in amount of time spent outside from baseline to post-treatment should be higher in the experimental group</a:t>
            </a:r>
          </a:p>
        </p:txBody>
      </p:sp>
    </p:spTree>
    <p:extLst>
      <p:ext uri="{BB962C8B-B14F-4D97-AF65-F5344CB8AC3E}">
        <p14:creationId xmlns:p14="http://schemas.microsoft.com/office/powerpoint/2010/main" val="4183761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69" y="112895"/>
            <a:ext cx="10515600" cy="1325563"/>
          </a:xfrm>
        </p:spPr>
        <p:txBody>
          <a:bodyPr/>
          <a:lstStyle/>
          <a:p>
            <a:r>
              <a:rPr lang="en-US" b="1" dirty="0" smtClean="0"/>
              <a:t>Statistical Analysis</a:t>
            </a:r>
            <a:endParaRPr lang="en-US" b="1" dirty="0"/>
          </a:p>
        </p:txBody>
      </p:sp>
      <p:sp>
        <p:nvSpPr>
          <p:cNvPr id="3" name="Content Placeholder 2"/>
          <p:cNvSpPr>
            <a:spLocks noGrp="1"/>
          </p:cNvSpPr>
          <p:nvPr>
            <p:ph idx="1"/>
          </p:nvPr>
        </p:nvSpPr>
        <p:spPr>
          <a:xfrm>
            <a:off x="225669" y="1216190"/>
            <a:ext cx="10515600" cy="4351338"/>
          </a:xfrm>
        </p:spPr>
        <p:txBody>
          <a:bodyPr>
            <a:normAutofit/>
          </a:bodyPr>
          <a:lstStyle/>
          <a:p>
            <a:r>
              <a:rPr lang="en-US" sz="2400" b="1" i="1" dirty="0" smtClean="0"/>
              <a:t>Difference-in-differences approach</a:t>
            </a:r>
            <a:r>
              <a:rPr lang="en-US" sz="2400" dirty="0" smtClean="0"/>
              <a:t>: calculate the over-time differences (changes) for the experimental group and for the control group, and calculate the difference between these differences</a:t>
            </a:r>
          </a:p>
        </p:txBody>
      </p:sp>
      <p:graphicFrame>
        <p:nvGraphicFramePr>
          <p:cNvPr id="6" name="Table 5"/>
          <p:cNvGraphicFramePr>
            <a:graphicFrameLocks noGrp="1"/>
          </p:cNvGraphicFramePr>
          <p:nvPr>
            <p:extLst>
              <p:ext uri="{D42A27DB-BD31-4B8C-83A1-F6EECF244321}">
                <p14:modId xmlns:p14="http://schemas.microsoft.com/office/powerpoint/2010/main" val="3147610914"/>
              </p:ext>
            </p:extLst>
          </p:nvPr>
        </p:nvGraphicFramePr>
        <p:xfrm>
          <a:off x="321970" y="2464583"/>
          <a:ext cx="5512159" cy="4206240"/>
        </p:xfrm>
        <a:graphic>
          <a:graphicData uri="http://schemas.openxmlformats.org/drawingml/2006/table">
            <a:tbl>
              <a:tblPr>
                <a:tableStyleId>{5C22544A-7EE6-4342-B048-85BDC9FD1C3A}</a:tableStyleId>
              </a:tblPr>
              <a:tblGrid>
                <a:gridCol w="1348720">
                  <a:extLst>
                    <a:ext uri="{9D8B030D-6E8A-4147-A177-3AD203B41FA5}">
                      <a16:colId xmlns:a16="http://schemas.microsoft.com/office/drawing/2014/main" val="20000"/>
                    </a:ext>
                  </a:extLst>
                </a:gridCol>
                <a:gridCol w="1329173">
                  <a:extLst>
                    <a:ext uri="{9D8B030D-6E8A-4147-A177-3AD203B41FA5}">
                      <a16:colId xmlns:a16="http://schemas.microsoft.com/office/drawing/2014/main" val="20001"/>
                    </a:ext>
                  </a:extLst>
                </a:gridCol>
                <a:gridCol w="1649411">
                  <a:extLst>
                    <a:ext uri="{9D8B030D-6E8A-4147-A177-3AD203B41FA5}">
                      <a16:colId xmlns:a16="http://schemas.microsoft.com/office/drawing/2014/main" val="20002"/>
                    </a:ext>
                  </a:extLst>
                </a:gridCol>
                <a:gridCol w="1184855">
                  <a:extLst>
                    <a:ext uri="{9D8B030D-6E8A-4147-A177-3AD203B41FA5}">
                      <a16:colId xmlns:a16="http://schemas.microsoft.com/office/drawing/2014/main" val="20003"/>
                    </a:ext>
                  </a:extLst>
                </a:gridCol>
              </a:tblGrid>
              <a:tr h="266700">
                <a:tc>
                  <a:txBody>
                    <a:bodyPr/>
                    <a:lstStyle/>
                    <a:p>
                      <a:pPr algn="ctr" fontAlgn="ctr"/>
                      <a:endParaRPr lang="en-US" sz="1800" b="1"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en-US" sz="1800" b="1" u="none" strike="noStrike" dirty="0">
                          <a:effectLst/>
                        </a:rPr>
                        <a:t>EXPERIMENTAL</a:t>
                      </a:r>
                      <a:endParaRPr lang="en-US" sz="1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0100">
                <a:tc>
                  <a:txBody>
                    <a:bodyPr/>
                    <a:lstStyle/>
                    <a:p>
                      <a:pPr algn="ctr" fontAlgn="ctr"/>
                      <a:r>
                        <a:rPr lang="en-US" sz="1800" b="1" u="none" strike="noStrike" dirty="0">
                          <a:effectLst/>
                        </a:rPr>
                        <a:t>Subject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Baseline</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Post-Intervention</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Difference</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66700">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66700">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66700">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66700">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66700">
                <a:tc>
                  <a:txBody>
                    <a:bodyPr/>
                    <a:lstStyle/>
                    <a:p>
                      <a:pPr algn="ctr"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66700">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66700">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66700">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66700">
                <a:tc>
                  <a:txBody>
                    <a:bodyPr/>
                    <a:lstStyle/>
                    <a:p>
                      <a:pPr algn="ctr"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66700">
                <a:tc>
                  <a:txBody>
                    <a:bodyPr/>
                    <a:lstStyle/>
                    <a:p>
                      <a:pPr algn="ctr" fontAlgn="ctr"/>
                      <a:r>
                        <a:rPr lang="en-US" sz="1800" u="sng" strike="noStrike">
                          <a:effectLst/>
                        </a:rPr>
                        <a:t>AVERAGE</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a:effectLst/>
                        </a:rPr>
                        <a:t>4.6</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a:effectLst/>
                        </a:rPr>
                        <a:t>6.6</a:t>
                      </a:r>
                      <a:endParaRPr lang="en-US" sz="1800" b="1" i="0" u="sng"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dirty="0">
                          <a:effectLst/>
                        </a:rPr>
                        <a:t>2</a:t>
                      </a:r>
                      <a:endParaRPr lang="en-US" sz="1800" b="1"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6296195"/>
              </p:ext>
            </p:extLst>
          </p:nvPr>
        </p:nvGraphicFramePr>
        <p:xfrm>
          <a:off x="6291038" y="2464583"/>
          <a:ext cx="5699192" cy="4206240"/>
        </p:xfrm>
        <a:graphic>
          <a:graphicData uri="http://schemas.openxmlformats.org/drawingml/2006/table">
            <a:tbl>
              <a:tblPr>
                <a:tableStyleId>{5C22544A-7EE6-4342-B048-85BDC9FD1C3A}</a:tableStyleId>
              </a:tblPr>
              <a:tblGrid>
                <a:gridCol w="1394483">
                  <a:extLst>
                    <a:ext uri="{9D8B030D-6E8A-4147-A177-3AD203B41FA5}">
                      <a16:colId xmlns:a16="http://schemas.microsoft.com/office/drawing/2014/main" val="20000"/>
                    </a:ext>
                  </a:extLst>
                </a:gridCol>
                <a:gridCol w="1374273">
                  <a:extLst>
                    <a:ext uri="{9D8B030D-6E8A-4147-A177-3AD203B41FA5}">
                      <a16:colId xmlns:a16="http://schemas.microsoft.com/office/drawing/2014/main" val="20001"/>
                    </a:ext>
                  </a:extLst>
                </a:gridCol>
                <a:gridCol w="1374273">
                  <a:extLst>
                    <a:ext uri="{9D8B030D-6E8A-4147-A177-3AD203B41FA5}">
                      <a16:colId xmlns:a16="http://schemas.microsoft.com/office/drawing/2014/main" val="20002"/>
                    </a:ext>
                  </a:extLst>
                </a:gridCol>
                <a:gridCol w="1556163">
                  <a:extLst>
                    <a:ext uri="{9D8B030D-6E8A-4147-A177-3AD203B41FA5}">
                      <a16:colId xmlns:a16="http://schemas.microsoft.com/office/drawing/2014/main" val="20003"/>
                    </a:ext>
                  </a:extLst>
                </a:gridCol>
              </a:tblGrid>
              <a:tr h="266700">
                <a:tc>
                  <a:txBody>
                    <a:bodyPr/>
                    <a:lstStyle/>
                    <a:p>
                      <a:pPr algn="ctr" fontAlgn="ctr"/>
                      <a:endParaRPr lang="en-US" sz="1800" b="1"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en-US" sz="1800" b="1" u="none" strike="noStrike" dirty="0">
                          <a:effectLst/>
                        </a:rPr>
                        <a:t>CONTROL</a:t>
                      </a:r>
                      <a:endParaRPr lang="en-US" sz="1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0100">
                <a:tc>
                  <a:txBody>
                    <a:bodyPr/>
                    <a:lstStyle/>
                    <a:p>
                      <a:pPr algn="ctr" fontAlgn="ctr"/>
                      <a:r>
                        <a:rPr lang="en-US" sz="1800" b="1" u="none" strike="noStrike" dirty="0">
                          <a:effectLst/>
                        </a:rPr>
                        <a:t>Subject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Baseline</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Post-Intervention</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1" u="none" strike="noStrike" dirty="0">
                          <a:effectLst/>
                        </a:rPr>
                        <a:t>Difference</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66700">
                <a:tc>
                  <a:txBody>
                    <a:bodyPr/>
                    <a:lstStyle/>
                    <a:p>
                      <a:pPr algn="ctr" fontAlgn="ctr"/>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66700">
                <a:tc>
                  <a:txBody>
                    <a:bodyPr/>
                    <a:lstStyle/>
                    <a:p>
                      <a:pPr algn="ctr" fontAlgn="ctr"/>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66700">
                <a:tc>
                  <a:txBody>
                    <a:bodyPr/>
                    <a:lstStyle/>
                    <a:p>
                      <a:pPr algn="ctr" fontAlgn="ctr"/>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66700">
                <a:tc>
                  <a:txBody>
                    <a:bodyPr/>
                    <a:lstStyle/>
                    <a:p>
                      <a:pPr algn="ctr" fontAlgn="ctr"/>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66700">
                <a:tc>
                  <a:txBody>
                    <a:bodyPr/>
                    <a:lstStyle/>
                    <a:p>
                      <a:pPr algn="ctr" fontAlgn="ctr"/>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66700">
                <a:tc>
                  <a:txBody>
                    <a:bodyPr/>
                    <a:lstStyle/>
                    <a:p>
                      <a:pPr algn="ctr" fontAlgn="ctr"/>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66700">
                <a:tc>
                  <a:txBody>
                    <a:bodyPr/>
                    <a:lstStyle/>
                    <a:p>
                      <a:pPr algn="ct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66700">
                <a:tc>
                  <a:txBody>
                    <a:bodyPr/>
                    <a:lstStyle/>
                    <a:p>
                      <a:pPr algn="ctr" fontAlgn="ctr"/>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66700">
                <a:tc>
                  <a:txBody>
                    <a:bodyPr/>
                    <a:lstStyle/>
                    <a:p>
                      <a:pPr algn="ctr" fontAlgn="ctr"/>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66700">
                <a:tc>
                  <a:txBody>
                    <a:bodyPr/>
                    <a:lstStyle/>
                    <a:p>
                      <a:pPr algn="ctr" fontAlgn="ctr"/>
                      <a:r>
                        <a:rPr lang="en-US" sz="1800" u="sng" strike="noStrike" dirty="0">
                          <a:effectLst/>
                        </a:rPr>
                        <a:t>AVERAGE</a:t>
                      </a:r>
                      <a:endParaRPr lang="en-US" sz="1800" b="1"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dirty="0">
                          <a:effectLst/>
                        </a:rPr>
                        <a:t>4.8</a:t>
                      </a:r>
                      <a:endParaRPr lang="en-US" sz="1800" b="1"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dirty="0">
                          <a:effectLst/>
                        </a:rPr>
                        <a:t>4.6</a:t>
                      </a:r>
                      <a:endParaRPr lang="en-US" sz="1800" b="1" i="0" u="sng"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sng" strike="noStrike" dirty="0">
                          <a:effectLst/>
                        </a:rPr>
                        <a:t>-0.2</a:t>
                      </a:r>
                      <a:endParaRPr lang="en-US" sz="1800" b="1" i="0" u="sng"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95988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5150</TotalTime>
  <Words>5628</Words>
  <Application>Microsoft Office PowerPoint</Application>
  <PresentationFormat>Widescreen</PresentationFormat>
  <Paragraphs>612</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Research Design and Data Analysis</vt:lpstr>
      <vt:lpstr>What is Research Design?</vt:lpstr>
      <vt:lpstr>Where It All Starts</vt:lpstr>
      <vt:lpstr>We Will Discuss Several Types of Research Design</vt:lpstr>
      <vt:lpstr>Experimental Design: Randomized Controlled Trial</vt:lpstr>
      <vt:lpstr>What Is Achieved by Randomization?</vt:lpstr>
      <vt:lpstr>Sample Scenario</vt:lpstr>
      <vt:lpstr>Measurement</vt:lpstr>
      <vt:lpstr>Statistical Analysis</vt:lpstr>
      <vt:lpstr>Statistical Analysis (Cont’d)</vt:lpstr>
      <vt:lpstr>A Different Scenario (3 time points)</vt:lpstr>
      <vt:lpstr>Statistical Analysis</vt:lpstr>
      <vt:lpstr>Example # 1 – Greening of Vacant Lots</vt:lpstr>
      <vt:lpstr>Example # 2 – Moving to Opportunity Intervention</vt:lpstr>
      <vt:lpstr>PowerPoint Presentation</vt:lpstr>
      <vt:lpstr>Example # 3 – Internet Mental Health Intervention</vt:lpstr>
      <vt:lpstr>Some General Considerations</vt:lpstr>
      <vt:lpstr>PowerPoint Presentation</vt:lpstr>
      <vt:lpstr>Quasi-Experimental Research Design  (no randomization)</vt:lpstr>
      <vt:lpstr>Implications of Quasi-Experimental Designs</vt:lpstr>
      <vt:lpstr>Examples and Solutions</vt:lpstr>
      <vt:lpstr>Single Group Pre-Post Design</vt:lpstr>
      <vt:lpstr>Single Group Pre-Post Design (Cont’d)</vt:lpstr>
      <vt:lpstr>Implications of a Single Group Design</vt:lpstr>
      <vt:lpstr>Correlational Studies</vt:lpstr>
      <vt:lpstr>Some Examples of Correlational Studies</vt:lpstr>
      <vt:lpstr>Remember: Correlation Does Not Imply Causation!</vt:lpstr>
      <vt:lpstr>Measuring Association Between 2 Variables in a Correlational Study</vt:lpstr>
      <vt:lpstr>PowerPoint Presentation</vt:lpstr>
      <vt:lpstr>Coming up with Comparison Groups</vt:lpstr>
      <vt:lpstr>Matching Example</vt:lpstr>
      <vt:lpstr>An Example of a Geographical Comparison Group</vt:lpstr>
      <vt:lpstr>Creating a Geographical Comparison Group</vt:lpstr>
      <vt:lpstr>Power Analysis</vt:lpstr>
      <vt:lpstr>Power Analysis (Cont’d)</vt:lpstr>
      <vt:lpstr>G*Power</vt:lpstr>
      <vt:lpstr>PowerPoint Presentation</vt:lpstr>
      <vt:lpstr>Issues Related to Significance Testing and P-Values</vt:lpstr>
      <vt:lpstr>Some General Issues in Research (Many More Exist)</vt:lpstr>
      <vt:lpstr>PowerPoint Presentation</vt:lpstr>
      <vt:lpstr>Some Takeaways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Research Studies and Analyzing Data</dc:title>
  <dc:creator>Eugene Brusilovskiy</dc:creator>
  <cp:lastModifiedBy>Eugene Brusilovskiy</cp:lastModifiedBy>
  <cp:revision>144</cp:revision>
  <dcterms:created xsi:type="dcterms:W3CDTF">2014-11-12T20:04:59Z</dcterms:created>
  <dcterms:modified xsi:type="dcterms:W3CDTF">2022-11-09T17:25:00Z</dcterms:modified>
</cp:coreProperties>
</file>