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8" r:id="rId7"/>
    <p:sldId id="261" r:id="rId8"/>
    <p:sldId id="262" r:id="rId9"/>
    <p:sldId id="263" r:id="rId10"/>
    <p:sldId id="269" r:id="rId11"/>
    <p:sldId id="270" r:id="rId12"/>
    <p:sldId id="264" r:id="rId13"/>
    <p:sldId id="265" r:id="rId14"/>
    <p:sldId id="266" r:id="rId15"/>
    <p:sldId id="286" r:id="rId16"/>
    <p:sldId id="267" r:id="rId17"/>
    <p:sldId id="268" r:id="rId18"/>
    <p:sldId id="271" r:id="rId19"/>
    <p:sldId id="276" r:id="rId20"/>
    <p:sldId id="272" r:id="rId21"/>
    <p:sldId id="274" r:id="rId22"/>
    <p:sldId id="275" r:id="rId23"/>
    <p:sldId id="273" r:id="rId24"/>
    <p:sldId id="278" r:id="rId25"/>
    <p:sldId id="279" r:id="rId26"/>
    <p:sldId id="281" r:id="rId27"/>
    <p:sldId id="283" r:id="rId28"/>
    <p:sldId id="282" r:id="rId29"/>
    <p:sldId id="284"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6" d="100"/>
          <a:sy n="86" d="100"/>
        </p:scale>
        <p:origin x="114"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E3F4BF-6912-4568-9271-15C1DD6B38C7}"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174718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3F4BF-6912-4568-9271-15C1DD6B38C7}"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312751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3F4BF-6912-4568-9271-15C1DD6B38C7}"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385355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3F4BF-6912-4568-9271-15C1DD6B38C7}"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413034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E3F4BF-6912-4568-9271-15C1DD6B38C7}"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67726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E3F4BF-6912-4568-9271-15C1DD6B38C7}"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428878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E3F4BF-6912-4568-9271-15C1DD6B38C7}"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231942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E3F4BF-6912-4568-9271-15C1DD6B38C7}"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253535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3F4BF-6912-4568-9271-15C1DD6B38C7}" type="datetimeFigureOut">
              <a:rPr lang="en-US" smtClean="0"/>
              <a:t>8/6/2020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347891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3F4BF-6912-4568-9271-15C1DD6B38C7}"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179267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3F4BF-6912-4568-9271-15C1DD6B38C7}"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F36D4-853E-4FF0-9373-B1095CFAD947}" type="slidenum">
              <a:rPr lang="en-US" smtClean="0"/>
              <a:t>‹#›</a:t>
            </a:fld>
            <a:endParaRPr lang="en-US"/>
          </a:p>
        </p:txBody>
      </p:sp>
    </p:spTree>
    <p:extLst>
      <p:ext uri="{BB962C8B-B14F-4D97-AF65-F5344CB8AC3E}">
        <p14:creationId xmlns:p14="http://schemas.microsoft.com/office/powerpoint/2010/main" val="254257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3F4BF-6912-4568-9271-15C1DD6B38C7}" type="datetimeFigureOut">
              <a:rPr lang="en-US" smtClean="0"/>
              <a:t>8/6/2020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F36D4-853E-4FF0-9373-B1095CFAD947}" type="slidenum">
              <a:rPr lang="en-US" smtClean="0"/>
              <a:t>‹#›</a:t>
            </a:fld>
            <a:endParaRPr lang="en-US"/>
          </a:p>
        </p:txBody>
      </p:sp>
    </p:spTree>
    <p:extLst>
      <p:ext uri="{BB962C8B-B14F-4D97-AF65-F5344CB8AC3E}">
        <p14:creationId xmlns:p14="http://schemas.microsoft.com/office/powerpoint/2010/main" val="363969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ran.r-project.org/doc/contrib/Torfs+Brauer-Short-R-Intro.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ats.ucla.edu/stat/r/" TargetMode="External"/><Relationship Id="rId3" Type="http://schemas.openxmlformats.org/officeDocument/2006/relationships/hyperlink" Target="http://cran.r-project.org/doc/contrib/Short-refcard.pdf" TargetMode="External"/><Relationship Id="rId7" Type="http://schemas.openxmlformats.org/officeDocument/2006/relationships/hyperlink" Target="http://mathesaurus.sourceforge.net/" TargetMode="External"/><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 Id="rId6" Type="http://schemas.openxmlformats.org/officeDocument/2006/relationships/hyperlink" Target="http://www.statmethods.net/" TargetMode="External"/><Relationship Id="rId5" Type="http://schemas.openxmlformats.org/officeDocument/2006/relationships/hyperlink" Target="http://rwiki.sciviews.org/doku.php" TargetMode="External"/><Relationship Id="rId4" Type="http://schemas.openxmlformats.org/officeDocument/2006/relationships/hyperlink" Target="http://zoonek2.free.fr/UNIX/48_R/all.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venus.ifca.unican.es/Rintro/dataStruc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venus.ifca.unican.es/Rintro/_images/dataStructuresNew.p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nickeubank.com/wp-content/uploads/2015/10/RGIS3_MakingMaps_part1_mappingVectorData.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gastonsanchez.com/Handling_and_Processing_Strings_in_R.pdf" TargetMode="External"/><Relationship Id="rId2" Type="http://schemas.openxmlformats.org/officeDocument/2006/relationships/hyperlink" Target="http://www.r-tutor.com/r-introduction/basic-data-types/charact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tat.berkeley.edu/~s133/dates.html" TargetMode="External"/><Relationship Id="rId2" Type="http://schemas.openxmlformats.org/officeDocument/2006/relationships/hyperlink" Target="http://www.statmethods.net/input/dates.html" TargetMode="External"/><Relationship Id="rId1" Type="http://schemas.openxmlformats.org/officeDocument/2006/relationships/slideLayout" Target="../slideLayouts/slideLayout2.xml"/><Relationship Id="rId4" Type="http://schemas.openxmlformats.org/officeDocument/2006/relationships/hyperlink" Target="http://www.dummies.com/how-to/content/how-to-work-with-dates-in-r.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rstudio.org/"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74837"/>
          </a:xfrm>
        </p:spPr>
        <p:txBody>
          <a:bodyPr/>
          <a:lstStyle/>
          <a:p>
            <a:r>
              <a:rPr lang="en-US" dirty="0" smtClean="0"/>
              <a:t>An Introduction to R</a:t>
            </a:r>
            <a:endParaRPr lang="en-US" dirty="0"/>
          </a:p>
        </p:txBody>
      </p:sp>
      <p:sp>
        <p:nvSpPr>
          <p:cNvPr id="3" name="Subtitle 2"/>
          <p:cNvSpPr>
            <a:spLocks noGrp="1"/>
          </p:cNvSpPr>
          <p:nvPr>
            <p:ph type="subTitle" idx="1"/>
          </p:nvPr>
        </p:nvSpPr>
        <p:spPr>
          <a:xfrm>
            <a:off x="1524000" y="4211638"/>
            <a:ext cx="9144000" cy="1655762"/>
          </a:xfrm>
        </p:spPr>
        <p:txBody>
          <a:bodyPr>
            <a:normAutofit fontScale="92500" lnSpcReduction="20000"/>
          </a:bodyPr>
          <a:lstStyle/>
          <a:p>
            <a:endParaRPr lang="en-US" dirty="0" smtClean="0"/>
          </a:p>
          <a:p>
            <a:endParaRPr lang="en-US" dirty="0"/>
          </a:p>
          <a:p>
            <a:r>
              <a:rPr lang="en-US" dirty="0" smtClean="0"/>
              <a:t>Material heavily based on (and sometimes directly copied from) a paper by </a:t>
            </a:r>
            <a:r>
              <a:rPr lang="en-US" dirty="0" err="1" smtClean="0"/>
              <a:t>Torfs</a:t>
            </a:r>
            <a:r>
              <a:rPr lang="en-US" dirty="0" smtClean="0"/>
              <a:t> &amp; </a:t>
            </a:r>
            <a:r>
              <a:rPr lang="en-US" dirty="0" err="1" smtClean="0"/>
              <a:t>Brauer</a:t>
            </a:r>
            <a:endParaRPr lang="en-US" dirty="0"/>
          </a:p>
          <a:p>
            <a:r>
              <a:rPr lang="en-US" dirty="0" smtClean="0"/>
              <a:t>(</a:t>
            </a:r>
            <a:r>
              <a:rPr lang="en-US" dirty="0" smtClean="0">
                <a:hlinkClick r:id="rId2"/>
              </a:rPr>
              <a:t>http://cran.r-project.org/doc/contrib/Torfs+Brauer-Short-R-Intro.pdf</a:t>
            </a:r>
            <a:r>
              <a:rPr lang="en-US" dirty="0" smtClean="0"/>
              <a:t>)</a:t>
            </a:r>
            <a:endParaRPr lang="en-US" dirty="0"/>
          </a:p>
        </p:txBody>
      </p:sp>
    </p:spTree>
    <p:extLst>
      <p:ext uri="{BB962C8B-B14F-4D97-AF65-F5344CB8AC3E}">
        <p14:creationId xmlns:p14="http://schemas.microsoft.com/office/powerpoint/2010/main" val="658220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5"/>
          <p:cNvSpPr txBox="1">
            <a:spLocks noChangeArrowheads="1"/>
          </p:cNvSpPr>
          <p:nvPr/>
        </p:nvSpPr>
        <p:spPr bwMode="auto">
          <a:xfrm>
            <a:off x="0" y="1188127"/>
            <a:ext cx="12192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smtClean="0">
                <a:latin typeface="Calibri" pitchFamily="34" charset="0"/>
                <a:cs typeface="Calibri" pitchFamily="34" charset="0"/>
              </a:rPr>
              <a:t>Recall that an </a:t>
            </a:r>
            <a:r>
              <a:rPr lang="en-US" sz="2800" b="1" dirty="0" err="1">
                <a:solidFill>
                  <a:schemeClr val="accent2"/>
                </a:solidFill>
                <a:latin typeface="Calibri" pitchFamily="34" charset="0"/>
                <a:cs typeface="Calibri" pitchFamily="34" charset="0"/>
              </a:rPr>
              <a:t>r×c</a:t>
            </a:r>
            <a:r>
              <a:rPr lang="en-US" sz="2800" b="1" dirty="0">
                <a:solidFill>
                  <a:schemeClr val="accent2"/>
                </a:solidFill>
                <a:latin typeface="Calibri" pitchFamily="34" charset="0"/>
                <a:cs typeface="Calibri" pitchFamily="34" charset="0"/>
              </a:rPr>
              <a:t> matrix</a:t>
            </a:r>
            <a:r>
              <a:rPr lang="en-US" sz="2800" dirty="0">
                <a:latin typeface="Calibri" pitchFamily="34" charset="0"/>
                <a:cs typeface="Calibri" pitchFamily="34" charset="0"/>
              </a:rPr>
              <a:t> is a rectangular array of symbols or numbers arranged in </a:t>
            </a:r>
            <a:r>
              <a:rPr lang="en-US" sz="2800" b="1" dirty="0">
                <a:latin typeface="Calibri" pitchFamily="34" charset="0"/>
                <a:cs typeface="Calibri" pitchFamily="34" charset="0"/>
              </a:rPr>
              <a:t>r rows</a:t>
            </a:r>
            <a:r>
              <a:rPr lang="en-US" sz="2800" dirty="0">
                <a:latin typeface="Calibri" pitchFamily="34" charset="0"/>
                <a:cs typeface="Calibri" pitchFamily="34" charset="0"/>
              </a:rPr>
              <a:t> and </a:t>
            </a:r>
            <a:r>
              <a:rPr lang="en-US" sz="2800" b="1" dirty="0">
                <a:latin typeface="Calibri" pitchFamily="34" charset="0"/>
                <a:cs typeface="Calibri" pitchFamily="34" charset="0"/>
              </a:rPr>
              <a:t>c columns</a:t>
            </a:r>
            <a:r>
              <a:rPr lang="en-US" sz="2800" dirty="0">
                <a:latin typeface="Calibri" pitchFamily="34" charset="0"/>
                <a:cs typeface="Calibri" pitchFamily="34" charset="0"/>
              </a:rPr>
              <a:t>. </a:t>
            </a:r>
          </a:p>
          <a:p>
            <a:pPr>
              <a:spcBef>
                <a:spcPct val="50000"/>
              </a:spcBef>
            </a:pPr>
            <a:r>
              <a:rPr lang="en-US" sz="2800" dirty="0">
                <a:latin typeface="Calibri" pitchFamily="34" charset="0"/>
                <a:cs typeface="Calibri" pitchFamily="34" charset="0"/>
              </a:rPr>
              <a:t>A matrix is almost always denoted by a single capital letter in boldface type.</a:t>
            </a:r>
          </a:p>
        </p:txBody>
      </p:sp>
      <p:graphicFrame>
        <p:nvGraphicFramePr>
          <p:cNvPr id="504866" name="Object 34"/>
          <p:cNvGraphicFramePr>
            <a:graphicFrameLocks noChangeAspect="1"/>
          </p:cNvGraphicFramePr>
          <p:nvPr>
            <p:extLst>
              <p:ext uri="{D42A27DB-BD31-4B8C-83A1-F6EECF244321}">
                <p14:modId xmlns:p14="http://schemas.microsoft.com/office/powerpoint/2010/main" val="1102050510"/>
              </p:ext>
            </p:extLst>
          </p:nvPr>
        </p:nvGraphicFramePr>
        <p:xfrm>
          <a:off x="2055814" y="4237038"/>
          <a:ext cx="1724025" cy="1066800"/>
        </p:xfrm>
        <a:graphic>
          <a:graphicData uri="http://schemas.openxmlformats.org/presentationml/2006/ole">
            <mc:AlternateContent xmlns:mc="http://schemas.openxmlformats.org/markup-compatibility/2006">
              <mc:Choice xmlns:v="urn:schemas-microsoft-com:vml" Requires="v">
                <p:oleObj spid="_x0000_s1257" name="Equation" r:id="rId3" imgW="736600" imgH="457200" progId="Equation.3">
                  <p:embed/>
                </p:oleObj>
              </mc:Choice>
              <mc:Fallback>
                <p:oleObj name="Equation" r:id="rId3" imgW="7366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4" y="4237038"/>
                        <a:ext cx="17240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67" name="Object 35"/>
          <p:cNvGraphicFramePr>
            <a:graphicFrameLocks noChangeAspect="1"/>
          </p:cNvGraphicFramePr>
          <p:nvPr>
            <p:extLst>
              <p:ext uri="{D42A27DB-BD31-4B8C-83A1-F6EECF244321}">
                <p14:modId xmlns:p14="http://schemas.microsoft.com/office/powerpoint/2010/main" val="2633039710"/>
              </p:ext>
            </p:extLst>
          </p:nvPr>
        </p:nvGraphicFramePr>
        <p:xfrm>
          <a:off x="4565651" y="3636964"/>
          <a:ext cx="2238375" cy="2289175"/>
        </p:xfrm>
        <a:graphic>
          <a:graphicData uri="http://schemas.openxmlformats.org/presentationml/2006/ole">
            <mc:AlternateContent xmlns:mc="http://schemas.openxmlformats.org/markup-compatibility/2006">
              <mc:Choice xmlns:v="urn:schemas-microsoft-com:vml" Requires="v">
                <p:oleObj spid="_x0000_s1258" name="Equation" r:id="rId5" imgW="1117600" imgH="1143000" progId="Equation.3">
                  <p:embed/>
                </p:oleObj>
              </mc:Choice>
              <mc:Fallback>
                <p:oleObj name="Equation" r:id="rId5" imgW="1117600" imgH="1143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5651" y="3636964"/>
                        <a:ext cx="2238375" cy="228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4868" name="Object 36"/>
          <p:cNvGraphicFramePr>
            <a:graphicFrameLocks noChangeAspect="1"/>
          </p:cNvGraphicFramePr>
          <p:nvPr>
            <p:extLst>
              <p:ext uri="{D42A27DB-BD31-4B8C-83A1-F6EECF244321}">
                <p14:modId xmlns:p14="http://schemas.microsoft.com/office/powerpoint/2010/main" val="848267006"/>
              </p:ext>
            </p:extLst>
          </p:nvPr>
        </p:nvGraphicFramePr>
        <p:xfrm>
          <a:off x="7516814" y="3340101"/>
          <a:ext cx="2390775" cy="2797175"/>
        </p:xfrm>
        <a:graphic>
          <a:graphicData uri="http://schemas.openxmlformats.org/presentationml/2006/ole">
            <mc:AlternateContent xmlns:mc="http://schemas.openxmlformats.org/markup-compatibility/2006">
              <mc:Choice xmlns:v="urn:schemas-microsoft-com:vml" Requires="v">
                <p:oleObj spid="_x0000_s1259" name="Equation" r:id="rId7" imgW="1193800" imgH="1397000" progId="Equation.3">
                  <p:embed/>
                </p:oleObj>
              </mc:Choice>
              <mc:Fallback>
                <p:oleObj name="Equation" r:id="rId7" imgW="1193800" imgH="1397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6814" y="3340101"/>
                        <a:ext cx="2390775" cy="279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1"/>
          <p:cNvSpPr txBox="1">
            <a:spLocks/>
          </p:cNvSpPr>
          <p:nvPr/>
        </p:nvSpPr>
        <p:spPr>
          <a:xfrm>
            <a:off x="0" y="1"/>
            <a:ext cx="12192000" cy="939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Review: Matrices</a:t>
            </a:r>
            <a:endParaRPr lang="en-US" b="1" dirty="0"/>
          </a:p>
        </p:txBody>
      </p:sp>
    </p:spTree>
    <p:extLst>
      <p:ext uri="{BB962C8B-B14F-4D97-AF65-F5344CB8AC3E}">
        <p14:creationId xmlns:p14="http://schemas.microsoft.com/office/powerpoint/2010/main" val="2056101404"/>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04866"/>
                                        </p:tgtEl>
                                        <p:attrNameLst>
                                          <p:attrName>style.visibility</p:attrName>
                                        </p:attrNameLst>
                                      </p:cBhvr>
                                      <p:to>
                                        <p:strVal val="visible"/>
                                      </p:to>
                                    </p:set>
                                    <p:anim calcmode="lin" valueType="num">
                                      <p:cBhvr additive="base">
                                        <p:cTn id="7" dur="500" fill="hold"/>
                                        <p:tgtEl>
                                          <p:spTgt spid="504866"/>
                                        </p:tgtEl>
                                        <p:attrNameLst>
                                          <p:attrName>ppt_x</p:attrName>
                                        </p:attrNameLst>
                                      </p:cBhvr>
                                      <p:tavLst>
                                        <p:tav tm="0">
                                          <p:val>
                                            <p:strVal val="1+#ppt_w/2"/>
                                          </p:val>
                                        </p:tav>
                                        <p:tav tm="100000">
                                          <p:val>
                                            <p:strVal val="#ppt_x"/>
                                          </p:val>
                                        </p:tav>
                                      </p:tavLst>
                                    </p:anim>
                                    <p:anim calcmode="lin" valueType="num">
                                      <p:cBhvr additive="base">
                                        <p:cTn id="8" dur="500" fill="hold"/>
                                        <p:tgtEl>
                                          <p:spTgt spid="504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04867"/>
                                        </p:tgtEl>
                                        <p:attrNameLst>
                                          <p:attrName>style.visibility</p:attrName>
                                        </p:attrNameLst>
                                      </p:cBhvr>
                                      <p:to>
                                        <p:strVal val="visible"/>
                                      </p:to>
                                    </p:set>
                                    <p:anim calcmode="lin" valueType="num">
                                      <p:cBhvr additive="base">
                                        <p:cTn id="13" dur="500" fill="hold"/>
                                        <p:tgtEl>
                                          <p:spTgt spid="504867"/>
                                        </p:tgtEl>
                                        <p:attrNameLst>
                                          <p:attrName>ppt_x</p:attrName>
                                        </p:attrNameLst>
                                      </p:cBhvr>
                                      <p:tavLst>
                                        <p:tav tm="0">
                                          <p:val>
                                            <p:strVal val="1+#ppt_w/2"/>
                                          </p:val>
                                        </p:tav>
                                        <p:tav tm="100000">
                                          <p:val>
                                            <p:strVal val="#ppt_x"/>
                                          </p:val>
                                        </p:tav>
                                      </p:tavLst>
                                    </p:anim>
                                    <p:anim calcmode="lin" valueType="num">
                                      <p:cBhvr additive="base">
                                        <p:cTn id="14" dur="500" fill="hold"/>
                                        <p:tgtEl>
                                          <p:spTgt spid="5048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04868"/>
                                        </p:tgtEl>
                                        <p:attrNameLst>
                                          <p:attrName>style.visibility</p:attrName>
                                        </p:attrNameLst>
                                      </p:cBhvr>
                                      <p:to>
                                        <p:strVal val="visible"/>
                                      </p:to>
                                    </p:set>
                                    <p:anim calcmode="lin" valueType="num">
                                      <p:cBhvr additive="base">
                                        <p:cTn id="19" dur="500" fill="hold"/>
                                        <p:tgtEl>
                                          <p:spTgt spid="504868"/>
                                        </p:tgtEl>
                                        <p:attrNameLst>
                                          <p:attrName>ppt_x</p:attrName>
                                        </p:attrNameLst>
                                      </p:cBhvr>
                                      <p:tavLst>
                                        <p:tav tm="0">
                                          <p:val>
                                            <p:strVal val="1+#ppt_w/2"/>
                                          </p:val>
                                        </p:tav>
                                        <p:tav tm="100000">
                                          <p:val>
                                            <p:strVal val="#ppt_x"/>
                                          </p:val>
                                        </p:tav>
                                      </p:tavLst>
                                    </p:anim>
                                    <p:anim calcmode="lin" valueType="num">
                                      <p:cBhvr additive="base">
                                        <p:cTn id="20" dur="500" fill="hold"/>
                                        <p:tgtEl>
                                          <p:spTgt spid="50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7" name="Text Box 5"/>
          <p:cNvSpPr txBox="1">
            <a:spLocks noChangeArrowheads="1"/>
          </p:cNvSpPr>
          <p:nvPr/>
        </p:nvSpPr>
        <p:spPr bwMode="auto">
          <a:xfrm>
            <a:off x="0" y="1182688"/>
            <a:ext cx="1219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A </a:t>
            </a:r>
            <a:r>
              <a:rPr lang="en-US" sz="2800" b="1" dirty="0">
                <a:latin typeface="Calibri" pitchFamily="34" charset="0"/>
                <a:cs typeface="Calibri" pitchFamily="34" charset="0"/>
              </a:rPr>
              <a:t>column vector</a:t>
            </a:r>
            <a:r>
              <a:rPr lang="en-US" sz="2800" dirty="0">
                <a:latin typeface="Calibri" pitchFamily="34" charset="0"/>
                <a:cs typeface="Calibri" pitchFamily="34" charset="0"/>
              </a:rPr>
              <a:t> is an r×1 matrix, that is, a matrix with only one column.</a:t>
            </a:r>
          </a:p>
        </p:txBody>
      </p:sp>
      <p:graphicFrame>
        <p:nvGraphicFramePr>
          <p:cNvPr id="509958" name="Object 6"/>
          <p:cNvGraphicFramePr>
            <a:graphicFrameLocks noChangeAspect="1"/>
          </p:cNvGraphicFramePr>
          <p:nvPr>
            <p:extLst>
              <p:ext uri="{D42A27DB-BD31-4B8C-83A1-F6EECF244321}">
                <p14:modId xmlns:p14="http://schemas.microsoft.com/office/powerpoint/2010/main" val="3731587283"/>
              </p:ext>
            </p:extLst>
          </p:nvPr>
        </p:nvGraphicFramePr>
        <p:xfrm>
          <a:off x="5438776" y="2060576"/>
          <a:ext cx="1063625" cy="1609725"/>
        </p:xfrm>
        <a:graphic>
          <a:graphicData uri="http://schemas.openxmlformats.org/presentationml/2006/ole">
            <mc:AlternateContent xmlns:mc="http://schemas.openxmlformats.org/markup-compatibility/2006">
              <mc:Choice xmlns:v="urn:schemas-microsoft-com:vml" Requires="v">
                <p:oleObj spid="_x0000_s2204" name="Equation" r:id="rId3" imgW="469696" imgH="710891" progId="Equation.3">
                  <p:embed/>
                </p:oleObj>
              </mc:Choice>
              <mc:Fallback>
                <p:oleObj name="Equation" r:id="rId3" imgW="469696" imgH="7108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776" y="2060576"/>
                        <a:ext cx="1063625"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9959" name="Text Box 7"/>
          <p:cNvSpPr txBox="1">
            <a:spLocks noChangeArrowheads="1"/>
          </p:cNvSpPr>
          <p:nvPr/>
        </p:nvSpPr>
        <p:spPr bwMode="auto">
          <a:xfrm>
            <a:off x="0" y="3981453"/>
            <a:ext cx="12192000" cy="54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A </a:t>
            </a:r>
            <a:r>
              <a:rPr lang="en-US" sz="2800" b="1" dirty="0">
                <a:latin typeface="Calibri" pitchFamily="34" charset="0"/>
                <a:cs typeface="Calibri" pitchFamily="34" charset="0"/>
              </a:rPr>
              <a:t>row vector</a:t>
            </a:r>
            <a:r>
              <a:rPr lang="en-US" sz="2800" dirty="0">
                <a:latin typeface="Calibri" pitchFamily="34" charset="0"/>
                <a:cs typeface="Calibri" pitchFamily="34" charset="0"/>
              </a:rPr>
              <a:t> is an 1×c matrix, that is, a matrix with only one row.</a:t>
            </a:r>
          </a:p>
        </p:txBody>
      </p:sp>
      <p:graphicFrame>
        <p:nvGraphicFramePr>
          <p:cNvPr id="509960" name="Object 8"/>
          <p:cNvGraphicFramePr>
            <a:graphicFrameLocks noChangeAspect="1"/>
          </p:cNvGraphicFramePr>
          <p:nvPr>
            <p:extLst>
              <p:ext uri="{D42A27DB-BD31-4B8C-83A1-F6EECF244321}">
                <p14:modId xmlns:p14="http://schemas.microsoft.com/office/powerpoint/2010/main" val="3815670349"/>
              </p:ext>
            </p:extLst>
          </p:nvPr>
        </p:nvGraphicFramePr>
        <p:xfrm>
          <a:off x="4794251" y="4851401"/>
          <a:ext cx="2360613" cy="455613"/>
        </p:xfrm>
        <a:graphic>
          <a:graphicData uri="http://schemas.openxmlformats.org/presentationml/2006/ole">
            <mc:AlternateContent xmlns:mc="http://schemas.openxmlformats.org/markup-compatibility/2006">
              <mc:Choice xmlns:v="urn:schemas-microsoft-com:vml" Requires="v">
                <p:oleObj spid="_x0000_s2205" name="Equation" r:id="rId5" imgW="1117115" imgH="215806" progId="Equation.3">
                  <p:embed/>
                </p:oleObj>
              </mc:Choice>
              <mc:Fallback>
                <p:oleObj name="Equation" r:id="rId5" imgW="1117115"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251" y="4851401"/>
                        <a:ext cx="2360613"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9961" name="Text Box 9"/>
          <p:cNvSpPr txBox="1">
            <a:spLocks noChangeArrowheads="1"/>
          </p:cNvSpPr>
          <p:nvPr/>
        </p:nvSpPr>
        <p:spPr bwMode="auto">
          <a:xfrm>
            <a:off x="0" y="5651499"/>
            <a:ext cx="1219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00" dirty="0">
                <a:latin typeface="Calibri" pitchFamily="34" charset="0"/>
                <a:cs typeface="Calibri" pitchFamily="34" charset="0"/>
              </a:rPr>
              <a:t>A 1×1 “matrix” is called a </a:t>
            </a:r>
            <a:r>
              <a:rPr lang="en-US" sz="2800" b="1" dirty="0">
                <a:latin typeface="Calibri" pitchFamily="34" charset="0"/>
                <a:cs typeface="Calibri" pitchFamily="34" charset="0"/>
              </a:rPr>
              <a:t>scalar</a:t>
            </a:r>
            <a:r>
              <a:rPr lang="en-US" sz="2800" dirty="0">
                <a:latin typeface="Calibri" pitchFamily="34" charset="0"/>
                <a:cs typeface="Calibri" pitchFamily="34" charset="0"/>
              </a:rPr>
              <a:t>, but it’s just an ordinary number, such as 4 or </a:t>
            </a:r>
            <a:r>
              <a:rPr lang="el-GR" sz="2800" dirty="0">
                <a:latin typeface="Calibri" pitchFamily="34" charset="0"/>
                <a:cs typeface="Calibri" pitchFamily="34" charset="0"/>
              </a:rPr>
              <a:t>σ</a:t>
            </a:r>
            <a:r>
              <a:rPr lang="en-US" sz="2800" baseline="30000" dirty="0">
                <a:latin typeface="Calibri" pitchFamily="34" charset="0"/>
                <a:cs typeface="Calibri" pitchFamily="34" charset="0"/>
              </a:rPr>
              <a:t>2</a:t>
            </a:r>
            <a:r>
              <a:rPr lang="en-US" sz="2800" dirty="0">
                <a:latin typeface="Calibri" pitchFamily="34" charset="0"/>
                <a:cs typeface="Calibri" pitchFamily="34" charset="0"/>
              </a:rPr>
              <a:t>.</a:t>
            </a:r>
          </a:p>
        </p:txBody>
      </p:sp>
      <p:sp>
        <p:nvSpPr>
          <p:cNvPr id="8" name="Title 1"/>
          <p:cNvSpPr txBox="1">
            <a:spLocks/>
          </p:cNvSpPr>
          <p:nvPr/>
        </p:nvSpPr>
        <p:spPr>
          <a:xfrm>
            <a:off x="0" y="1"/>
            <a:ext cx="12192000" cy="939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Review: Vectors and Scalars</a:t>
            </a:r>
            <a:endParaRPr lang="en-US" b="1" dirty="0"/>
          </a:p>
        </p:txBody>
      </p:sp>
    </p:spTree>
    <p:extLst>
      <p:ext uri="{BB962C8B-B14F-4D97-AF65-F5344CB8AC3E}">
        <p14:creationId xmlns:p14="http://schemas.microsoft.com/office/powerpoint/2010/main" val="384544203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9957"/>
                                        </p:tgtEl>
                                        <p:attrNameLst>
                                          <p:attrName>style.visibility</p:attrName>
                                        </p:attrNameLst>
                                      </p:cBhvr>
                                      <p:to>
                                        <p:strVal val="visible"/>
                                      </p:to>
                                    </p:set>
                                    <p:anim calcmode="lin" valueType="num">
                                      <p:cBhvr additive="base">
                                        <p:cTn id="7" dur="500" fill="hold"/>
                                        <p:tgtEl>
                                          <p:spTgt spid="509957"/>
                                        </p:tgtEl>
                                        <p:attrNameLst>
                                          <p:attrName>ppt_x</p:attrName>
                                        </p:attrNameLst>
                                      </p:cBhvr>
                                      <p:tavLst>
                                        <p:tav tm="0">
                                          <p:val>
                                            <p:strVal val="#ppt_x"/>
                                          </p:val>
                                        </p:tav>
                                        <p:tav tm="100000">
                                          <p:val>
                                            <p:strVal val="#ppt_x"/>
                                          </p:val>
                                        </p:tav>
                                      </p:tavLst>
                                    </p:anim>
                                    <p:anim calcmode="lin" valueType="num">
                                      <p:cBhvr additive="base">
                                        <p:cTn id="8" dur="500" fill="hold"/>
                                        <p:tgtEl>
                                          <p:spTgt spid="50995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09958"/>
                                        </p:tgtEl>
                                        <p:attrNameLst>
                                          <p:attrName>style.visibility</p:attrName>
                                        </p:attrNameLst>
                                      </p:cBhvr>
                                      <p:to>
                                        <p:strVal val="visible"/>
                                      </p:to>
                                    </p:set>
                                    <p:anim calcmode="lin" valueType="num">
                                      <p:cBhvr additive="base">
                                        <p:cTn id="13" dur="500" fill="hold"/>
                                        <p:tgtEl>
                                          <p:spTgt spid="509958"/>
                                        </p:tgtEl>
                                        <p:attrNameLst>
                                          <p:attrName>ppt_x</p:attrName>
                                        </p:attrNameLst>
                                      </p:cBhvr>
                                      <p:tavLst>
                                        <p:tav tm="0">
                                          <p:val>
                                            <p:strVal val="#ppt_x"/>
                                          </p:val>
                                        </p:tav>
                                        <p:tav tm="100000">
                                          <p:val>
                                            <p:strVal val="#ppt_x"/>
                                          </p:val>
                                        </p:tav>
                                      </p:tavLst>
                                    </p:anim>
                                    <p:anim calcmode="lin" valueType="num">
                                      <p:cBhvr additive="base">
                                        <p:cTn id="14" dur="500" fill="hold"/>
                                        <p:tgtEl>
                                          <p:spTgt spid="50995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9959"/>
                                        </p:tgtEl>
                                        <p:attrNameLst>
                                          <p:attrName>style.visibility</p:attrName>
                                        </p:attrNameLst>
                                      </p:cBhvr>
                                      <p:to>
                                        <p:strVal val="visible"/>
                                      </p:to>
                                    </p:set>
                                    <p:anim calcmode="lin" valueType="num">
                                      <p:cBhvr additive="base">
                                        <p:cTn id="19" dur="500" fill="hold"/>
                                        <p:tgtEl>
                                          <p:spTgt spid="509959"/>
                                        </p:tgtEl>
                                        <p:attrNameLst>
                                          <p:attrName>ppt_x</p:attrName>
                                        </p:attrNameLst>
                                      </p:cBhvr>
                                      <p:tavLst>
                                        <p:tav tm="0">
                                          <p:val>
                                            <p:strVal val="0-#ppt_w/2"/>
                                          </p:val>
                                        </p:tav>
                                        <p:tav tm="100000">
                                          <p:val>
                                            <p:strVal val="#ppt_x"/>
                                          </p:val>
                                        </p:tav>
                                      </p:tavLst>
                                    </p:anim>
                                    <p:anim calcmode="lin" valueType="num">
                                      <p:cBhvr additive="base">
                                        <p:cTn id="20" dur="500" fill="hold"/>
                                        <p:tgtEl>
                                          <p:spTgt spid="5099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09960"/>
                                        </p:tgtEl>
                                        <p:attrNameLst>
                                          <p:attrName>style.visibility</p:attrName>
                                        </p:attrNameLst>
                                      </p:cBhvr>
                                      <p:to>
                                        <p:strVal val="visible"/>
                                      </p:to>
                                    </p:set>
                                    <p:anim calcmode="lin" valueType="num">
                                      <p:cBhvr additive="base">
                                        <p:cTn id="25" dur="500" fill="hold"/>
                                        <p:tgtEl>
                                          <p:spTgt spid="509960"/>
                                        </p:tgtEl>
                                        <p:attrNameLst>
                                          <p:attrName>ppt_x</p:attrName>
                                        </p:attrNameLst>
                                      </p:cBhvr>
                                      <p:tavLst>
                                        <p:tav tm="0">
                                          <p:val>
                                            <p:strVal val="0-#ppt_w/2"/>
                                          </p:val>
                                        </p:tav>
                                        <p:tav tm="100000">
                                          <p:val>
                                            <p:strVal val="#ppt_x"/>
                                          </p:val>
                                        </p:tav>
                                      </p:tavLst>
                                    </p:anim>
                                    <p:anim calcmode="lin" valueType="num">
                                      <p:cBhvr additive="base">
                                        <p:cTn id="26" dur="500" fill="hold"/>
                                        <p:tgtEl>
                                          <p:spTgt spid="5099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9961"/>
                                        </p:tgtEl>
                                        <p:attrNameLst>
                                          <p:attrName>style.visibility</p:attrName>
                                        </p:attrNameLst>
                                      </p:cBhvr>
                                      <p:to>
                                        <p:strVal val="visible"/>
                                      </p:to>
                                    </p:set>
                                    <p:anim calcmode="lin" valueType="num">
                                      <p:cBhvr additive="base">
                                        <p:cTn id="31" dur="500" fill="hold"/>
                                        <p:tgtEl>
                                          <p:spTgt spid="509961"/>
                                        </p:tgtEl>
                                        <p:attrNameLst>
                                          <p:attrName>ppt_x</p:attrName>
                                        </p:attrNameLst>
                                      </p:cBhvr>
                                      <p:tavLst>
                                        <p:tav tm="0">
                                          <p:val>
                                            <p:strVal val="#ppt_x"/>
                                          </p:val>
                                        </p:tav>
                                        <p:tav tm="100000">
                                          <p:val>
                                            <p:strVal val="#ppt_x"/>
                                          </p:val>
                                        </p:tav>
                                      </p:tavLst>
                                    </p:anim>
                                    <p:anim calcmode="lin" valueType="num">
                                      <p:cBhvr additive="base">
                                        <p:cTn id="32" dur="500" fill="hold"/>
                                        <p:tgtEl>
                                          <p:spTgt spid="5099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p:bldP spid="509959" grpId="0"/>
      <p:bldP spid="5099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b="1" dirty="0" smtClean="0"/>
              <a:t>Scalars, Vectors and Matrices</a:t>
            </a:r>
            <a:endParaRPr lang="en-US" b="1" dirty="0"/>
          </a:p>
        </p:txBody>
      </p:sp>
      <p:sp>
        <p:nvSpPr>
          <p:cNvPr id="3" name="Content Placeholder 2"/>
          <p:cNvSpPr>
            <a:spLocks noGrp="1"/>
          </p:cNvSpPr>
          <p:nvPr>
            <p:ph idx="1"/>
          </p:nvPr>
        </p:nvSpPr>
        <p:spPr>
          <a:xfrm>
            <a:off x="0" y="1139824"/>
            <a:ext cx="12192000" cy="5718175"/>
          </a:xfrm>
        </p:spPr>
        <p:txBody>
          <a:bodyPr/>
          <a:lstStyle/>
          <a:p>
            <a:r>
              <a:rPr lang="en-US" dirty="0" smtClean="0"/>
              <a:t>Like in many other programs, R organizes numbers as:</a:t>
            </a:r>
          </a:p>
          <a:p>
            <a:pPr lvl="1"/>
            <a:r>
              <a:rPr lang="en-US" b="1" dirty="0" smtClean="0"/>
              <a:t>scalars</a:t>
            </a:r>
            <a:r>
              <a:rPr lang="en-US" dirty="0" smtClean="0"/>
              <a:t> (a single number, 0-dimensional)</a:t>
            </a:r>
          </a:p>
          <a:p>
            <a:pPr lvl="1"/>
            <a:r>
              <a:rPr lang="en-US" b="1" dirty="0" smtClean="0"/>
              <a:t>vectors</a:t>
            </a:r>
            <a:r>
              <a:rPr lang="en-US" dirty="0" smtClean="0"/>
              <a:t> (a row of numbers, 1-dimensional), and </a:t>
            </a:r>
          </a:p>
          <a:p>
            <a:pPr lvl="1"/>
            <a:r>
              <a:rPr lang="en-US" b="1" dirty="0" smtClean="0"/>
              <a:t>matrices</a:t>
            </a:r>
            <a:r>
              <a:rPr lang="en-US" dirty="0" smtClean="0"/>
              <a:t> (like a table, 2-dimensional). </a:t>
            </a:r>
          </a:p>
          <a:p>
            <a:r>
              <a:rPr lang="en-US" dirty="0" smtClean="0"/>
              <a:t>The </a:t>
            </a:r>
            <a:r>
              <a:rPr lang="en-US" b="1" dirty="0" smtClean="0">
                <a:solidFill>
                  <a:srgbClr val="0070C0"/>
                </a:solidFill>
              </a:rPr>
              <a:t>a</a:t>
            </a:r>
            <a:r>
              <a:rPr lang="en-US" dirty="0" smtClean="0"/>
              <a:t> we defined on the previous slide was a scalar. </a:t>
            </a:r>
          </a:p>
          <a:p>
            <a:r>
              <a:rPr lang="en-US" dirty="0" smtClean="0"/>
              <a:t>To define a vector with the numbers 3, 4 and 5, we need the function </a:t>
            </a:r>
            <a:r>
              <a:rPr lang="en-US" b="1" dirty="0" smtClean="0">
                <a:solidFill>
                  <a:srgbClr val="0070C0"/>
                </a:solidFill>
              </a:rPr>
              <a:t>c</a:t>
            </a:r>
            <a:r>
              <a:rPr lang="en-US" dirty="0" smtClean="0"/>
              <a:t>, which is short for concatenate (paste together). </a:t>
            </a:r>
          </a:p>
          <a:p>
            <a:pPr marL="0" indent="0">
              <a:buNone/>
            </a:pPr>
            <a:r>
              <a:rPr lang="en-US" b="1" dirty="0" smtClean="0">
                <a:solidFill>
                  <a:srgbClr val="0070C0"/>
                </a:solidFill>
              </a:rPr>
              <a:t>				&gt; b=c(3,4,5)</a:t>
            </a:r>
            <a:r>
              <a:rPr lang="en-US" dirty="0" smtClean="0"/>
              <a:t> </a:t>
            </a:r>
          </a:p>
          <a:p>
            <a:pPr marL="0" indent="0">
              <a:buNone/>
            </a:pPr>
            <a:r>
              <a:rPr lang="en-US" b="1" dirty="0" smtClean="0">
                <a:solidFill>
                  <a:srgbClr val="0070C0"/>
                </a:solidFill>
              </a:rPr>
              <a:t>				&gt; b</a:t>
            </a:r>
            <a:endParaRPr lang="en-US" dirty="0" smtClean="0"/>
          </a:p>
          <a:p>
            <a:pPr marL="0" indent="0">
              <a:buNone/>
            </a:pPr>
            <a:r>
              <a:rPr lang="en-US" dirty="0" smtClean="0"/>
              <a:t>					</a:t>
            </a:r>
            <a:r>
              <a:rPr lang="en-US" b="1" dirty="0" smtClean="0">
                <a:solidFill>
                  <a:srgbClr val="FF0000"/>
                </a:solidFill>
              </a:rPr>
              <a:t>[1]	3	4	5</a:t>
            </a:r>
          </a:p>
          <a:p>
            <a:r>
              <a:rPr lang="en-US" dirty="0" smtClean="0"/>
              <a:t>Matrices and other 2-dimensional structures will be introduced later</a:t>
            </a:r>
            <a:endParaRPr lang="en-US" dirty="0"/>
          </a:p>
        </p:txBody>
      </p:sp>
    </p:spTree>
    <p:extLst>
      <p:ext uri="{BB962C8B-B14F-4D97-AF65-F5344CB8AC3E}">
        <p14:creationId xmlns:p14="http://schemas.microsoft.com/office/powerpoint/2010/main" val="3256112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3600"/>
          </a:xfrm>
        </p:spPr>
        <p:txBody>
          <a:bodyPr/>
          <a:lstStyle/>
          <a:p>
            <a:r>
              <a:rPr lang="en-US" b="1" dirty="0" smtClean="0"/>
              <a:t>Functions</a:t>
            </a:r>
            <a:endParaRPr lang="en-US" b="1" dirty="0"/>
          </a:p>
        </p:txBody>
      </p:sp>
      <p:sp>
        <p:nvSpPr>
          <p:cNvPr id="3" name="Content Placeholder 2"/>
          <p:cNvSpPr>
            <a:spLocks noGrp="1"/>
          </p:cNvSpPr>
          <p:nvPr>
            <p:ph idx="1"/>
          </p:nvPr>
        </p:nvSpPr>
        <p:spPr>
          <a:xfrm>
            <a:off x="0" y="873124"/>
            <a:ext cx="12192000" cy="5984876"/>
          </a:xfrm>
        </p:spPr>
        <p:txBody>
          <a:bodyPr>
            <a:normAutofit/>
          </a:bodyPr>
          <a:lstStyle/>
          <a:p>
            <a:r>
              <a:rPr lang="en-US" sz="2000" dirty="0" smtClean="0"/>
              <a:t>If you have a vector </a:t>
            </a:r>
            <a:r>
              <a:rPr lang="en-US" sz="2000" b="1" dirty="0">
                <a:solidFill>
                  <a:srgbClr val="0070C0"/>
                </a:solidFill>
              </a:rPr>
              <a:t>b=c(3,4,5</a:t>
            </a:r>
            <a:r>
              <a:rPr lang="en-US" sz="2000" b="1" dirty="0" smtClean="0">
                <a:solidFill>
                  <a:srgbClr val="0070C0"/>
                </a:solidFill>
              </a:rPr>
              <a:t>) </a:t>
            </a:r>
            <a:r>
              <a:rPr lang="en-US" sz="2000" dirty="0" smtClean="0"/>
              <a:t>you may perform various operations with the elements of the vector </a:t>
            </a:r>
            <a:r>
              <a:rPr lang="en-US" sz="2000" b="1" dirty="0">
                <a:solidFill>
                  <a:srgbClr val="0070C0"/>
                </a:solidFill>
              </a:rPr>
              <a:t>b</a:t>
            </a:r>
            <a:r>
              <a:rPr lang="en-US" sz="2000" dirty="0" smtClean="0"/>
              <a:t>.</a:t>
            </a:r>
            <a:endParaRPr lang="en-US" sz="2000" dirty="0"/>
          </a:p>
          <a:p>
            <a:pPr marL="0" indent="0">
              <a:buNone/>
            </a:pPr>
            <a:r>
              <a:rPr lang="en-US" sz="2000" dirty="0" smtClean="0"/>
              <a:t>				</a:t>
            </a:r>
            <a:r>
              <a:rPr lang="en-US" sz="2000" b="1" dirty="0" smtClean="0">
                <a:solidFill>
                  <a:srgbClr val="0070C0"/>
                </a:solidFill>
              </a:rPr>
              <a:t>&gt; mean(b)			</a:t>
            </a:r>
            <a:r>
              <a:rPr lang="en-US" sz="2000" b="1" dirty="0" smtClean="0">
                <a:solidFill>
                  <a:srgbClr val="00B050"/>
                </a:solidFill>
              </a:rPr>
              <a:t>#mean of the elements of b (3,4,5)</a:t>
            </a:r>
          </a:p>
          <a:p>
            <a:pPr marL="0" indent="0">
              <a:buNone/>
            </a:pPr>
            <a:r>
              <a:rPr lang="en-US" sz="2000" b="1" dirty="0">
                <a:solidFill>
                  <a:srgbClr val="0070C0"/>
                </a:solidFill>
              </a:rPr>
              <a:t>	</a:t>
            </a:r>
            <a:r>
              <a:rPr lang="en-US" sz="2000" b="1" dirty="0" smtClean="0">
                <a:solidFill>
                  <a:srgbClr val="0070C0"/>
                </a:solidFill>
              </a:rPr>
              <a:t>				</a:t>
            </a:r>
            <a:r>
              <a:rPr lang="en-US" sz="2000" b="1" dirty="0" smtClean="0">
                <a:solidFill>
                  <a:srgbClr val="FF0000"/>
                </a:solidFill>
              </a:rPr>
              <a:t>[1] 	4</a:t>
            </a:r>
          </a:p>
          <a:p>
            <a:pPr marL="0" indent="0">
              <a:buNone/>
            </a:pPr>
            <a:r>
              <a:rPr lang="en-US" sz="2000" dirty="0"/>
              <a:t>				</a:t>
            </a:r>
            <a:r>
              <a:rPr lang="en-US" sz="2000" b="1" dirty="0">
                <a:solidFill>
                  <a:srgbClr val="0070C0"/>
                </a:solidFill>
              </a:rPr>
              <a:t>&gt; </a:t>
            </a:r>
            <a:r>
              <a:rPr lang="en-US" sz="2000" b="1" dirty="0" smtClean="0">
                <a:solidFill>
                  <a:srgbClr val="0070C0"/>
                </a:solidFill>
              </a:rPr>
              <a:t>sum(b)			</a:t>
            </a:r>
            <a:r>
              <a:rPr lang="en-US" sz="2000" b="1" dirty="0" smtClean="0">
                <a:solidFill>
                  <a:srgbClr val="00B050"/>
                </a:solidFill>
              </a:rPr>
              <a:t>#sum of the elements of b (3,4,5)</a:t>
            </a:r>
            <a:endParaRPr lang="en-US" sz="2000" b="1" dirty="0">
              <a:solidFill>
                <a:srgbClr val="00B050"/>
              </a:solidFill>
            </a:endParaRPr>
          </a:p>
          <a:p>
            <a:pPr marL="0" indent="0">
              <a:buNone/>
            </a:pPr>
            <a:r>
              <a:rPr lang="en-US" sz="2000" b="1" dirty="0">
                <a:solidFill>
                  <a:srgbClr val="0070C0"/>
                </a:solidFill>
              </a:rPr>
              <a:t>					</a:t>
            </a:r>
            <a:r>
              <a:rPr lang="en-US" sz="2000" b="1" dirty="0">
                <a:solidFill>
                  <a:srgbClr val="FF0000"/>
                </a:solidFill>
              </a:rPr>
              <a:t>[1] 	</a:t>
            </a:r>
            <a:r>
              <a:rPr lang="en-US" sz="2000" b="1" dirty="0" smtClean="0">
                <a:solidFill>
                  <a:srgbClr val="FF0000"/>
                </a:solidFill>
              </a:rPr>
              <a:t>12</a:t>
            </a:r>
            <a:endParaRPr lang="en-US" sz="2000" b="1" dirty="0">
              <a:solidFill>
                <a:srgbClr val="FF0000"/>
              </a:solidFill>
            </a:endParaRPr>
          </a:p>
          <a:p>
            <a:r>
              <a:rPr lang="en-US" sz="2000" dirty="0" smtClean="0"/>
              <a:t>There are tons of different functions in R</a:t>
            </a:r>
          </a:p>
          <a:p>
            <a:r>
              <a:rPr lang="en-US" sz="2000" dirty="0" smtClean="0"/>
              <a:t>Another example: let’s generate and plot 10 random numbers from the standard normal distribution</a:t>
            </a:r>
          </a:p>
          <a:p>
            <a:pPr marL="0" indent="0">
              <a:buNone/>
            </a:pPr>
            <a:r>
              <a:rPr lang="en-US" sz="2000" dirty="0" smtClean="0"/>
              <a:t>		</a:t>
            </a:r>
            <a:r>
              <a:rPr lang="en-US" sz="2000" dirty="0"/>
              <a:t>		</a:t>
            </a:r>
            <a:r>
              <a:rPr lang="en-US" sz="2000" b="1" dirty="0">
                <a:solidFill>
                  <a:srgbClr val="0070C0"/>
                </a:solidFill>
              </a:rPr>
              <a:t>&gt; </a:t>
            </a:r>
            <a:r>
              <a:rPr lang="en-US" sz="2000" b="1" dirty="0" smtClean="0">
                <a:solidFill>
                  <a:srgbClr val="0070C0"/>
                </a:solidFill>
              </a:rPr>
              <a:t>x &lt;-round(</a:t>
            </a:r>
            <a:r>
              <a:rPr lang="en-US" sz="2000" b="1" dirty="0" err="1" smtClean="0">
                <a:solidFill>
                  <a:srgbClr val="0070C0"/>
                </a:solidFill>
              </a:rPr>
              <a:t>rnorm</a:t>
            </a:r>
            <a:r>
              <a:rPr lang="en-US" sz="2000" b="1" dirty="0" smtClean="0">
                <a:solidFill>
                  <a:srgbClr val="0070C0"/>
                </a:solidFill>
              </a:rPr>
              <a:t>(10, mean=0, </a:t>
            </a:r>
            <a:r>
              <a:rPr lang="en-US" sz="2000" b="1" dirty="0" err="1" smtClean="0">
                <a:solidFill>
                  <a:srgbClr val="0070C0"/>
                </a:solidFill>
              </a:rPr>
              <a:t>sd</a:t>
            </a:r>
            <a:r>
              <a:rPr lang="en-US" sz="2000" b="1" dirty="0" smtClean="0">
                <a:solidFill>
                  <a:srgbClr val="0070C0"/>
                </a:solidFill>
              </a:rPr>
              <a:t>=1), 3)		</a:t>
            </a:r>
            <a:r>
              <a:rPr lang="en-US" sz="2000" b="1" dirty="0" smtClean="0">
                <a:solidFill>
                  <a:srgbClr val="00B050"/>
                </a:solidFill>
              </a:rPr>
              <a:t>#round to 3 decimal digits</a:t>
            </a:r>
            <a:endParaRPr lang="en-US" sz="2000" b="1" dirty="0">
              <a:solidFill>
                <a:srgbClr val="00B050"/>
              </a:solidFill>
            </a:endParaRPr>
          </a:p>
          <a:p>
            <a:pPr marL="0" indent="0">
              <a:buNone/>
            </a:pPr>
            <a:r>
              <a:rPr lang="en-US" sz="2000" dirty="0" smtClean="0"/>
              <a:t>					</a:t>
            </a:r>
            <a:r>
              <a:rPr lang="en-US" sz="2000" b="1" dirty="0" smtClean="0">
                <a:solidFill>
                  <a:srgbClr val="FF0000"/>
                </a:solidFill>
              </a:rPr>
              <a:t>[</a:t>
            </a:r>
            <a:r>
              <a:rPr lang="en-US" sz="2000" b="1" dirty="0">
                <a:solidFill>
                  <a:srgbClr val="FF0000"/>
                </a:solidFill>
              </a:rPr>
              <a:t>1] 0.935 0.086 1.369 0.478 -0.548 0.409 0.529 0.077 -0.466 0.574</a:t>
            </a:r>
            <a:endParaRPr lang="en-US" sz="2000" b="1" dirty="0" smtClean="0">
              <a:solidFill>
                <a:srgbClr val="FF0000"/>
              </a:solidFill>
            </a:endParaRPr>
          </a:p>
          <a:p>
            <a:pPr marL="0" indent="0">
              <a:buNone/>
            </a:pPr>
            <a:r>
              <a:rPr lang="en-US" sz="2000" b="1" dirty="0">
                <a:solidFill>
                  <a:srgbClr val="FF0000"/>
                </a:solidFill>
              </a:rPr>
              <a:t>	</a:t>
            </a:r>
            <a:r>
              <a:rPr lang="en-US" sz="2000" b="1" dirty="0" smtClean="0">
                <a:solidFill>
                  <a:srgbClr val="FF0000"/>
                </a:solidFill>
              </a:rPr>
              <a:t>			</a:t>
            </a:r>
            <a:r>
              <a:rPr lang="en-US" sz="2000" b="1" dirty="0" smtClean="0">
                <a:solidFill>
                  <a:srgbClr val="0070C0"/>
                </a:solidFill>
              </a:rPr>
              <a:t>&gt; plot(x)</a:t>
            </a:r>
          </a:p>
          <a:p>
            <a:pPr marL="0" indent="0">
              <a:buNone/>
            </a:pPr>
            <a:r>
              <a:rPr lang="en-US" sz="2000" b="1" dirty="0">
                <a:solidFill>
                  <a:srgbClr val="FF0000"/>
                </a:solidFill>
              </a:rPr>
              <a:t>	</a:t>
            </a:r>
            <a:r>
              <a:rPr lang="en-US" sz="2000" b="1" dirty="0" smtClean="0">
                <a:solidFill>
                  <a:srgbClr val="FF0000"/>
                </a:solidFill>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451" y="4508499"/>
            <a:ext cx="4332415" cy="2349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8401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b="1" dirty="0" smtClean="0"/>
              <a:t>Getting Help for R Commands</a:t>
            </a:r>
            <a:endParaRPr lang="en-US" b="1" dirty="0"/>
          </a:p>
        </p:txBody>
      </p:sp>
      <p:sp>
        <p:nvSpPr>
          <p:cNvPr id="3" name="Content Placeholder 2"/>
          <p:cNvSpPr>
            <a:spLocks noGrp="1"/>
          </p:cNvSpPr>
          <p:nvPr>
            <p:ph idx="1"/>
          </p:nvPr>
        </p:nvSpPr>
        <p:spPr>
          <a:xfrm>
            <a:off x="0" y="962024"/>
            <a:ext cx="12192000" cy="5895975"/>
          </a:xfrm>
        </p:spPr>
        <p:txBody>
          <a:bodyPr>
            <a:normAutofit fontScale="92500" lnSpcReduction="20000"/>
          </a:bodyPr>
          <a:lstStyle/>
          <a:p>
            <a:r>
              <a:rPr lang="en-US" dirty="0" smtClean="0"/>
              <a:t>How do we know which arguments to include in each command?</a:t>
            </a:r>
          </a:p>
          <a:p>
            <a:pPr lvl="1"/>
            <a:r>
              <a:rPr lang="en-US" dirty="0"/>
              <a:t>There is a large amount of (free) documentation and help available. </a:t>
            </a:r>
            <a:endParaRPr lang="en-US" dirty="0" smtClean="0"/>
          </a:p>
          <a:p>
            <a:pPr lvl="1"/>
            <a:r>
              <a:rPr lang="en-US" dirty="0" smtClean="0"/>
              <a:t>Some </a:t>
            </a:r>
            <a:r>
              <a:rPr lang="en-US" dirty="0"/>
              <a:t>help is automatically installed. </a:t>
            </a:r>
            <a:endParaRPr lang="en-US" dirty="0" smtClean="0"/>
          </a:p>
          <a:p>
            <a:pPr lvl="2"/>
            <a:r>
              <a:rPr lang="en-US" dirty="0" smtClean="0"/>
              <a:t>E.g., typing </a:t>
            </a:r>
            <a:r>
              <a:rPr lang="en-US" dirty="0"/>
              <a:t>in the console window the command </a:t>
            </a:r>
            <a:r>
              <a:rPr lang="en-US" b="1" dirty="0" smtClean="0">
                <a:solidFill>
                  <a:srgbClr val="0070C0"/>
                </a:solidFill>
              </a:rPr>
              <a:t>help(</a:t>
            </a:r>
            <a:r>
              <a:rPr lang="en-US" b="1" dirty="0" err="1" smtClean="0">
                <a:solidFill>
                  <a:srgbClr val="0070C0"/>
                </a:solidFill>
              </a:rPr>
              <a:t>rnorm</a:t>
            </a:r>
            <a:r>
              <a:rPr lang="en-US" b="1" dirty="0">
                <a:solidFill>
                  <a:srgbClr val="0070C0"/>
                </a:solidFill>
              </a:rPr>
              <a:t>)</a:t>
            </a:r>
            <a:r>
              <a:rPr lang="en-US" dirty="0"/>
              <a:t> gives help on the </a:t>
            </a:r>
            <a:r>
              <a:rPr lang="en-US" b="1" dirty="0" err="1">
                <a:solidFill>
                  <a:srgbClr val="0070C0"/>
                </a:solidFill>
              </a:rPr>
              <a:t>rnorm</a:t>
            </a:r>
            <a:r>
              <a:rPr lang="en-US" dirty="0"/>
              <a:t> function. It gives a description of the function, possible arguments and the values that are used as default for optional arguments. </a:t>
            </a:r>
            <a:endParaRPr lang="en-US" dirty="0" smtClean="0"/>
          </a:p>
          <a:p>
            <a:pPr lvl="2"/>
            <a:r>
              <a:rPr lang="en-US" dirty="0" smtClean="0"/>
              <a:t>E.g., Typing </a:t>
            </a:r>
            <a:r>
              <a:rPr lang="en-US" b="1" dirty="0" smtClean="0">
                <a:solidFill>
                  <a:srgbClr val="0070C0"/>
                </a:solidFill>
              </a:rPr>
              <a:t>example(</a:t>
            </a:r>
            <a:r>
              <a:rPr lang="en-US" b="1" dirty="0" err="1" smtClean="0">
                <a:solidFill>
                  <a:srgbClr val="0070C0"/>
                </a:solidFill>
              </a:rPr>
              <a:t>rnorm</a:t>
            </a:r>
            <a:r>
              <a:rPr lang="en-US" b="1" dirty="0" smtClean="0">
                <a:solidFill>
                  <a:srgbClr val="0070C0"/>
                </a:solidFill>
              </a:rPr>
              <a:t>) </a:t>
            </a:r>
            <a:r>
              <a:rPr lang="en-US" dirty="0"/>
              <a:t>gives some examples of how the function can be used</a:t>
            </a:r>
            <a:r>
              <a:rPr lang="en-US" dirty="0" smtClean="0"/>
              <a:t>.</a:t>
            </a:r>
          </a:p>
          <a:p>
            <a:r>
              <a:rPr lang="en-US" dirty="0" smtClean="0"/>
              <a:t>To get to manuals, we can type </a:t>
            </a:r>
            <a:r>
              <a:rPr lang="en-US" b="1" dirty="0" err="1" smtClean="0">
                <a:solidFill>
                  <a:srgbClr val="0070C0"/>
                </a:solidFill>
              </a:rPr>
              <a:t>help.start</a:t>
            </a:r>
            <a:r>
              <a:rPr lang="en-US" b="1" dirty="0" smtClean="0">
                <a:solidFill>
                  <a:srgbClr val="0070C0"/>
                </a:solidFill>
              </a:rPr>
              <a:t>()</a:t>
            </a:r>
            <a:r>
              <a:rPr lang="en-US" dirty="0" smtClean="0"/>
              <a:t> in the console window</a:t>
            </a:r>
          </a:p>
          <a:p>
            <a:r>
              <a:rPr lang="en-US" dirty="0"/>
              <a:t>The following links can also be very useful: </a:t>
            </a:r>
            <a:endParaRPr lang="en-US" dirty="0" smtClean="0"/>
          </a:p>
          <a:p>
            <a:pPr lvl="1"/>
            <a:r>
              <a:rPr lang="en-US" dirty="0" smtClean="0">
                <a:hlinkClick r:id="rId2"/>
              </a:rPr>
              <a:t>http</a:t>
            </a:r>
            <a:r>
              <a:rPr lang="en-US" dirty="0">
                <a:hlinkClick r:id="rId2"/>
              </a:rPr>
              <a:t>://</a:t>
            </a:r>
            <a:r>
              <a:rPr lang="en-US" dirty="0" smtClean="0">
                <a:hlinkClick r:id="rId2"/>
              </a:rPr>
              <a:t>cran.r-project.org/doc/manuals/R-intro.pdf</a:t>
            </a:r>
            <a:r>
              <a:rPr lang="en-US" dirty="0" smtClean="0"/>
              <a:t>   		(full manual)</a:t>
            </a:r>
          </a:p>
          <a:p>
            <a:pPr lvl="1"/>
            <a:r>
              <a:rPr lang="en-US" dirty="0" smtClean="0">
                <a:hlinkClick r:id="rId3"/>
              </a:rPr>
              <a:t>http</a:t>
            </a:r>
            <a:r>
              <a:rPr lang="en-US" dirty="0">
                <a:hlinkClick r:id="rId3"/>
              </a:rPr>
              <a:t>://</a:t>
            </a:r>
            <a:r>
              <a:rPr lang="en-US" dirty="0" smtClean="0">
                <a:hlinkClick r:id="rId3"/>
              </a:rPr>
              <a:t>cran.r-project.org/doc/contrib/Short-refcard.pdf</a:t>
            </a:r>
            <a:r>
              <a:rPr lang="en-US" dirty="0" smtClean="0"/>
              <a:t>		(short reference card)</a:t>
            </a:r>
            <a:endParaRPr lang="en-US" dirty="0"/>
          </a:p>
          <a:p>
            <a:pPr lvl="1"/>
            <a:r>
              <a:rPr lang="en-US" dirty="0" smtClean="0">
                <a:hlinkClick r:id="rId4"/>
              </a:rPr>
              <a:t>http</a:t>
            </a:r>
            <a:r>
              <a:rPr lang="en-US" dirty="0">
                <a:hlinkClick r:id="rId4"/>
              </a:rPr>
              <a:t>://</a:t>
            </a:r>
            <a:r>
              <a:rPr lang="en-US" dirty="0" smtClean="0">
                <a:hlinkClick r:id="rId4"/>
              </a:rPr>
              <a:t>zoonek2.free.fr/UNIX/48_R/all.html</a:t>
            </a:r>
            <a:r>
              <a:rPr lang="en-US" dirty="0" smtClean="0"/>
              <a:t>			(many examples)</a:t>
            </a:r>
          </a:p>
          <a:p>
            <a:pPr lvl="1"/>
            <a:r>
              <a:rPr lang="en-US" dirty="0" smtClean="0">
                <a:hlinkClick r:id="rId5"/>
              </a:rPr>
              <a:t>http</a:t>
            </a:r>
            <a:r>
              <a:rPr lang="en-US" dirty="0">
                <a:hlinkClick r:id="rId5"/>
              </a:rPr>
              <a:t>://</a:t>
            </a:r>
            <a:r>
              <a:rPr lang="en-US" dirty="0" smtClean="0">
                <a:hlinkClick r:id="rId5"/>
              </a:rPr>
              <a:t>rwiki.sciviews.org/doku.php</a:t>
            </a:r>
            <a:r>
              <a:rPr lang="en-US" dirty="0" smtClean="0"/>
              <a:t> 				(user wiki)</a:t>
            </a:r>
          </a:p>
          <a:p>
            <a:pPr lvl="1"/>
            <a:r>
              <a:rPr lang="en-US" dirty="0" smtClean="0">
                <a:hlinkClick r:id="rId6"/>
              </a:rPr>
              <a:t>http</a:t>
            </a:r>
            <a:r>
              <a:rPr lang="en-US" dirty="0">
                <a:hlinkClick r:id="rId6"/>
              </a:rPr>
              <a:t>://www.statmethods.net</a:t>
            </a:r>
            <a:r>
              <a:rPr lang="en-US" dirty="0" smtClean="0">
                <a:hlinkClick r:id="rId6"/>
              </a:rPr>
              <a:t>/</a:t>
            </a:r>
            <a:r>
              <a:rPr lang="en-US" dirty="0" smtClean="0"/>
              <a:t> 					(helpful for users of other 										programming languages)</a:t>
            </a:r>
          </a:p>
          <a:p>
            <a:pPr lvl="1"/>
            <a:r>
              <a:rPr lang="en-US" dirty="0" smtClean="0">
                <a:hlinkClick r:id="rId7"/>
              </a:rPr>
              <a:t>http</a:t>
            </a:r>
            <a:r>
              <a:rPr lang="en-US" dirty="0">
                <a:hlinkClick r:id="rId7"/>
              </a:rPr>
              <a:t>://mathesaurus.sourceforge.net</a:t>
            </a:r>
            <a:r>
              <a:rPr lang="en-US" dirty="0" smtClean="0">
                <a:hlinkClick r:id="rId7"/>
              </a:rPr>
              <a:t>/</a:t>
            </a:r>
            <a:r>
              <a:rPr lang="en-US" dirty="0" smtClean="0"/>
              <a:t> 				(dictionary </a:t>
            </a:r>
            <a:r>
              <a:rPr lang="en-US" dirty="0"/>
              <a:t>for programming </a:t>
            </a:r>
            <a:r>
              <a:rPr lang="en-US" dirty="0" smtClean="0"/>
              <a:t>										languages)</a:t>
            </a:r>
          </a:p>
          <a:p>
            <a:pPr lvl="1"/>
            <a:r>
              <a:rPr lang="en-US" dirty="0" smtClean="0">
                <a:hlinkClick r:id="rId8"/>
              </a:rPr>
              <a:t>http</a:t>
            </a:r>
            <a:r>
              <a:rPr lang="en-US" dirty="0">
                <a:hlinkClick r:id="rId8"/>
              </a:rPr>
              <a:t>://www.ats.ucla.edu/stat/r</a:t>
            </a:r>
            <a:r>
              <a:rPr lang="en-US" dirty="0" smtClean="0">
                <a:hlinkClick r:id="rId8"/>
              </a:rPr>
              <a:t>/</a:t>
            </a:r>
            <a:r>
              <a:rPr lang="en-US" dirty="0" smtClean="0"/>
              <a:t> 					(excellent for stats help)</a:t>
            </a:r>
          </a:p>
          <a:p>
            <a:pPr lvl="1"/>
            <a:r>
              <a:rPr lang="en-US" dirty="0" smtClean="0"/>
              <a:t>Online forums of R users</a:t>
            </a:r>
          </a:p>
          <a:p>
            <a:pPr lvl="1"/>
            <a:r>
              <a:rPr lang="en-US" dirty="0" smtClean="0"/>
              <a:t>Just </a:t>
            </a:r>
            <a:r>
              <a:rPr lang="en-US" dirty="0"/>
              <a:t>using Google</a:t>
            </a:r>
          </a:p>
          <a:p>
            <a:pPr lvl="1"/>
            <a:endParaRPr lang="en-US" dirty="0"/>
          </a:p>
        </p:txBody>
      </p:sp>
    </p:spTree>
    <p:extLst>
      <p:ext uri="{BB962C8B-B14F-4D97-AF65-F5344CB8AC3E}">
        <p14:creationId xmlns:p14="http://schemas.microsoft.com/office/powerpoint/2010/main" val="1275090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680" y="0"/>
            <a:ext cx="9544639" cy="6858000"/>
          </a:xfrm>
          <a:prstGeom prst="rect">
            <a:avLst/>
          </a:prstGeom>
        </p:spPr>
      </p:pic>
    </p:spTree>
    <p:extLst>
      <p:ext uri="{BB962C8B-B14F-4D97-AF65-F5344CB8AC3E}">
        <p14:creationId xmlns:p14="http://schemas.microsoft.com/office/powerpoint/2010/main" val="1454595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b="1" dirty="0" smtClean="0"/>
              <a:t>Data Structures: Vectors</a:t>
            </a:r>
            <a:endParaRPr lang="en-US" b="1" dirty="0"/>
          </a:p>
        </p:txBody>
      </p:sp>
      <p:sp>
        <p:nvSpPr>
          <p:cNvPr id="3" name="Content Placeholder 2"/>
          <p:cNvSpPr>
            <a:spLocks noGrp="1"/>
          </p:cNvSpPr>
          <p:nvPr>
            <p:ph idx="1"/>
          </p:nvPr>
        </p:nvSpPr>
        <p:spPr>
          <a:xfrm>
            <a:off x="0" y="987424"/>
            <a:ext cx="12192000" cy="5870575"/>
          </a:xfrm>
        </p:spPr>
        <p:txBody>
          <a:bodyPr>
            <a:normAutofit fontScale="85000" lnSpcReduction="20000"/>
          </a:bodyPr>
          <a:lstStyle/>
          <a:p>
            <a:pPr marL="0" indent="0">
              <a:buNone/>
            </a:pPr>
            <a:r>
              <a:rPr lang="en-US" b="1" dirty="0" smtClean="0">
                <a:solidFill>
                  <a:srgbClr val="0070C0"/>
                </a:solidFill>
              </a:rPr>
              <a:t>&gt; vec1 </a:t>
            </a:r>
            <a:r>
              <a:rPr lang="en-US" b="1" dirty="0">
                <a:solidFill>
                  <a:srgbClr val="0070C0"/>
                </a:solidFill>
              </a:rPr>
              <a:t>= c(1,4,6,8,10) </a:t>
            </a:r>
            <a:r>
              <a:rPr lang="en-US" b="1" dirty="0" smtClean="0"/>
              <a:t>				</a:t>
            </a:r>
            <a:r>
              <a:rPr lang="en-US" b="1" dirty="0" smtClean="0">
                <a:solidFill>
                  <a:srgbClr val="00B050"/>
                </a:solidFill>
              </a:rPr>
              <a:t>#we’ve seen the c() command before</a:t>
            </a:r>
          </a:p>
          <a:p>
            <a:pPr marL="0" indent="0">
              <a:buNone/>
            </a:pPr>
            <a:r>
              <a:rPr lang="en-US" b="1" dirty="0" smtClean="0">
                <a:solidFill>
                  <a:srgbClr val="0070C0"/>
                </a:solidFill>
              </a:rPr>
              <a:t>&gt; vec1 </a:t>
            </a:r>
          </a:p>
          <a:p>
            <a:pPr marL="0" indent="0">
              <a:buNone/>
            </a:pPr>
            <a:r>
              <a:rPr lang="en-US" b="1" dirty="0" smtClean="0">
                <a:solidFill>
                  <a:srgbClr val="FF0000"/>
                </a:solidFill>
              </a:rPr>
              <a:t>	[1</a:t>
            </a:r>
            <a:r>
              <a:rPr lang="en-US" b="1" dirty="0">
                <a:solidFill>
                  <a:srgbClr val="FF0000"/>
                </a:solidFill>
              </a:rPr>
              <a:t>] 1 4 6 8 10 </a:t>
            </a:r>
            <a:endParaRPr lang="en-US" b="1" dirty="0" smtClean="0">
              <a:solidFill>
                <a:srgbClr val="FF0000"/>
              </a:solidFill>
            </a:endParaRPr>
          </a:p>
          <a:p>
            <a:pPr marL="0" indent="0">
              <a:buNone/>
            </a:pPr>
            <a:r>
              <a:rPr lang="en-US" b="1" dirty="0" smtClean="0">
                <a:solidFill>
                  <a:srgbClr val="0070C0"/>
                </a:solidFill>
              </a:rPr>
              <a:t>&gt; vec1[5</a:t>
            </a:r>
            <a:r>
              <a:rPr lang="en-US" b="1" dirty="0">
                <a:solidFill>
                  <a:srgbClr val="0070C0"/>
                </a:solidFill>
              </a:rPr>
              <a:t>] </a:t>
            </a:r>
            <a:r>
              <a:rPr lang="en-US" b="1" dirty="0" smtClean="0"/>
              <a:t>					</a:t>
            </a:r>
            <a:r>
              <a:rPr lang="en-US" b="1" dirty="0" smtClean="0">
                <a:solidFill>
                  <a:srgbClr val="00B050"/>
                </a:solidFill>
              </a:rPr>
              <a:t>#getting the 5</a:t>
            </a:r>
            <a:r>
              <a:rPr lang="en-US" b="1" baseline="30000" dirty="0" smtClean="0">
                <a:solidFill>
                  <a:srgbClr val="00B050"/>
                </a:solidFill>
              </a:rPr>
              <a:t>th</a:t>
            </a:r>
            <a:r>
              <a:rPr lang="en-US" b="1" dirty="0" smtClean="0">
                <a:solidFill>
                  <a:srgbClr val="00B050"/>
                </a:solidFill>
              </a:rPr>
              <a:t> element of vec1</a:t>
            </a:r>
          </a:p>
          <a:p>
            <a:pPr marL="0" indent="0">
              <a:buNone/>
            </a:pPr>
            <a:r>
              <a:rPr lang="en-US" b="1" dirty="0" smtClean="0"/>
              <a:t>	</a:t>
            </a:r>
            <a:r>
              <a:rPr lang="en-US" b="1" dirty="0" smtClean="0">
                <a:solidFill>
                  <a:srgbClr val="FF0000"/>
                </a:solidFill>
              </a:rPr>
              <a:t>[</a:t>
            </a:r>
            <a:r>
              <a:rPr lang="en-US" b="1" dirty="0">
                <a:solidFill>
                  <a:srgbClr val="FF0000"/>
                </a:solidFill>
              </a:rPr>
              <a:t>1] 10 </a:t>
            </a:r>
            <a:endParaRPr lang="en-US" b="1" dirty="0" smtClean="0">
              <a:solidFill>
                <a:srgbClr val="FF0000"/>
              </a:solidFill>
            </a:endParaRPr>
          </a:p>
          <a:p>
            <a:pPr marL="0" indent="0">
              <a:buNone/>
            </a:pPr>
            <a:r>
              <a:rPr lang="en-US" b="1" dirty="0" smtClean="0">
                <a:solidFill>
                  <a:srgbClr val="0070C0"/>
                </a:solidFill>
              </a:rPr>
              <a:t>&gt; vec1[3</a:t>
            </a:r>
            <a:r>
              <a:rPr lang="en-US" b="1" dirty="0">
                <a:solidFill>
                  <a:srgbClr val="0070C0"/>
                </a:solidFill>
              </a:rPr>
              <a:t>] = 12 </a:t>
            </a:r>
            <a:r>
              <a:rPr lang="en-US" b="1" dirty="0" smtClean="0">
                <a:solidFill>
                  <a:srgbClr val="0070C0"/>
                </a:solidFill>
              </a:rPr>
              <a:t>					</a:t>
            </a:r>
            <a:r>
              <a:rPr lang="en-US" b="1" dirty="0" smtClean="0">
                <a:solidFill>
                  <a:srgbClr val="00B050"/>
                </a:solidFill>
              </a:rPr>
              <a:t>#replacing the 3</a:t>
            </a:r>
            <a:r>
              <a:rPr lang="en-US" b="1" baseline="30000" dirty="0" smtClean="0">
                <a:solidFill>
                  <a:srgbClr val="00B050"/>
                </a:solidFill>
              </a:rPr>
              <a:t>rd</a:t>
            </a:r>
            <a:r>
              <a:rPr lang="en-US" b="1" dirty="0" smtClean="0">
                <a:solidFill>
                  <a:srgbClr val="00B050"/>
                </a:solidFill>
              </a:rPr>
              <a:t> element (6) with 12</a:t>
            </a:r>
          </a:p>
          <a:p>
            <a:pPr marL="0" indent="0">
              <a:buNone/>
            </a:pPr>
            <a:r>
              <a:rPr lang="en-US" b="1" dirty="0" smtClean="0">
                <a:solidFill>
                  <a:srgbClr val="0070C0"/>
                </a:solidFill>
              </a:rPr>
              <a:t>&gt; vec1 </a:t>
            </a:r>
          </a:p>
          <a:p>
            <a:pPr marL="0" indent="0">
              <a:buNone/>
            </a:pPr>
            <a:r>
              <a:rPr lang="en-US" b="1" dirty="0" smtClean="0">
                <a:solidFill>
                  <a:srgbClr val="FF0000"/>
                </a:solidFill>
              </a:rPr>
              <a:t>	[</a:t>
            </a:r>
            <a:r>
              <a:rPr lang="en-US" b="1" dirty="0">
                <a:solidFill>
                  <a:srgbClr val="FF0000"/>
                </a:solidFill>
              </a:rPr>
              <a:t>1] 1 4 12 8 10 </a:t>
            </a:r>
            <a:endParaRPr lang="en-US" b="1" dirty="0" smtClean="0">
              <a:solidFill>
                <a:srgbClr val="FF0000"/>
              </a:solidFill>
            </a:endParaRPr>
          </a:p>
          <a:p>
            <a:pPr marL="0" indent="0">
              <a:buNone/>
            </a:pPr>
            <a:r>
              <a:rPr lang="en-US" b="1" dirty="0" smtClean="0">
                <a:solidFill>
                  <a:srgbClr val="0070C0"/>
                </a:solidFill>
              </a:rPr>
              <a:t>&gt; vec2 </a:t>
            </a:r>
            <a:r>
              <a:rPr lang="en-US" b="1" dirty="0">
                <a:solidFill>
                  <a:srgbClr val="0070C0"/>
                </a:solidFill>
              </a:rPr>
              <a:t>= </a:t>
            </a:r>
            <a:r>
              <a:rPr lang="en-US" b="1" dirty="0" err="1">
                <a:solidFill>
                  <a:srgbClr val="0070C0"/>
                </a:solidFill>
              </a:rPr>
              <a:t>seq</a:t>
            </a:r>
            <a:r>
              <a:rPr lang="en-US" b="1" dirty="0">
                <a:solidFill>
                  <a:srgbClr val="0070C0"/>
                </a:solidFill>
              </a:rPr>
              <a:t>(from=0, to=1, by=0.25) </a:t>
            </a:r>
            <a:r>
              <a:rPr lang="en-US" b="1" dirty="0" smtClean="0">
                <a:solidFill>
                  <a:srgbClr val="0070C0"/>
                </a:solidFill>
              </a:rPr>
              <a:t>	</a:t>
            </a:r>
            <a:r>
              <a:rPr lang="en-US" b="1" dirty="0" smtClean="0">
                <a:solidFill>
                  <a:srgbClr val="00B050"/>
                </a:solidFill>
              </a:rPr>
              <a:t>#elements are multiples of 0.25 from 0 to 1</a:t>
            </a:r>
          </a:p>
          <a:p>
            <a:pPr marL="0" indent="0">
              <a:buNone/>
            </a:pPr>
            <a:r>
              <a:rPr lang="en-US" b="1" dirty="0" smtClean="0">
                <a:solidFill>
                  <a:srgbClr val="0070C0"/>
                </a:solidFill>
              </a:rPr>
              <a:t>&gt; vec2 </a:t>
            </a:r>
          </a:p>
          <a:p>
            <a:pPr marL="0" indent="0">
              <a:buNone/>
            </a:pPr>
            <a:r>
              <a:rPr lang="en-US" b="1" dirty="0" smtClean="0">
                <a:solidFill>
                  <a:srgbClr val="FF0000"/>
                </a:solidFill>
              </a:rPr>
              <a:t>	[</a:t>
            </a:r>
            <a:r>
              <a:rPr lang="en-US" b="1" dirty="0">
                <a:solidFill>
                  <a:srgbClr val="FF0000"/>
                </a:solidFill>
              </a:rPr>
              <a:t>1] 0.00 0.25 0.50 0.75 1.00 </a:t>
            </a:r>
            <a:endParaRPr lang="en-US" b="1" dirty="0" smtClean="0">
              <a:solidFill>
                <a:srgbClr val="FF0000"/>
              </a:solidFill>
            </a:endParaRPr>
          </a:p>
          <a:p>
            <a:pPr marL="0" indent="0">
              <a:buNone/>
            </a:pPr>
            <a:r>
              <a:rPr lang="en-US" b="1" dirty="0" smtClean="0">
                <a:solidFill>
                  <a:srgbClr val="0070C0"/>
                </a:solidFill>
              </a:rPr>
              <a:t>&gt; sum(vec1)					</a:t>
            </a:r>
            <a:r>
              <a:rPr lang="en-US" b="1" dirty="0" smtClean="0">
                <a:solidFill>
                  <a:srgbClr val="00B050"/>
                </a:solidFill>
              </a:rPr>
              <a:t>#sum of vec1 elements</a:t>
            </a:r>
          </a:p>
          <a:p>
            <a:pPr marL="0" indent="0">
              <a:buNone/>
            </a:pPr>
            <a:r>
              <a:rPr lang="en-US" b="1" dirty="0"/>
              <a:t>	</a:t>
            </a:r>
            <a:r>
              <a:rPr lang="en-US" b="1" dirty="0" smtClean="0">
                <a:solidFill>
                  <a:srgbClr val="FF0000"/>
                </a:solidFill>
              </a:rPr>
              <a:t>[</a:t>
            </a:r>
            <a:r>
              <a:rPr lang="en-US" b="1" dirty="0">
                <a:solidFill>
                  <a:srgbClr val="FF0000"/>
                </a:solidFill>
              </a:rPr>
              <a:t>1] 35 </a:t>
            </a:r>
            <a:r>
              <a:rPr lang="en-US" b="1" dirty="0" smtClean="0"/>
              <a:t>					</a:t>
            </a:r>
            <a:r>
              <a:rPr lang="en-US" b="1" dirty="0" smtClean="0">
                <a:solidFill>
                  <a:srgbClr val="00B050"/>
                </a:solidFill>
              </a:rPr>
              <a:t>#1+4+12+8+10 = 35</a:t>
            </a:r>
          </a:p>
          <a:p>
            <a:pPr marL="0" indent="0">
              <a:buNone/>
            </a:pPr>
            <a:r>
              <a:rPr lang="en-US" b="1" dirty="0" smtClean="0">
                <a:solidFill>
                  <a:srgbClr val="0070C0"/>
                </a:solidFill>
              </a:rPr>
              <a:t>&gt; vec1 </a:t>
            </a:r>
            <a:r>
              <a:rPr lang="en-US" b="1" dirty="0">
                <a:solidFill>
                  <a:srgbClr val="0070C0"/>
                </a:solidFill>
              </a:rPr>
              <a:t>+ vec2 </a:t>
            </a:r>
            <a:r>
              <a:rPr lang="en-US" b="1" dirty="0" smtClean="0">
                <a:solidFill>
                  <a:srgbClr val="0070C0"/>
                </a:solidFill>
              </a:rPr>
              <a:t>					</a:t>
            </a:r>
            <a:r>
              <a:rPr lang="en-US" b="1" dirty="0" smtClean="0">
                <a:solidFill>
                  <a:srgbClr val="00B050"/>
                </a:solidFill>
              </a:rPr>
              <a:t>#vec1 &amp; vec2 both have 5 elements, can be added</a:t>
            </a:r>
          </a:p>
          <a:p>
            <a:pPr marL="0" indent="0">
              <a:buNone/>
            </a:pPr>
            <a:r>
              <a:rPr lang="en-US" b="1" dirty="0" smtClean="0"/>
              <a:t>	</a:t>
            </a:r>
            <a:r>
              <a:rPr lang="en-US" b="1" dirty="0" smtClean="0">
                <a:solidFill>
                  <a:srgbClr val="FF0000"/>
                </a:solidFill>
              </a:rPr>
              <a:t>[</a:t>
            </a:r>
            <a:r>
              <a:rPr lang="en-US" b="1" dirty="0">
                <a:solidFill>
                  <a:srgbClr val="FF0000"/>
                </a:solidFill>
              </a:rPr>
              <a:t>1] 1.00 4.25 12.50 8.75 </a:t>
            </a:r>
            <a:r>
              <a:rPr lang="en-US" b="1" dirty="0" smtClean="0">
                <a:solidFill>
                  <a:srgbClr val="FF0000"/>
                </a:solidFill>
              </a:rPr>
              <a:t>11.00	</a:t>
            </a:r>
            <a:r>
              <a:rPr lang="en-US" b="1" dirty="0" smtClean="0">
                <a:solidFill>
                  <a:srgbClr val="00B050"/>
                </a:solidFill>
              </a:rPr>
              <a:t>#corresponding elements of each vector are added</a:t>
            </a:r>
            <a:endParaRPr lang="en-US" b="1" dirty="0">
              <a:solidFill>
                <a:srgbClr val="00B050"/>
              </a:solidFill>
            </a:endParaRPr>
          </a:p>
          <a:p>
            <a:pPr marL="0" indent="0">
              <a:buNone/>
            </a:pPr>
            <a:endParaRPr lang="en-US" b="1" dirty="0">
              <a:solidFill>
                <a:srgbClr val="FF0000"/>
              </a:solidFill>
            </a:endParaRPr>
          </a:p>
        </p:txBody>
      </p:sp>
    </p:spTree>
    <p:extLst>
      <p:ext uri="{BB962C8B-B14F-4D97-AF65-F5344CB8AC3E}">
        <p14:creationId xmlns:p14="http://schemas.microsoft.com/office/powerpoint/2010/main" val="3910032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6299"/>
          </a:xfrm>
        </p:spPr>
        <p:txBody>
          <a:bodyPr/>
          <a:lstStyle/>
          <a:p>
            <a:r>
              <a:rPr lang="en-US" b="1" dirty="0" smtClean="0"/>
              <a:t>Data Structures: Matrices</a:t>
            </a:r>
            <a:endParaRPr lang="en-US" b="1" dirty="0"/>
          </a:p>
        </p:txBody>
      </p:sp>
      <p:sp>
        <p:nvSpPr>
          <p:cNvPr id="3" name="Content Placeholder 2"/>
          <p:cNvSpPr>
            <a:spLocks noGrp="1"/>
          </p:cNvSpPr>
          <p:nvPr>
            <p:ph idx="1"/>
          </p:nvPr>
        </p:nvSpPr>
        <p:spPr>
          <a:xfrm>
            <a:off x="0" y="1050924"/>
            <a:ext cx="12192000" cy="5807075"/>
          </a:xfrm>
        </p:spPr>
        <p:txBody>
          <a:bodyPr>
            <a:normAutofit fontScale="70000" lnSpcReduction="20000"/>
          </a:bodyPr>
          <a:lstStyle/>
          <a:p>
            <a:r>
              <a:rPr lang="it-IT" dirty="0" smtClean="0"/>
              <a:t>Matrices are like 2-dimensional vectors (or like data tables)</a:t>
            </a:r>
          </a:p>
          <a:p>
            <a:pPr marL="0" indent="0">
              <a:buNone/>
            </a:pPr>
            <a:r>
              <a:rPr lang="it-IT" dirty="0" smtClean="0"/>
              <a:t>				</a:t>
            </a:r>
            <a:r>
              <a:rPr lang="it-IT" b="1" dirty="0" smtClean="0">
                <a:solidFill>
                  <a:srgbClr val="0070C0"/>
                </a:solidFill>
              </a:rPr>
              <a:t>&gt; mat=matrix(data=c(9,2,3,4,5,6</a:t>
            </a:r>
            <a:r>
              <a:rPr lang="it-IT" b="1" dirty="0">
                <a:solidFill>
                  <a:srgbClr val="0070C0"/>
                </a:solidFill>
              </a:rPr>
              <a:t>),ncol=3) </a:t>
            </a:r>
            <a:endParaRPr lang="it-IT" b="1" dirty="0" smtClean="0">
              <a:solidFill>
                <a:srgbClr val="0070C0"/>
              </a:solidFill>
            </a:endParaRPr>
          </a:p>
          <a:p>
            <a:pPr marL="0" indent="0">
              <a:buNone/>
            </a:pPr>
            <a:r>
              <a:rPr lang="it-IT" b="1" dirty="0" smtClean="0">
                <a:solidFill>
                  <a:srgbClr val="0070C0"/>
                </a:solidFill>
              </a:rPr>
              <a:t>				&gt; mat</a:t>
            </a:r>
          </a:p>
          <a:p>
            <a:pPr marL="0" indent="0">
              <a:buNone/>
            </a:pPr>
            <a:r>
              <a:rPr lang="it-IT" dirty="0" smtClean="0"/>
              <a:t> 				</a:t>
            </a:r>
            <a:r>
              <a:rPr lang="it-IT" b="1" dirty="0" smtClean="0">
                <a:solidFill>
                  <a:srgbClr val="FF0000"/>
                </a:solidFill>
              </a:rPr>
              <a:t>		[,</a:t>
            </a:r>
            <a:r>
              <a:rPr lang="it-IT" b="1" dirty="0">
                <a:solidFill>
                  <a:srgbClr val="FF0000"/>
                </a:solidFill>
              </a:rPr>
              <a:t>1] </a:t>
            </a:r>
            <a:r>
              <a:rPr lang="it-IT" b="1" dirty="0" smtClean="0">
                <a:solidFill>
                  <a:srgbClr val="FF0000"/>
                </a:solidFill>
              </a:rPr>
              <a:t>	[,</a:t>
            </a:r>
            <a:r>
              <a:rPr lang="it-IT" b="1" dirty="0">
                <a:solidFill>
                  <a:srgbClr val="FF0000"/>
                </a:solidFill>
              </a:rPr>
              <a:t>2] </a:t>
            </a:r>
            <a:r>
              <a:rPr lang="it-IT" b="1" dirty="0" smtClean="0">
                <a:solidFill>
                  <a:srgbClr val="FF0000"/>
                </a:solidFill>
              </a:rPr>
              <a:t>	[,</a:t>
            </a:r>
            <a:r>
              <a:rPr lang="it-IT" b="1" dirty="0">
                <a:solidFill>
                  <a:srgbClr val="FF0000"/>
                </a:solidFill>
              </a:rPr>
              <a:t>3] </a:t>
            </a:r>
            <a:endParaRPr lang="it-IT" b="1" dirty="0" smtClean="0">
              <a:solidFill>
                <a:srgbClr val="FF0000"/>
              </a:solidFill>
            </a:endParaRPr>
          </a:p>
          <a:p>
            <a:pPr marL="0" indent="0">
              <a:buNone/>
            </a:pPr>
            <a:r>
              <a:rPr lang="it-IT" b="1" dirty="0">
                <a:solidFill>
                  <a:srgbClr val="FF0000"/>
                </a:solidFill>
              </a:rPr>
              <a:t>	</a:t>
            </a:r>
            <a:r>
              <a:rPr lang="it-IT" b="1" dirty="0" smtClean="0">
                <a:solidFill>
                  <a:srgbClr val="FF0000"/>
                </a:solidFill>
              </a:rPr>
              <a:t>				[</a:t>
            </a:r>
            <a:r>
              <a:rPr lang="it-IT" b="1" dirty="0">
                <a:solidFill>
                  <a:srgbClr val="FF0000"/>
                </a:solidFill>
              </a:rPr>
              <a:t>1,] </a:t>
            </a:r>
            <a:r>
              <a:rPr lang="it-IT" b="1" dirty="0" smtClean="0">
                <a:solidFill>
                  <a:srgbClr val="FF0000"/>
                </a:solidFill>
              </a:rPr>
              <a:t>	9 	3 	5 </a:t>
            </a:r>
          </a:p>
          <a:p>
            <a:pPr marL="0" indent="0">
              <a:buNone/>
            </a:pPr>
            <a:r>
              <a:rPr lang="it-IT" b="1" dirty="0">
                <a:solidFill>
                  <a:srgbClr val="FF0000"/>
                </a:solidFill>
              </a:rPr>
              <a:t>	</a:t>
            </a:r>
            <a:r>
              <a:rPr lang="it-IT" b="1" dirty="0" smtClean="0">
                <a:solidFill>
                  <a:srgbClr val="FF0000"/>
                </a:solidFill>
              </a:rPr>
              <a:t>				[</a:t>
            </a:r>
            <a:r>
              <a:rPr lang="it-IT" b="1" dirty="0">
                <a:solidFill>
                  <a:srgbClr val="FF0000"/>
                </a:solidFill>
              </a:rPr>
              <a:t>2,] </a:t>
            </a:r>
            <a:r>
              <a:rPr lang="it-IT" b="1" dirty="0" smtClean="0">
                <a:solidFill>
                  <a:srgbClr val="FF0000"/>
                </a:solidFill>
              </a:rPr>
              <a:t>	2 	4 	6</a:t>
            </a:r>
          </a:p>
          <a:p>
            <a:r>
              <a:rPr lang="en-US" dirty="0"/>
              <a:t>The argument </a:t>
            </a:r>
            <a:r>
              <a:rPr lang="en-US" b="1" dirty="0">
                <a:solidFill>
                  <a:srgbClr val="0070C0"/>
                </a:solidFill>
              </a:rPr>
              <a:t>data</a:t>
            </a:r>
            <a:r>
              <a:rPr lang="en-US" dirty="0"/>
              <a:t> specifies which numbers should be in the matrix. </a:t>
            </a:r>
            <a:r>
              <a:rPr lang="en-US" dirty="0" smtClean="0"/>
              <a:t>We use </a:t>
            </a:r>
            <a:r>
              <a:rPr lang="en-US" dirty="0"/>
              <a:t>either </a:t>
            </a:r>
            <a:r>
              <a:rPr lang="en-US" b="1" dirty="0" err="1">
                <a:solidFill>
                  <a:srgbClr val="0070C0"/>
                </a:solidFill>
              </a:rPr>
              <a:t>ncol</a:t>
            </a:r>
            <a:r>
              <a:rPr lang="en-US" dirty="0"/>
              <a:t> to specify the number of columns or </a:t>
            </a:r>
            <a:r>
              <a:rPr lang="en-US" b="1" dirty="0" err="1">
                <a:solidFill>
                  <a:srgbClr val="0070C0"/>
                </a:solidFill>
              </a:rPr>
              <a:t>nrow</a:t>
            </a:r>
            <a:r>
              <a:rPr lang="en-US" dirty="0"/>
              <a:t> to specify the number of rows</a:t>
            </a:r>
            <a:r>
              <a:rPr lang="en-US" dirty="0" smtClean="0"/>
              <a:t>.</a:t>
            </a:r>
          </a:p>
          <a:p>
            <a:r>
              <a:rPr lang="en-US" dirty="0"/>
              <a:t>Matrix-operations are similar to vector operations: </a:t>
            </a:r>
            <a:endParaRPr lang="en-US" dirty="0" smtClean="0"/>
          </a:p>
          <a:p>
            <a:pPr marL="0" indent="0">
              <a:buNone/>
            </a:pPr>
            <a:r>
              <a:rPr lang="en-US" b="1" dirty="0" smtClean="0"/>
              <a:t>				</a:t>
            </a:r>
            <a:r>
              <a:rPr lang="en-US" b="1" dirty="0" smtClean="0">
                <a:solidFill>
                  <a:srgbClr val="0070C0"/>
                </a:solidFill>
              </a:rPr>
              <a:t>&gt; </a:t>
            </a:r>
            <a:r>
              <a:rPr lang="en-US" b="1" dirty="0">
                <a:solidFill>
                  <a:srgbClr val="0070C0"/>
                </a:solidFill>
              </a:rPr>
              <a:t>mat[1,2</a:t>
            </a:r>
            <a:r>
              <a:rPr lang="en-US" b="1" dirty="0" smtClean="0">
                <a:solidFill>
                  <a:srgbClr val="0070C0"/>
                </a:solidFill>
              </a:rPr>
              <a:t>]</a:t>
            </a:r>
            <a:r>
              <a:rPr lang="en-US" b="1" dirty="0" smtClean="0"/>
              <a:t>		</a:t>
            </a:r>
            <a:r>
              <a:rPr lang="en-US" b="1" dirty="0" smtClean="0">
                <a:solidFill>
                  <a:srgbClr val="00B050"/>
                </a:solidFill>
              </a:rPr>
              <a:t>#element in 1</a:t>
            </a:r>
            <a:r>
              <a:rPr lang="en-US" b="1" baseline="30000" dirty="0" smtClean="0">
                <a:solidFill>
                  <a:srgbClr val="00B050"/>
                </a:solidFill>
              </a:rPr>
              <a:t>st</a:t>
            </a:r>
            <a:r>
              <a:rPr lang="en-US" b="1" dirty="0" smtClean="0">
                <a:solidFill>
                  <a:srgbClr val="00B050"/>
                </a:solidFill>
              </a:rPr>
              <a:t> row, 2</a:t>
            </a:r>
            <a:r>
              <a:rPr lang="en-US" b="1" baseline="30000" dirty="0" smtClean="0">
                <a:solidFill>
                  <a:srgbClr val="00B050"/>
                </a:solidFill>
              </a:rPr>
              <a:t>nd</a:t>
            </a:r>
            <a:r>
              <a:rPr lang="en-US" b="1" dirty="0" smtClean="0">
                <a:solidFill>
                  <a:srgbClr val="00B050"/>
                </a:solidFill>
              </a:rPr>
              <a:t> column</a:t>
            </a:r>
          </a:p>
          <a:p>
            <a:pPr marL="0" indent="0">
              <a:buNone/>
            </a:pPr>
            <a:r>
              <a:rPr lang="en-US" b="1" dirty="0" smtClean="0"/>
              <a:t>					</a:t>
            </a:r>
            <a:r>
              <a:rPr lang="en-US" b="1" dirty="0" smtClean="0">
                <a:solidFill>
                  <a:srgbClr val="FF0000"/>
                </a:solidFill>
              </a:rPr>
              <a:t>[</a:t>
            </a:r>
            <a:r>
              <a:rPr lang="en-US" b="1" dirty="0">
                <a:solidFill>
                  <a:srgbClr val="FF0000"/>
                </a:solidFill>
              </a:rPr>
              <a:t>1] </a:t>
            </a:r>
            <a:r>
              <a:rPr lang="en-US" b="1" dirty="0" smtClean="0">
                <a:solidFill>
                  <a:srgbClr val="FF0000"/>
                </a:solidFill>
              </a:rPr>
              <a:t>3</a:t>
            </a:r>
          </a:p>
          <a:p>
            <a:pPr marL="0" indent="0">
              <a:buNone/>
            </a:pPr>
            <a:r>
              <a:rPr lang="en-US" b="1" dirty="0" smtClean="0"/>
              <a:t>				</a:t>
            </a:r>
            <a:r>
              <a:rPr lang="en-US" b="1" dirty="0" smtClean="0">
                <a:solidFill>
                  <a:srgbClr val="0070C0"/>
                </a:solidFill>
              </a:rPr>
              <a:t>&gt; r2 &lt;- mat[2,]</a:t>
            </a:r>
            <a:r>
              <a:rPr lang="en-US" b="1" dirty="0" smtClean="0"/>
              <a:t>		</a:t>
            </a:r>
            <a:r>
              <a:rPr lang="en-US" b="1" dirty="0" smtClean="0">
                <a:solidFill>
                  <a:srgbClr val="00B050"/>
                </a:solidFill>
              </a:rPr>
              <a:t>#r2 is a vector which is the 2</a:t>
            </a:r>
            <a:r>
              <a:rPr lang="en-US" b="1" baseline="30000" dirty="0" smtClean="0">
                <a:solidFill>
                  <a:srgbClr val="00B050"/>
                </a:solidFill>
              </a:rPr>
              <a:t>nd</a:t>
            </a:r>
            <a:r>
              <a:rPr lang="en-US" b="1" dirty="0" smtClean="0">
                <a:solidFill>
                  <a:srgbClr val="00B050"/>
                </a:solidFill>
              </a:rPr>
              <a:t> row of matrix</a:t>
            </a:r>
          </a:p>
          <a:p>
            <a:pPr marL="0" indent="0">
              <a:buNone/>
            </a:pPr>
            <a:r>
              <a:rPr lang="en-US" b="1" dirty="0" smtClean="0"/>
              <a:t>					</a:t>
            </a:r>
            <a:r>
              <a:rPr lang="en-US" b="1" dirty="0" smtClean="0">
                <a:solidFill>
                  <a:srgbClr val="FF0000"/>
                </a:solidFill>
              </a:rPr>
              <a:t>[</a:t>
            </a:r>
            <a:r>
              <a:rPr lang="en-US" b="1" dirty="0">
                <a:solidFill>
                  <a:srgbClr val="FF0000"/>
                </a:solidFill>
              </a:rPr>
              <a:t>1] 2 4 6 </a:t>
            </a:r>
            <a:endParaRPr lang="en-US" b="1" dirty="0" smtClean="0">
              <a:solidFill>
                <a:srgbClr val="FF0000"/>
              </a:solidFill>
            </a:endParaRPr>
          </a:p>
          <a:p>
            <a:pPr marL="0" indent="0">
              <a:buNone/>
            </a:pPr>
            <a:r>
              <a:rPr lang="en-US" b="1" dirty="0" smtClean="0"/>
              <a:t>				</a:t>
            </a:r>
            <a:r>
              <a:rPr lang="en-US" b="1" dirty="0">
                <a:solidFill>
                  <a:srgbClr val="0070C0"/>
                </a:solidFill>
              </a:rPr>
              <a:t> &gt; </a:t>
            </a:r>
            <a:r>
              <a:rPr lang="en-US" b="1" dirty="0" smtClean="0">
                <a:solidFill>
                  <a:srgbClr val="0070C0"/>
                </a:solidFill>
              </a:rPr>
              <a:t>c2 </a:t>
            </a:r>
            <a:r>
              <a:rPr lang="en-US" b="1" dirty="0">
                <a:solidFill>
                  <a:srgbClr val="0070C0"/>
                </a:solidFill>
              </a:rPr>
              <a:t>&lt;- mat</a:t>
            </a:r>
            <a:r>
              <a:rPr lang="en-US" b="1" dirty="0" smtClean="0">
                <a:solidFill>
                  <a:srgbClr val="0070C0"/>
                </a:solidFill>
              </a:rPr>
              <a:t>[,2]		</a:t>
            </a:r>
            <a:r>
              <a:rPr lang="en-US" b="1" dirty="0" smtClean="0">
                <a:solidFill>
                  <a:srgbClr val="00B050"/>
                </a:solidFill>
              </a:rPr>
              <a:t>#c2 is a vector which is the 2</a:t>
            </a:r>
            <a:r>
              <a:rPr lang="en-US" b="1" baseline="30000" dirty="0" smtClean="0">
                <a:solidFill>
                  <a:srgbClr val="00B050"/>
                </a:solidFill>
              </a:rPr>
              <a:t>nd</a:t>
            </a:r>
            <a:r>
              <a:rPr lang="en-US" b="1" dirty="0" smtClean="0">
                <a:solidFill>
                  <a:srgbClr val="00B050"/>
                </a:solidFill>
              </a:rPr>
              <a:t> column of matrix</a:t>
            </a:r>
          </a:p>
          <a:p>
            <a:pPr marL="0" indent="0">
              <a:buNone/>
            </a:pPr>
            <a:r>
              <a:rPr lang="en-US" b="1" dirty="0">
                <a:solidFill>
                  <a:srgbClr val="0070C0"/>
                </a:solidFill>
              </a:rPr>
              <a:t>	</a:t>
            </a:r>
            <a:r>
              <a:rPr lang="en-US" b="1" dirty="0"/>
              <a:t>				</a:t>
            </a:r>
            <a:r>
              <a:rPr lang="en-US" b="1" dirty="0">
                <a:solidFill>
                  <a:srgbClr val="FF0000"/>
                </a:solidFill>
              </a:rPr>
              <a:t>[1] </a:t>
            </a:r>
            <a:r>
              <a:rPr lang="en-US" b="1" dirty="0" smtClean="0">
                <a:solidFill>
                  <a:srgbClr val="FF0000"/>
                </a:solidFill>
              </a:rPr>
              <a:t>3 </a:t>
            </a:r>
            <a:r>
              <a:rPr lang="en-US" b="1" dirty="0">
                <a:solidFill>
                  <a:srgbClr val="FF0000"/>
                </a:solidFill>
              </a:rPr>
              <a:t>4 </a:t>
            </a:r>
            <a:r>
              <a:rPr lang="en-US" b="1" dirty="0" smtClean="0">
                <a:solidFill>
                  <a:srgbClr val="FF0000"/>
                </a:solidFill>
              </a:rPr>
              <a:t> </a:t>
            </a:r>
            <a:endParaRPr lang="en-US" b="1" dirty="0">
              <a:solidFill>
                <a:srgbClr val="FF0000"/>
              </a:solidFill>
            </a:endParaRPr>
          </a:p>
          <a:p>
            <a:pPr marL="0" indent="0">
              <a:buNone/>
            </a:pPr>
            <a:r>
              <a:rPr lang="en-US" b="1" dirty="0">
                <a:solidFill>
                  <a:srgbClr val="0070C0"/>
                </a:solidFill>
              </a:rPr>
              <a:t>	</a:t>
            </a:r>
            <a:r>
              <a:rPr lang="en-US" b="1" dirty="0" smtClean="0">
                <a:solidFill>
                  <a:srgbClr val="0070C0"/>
                </a:solidFill>
              </a:rPr>
              <a:t>			&gt; mean(mat)</a:t>
            </a:r>
            <a:r>
              <a:rPr lang="en-US" b="1" dirty="0" smtClean="0"/>
              <a:t>		</a:t>
            </a:r>
            <a:r>
              <a:rPr lang="en-US" b="1" dirty="0" smtClean="0">
                <a:solidFill>
                  <a:srgbClr val="00B050"/>
                </a:solidFill>
              </a:rPr>
              <a:t>#mean of all 6 matrix elements (9, 3, 5, 2, 4, 6)</a:t>
            </a:r>
          </a:p>
          <a:p>
            <a:pPr marL="0" indent="0">
              <a:buNone/>
            </a:pPr>
            <a:r>
              <a:rPr lang="en-US" b="1" dirty="0" smtClean="0"/>
              <a:t>					</a:t>
            </a:r>
            <a:r>
              <a:rPr lang="en-US" b="1" dirty="0" smtClean="0">
                <a:solidFill>
                  <a:srgbClr val="FF0000"/>
                </a:solidFill>
              </a:rPr>
              <a:t>[</a:t>
            </a:r>
            <a:r>
              <a:rPr lang="en-US" b="1" dirty="0">
                <a:solidFill>
                  <a:srgbClr val="FF0000"/>
                </a:solidFill>
              </a:rPr>
              <a:t>1] </a:t>
            </a:r>
            <a:r>
              <a:rPr lang="en-US" b="1" dirty="0" smtClean="0">
                <a:solidFill>
                  <a:srgbClr val="FF0000"/>
                </a:solidFill>
              </a:rPr>
              <a:t>4.8333</a:t>
            </a:r>
          </a:p>
        </p:txBody>
      </p:sp>
    </p:spTree>
    <p:extLst>
      <p:ext uri="{BB962C8B-B14F-4D97-AF65-F5344CB8AC3E}">
        <p14:creationId xmlns:p14="http://schemas.microsoft.com/office/powerpoint/2010/main" val="74186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0900"/>
          </a:xfrm>
        </p:spPr>
        <p:txBody>
          <a:bodyPr/>
          <a:lstStyle/>
          <a:p>
            <a:r>
              <a:rPr lang="en-US" b="1" dirty="0" smtClean="0"/>
              <a:t>Data Structures: Matrices (Cont’d)</a:t>
            </a:r>
            <a:endParaRPr lang="en-US" b="1" dirty="0"/>
          </a:p>
        </p:txBody>
      </p:sp>
      <p:sp>
        <p:nvSpPr>
          <p:cNvPr id="3" name="Content Placeholder 2"/>
          <p:cNvSpPr>
            <a:spLocks noGrp="1"/>
          </p:cNvSpPr>
          <p:nvPr>
            <p:ph idx="1"/>
          </p:nvPr>
        </p:nvSpPr>
        <p:spPr>
          <a:xfrm>
            <a:off x="0" y="850902"/>
            <a:ext cx="12192000" cy="6007098"/>
          </a:xfrm>
        </p:spPr>
        <p:txBody>
          <a:bodyPr numCol="2">
            <a:normAutofit lnSpcReduction="10000"/>
          </a:bodyPr>
          <a:lstStyle/>
          <a:p>
            <a:pPr marL="0" indent="0">
              <a:buNone/>
            </a:pPr>
            <a:r>
              <a:rPr lang="it-IT" sz="1600" b="1" dirty="0" smtClean="0">
                <a:solidFill>
                  <a:srgbClr val="0070C0"/>
                </a:solidFill>
              </a:rPr>
              <a:t>&gt;mat1=matrix(data=c(9,2,3,4,5,6</a:t>
            </a:r>
            <a:r>
              <a:rPr lang="it-IT" sz="1600" b="1" dirty="0">
                <a:solidFill>
                  <a:srgbClr val="0070C0"/>
                </a:solidFill>
              </a:rPr>
              <a:t>),ncol=3) </a:t>
            </a:r>
          </a:p>
          <a:p>
            <a:pPr marL="0" indent="0">
              <a:buNone/>
            </a:pPr>
            <a:r>
              <a:rPr lang="it-IT" sz="1600" b="1" dirty="0" smtClean="0">
                <a:solidFill>
                  <a:srgbClr val="0070C0"/>
                </a:solidFill>
              </a:rPr>
              <a:t>&gt;mat2=matrix(data=c(7,6,5,3,2,8),nrow=2)</a:t>
            </a:r>
          </a:p>
          <a:p>
            <a:pPr marL="0" indent="0">
              <a:buNone/>
            </a:pPr>
            <a:r>
              <a:rPr lang="it-IT" sz="1600" b="1" dirty="0" smtClean="0">
                <a:solidFill>
                  <a:srgbClr val="0070C0"/>
                </a:solidFill>
              </a:rPr>
              <a:t>&gt;mat1</a:t>
            </a:r>
            <a:endParaRPr lang="it-IT" sz="1600" b="1" dirty="0">
              <a:solidFill>
                <a:srgbClr val="0070C0"/>
              </a:solidFill>
            </a:endParaRPr>
          </a:p>
          <a:p>
            <a:pPr marL="0" indent="0">
              <a:buNone/>
            </a:pPr>
            <a:r>
              <a:rPr lang="it-IT" sz="1600" b="1" dirty="0" smtClean="0">
                <a:solidFill>
                  <a:srgbClr val="FF0000"/>
                </a:solidFill>
              </a:rPr>
              <a:t>	</a:t>
            </a:r>
            <a:r>
              <a:rPr lang="it-IT" sz="1600" b="1" dirty="0">
                <a:solidFill>
                  <a:srgbClr val="FF0000"/>
                </a:solidFill>
              </a:rPr>
              <a:t>	[,1] 	[,2] 	[,3] </a:t>
            </a:r>
          </a:p>
          <a:p>
            <a:pPr marL="0" indent="0">
              <a:buNone/>
            </a:pPr>
            <a:r>
              <a:rPr lang="it-IT" sz="1600" b="1" dirty="0" smtClean="0">
                <a:solidFill>
                  <a:srgbClr val="FF0000"/>
                </a:solidFill>
              </a:rPr>
              <a:t>	[</a:t>
            </a:r>
            <a:r>
              <a:rPr lang="it-IT" sz="1600" b="1" dirty="0">
                <a:solidFill>
                  <a:srgbClr val="FF0000"/>
                </a:solidFill>
              </a:rPr>
              <a:t>1,] 	9 	3 	5 </a:t>
            </a:r>
          </a:p>
          <a:p>
            <a:pPr marL="0" indent="0">
              <a:buNone/>
            </a:pPr>
            <a:r>
              <a:rPr lang="it-IT" sz="1600" b="1" dirty="0" smtClean="0">
                <a:solidFill>
                  <a:srgbClr val="FF0000"/>
                </a:solidFill>
              </a:rPr>
              <a:t>	[</a:t>
            </a:r>
            <a:r>
              <a:rPr lang="it-IT" sz="1600" b="1" dirty="0">
                <a:solidFill>
                  <a:srgbClr val="FF0000"/>
                </a:solidFill>
              </a:rPr>
              <a:t>2,] 	2 	4 	6</a:t>
            </a:r>
          </a:p>
          <a:p>
            <a:pPr marL="0" indent="0">
              <a:buNone/>
            </a:pPr>
            <a:r>
              <a:rPr lang="it-IT" sz="1600" b="1" dirty="0" smtClean="0">
                <a:solidFill>
                  <a:srgbClr val="0070C0"/>
                </a:solidFill>
              </a:rPr>
              <a:t>&gt;mat2</a:t>
            </a:r>
          </a:p>
          <a:p>
            <a:pPr marL="0" indent="0">
              <a:buNone/>
            </a:pPr>
            <a:r>
              <a:rPr lang="it-IT" sz="1600" b="1" dirty="0">
                <a:solidFill>
                  <a:srgbClr val="FF0000"/>
                </a:solidFill>
              </a:rPr>
              <a:t>		[,1] 	[,2] 	[,3] </a:t>
            </a:r>
          </a:p>
          <a:p>
            <a:pPr marL="0" indent="0">
              <a:buNone/>
            </a:pPr>
            <a:r>
              <a:rPr lang="it-IT" sz="1600" b="1" dirty="0">
                <a:solidFill>
                  <a:srgbClr val="FF0000"/>
                </a:solidFill>
              </a:rPr>
              <a:t>	[1,] 	</a:t>
            </a:r>
            <a:r>
              <a:rPr lang="it-IT" sz="1600" b="1" dirty="0" smtClean="0">
                <a:solidFill>
                  <a:srgbClr val="FF0000"/>
                </a:solidFill>
              </a:rPr>
              <a:t>7 </a:t>
            </a:r>
            <a:r>
              <a:rPr lang="it-IT" sz="1600" b="1" dirty="0">
                <a:solidFill>
                  <a:srgbClr val="FF0000"/>
                </a:solidFill>
              </a:rPr>
              <a:t>	</a:t>
            </a:r>
            <a:r>
              <a:rPr lang="it-IT" sz="1600" b="1" dirty="0" smtClean="0">
                <a:solidFill>
                  <a:srgbClr val="FF0000"/>
                </a:solidFill>
              </a:rPr>
              <a:t>5 </a:t>
            </a:r>
            <a:r>
              <a:rPr lang="it-IT" sz="1600" b="1" dirty="0">
                <a:solidFill>
                  <a:srgbClr val="FF0000"/>
                </a:solidFill>
              </a:rPr>
              <a:t>	</a:t>
            </a:r>
            <a:r>
              <a:rPr lang="it-IT" sz="1600" b="1" dirty="0" smtClean="0">
                <a:solidFill>
                  <a:srgbClr val="FF0000"/>
                </a:solidFill>
              </a:rPr>
              <a:t>2 </a:t>
            </a:r>
            <a:endParaRPr lang="it-IT" sz="1600" b="1" dirty="0">
              <a:solidFill>
                <a:srgbClr val="FF0000"/>
              </a:solidFill>
            </a:endParaRPr>
          </a:p>
          <a:p>
            <a:pPr marL="0" indent="0">
              <a:buNone/>
            </a:pPr>
            <a:r>
              <a:rPr lang="it-IT" sz="1600" b="1" dirty="0">
                <a:solidFill>
                  <a:srgbClr val="FF0000"/>
                </a:solidFill>
              </a:rPr>
              <a:t>	[2,] 	</a:t>
            </a:r>
            <a:r>
              <a:rPr lang="it-IT" sz="1600" b="1" dirty="0" smtClean="0">
                <a:solidFill>
                  <a:srgbClr val="FF0000"/>
                </a:solidFill>
              </a:rPr>
              <a:t>6 </a:t>
            </a:r>
            <a:r>
              <a:rPr lang="it-IT" sz="1600" b="1" dirty="0">
                <a:solidFill>
                  <a:srgbClr val="FF0000"/>
                </a:solidFill>
              </a:rPr>
              <a:t>	</a:t>
            </a:r>
            <a:r>
              <a:rPr lang="it-IT" sz="1600" b="1" dirty="0" smtClean="0">
                <a:solidFill>
                  <a:srgbClr val="FF0000"/>
                </a:solidFill>
              </a:rPr>
              <a:t>3 </a:t>
            </a:r>
            <a:r>
              <a:rPr lang="it-IT" sz="1600" b="1" dirty="0">
                <a:solidFill>
                  <a:srgbClr val="FF0000"/>
                </a:solidFill>
              </a:rPr>
              <a:t>	</a:t>
            </a:r>
            <a:r>
              <a:rPr lang="it-IT" sz="1600" b="1" dirty="0" smtClean="0">
                <a:solidFill>
                  <a:srgbClr val="FF0000"/>
                </a:solidFill>
              </a:rPr>
              <a:t>8</a:t>
            </a:r>
            <a:endParaRPr lang="it-IT" sz="1600" b="1" dirty="0">
              <a:solidFill>
                <a:srgbClr val="FF0000"/>
              </a:solidFill>
            </a:endParaRPr>
          </a:p>
          <a:p>
            <a:pPr marL="0" indent="0">
              <a:buNone/>
            </a:pPr>
            <a:r>
              <a:rPr lang="it-IT" sz="1600" b="1" dirty="0" smtClean="0">
                <a:solidFill>
                  <a:srgbClr val="0070C0"/>
                </a:solidFill>
              </a:rPr>
              <a:t>&gt;matsum=mat1+mat2</a:t>
            </a:r>
          </a:p>
          <a:p>
            <a:pPr marL="0" indent="0">
              <a:buNone/>
            </a:pPr>
            <a:r>
              <a:rPr lang="it-IT" sz="1600" b="1" dirty="0" smtClean="0">
                <a:solidFill>
                  <a:srgbClr val="0070C0"/>
                </a:solidFill>
              </a:rPr>
              <a:t>&gt;matsum</a:t>
            </a:r>
          </a:p>
          <a:p>
            <a:pPr marL="0" indent="0">
              <a:buNone/>
            </a:pPr>
            <a:r>
              <a:rPr lang="it-IT" sz="1600" b="1" dirty="0">
                <a:solidFill>
                  <a:srgbClr val="FF0000"/>
                </a:solidFill>
              </a:rPr>
              <a:t>	</a:t>
            </a:r>
            <a:r>
              <a:rPr lang="it-IT" sz="1600" b="1" dirty="0" smtClean="0">
                <a:solidFill>
                  <a:srgbClr val="FF0000"/>
                </a:solidFill>
              </a:rPr>
              <a:t>	[,</a:t>
            </a:r>
            <a:r>
              <a:rPr lang="it-IT" sz="1600" b="1" dirty="0">
                <a:solidFill>
                  <a:srgbClr val="FF0000"/>
                </a:solidFill>
              </a:rPr>
              <a:t>1] 	[,2] 	[,3] </a:t>
            </a:r>
          </a:p>
          <a:p>
            <a:pPr marL="0" indent="0">
              <a:buNone/>
            </a:pPr>
            <a:r>
              <a:rPr lang="it-IT" sz="1600" b="1" dirty="0">
                <a:solidFill>
                  <a:srgbClr val="FF0000"/>
                </a:solidFill>
              </a:rPr>
              <a:t>	[1,] 	</a:t>
            </a:r>
            <a:r>
              <a:rPr lang="it-IT" sz="1600" b="1" dirty="0" smtClean="0">
                <a:solidFill>
                  <a:srgbClr val="FF0000"/>
                </a:solidFill>
              </a:rPr>
              <a:t>16 </a:t>
            </a:r>
            <a:r>
              <a:rPr lang="it-IT" sz="1600" b="1" dirty="0">
                <a:solidFill>
                  <a:srgbClr val="FF0000"/>
                </a:solidFill>
              </a:rPr>
              <a:t>	</a:t>
            </a:r>
            <a:r>
              <a:rPr lang="it-IT" sz="1600" b="1" dirty="0" smtClean="0">
                <a:solidFill>
                  <a:srgbClr val="FF0000"/>
                </a:solidFill>
              </a:rPr>
              <a:t>8 </a:t>
            </a:r>
            <a:r>
              <a:rPr lang="it-IT" sz="1600" b="1" dirty="0">
                <a:solidFill>
                  <a:srgbClr val="FF0000"/>
                </a:solidFill>
              </a:rPr>
              <a:t>	7</a:t>
            </a:r>
          </a:p>
          <a:p>
            <a:pPr marL="0" indent="0">
              <a:buNone/>
            </a:pPr>
            <a:r>
              <a:rPr lang="it-IT" sz="1600" b="1" dirty="0">
                <a:solidFill>
                  <a:srgbClr val="FF0000"/>
                </a:solidFill>
              </a:rPr>
              <a:t>	[2,] 	8	</a:t>
            </a:r>
            <a:r>
              <a:rPr lang="it-IT" sz="1600" b="1" dirty="0" smtClean="0">
                <a:solidFill>
                  <a:srgbClr val="FF0000"/>
                </a:solidFill>
              </a:rPr>
              <a:t>7 </a:t>
            </a:r>
            <a:r>
              <a:rPr lang="it-IT" sz="1600" b="1" dirty="0">
                <a:solidFill>
                  <a:srgbClr val="FF0000"/>
                </a:solidFill>
              </a:rPr>
              <a:t>	</a:t>
            </a:r>
            <a:r>
              <a:rPr lang="it-IT" sz="1600" b="1" dirty="0" smtClean="0">
                <a:solidFill>
                  <a:srgbClr val="FF0000"/>
                </a:solidFill>
              </a:rPr>
              <a:t>14</a:t>
            </a:r>
          </a:p>
          <a:p>
            <a:pPr marL="0" indent="0">
              <a:buNone/>
            </a:pPr>
            <a:endParaRPr lang="it-IT" sz="1600" b="1" dirty="0" smtClean="0">
              <a:solidFill>
                <a:srgbClr val="0070C0"/>
              </a:solidFill>
            </a:endParaRPr>
          </a:p>
          <a:p>
            <a:pPr marL="0" indent="0">
              <a:buNone/>
            </a:pPr>
            <a:r>
              <a:rPr lang="it-IT" sz="1600" b="1" dirty="0">
                <a:solidFill>
                  <a:srgbClr val="00B050"/>
                </a:solidFill>
              </a:rPr>
              <a:t>#in order to </a:t>
            </a:r>
            <a:r>
              <a:rPr lang="it-IT" sz="1600" b="1" dirty="0" smtClean="0">
                <a:solidFill>
                  <a:srgbClr val="00B050"/>
                </a:solidFill>
              </a:rPr>
              <a:t>append 2+ matrices, </a:t>
            </a:r>
            <a:r>
              <a:rPr lang="it-IT" sz="1600" b="1" dirty="0">
                <a:solidFill>
                  <a:srgbClr val="00B050"/>
                </a:solidFill>
              </a:rPr>
              <a:t>number of columns has to be the </a:t>
            </a:r>
            <a:r>
              <a:rPr lang="it-IT" sz="1600" b="1" dirty="0" smtClean="0">
                <a:solidFill>
                  <a:srgbClr val="00B050"/>
                </a:solidFill>
              </a:rPr>
              <a:t>             same; in </a:t>
            </a:r>
            <a:r>
              <a:rPr lang="it-IT" sz="1600" b="1" dirty="0">
                <a:solidFill>
                  <a:srgbClr val="00B050"/>
                </a:solidFill>
              </a:rPr>
              <a:t>order to merge, </a:t>
            </a:r>
            <a:r>
              <a:rPr lang="it-IT" sz="1600" b="1" dirty="0" smtClean="0">
                <a:solidFill>
                  <a:srgbClr val="00B050"/>
                </a:solidFill>
              </a:rPr>
              <a:t>number </a:t>
            </a:r>
            <a:r>
              <a:rPr lang="it-IT" sz="1600" b="1" dirty="0">
                <a:solidFill>
                  <a:srgbClr val="00B050"/>
                </a:solidFill>
              </a:rPr>
              <a:t>of rows has to be the same </a:t>
            </a:r>
            <a:endParaRPr lang="it-IT" sz="1600" b="1" dirty="0">
              <a:solidFill>
                <a:srgbClr val="FF0000"/>
              </a:solidFill>
            </a:endParaRPr>
          </a:p>
          <a:p>
            <a:pPr marL="0" indent="0">
              <a:buNone/>
            </a:pPr>
            <a:r>
              <a:rPr lang="it-IT" sz="1600" b="1" dirty="0" smtClean="0">
                <a:solidFill>
                  <a:srgbClr val="0070C0"/>
                </a:solidFill>
              </a:rPr>
              <a:t>&gt;merging=cbind(mat1,mat2)</a:t>
            </a:r>
          </a:p>
          <a:p>
            <a:pPr marL="0" indent="0">
              <a:buNone/>
            </a:pPr>
            <a:r>
              <a:rPr lang="it-IT" sz="1600" b="1" dirty="0">
                <a:solidFill>
                  <a:srgbClr val="0070C0"/>
                </a:solidFill>
              </a:rPr>
              <a:t>&gt;merging</a:t>
            </a:r>
          </a:p>
          <a:p>
            <a:pPr marL="0" indent="0">
              <a:buNone/>
            </a:pPr>
            <a:r>
              <a:rPr lang="it-IT" sz="1600" b="1" dirty="0" smtClean="0">
                <a:solidFill>
                  <a:srgbClr val="FF0000"/>
                </a:solidFill>
              </a:rPr>
              <a:t>	[,</a:t>
            </a:r>
            <a:r>
              <a:rPr lang="it-IT" sz="1600" b="1" dirty="0">
                <a:solidFill>
                  <a:srgbClr val="FF0000"/>
                </a:solidFill>
              </a:rPr>
              <a:t>1] 	[,2] 	[,3] </a:t>
            </a:r>
            <a:r>
              <a:rPr lang="it-IT" sz="1600" b="1" dirty="0" smtClean="0">
                <a:solidFill>
                  <a:srgbClr val="FF0000"/>
                </a:solidFill>
              </a:rPr>
              <a:t>	</a:t>
            </a:r>
            <a:r>
              <a:rPr lang="it-IT" sz="1600" b="1" dirty="0">
                <a:solidFill>
                  <a:srgbClr val="FF0000"/>
                </a:solidFill>
              </a:rPr>
              <a:t> </a:t>
            </a:r>
            <a:r>
              <a:rPr lang="it-IT" sz="1600" b="1" dirty="0" smtClean="0">
                <a:solidFill>
                  <a:srgbClr val="FF0000"/>
                </a:solidFill>
              </a:rPr>
              <a:t>[,4] </a:t>
            </a:r>
            <a:r>
              <a:rPr lang="it-IT" sz="1600" b="1" dirty="0">
                <a:solidFill>
                  <a:srgbClr val="FF0000"/>
                </a:solidFill>
              </a:rPr>
              <a:t>	</a:t>
            </a:r>
            <a:r>
              <a:rPr lang="it-IT" sz="1600" b="1" dirty="0" smtClean="0">
                <a:solidFill>
                  <a:srgbClr val="FF0000"/>
                </a:solidFill>
              </a:rPr>
              <a:t>[,5] </a:t>
            </a:r>
            <a:r>
              <a:rPr lang="it-IT" sz="1600" b="1" dirty="0">
                <a:solidFill>
                  <a:srgbClr val="FF0000"/>
                </a:solidFill>
              </a:rPr>
              <a:t>	</a:t>
            </a:r>
            <a:r>
              <a:rPr lang="it-IT" sz="1600" b="1" dirty="0" smtClean="0">
                <a:solidFill>
                  <a:srgbClr val="FF0000"/>
                </a:solidFill>
              </a:rPr>
              <a:t>[,6] </a:t>
            </a:r>
            <a:endParaRPr lang="it-IT" sz="1600" b="1" dirty="0">
              <a:solidFill>
                <a:srgbClr val="FF0000"/>
              </a:solidFill>
            </a:endParaRPr>
          </a:p>
          <a:p>
            <a:pPr marL="0" indent="0">
              <a:buNone/>
            </a:pPr>
            <a:r>
              <a:rPr lang="it-IT" sz="1600" b="1" dirty="0" smtClean="0">
                <a:solidFill>
                  <a:srgbClr val="FF0000"/>
                </a:solidFill>
              </a:rPr>
              <a:t>[</a:t>
            </a:r>
            <a:r>
              <a:rPr lang="it-IT" sz="1600" b="1" dirty="0">
                <a:solidFill>
                  <a:srgbClr val="FF0000"/>
                </a:solidFill>
              </a:rPr>
              <a:t>1</a:t>
            </a:r>
            <a:r>
              <a:rPr lang="it-IT" sz="1600" b="1" dirty="0" smtClean="0">
                <a:solidFill>
                  <a:srgbClr val="FF0000"/>
                </a:solidFill>
              </a:rPr>
              <a:t>,]	9	3	5	7	5	2</a:t>
            </a:r>
          </a:p>
          <a:p>
            <a:pPr marL="0" indent="0">
              <a:buNone/>
            </a:pPr>
            <a:r>
              <a:rPr lang="it-IT" sz="1600" b="1" dirty="0" smtClean="0">
                <a:solidFill>
                  <a:srgbClr val="FF0000"/>
                </a:solidFill>
              </a:rPr>
              <a:t>[2,]	2	4	6	6	3	8</a:t>
            </a:r>
          </a:p>
          <a:p>
            <a:pPr marL="0" indent="0">
              <a:buNone/>
            </a:pPr>
            <a:r>
              <a:rPr lang="it-IT" sz="1600" b="1" dirty="0" smtClean="0">
                <a:solidFill>
                  <a:srgbClr val="0070C0"/>
                </a:solidFill>
              </a:rPr>
              <a:t>&gt;appending=rbind(mat1,mat2</a:t>
            </a:r>
            <a:r>
              <a:rPr lang="it-IT" sz="1600" b="1" dirty="0">
                <a:solidFill>
                  <a:srgbClr val="0070C0"/>
                </a:solidFill>
              </a:rPr>
              <a:t>)</a:t>
            </a:r>
          </a:p>
          <a:p>
            <a:pPr marL="0" indent="0">
              <a:buNone/>
            </a:pPr>
            <a:r>
              <a:rPr lang="it-IT" sz="1600" b="1" dirty="0">
                <a:solidFill>
                  <a:srgbClr val="0070C0"/>
                </a:solidFill>
              </a:rPr>
              <a:t>&gt;</a:t>
            </a:r>
            <a:r>
              <a:rPr lang="it-IT" sz="1600" b="1" dirty="0" smtClean="0">
                <a:solidFill>
                  <a:srgbClr val="0070C0"/>
                </a:solidFill>
              </a:rPr>
              <a:t>appending</a:t>
            </a:r>
          </a:p>
          <a:p>
            <a:pPr marL="0" indent="0">
              <a:buNone/>
            </a:pPr>
            <a:r>
              <a:rPr lang="it-IT" sz="1600" b="1" dirty="0" smtClean="0">
                <a:solidFill>
                  <a:srgbClr val="FF0000"/>
                </a:solidFill>
              </a:rPr>
              <a:t>	</a:t>
            </a:r>
            <a:r>
              <a:rPr lang="it-IT" sz="1600" b="1" dirty="0">
                <a:solidFill>
                  <a:srgbClr val="FF0000"/>
                </a:solidFill>
              </a:rPr>
              <a:t>	[,1] 	[,2] 	[,3] </a:t>
            </a:r>
          </a:p>
          <a:p>
            <a:pPr marL="0" indent="0">
              <a:buNone/>
            </a:pPr>
            <a:r>
              <a:rPr lang="it-IT" sz="1600" b="1" dirty="0">
                <a:solidFill>
                  <a:srgbClr val="FF0000"/>
                </a:solidFill>
              </a:rPr>
              <a:t>	[1,] 	9 	3 	5 </a:t>
            </a:r>
          </a:p>
          <a:p>
            <a:pPr marL="0" indent="0">
              <a:buNone/>
            </a:pPr>
            <a:r>
              <a:rPr lang="it-IT" sz="1600" b="1" dirty="0">
                <a:solidFill>
                  <a:srgbClr val="FF0000"/>
                </a:solidFill>
              </a:rPr>
              <a:t>	[2,] 	2 	4 	6</a:t>
            </a:r>
          </a:p>
          <a:p>
            <a:pPr marL="0" indent="0">
              <a:buNone/>
            </a:pPr>
            <a:r>
              <a:rPr lang="it-IT" sz="1600" b="1" dirty="0">
                <a:solidFill>
                  <a:srgbClr val="FF0000"/>
                </a:solidFill>
              </a:rPr>
              <a:t>	</a:t>
            </a:r>
            <a:r>
              <a:rPr lang="it-IT" sz="1600" b="1" dirty="0" smtClean="0">
                <a:solidFill>
                  <a:srgbClr val="FF0000"/>
                </a:solidFill>
              </a:rPr>
              <a:t>[3,] </a:t>
            </a:r>
            <a:r>
              <a:rPr lang="it-IT" sz="1600" b="1" dirty="0">
                <a:solidFill>
                  <a:srgbClr val="FF0000"/>
                </a:solidFill>
              </a:rPr>
              <a:t>	7 	5 	2 </a:t>
            </a:r>
          </a:p>
          <a:p>
            <a:pPr marL="0" indent="0">
              <a:buNone/>
            </a:pPr>
            <a:r>
              <a:rPr lang="it-IT" sz="1600" b="1" dirty="0">
                <a:solidFill>
                  <a:srgbClr val="FF0000"/>
                </a:solidFill>
              </a:rPr>
              <a:t>	</a:t>
            </a:r>
            <a:r>
              <a:rPr lang="it-IT" sz="1600" b="1" dirty="0" smtClean="0">
                <a:solidFill>
                  <a:srgbClr val="FF0000"/>
                </a:solidFill>
              </a:rPr>
              <a:t>[4,] </a:t>
            </a:r>
            <a:r>
              <a:rPr lang="it-IT" sz="1600" b="1" dirty="0">
                <a:solidFill>
                  <a:srgbClr val="FF0000"/>
                </a:solidFill>
              </a:rPr>
              <a:t>	6 	3 	8</a:t>
            </a:r>
          </a:p>
          <a:p>
            <a:pPr marL="0" indent="0">
              <a:buNone/>
            </a:pPr>
            <a:r>
              <a:rPr lang="it-IT" sz="1600" b="1" dirty="0" smtClean="0">
                <a:solidFill>
                  <a:srgbClr val="0070C0"/>
                </a:solidFill>
              </a:rPr>
              <a:t>&gt;trans=t(appending)		</a:t>
            </a:r>
            <a:r>
              <a:rPr lang="it-IT" sz="1600" b="1" dirty="0">
                <a:solidFill>
                  <a:srgbClr val="00B050"/>
                </a:solidFill>
              </a:rPr>
              <a:t>#transposing the matrix</a:t>
            </a:r>
            <a:endParaRPr lang="it-IT" sz="1600" b="1" dirty="0">
              <a:solidFill>
                <a:srgbClr val="0070C0"/>
              </a:solidFill>
            </a:endParaRPr>
          </a:p>
          <a:p>
            <a:pPr marL="0" indent="0">
              <a:buNone/>
            </a:pPr>
            <a:r>
              <a:rPr lang="en-US" sz="1600" dirty="0" smtClean="0"/>
              <a:t>	</a:t>
            </a:r>
            <a:r>
              <a:rPr lang="it-IT" sz="1600" b="1" dirty="0">
                <a:solidFill>
                  <a:srgbClr val="FF0000"/>
                </a:solidFill>
              </a:rPr>
              <a:t>	[,1] 	[,2] 	[,3] </a:t>
            </a:r>
            <a:r>
              <a:rPr lang="it-IT" sz="1600" b="1" dirty="0" smtClean="0">
                <a:solidFill>
                  <a:srgbClr val="FF0000"/>
                </a:solidFill>
              </a:rPr>
              <a:t>	[,4]</a:t>
            </a:r>
            <a:endParaRPr lang="it-IT" sz="1600" b="1" dirty="0">
              <a:solidFill>
                <a:srgbClr val="FF0000"/>
              </a:solidFill>
            </a:endParaRPr>
          </a:p>
          <a:p>
            <a:pPr marL="0" indent="0">
              <a:buNone/>
            </a:pPr>
            <a:r>
              <a:rPr lang="it-IT" sz="1600" b="1" dirty="0">
                <a:solidFill>
                  <a:srgbClr val="FF0000"/>
                </a:solidFill>
              </a:rPr>
              <a:t>	[1,] 	9 	</a:t>
            </a:r>
            <a:r>
              <a:rPr lang="it-IT" sz="1600" b="1" dirty="0" smtClean="0">
                <a:solidFill>
                  <a:srgbClr val="FF0000"/>
                </a:solidFill>
              </a:rPr>
              <a:t>2 </a:t>
            </a:r>
            <a:r>
              <a:rPr lang="it-IT" sz="1600" b="1" dirty="0">
                <a:solidFill>
                  <a:srgbClr val="FF0000"/>
                </a:solidFill>
              </a:rPr>
              <a:t>	</a:t>
            </a:r>
            <a:r>
              <a:rPr lang="it-IT" sz="1600" b="1" dirty="0" smtClean="0">
                <a:solidFill>
                  <a:srgbClr val="FF0000"/>
                </a:solidFill>
              </a:rPr>
              <a:t>7	6 </a:t>
            </a:r>
            <a:endParaRPr lang="it-IT" sz="1600" b="1" dirty="0">
              <a:solidFill>
                <a:srgbClr val="FF0000"/>
              </a:solidFill>
            </a:endParaRPr>
          </a:p>
          <a:p>
            <a:pPr marL="0" indent="0">
              <a:buNone/>
            </a:pPr>
            <a:r>
              <a:rPr lang="it-IT" sz="1600" b="1" dirty="0">
                <a:solidFill>
                  <a:srgbClr val="FF0000"/>
                </a:solidFill>
              </a:rPr>
              <a:t>	[2,] 	</a:t>
            </a:r>
            <a:r>
              <a:rPr lang="it-IT" sz="1600" b="1" dirty="0" smtClean="0">
                <a:solidFill>
                  <a:srgbClr val="FF0000"/>
                </a:solidFill>
              </a:rPr>
              <a:t>3 </a:t>
            </a:r>
            <a:r>
              <a:rPr lang="it-IT" sz="1600" b="1" dirty="0">
                <a:solidFill>
                  <a:srgbClr val="FF0000"/>
                </a:solidFill>
              </a:rPr>
              <a:t>	4 	</a:t>
            </a:r>
            <a:r>
              <a:rPr lang="it-IT" sz="1600" b="1" dirty="0" smtClean="0">
                <a:solidFill>
                  <a:srgbClr val="FF0000"/>
                </a:solidFill>
              </a:rPr>
              <a:t>5	3</a:t>
            </a:r>
            <a:endParaRPr lang="it-IT" sz="1600" b="1" dirty="0">
              <a:solidFill>
                <a:srgbClr val="FF0000"/>
              </a:solidFill>
            </a:endParaRPr>
          </a:p>
          <a:p>
            <a:pPr marL="0" indent="0">
              <a:buNone/>
            </a:pPr>
            <a:r>
              <a:rPr lang="it-IT" sz="1600" b="1" dirty="0">
                <a:solidFill>
                  <a:srgbClr val="FF0000"/>
                </a:solidFill>
              </a:rPr>
              <a:t>	[3,] 	5	</a:t>
            </a:r>
            <a:r>
              <a:rPr lang="it-IT" sz="1600" b="1" dirty="0" smtClean="0">
                <a:solidFill>
                  <a:srgbClr val="FF0000"/>
                </a:solidFill>
              </a:rPr>
              <a:t>6 </a:t>
            </a:r>
            <a:r>
              <a:rPr lang="it-IT" sz="1600" b="1" dirty="0">
                <a:solidFill>
                  <a:srgbClr val="FF0000"/>
                </a:solidFill>
              </a:rPr>
              <a:t>	2 </a:t>
            </a:r>
            <a:r>
              <a:rPr lang="it-IT" sz="1600" b="1" dirty="0" smtClean="0">
                <a:solidFill>
                  <a:srgbClr val="FF0000"/>
                </a:solidFill>
              </a:rPr>
              <a:t>	8</a:t>
            </a:r>
            <a:endParaRPr lang="it-IT" sz="1600" b="1" dirty="0">
              <a:solidFill>
                <a:srgbClr val="FF0000"/>
              </a:solidFill>
            </a:endParaRPr>
          </a:p>
          <a:p>
            <a:pPr marL="0" indent="0">
              <a:buNone/>
            </a:pPr>
            <a:r>
              <a:rPr lang="it-IT" sz="1600" b="1" dirty="0" smtClean="0">
                <a:solidFill>
                  <a:srgbClr val="0070C0"/>
                </a:solidFill>
              </a:rPr>
              <a:t>&gt;dim(trans)	</a:t>
            </a:r>
            <a:r>
              <a:rPr lang="it-IT" sz="1600" b="1" dirty="0" smtClean="0">
                <a:solidFill>
                  <a:srgbClr val="00B050"/>
                </a:solidFill>
              </a:rPr>
              <a:t>#dimensions of the matrix trans (rows x columns)</a:t>
            </a:r>
          </a:p>
          <a:p>
            <a:pPr marL="0" indent="0">
              <a:buNone/>
            </a:pPr>
            <a:r>
              <a:rPr lang="it-IT" sz="1600" b="1" dirty="0" smtClean="0">
                <a:solidFill>
                  <a:srgbClr val="FF0000"/>
                </a:solidFill>
              </a:rPr>
              <a:t>	[1]  	3  	4</a:t>
            </a:r>
            <a:endParaRPr lang="en-US" sz="1600" dirty="0">
              <a:solidFill>
                <a:srgbClr val="FF0000"/>
              </a:solidFill>
            </a:endParaRPr>
          </a:p>
        </p:txBody>
      </p:sp>
    </p:spTree>
    <p:extLst>
      <p:ext uri="{BB962C8B-B14F-4D97-AF65-F5344CB8AC3E}">
        <p14:creationId xmlns:p14="http://schemas.microsoft.com/office/powerpoint/2010/main" val="273485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41500"/>
            <a:ext cx="12192000" cy="5016500"/>
          </a:xfrm>
        </p:spPr>
        <p:txBody>
          <a:bodyPr numCol="2">
            <a:normAutofit lnSpcReduction="10000"/>
          </a:bodyPr>
          <a:lstStyle/>
          <a:p>
            <a:pPr marL="0" indent="0">
              <a:buNone/>
            </a:pPr>
            <a:r>
              <a:rPr lang="en-US" sz="2000" b="1" dirty="0" smtClean="0">
                <a:solidFill>
                  <a:srgbClr val="00B050"/>
                </a:solidFill>
              </a:rPr>
              <a:t>#we put numbers 1-24 into four 2x3 matrices</a:t>
            </a:r>
            <a:endParaRPr lang="en-US" sz="2000" b="1" dirty="0">
              <a:solidFill>
                <a:srgbClr val="00B050"/>
              </a:solidFill>
            </a:endParaRPr>
          </a:p>
          <a:p>
            <a:pPr marL="0" indent="0">
              <a:buNone/>
            </a:pPr>
            <a:r>
              <a:rPr lang="en-US" sz="2000" b="1" dirty="0" smtClean="0">
                <a:solidFill>
                  <a:srgbClr val="0070C0"/>
                </a:solidFill>
              </a:rPr>
              <a:t>&gt;z </a:t>
            </a:r>
            <a:r>
              <a:rPr lang="en-US" sz="2000" b="1" dirty="0">
                <a:solidFill>
                  <a:srgbClr val="0070C0"/>
                </a:solidFill>
              </a:rPr>
              <a:t>&lt;- array(1:24, dim=c(2,3,4</a:t>
            </a:r>
            <a:r>
              <a:rPr lang="en-US" sz="2000" b="1" dirty="0" smtClean="0">
                <a:solidFill>
                  <a:srgbClr val="0070C0"/>
                </a:solidFill>
              </a:rPr>
              <a:t>))	</a:t>
            </a:r>
          </a:p>
          <a:p>
            <a:pPr marL="0" indent="0">
              <a:buNone/>
            </a:pPr>
            <a:r>
              <a:rPr lang="pl-PL" sz="2000" b="1" dirty="0" smtClean="0">
                <a:solidFill>
                  <a:srgbClr val="0070C0"/>
                </a:solidFill>
              </a:rPr>
              <a:t>&gt; </a:t>
            </a:r>
            <a:r>
              <a:rPr lang="pl-PL" sz="2000" b="1" dirty="0">
                <a:solidFill>
                  <a:srgbClr val="0070C0"/>
                </a:solidFill>
              </a:rPr>
              <a:t>z</a:t>
            </a:r>
          </a:p>
          <a:p>
            <a:pPr marL="0" indent="0">
              <a:buNone/>
            </a:pPr>
            <a:r>
              <a:rPr lang="pl-PL" sz="2000" b="1" dirty="0">
                <a:solidFill>
                  <a:srgbClr val="FF0000"/>
                </a:solidFill>
              </a:rPr>
              <a:t>, , 1</a:t>
            </a:r>
          </a:p>
          <a:p>
            <a:pPr marL="0" indent="0">
              <a:buNone/>
            </a:pPr>
            <a:r>
              <a:rPr lang="en-US" sz="2000" b="1" dirty="0" smtClean="0">
                <a:solidFill>
                  <a:srgbClr val="FF0000"/>
                </a:solidFill>
              </a:rPr>
              <a:t>	            </a:t>
            </a:r>
            <a:r>
              <a:rPr lang="pl-PL" sz="2000" b="1" dirty="0" smtClean="0">
                <a:solidFill>
                  <a:srgbClr val="FF0000"/>
                </a:solidFill>
              </a:rPr>
              <a:t>[,</a:t>
            </a:r>
            <a:r>
              <a:rPr lang="pl-PL" sz="2000" b="1" dirty="0">
                <a:solidFill>
                  <a:srgbClr val="FF0000"/>
                </a:solidFill>
              </a:rPr>
              <a:t>1] </a:t>
            </a:r>
            <a:r>
              <a:rPr lang="pl-PL" sz="2000" b="1" dirty="0" smtClean="0">
                <a:solidFill>
                  <a:srgbClr val="FF0000"/>
                </a:solidFill>
              </a:rPr>
              <a:t>[,</a:t>
            </a:r>
            <a:r>
              <a:rPr lang="pl-PL" sz="2000" b="1" dirty="0">
                <a:solidFill>
                  <a:srgbClr val="FF0000"/>
                </a:solidFill>
              </a:rPr>
              <a:t>2] [,3</a:t>
            </a:r>
            <a:r>
              <a:rPr lang="pl-PL" sz="2000" b="1" dirty="0" smtClean="0">
                <a:solidFill>
                  <a:srgbClr val="FF0000"/>
                </a:solidFill>
              </a:rPr>
              <a:t>]</a:t>
            </a:r>
            <a:endParaRPr lang="en-US" sz="2000" b="1" dirty="0" smtClean="0">
              <a:solidFill>
                <a:srgbClr val="FF0000"/>
              </a:solidFill>
            </a:endParaRPr>
          </a:p>
          <a:p>
            <a:pPr marL="0" indent="0">
              <a:buNone/>
            </a:pPr>
            <a:r>
              <a:rPr lang="en-US" sz="2000" b="1" dirty="0">
                <a:solidFill>
                  <a:srgbClr val="FF0000"/>
                </a:solidFill>
              </a:rPr>
              <a:t>	</a:t>
            </a:r>
            <a:r>
              <a:rPr lang="pl-PL" sz="2000" b="1" dirty="0" smtClean="0">
                <a:solidFill>
                  <a:srgbClr val="FF0000"/>
                </a:solidFill>
              </a:rPr>
              <a:t>[</a:t>
            </a:r>
            <a:r>
              <a:rPr lang="pl-PL" sz="2000" b="1" dirty="0">
                <a:solidFill>
                  <a:srgbClr val="FF0000"/>
                </a:solidFill>
              </a:rPr>
              <a:t>1,]    </a:t>
            </a:r>
            <a:r>
              <a:rPr lang="en-US" sz="2000" b="1" dirty="0" smtClean="0">
                <a:solidFill>
                  <a:srgbClr val="FF0000"/>
                </a:solidFill>
              </a:rPr>
              <a:t>	</a:t>
            </a:r>
            <a:r>
              <a:rPr lang="pl-PL" sz="2000" b="1" dirty="0" smtClean="0">
                <a:solidFill>
                  <a:srgbClr val="FF0000"/>
                </a:solidFill>
              </a:rPr>
              <a:t>1    </a:t>
            </a:r>
            <a:r>
              <a:rPr lang="pl-PL" sz="2000" b="1" dirty="0">
                <a:solidFill>
                  <a:srgbClr val="FF0000"/>
                </a:solidFill>
              </a:rPr>
              <a:t>3    5</a:t>
            </a:r>
          </a:p>
          <a:p>
            <a:pPr marL="0" indent="0">
              <a:buNone/>
            </a:pPr>
            <a:r>
              <a:rPr lang="en-US" sz="2000" b="1" dirty="0" smtClean="0">
                <a:solidFill>
                  <a:srgbClr val="FF0000"/>
                </a:solidFill>
              </a:rPr>
              <a:t>	</a:t>
            </a:r>
            <a:r>
              <a:rPr lang="pl-PL" sz="2000" b="1" dirty="0" smtClean="0">
                <a:solidFill>
                  <a:srgbClr val="FF0000"/>
                </a:solidFill>
              </a:rPr>
              <a:t>[</a:t>
            </a:r>
            <a:r>
              <a:rPr lang="pl-PL" sz="2000" b="1" dirty="0">
                <a:solidFill>
                  <a:srgbClr val="FF0000"/>
                </a:solidFill>
              </a:rPr>
              <a:t>2,]    </a:t>
            </a:r>
            <a:r>
              <a:rPr lang="en-US" sz="2000" b="1" dirty="0" smtClean="0">
                <a:solidFill>
                  <a:srgbClr val="FF0000"/>
                </a:solidFill>
              </a:rPr>
              <a:t>	</a:t>
            </a:r>
            <a:r>
              <a:rPr lang="pl-PL" sz="2000" b="1" dirty="0" smtClean="0">
                <a:solidFill>
                  <a:srgbClr val="FF0000"/>
                </a:solidFill>
              </a:rPr>
              <a:t>2    </a:t>
            </a:r>
            <a:r>
              <a:rPr lang="pl-PL" sz="2000" b="1" dirty="0">
                <a:solidFill>
                  <a:srgbClr val="FF0000"/>
                </a:solidFill>
              </a:rPr>
              <a:t>4    6</a:t>
            </a:r>
          </a:p>
          <a:p>
            <a:endParaRPr lang="pl-PL" sz="2000" b="1" dirty="0">
              <a:solidFill>
                <a:srgbClr val="FF0000"/>
              </a:solidFill>
            </a:endParaRPr>
          </a:p>
          <a:p>
            <a:pPr marL="0" indent="0">
              <a:buNone/>
            </a:pPr>
            <a:r>
              <a:rPr lang="pl-PL" sz="2000" b="1" dirty="0">
                <a:solidFill>
                  <a:srgbClr val="FF0000"/>
                </a:solidFill>
              </a:rPr>
              <a:t>, , 2</a:t>
            </a:r>
          </a:p>
          <a:p>
            <a:pPr marL="0" indent="0">
              <a:buNone/>
            </a:pPr>
            <a:r>
              <a:rPr lang="en-US" sz="2000" b="1" dirty="0">
                <a:solidFill>
                  <a:srgbClr val="FF0000"/>
                </a:solidFill>
              </a:rPr>
              <a:t>	            </a:t>
            </a:r>
            <a:r>
              <a:rPr lang="pl-PL" sz="2000" b="1" dirty="0">
                <a:solidFill>
                  <a:srgbClr val="FF0000"/>
                </a:solidFill>
              </a:rPr>
              <a:t>[,1] [,2] [,3]</a:t>
            </a:r>
            <a:endParaRPr lang="en-US"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[1,]    </a:t>
            </a:r>
            <a:r>
              <a:rPr lang="en-US" sz="2000" b="1" dirty="0">
                <a:solidFill>
                  <a:srgbClr val="FF0000"/>
                </a:solidFill>
              </a:rPr>
              <a:t>	</a:t>
            </a:r>
            <a:r>
              <a:rPr lang="en-US" sz="2000" b="1" dirty="0" smtClean="0">
                <a:solidFill>
                  <a:srgbClr val="FF0000"/>
                </a:solidFill>
              </a:rPr>
              <a:t>7</a:t>
            </a:r>
            <a:r>
              <a:rPr lang="pl-PL" sz="2000" b="1" dirty="0" smtClean="0">
                <a:solidFill>
                  <a:srgbClr val="FF0000"/>
                </a:solidFill>
              </a:rPr>
              <a:t>    </a:t>
            </a:r>
            <a:r>
              <a:rPr lang="en-US" sz="2000" b="1" dirty="0" smtClean="0">
                <a:solidFill>
                  <a:srgbClr val="FF0000"/>
                </a:solidFill>
              </a:rPr>
              <a:t>9</a:t>
            </a:r>
            <a:r>
              <a:rPr lang="pl-PL" sz="2000" b="1" dirty="0" smtClean="0">
                <a:solidFill>
                  <a:srgbClr val="FF0000"/>
                </a:solidFill>
              </a:rPr>
              <a:t>    </a:t>
            </a:r>
            <a:r>
              <a:rPr lang="en-US" sz="2000" b="1" dirty="0" smtClean="0">
                <a:solidFill>
                  <a:srgbClr val="FF0000"/>
                </a:solidFill>
              </a:rPr>
              <a:t>11</a:t>
            </a:r>
            <a:endParaRPr lang="pl-PL"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[2,]    </a:t>
            </a:r>
            <a:r>
              <a:rPr lang="en-US" sz="2000" b="1" dirty="0">
                <a:solidFill>
                  <a:srgbClr val="FF0000"/>
                </a:solidFill>
              </a:rPr>
              <a:t>	</a:t>
            </a:r>
            <a:r>
              <a:rPr lang="en-US" sz="2000" b="1" dirty="0" smtClean="0">
                <a:solidFill>
                  <a:srgbClr val="FF0000"/>
                </a:solidFill>
              </a:rPr>
              <a:t>8</a:t>
            </a:r>
            <a:r>
              <a:rPr lang="pl-PL" sz="2000" b="1" dirty="0" smtClean="0">
                <a:solidFill>
                  <a:srgbClr val="FF0000"/>
                </a:solidFill>
              </a:rPr>
              <a:t>    </a:t>
            </a:r>
            <a:r>
              <a:rPr lang="en-US" sz="2000" b="1" dirty="0" smtClean="0">
                <a:solidFill>
                  <a:srgbClr val="FF0000"/>
                </a:solidFill>
              </a:rPr>
              <a:t>10</a:t>
            </a:r>
            <a:r>
              <a:rPr lang="pl-PL" sz="2000" b="1" dirty="0" smtClean="0">
                <a:solidFill>
                  <a:srgbClr val="FF0000"/>
                </a:solidFill>
              </a:rPr>
              <a:t>  </a:t>
            </a:r>
            <a:r>
              <a:rPr lang="en-US" sz="2000" b="1" dirty="0" smtClean="0">
                <a:solidFill>
                  <a:srgbClr val="FF0000"/>
                </a:solidFill>
              </a:rPr>
              <a:t>12</a:t>
            </a:r>
            <a:endParaRPr lang="pl-PL" sz="2000" b="1" dirty="0">
              <a:solidFill>
                <a:srgbClr val="FF0000"/>
              </a:solidFill>
            </a:endParaRPr>
          </a:p>
          <a:p>
            <a:endParaRPr lang="pl-PL" sz="2000" b="1" dirty="0">
              <a:solidFill>
                <a:srgbClr val="FF0000"/>
              </a:solidFill>
            </a:endParaRPr>
          </a:p>
          <a:p>
            <a:pPr marL="0" indent="0">
              <a:buNone/>
            </a:pPr>
            <a:endParaRPr lang="en-US" sz="2000" b="1" dirty="0" smtClean="0">
              <a:solidFill>
                <a:srgbClr val="FF0000"/>
              </a:solidFill>
            </a:endParaRPr>
          </a:p>
          <a:p>
            <a:pPr marL="0" indent="0">
              <a:buNone/>
            </a:pPr>
            <a:endParaRPr lang="en-US" sz="2000" b="1" dirty="0">
              <a:solidFill>
                <a:srgbClr val="FF0000"/>
              </a:solidFill>
            </a:endParaRPr>
          </a:p>
          <a:p>
            <a:pPr marL="0" indent="0">
              <a:buNone/>
            </a:pPr>
            <a:endParaRPr lang="en-US" sz="2000" b="1" dirty="0" smtClean="0">
              <a:solidFill>
                <a:srgbClr val="FF0000"/>
              </a:solidFill>
            </a:endParaRPr>
          </a:p>
          <a:p>
            <a:pPr marL="0" indent="0">
              <a:buNone/>
            </a:pPr>
            <a:r>
              <a:rPr lang="pl-PL" sz="2000" b="1" dirty="0" smtClean="0">
                <a:solidFill>
                  <a:srgbClr val="FF0000"/>
                </a:solidFill>
              </a:rPr>
              <a:t>, </a:t>
            </a:r>
            <a:r>
              <a:rPr lang="pl-PL" sz="2000" b="1" dirty="0">
                <a:solidFill>
                  <a:srgbClr val="FF0000"/>
                </a:solidFill>
              </a:rPr>
              <a:t>, 3</a:t>
            </a:r>
          </a:p>
          <a:p>
            <a:pPr marL="0" indent="0">
              <a:buNone/>
            </a:pPr>
            <a:r>
              <a:rPr lang="en-US" sz="2000" b="1" dirty="0">
                <a:solidFill>
                  <a:srgbClr val="FF0000"/>
                </a:solidFill>
              </a:rPr>
              <a:t> </a:t>
            </a:r>
            <a:r>
              <a:rPr lang="en-US" sz="2000" b="1" dirty="0" smtClean="0">
                <a:solidFill>
                  <a:srgbClr val="FF0000"/>
                </a:solidFill>
              </a:rPr>
              <a:t>		</a:t>
            </a:r>
            <a:r>
              <a:rPr lang="pl-PL" sz="2000" b="1" dirty="0" smtClean="0">
                <a:solidFill>
                  <a:srgbClr val="FF0000"/>
                </a:solidFill>
              </a:rPr>
              <a:t>[,</a:t>
            </a:r>
            <a:r>
              <a:rPr lang="pl-PL" sz="2000" b="1" dirty="0">
                <a:solidFill>
                  <a:srgbClr val="FF0000"/>
                </a:solidFill>
              </a:rPr>
              <a:t>1] [,2] [,3]</a:t>
            </a:r>
            <a:endParaRPr lang="en-US"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[1,]    </a:t>
            </a:r>
            <a:r>
              <a:rPr lang="en-US" sz="2000" b="1" dirty="0">
                <a:solidFill>
                  <a:srgbClr val="FF0000"/>
                </a:solidFill>
              </a:rPr>
              <a:t>	</a:t>
            </a:r>
            <a:r>
              <a:rPr lang="en-US" sz="2000" b="1" dirty="0" smtClean="0">
                <a:solidFill>
                  <a:srgbClr val="FF0000"/>
                </a:solidFill>
              </a:rPr>
              <a:t>13</a:t>
            </a:r>
            <a:r>
              <a:rPr lang="pl-PL" sz="2000" b="1" dirty="0" smtClean="0">
                <a:solidFill>
                  <a:srgbClr val="FF0000"/>
                </a:solidFill>
              </a:rPr>
              <a:t>    </a:t>
            </a:r>
            <a:r>
              <a:rPr lang="en-US" sz="2000" b="1" dirty="0" smtClean="0">
                <a:solidFill>
                  <a:srgbClr val="FF0000"/>
                </a:solidFill>
              </a:rPr>
              <a:t>15</a:t>
            </a:r>
            <a:r>
              <a:rPr lang="pl-PL" sz="2000" b="1" dirty="0" smtClean="0">
                <a:solidFill>
                  <a:srgbClr val="FF0000"/>
                </a:solidFill>
              </a:rPr>
              <a:t>    </a:t>
            </a:r>
            <a:r>
              <a:rPr lang="en-US" sz="2000" b="1" dirty="0" smtClean="0">
                <a:solidFill>
                  <a:srgbClr val="FF0000"/>
                </a:solidFill>
              </a:rPr>
              <a:t>17</a:t>
            </a:r>
            <a:endParaRPr lang="pl-PL"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[2,]    </a:t>
            </a:r>
            <a:r>
              <a:rPr lang="en-US" sz="2000" b="1" dirty="0">
                <a:solidFill>
                  <a:srgbClr val="FF0000"/>
                </a:solidFill>
              </a:rPr>
              <a:t>	</a:t>
            </a:r>
            <a:r>
              <a:rPr lang="en-US" sz="2000" b="1" dirty="0" smtClean="0">
                <a:solidFill>
                  <a:srgbClr val="FF0000"/>
                </a:solidFill>
              </a:rPr>
              <a:t>14</a:t>
            </a:r>
            <a:r>
              <a:rPr lang="pl-PL" sz="2000" b="1" dirty="0" smtClean="0">
                <a:solidFill>
                  <a:srgbClr val="FF0000"/>
                </a:solidFill>
              </a:rPr>
              <a:t>    </a:t>
            </a:r>
            <a:r>
              <a:rPr lang="en-US" sz="2000" b="1" dirty="0" smtClean="0">
                <a:solidFill>
                  <a:srgbClr val="FF0000"/>
                </a:solidFill>
              </a:rPr>
              <a:t>16</a:t>
            </a:r>
            <a:r>
              <a:rPr lang="pl-PL" sz="2000" b="1" dirty="0" smtClean="0">
                <a:solidFill>
                  <a:srgbClr val="FF0000"/>
                </a:solidFill>
              </a:rPr>
              <a:t>    </a:t>
            </a:r>
            <a:r>
              <a:rPr lang="en-US" sz="2000" b="1" dirty="0" smtClean="0">
                <a:solidFill>
                  <a:srgbClr val="FF0000"/>
                </a:solidFill>
              </a:rPr>
              <a:t>18</a:t>
            </a:r>
            <a:endParaRPr lang="pl-PL" sz="2000" b="1" dirty="0">
              <a:solidFill>
                <a:srgbClr val="FF0000"/>
              </a:solidFill>
            </a:endParaRPr>
          </a:p>
          <a:p>
            <a:pPr marL="0" indent="0">
              <a:buNone/>
            </a:pPr>
            <a:endParaRPr lang="en-US" sz="2000" b="1" dirty="0" smtClean="0">
              <a:solidFill>
                <a:srgbClr val="FF0000"/>
              </a:solidFill>
            </a:endParaRPr>
          </a:p>
          <a:p>
            <a:pPr marL="0" indent="0">
              <a:buNone/>
            </a:pPr>
            <a:r>
              <a:rPr lang="pl-PL" sz="2000" b="1" dirty="0" smtClean="0">
                <a:solidFill>
                  <a:srgbClr val="FF0000"/>
                </a:solidFill>
              </a:rPr>
              <a:t>, </a:t>
            </a:r>
            <a:r>
              <a:rPr lang="pl-PL" sz="2000" b="1" dirty="0">
                <a:solidFill>
                  <a:srgbClr val="FF0000"/>
                </a:solidFill>
              </a:rPr>
              <a:t>, 4</a:t>
            </a:r>
          </a:p>
          <a:p>
            <a:pPr marL="0" indent="0">
              <a:buNone/>
            </a:pPr>
            <a:r>
              <a:rPr lang="en-US" sz="2000" b="1" dirty="0" smtClean="0">
                <a:solidFill>
                  <a:srgbClr val="FF0000"/>
                </a:solidFill>
              </a:rPr>
              <a:t> 		</a:t>
            </a:r>
            <a:r>
              <a:rPr lang="pl-PL" sz="2000" b="1" dirty="0" smtClean="0">
                <a:solidFill>
                  <a:srgbClr val="FF0000"/>
                </a:solidFill>
              </a:rPr>
              <a:t>[,</a:t>
            </a:r>
            <a:r>
              <a:rPr lang="pl-PL" sz="2000" b="1" dirty="0">
                <a:solidFill>
                  <a:srgbClr val="FF0000"/>
                </a:solidFill>
              </a:rPr>
              <a:t>1] [,2] [,3]</a:t>
            </a:r>
            <a:endParaRPr lang="en-US"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[1,]    </a:t>
            </a:r>
            <a:r>
              <a:rPr lang="en-US" sz="2000" b="1" dirty="0">
                <a:solidFill>
                  <a:srgbClr val="FF0000"/>
                </a:solidFill>
              </a:rPr>
              <a:t>	</a:t>
            </a:r>
            <a:r>
              <a:rPr lang="en-US" sz="2000" b="1" dirty="0" smtClean="0">
                <a:solidFill>
                  <a:srgbClr val="FF0000"/>
                </a:solidFill>
              </a:rPr>
              <a:t>19</a:t>
            </a:r>
            <a:r>
              <a:rPr lang="pl-PL" sz="2000" b="1" dirty="0" smtClean="0">
                <a:solidFill>
                  <a:srgbClr val="FF0000"/>
                </a:solidFill>
              </a:rPr>
              <a:t>    </a:t>
            </a:r>
            <a:r>
              <a:rPr lang="en-US" sz="2000" b="1" dirty="0" smtClean="0">
                <a:solidFill>
                  <a:srgbClr val="FF0000"/>
                </a:solidFill>
              </a:rPr>
              <a:t>21</a:t>
            </a:r>
            <a:r>
              <a:rPr lang="pl-PL" sz="2000" b="1" dirty="0" smtClean="0">
                <a:solidFill>
                  <a:srgbClr val="FF0000"/>
                </a:solidFill>
              </a:rPr>
              <a:t>    </a:t>
            </a:r>
            <a:r>
              <a:rPr lang="en-US" sz="2000" b="1" dirty="0" smtClean="0">
                <a:solidFill>
                  <a:srgbClr val="FF0000"/>
                </a:solidFill>
              </a:rPr>
              <a:t>23</a:t>
            </a:r>
            <a:endParaRPr lang="pl-PL" sz="2000" b="1" dirty="0">
              <a:solidFill>
                <a:srgbClr val="FF0000"/>
              </a:solidFill>
            </a:endParaRPr>
          </a:p>
          <a:p>
            <a:pPr marL="0" indent="0">
              <a:buNone/>
            </a:pPr>
            <a:r>
              <a:rPr lang="en-US" sz="2000" b="1" dirty="0">
                <a:solidFill>
                  <a:srgbClr val="FF0000"/>
                </a:solidFill>
              </a:rPr>
              <a:t>	</a:t>
            </a:r>
            <a:r>
              <a:rPr lang="pl-PL" sz="2000" b="1" dirty="0">
                <a:solidFill>
                  <a:srgbClr val="FF0000"/>
                </a:solidFill>
              </a:rPr>
              <a:t>[2,]    </a:t>
            </a:r>
            <a:r>
              <a:rPr lang="en-US" sz="2000" b="1" dirty="0">
                <a:solidFill>
                  <a:srgbClr val="FF0000"/>
                </a:solidFill>
              </a:rPr>
              <a:t>	</a:t>
            </a:r>
            <a:r>
              <a:rPr lang="pl-PL" sz="2000" b="1" dirty="0" smtClean="0">
                <a:solidFill>
                  <a:srgbClr val="FF0000"/>
                </a:solidFill>
              </a:rPr>
              <a:t>2</a:t>
            </a:r>
            <a:r>
              <a:rPr lang="en-US" sz="2000" b="1" dirty="0" smtClean="0">
                <a:solidFill>
                  <a:srgbClr val="FF0000"/>
                </a:solidFill>
              </a:rPr>
              <a:t>0</a:t>
            </a:r>
            <a:r>
              <a:rPr lang="pl-PL" sz="2000" b="1" dirty="0" smtClean="0">
                <a:solidFill>
                  <a:srgbClr val="FF0000"/>
                </a:solidFill>
              </a:rPr>
              <a:t>    </a:t>
            </a:r>
            <a:r>
              <a:rPr lang="en-US" sz="2000" b="1" dirty="0" smtClean="0">
                <a:solidFill>
                  <a:srgbClr val="FF0000"/>
                </a:solidFill>
              </a:rPr>
              <a:t>22</a:t>
            </a:r>
            <a:r>
              <a:rPr lang="pl-PL" sz="2000" b="1" dirty="0" smtClean="0">
                <a:solidFill>
                  <a:srgbClr val="FF0000"/>
                </a:solidFill>
              </a:rPr>
              <a:t>    </a:t>
            </a:r>
            <a:r>
              <a:rPr lang="en-US" sz="2000" b="1" dirty="0" smtClean="0">
                <a:solidFill>
                  <a:srgbClr val="FF0000"/>
                </a:solidFill>
              </a:rPr>
              <a:t>24</a:t>
            </a:r>
            <a:endParaRPr lang="en-US" sz="2000" b="1" dirty="0">
              <a:solidFill>
                <a:srgbClr val="FF0000"/>
              </a:solidFill>
            </a:endParaRPr>
          </a:p>
        </p:txBody>
      </p:sp>
      <p:sp>
        <p:nvSpPr>
          <p:cNvPr id="6" name="Title 1"/>
          <p:cNvSpPr txBox="1">
            <a:spLocks/>
          </p:cNvSpPr>
          <p:nvPr/>
        </p:nvSpPr>
        <p:spPr>
          <a:xfrm>
            <a:off x="0" y="1"/>
            <a:ext cx="12192000" cy="850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Data Structures: Arrays</a:t>
            </a:r>
            <a:endParaRPr lang="en-US" dirty="0"/>
          </a:p>
        </p:txBody>
      </p:sp>
      <p:sp>
        <p:nvSpPr>
          <p:cNvPr id="7" name="TextBox 6"/>
          <p:cNvSpPr txBox="1"/>
          <p:nvPr/>
        </p:nvSpPr>
        <p:spPr>
          <a:xfrm>
            <a:off x="0" y="850901"/>
            <a:ext cx="121920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These are similar to the matrices although they can have 2 or more dimensions. </a:t>
            </a:r>
            <a:endParaRPr lang="en-US" sz="2400" dirty="0" smtClean="0"/>
          </a:p>
          <a:p>
            <a:pPr marL="285750" indent="-285750">
              <a:buFont typeface="Arial" panose="020B0604020202020204" pitchFamily="34" charset="0"/>
              <a:buChar char="•"/>
            </a:pPr>
            <a:r>
              <a:rPr lang="en-US" sz="2400" dirty="0"/>
              <a:t>We won’t be using them much in this class</a:t>
            </a:r>
            <a:r>
              <a:rPr lang="en-US" sz="2400" dirty="0" smtClean="0"/>
              <a:t>.</a:t>
            </a:r>
            <a:endParaRPr lang="en-US" sz="2400" dirty="0"/>
          </a:p>
        </p:txBody>
      </p:sp>
      <p:sp>
        <p:nvSpPr>
          <p:cNvPr id="8" name="Rectangle 7"/>
          <p:cNvSpPr/>
          <p:nvPr/>
        </p:nvSpPr>
        <p:spPr>
          <a:xfrm>
            <a:off x="0" y="6488668"/>
            <a:ext cx="5723875" cy="369332"/>
          </a:xfrm>
          <a:prstGeom prst="rect">
            <a:avLst/>
          </a:prstGeom>
        </p:spPr>
        <p:txBody>
          <a:bodyPr wrap="none">
            <a:spAutoFit/>
          </a:bodyPr>
          <a:lstStyle/>
          <a:p>
            <a:r>
              <a:rPr lang="en-US" dirty="0" smtClean="0"/>
              <a:t>Source: </a:t>
            </a:r>
            <a:r>
              <a:rPr lang="en-US" dirty="0" smtClean="0">
                <a:hlinkClick r:id="rId2"/>
              </a:rPr>
              <a:t>http</a:t>
            </a:r>
            <a:r>
              <a:rPr lang="en-US" dirty="0">
                <a:hlinkClick r:id="rId2"/>
              </a:rPr>
              <a:t>://</a:t>
            </a:r>
            <a:r>
              <a:rPr lang="en-US" dirty="0" smtClean="0">
                <a:hlinkClick r:id="rId2"/>
              </a:rPr>
              <a:t>venus.ifca.unican.es/Rintro/dataStruct.html</a:t>
            </a:r>
            <a:endParaRPr lang="en-US" dirty="0"/>
          </a:p>
        </p:txBody>
      </p:sp>
    </p:spTree>
    <p:extLst>
      <p:ext uri="{BB962C8B-B14F-4D97-AF65-F5344CB8AC3E}">
        <p14:creationId xmlns:p14="http://schemas.microsoft.com/office/powerpoint/2010/main" val="360495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00752"/>
          </a:xfrm>
        </p:spPr>
        <p:txBody>
          <a:bodyPr/>
          <a:lstStyle/>
          <a:p>
            <a:r>
              <a:rPr lang="en-US" b="1" dirty="0" smtClean="0"/>
              <a:t>About R</a:t>
            </a:r>
            <a:endParaRPr lang="en-US" b="1" dirty="0"/>
          </a:p>
        </p:txBody>
      </p:sp>
      <p:sp>
        <p:nvSpPr>
          <p:cNvPr id="3" name="Content Placeholder 2"/>
          <p:cNvSpPr>
            <a:spLocks noGrp="1"/>
          </p:cNvSpPr>
          <p:nvPr>
            <p:ph idx="1"/>
          </p:nvPr>
        </p:nvSpPr>
        <p:spPr>
          <a:xfrm>
            <a:off x="0" y="1115940"/>
            <a:ext cx="12192000" cy="5742059"/>
          </a:xfrm>
        </p:spPr>
        <p:txBody>
          <a:bodyPr>
            <a:normAutofit fontScale="92500" lnSpcReduction="10000"/>
          </a:bodyPr>
          <a:lstStyle/>
          <a:p>
            <a:r>
              <a:rPr lang="en-US" dirty="0" smtClean="0"/>
              <a:t>R is a powerful language and environment for statistical computing and graphics. It is a public domain project which is similar to the commercial S language and environment which was developed at Bell Laboratories (formerly AT&amp;T, now Lucent Technologies) by John Chambers and colleagues. </a:t>
            </a:r>
          </a:p>
          <a:p>
            <a:r>
              <a:rPr lang="en-US" dirty="0" smtClean="0"/>
              <a:t>R can be considered as a different implementation of S, and is much used in as an educational language and research tool. </a:t>
            </a:r>
          </a:p>
          <a:p>
            <a:pPr lvl="1"/>
            <a:r>
              <a:rPr lang="en-US" dirty="0" smtClean="0"/>
              <a:t>Currently it is also used in different industries as well</a:t>
            </a:r>
          </a:p>
          <a:p>
            <a:r>
              <a:rPr lang="en-US" dirty="0" smtClean="0"/>
              <a:t>The main advantages of R are the fact that R is freeware and that there is a lot of help available online. </a:t>
            </a:r>
          </a:p>
          <a:p>
            <a:pPr lvl="1"/>
            <a:r>
              <a:rPr lang="en-US" dirty="0" smtClean="0"/>
              <a:t>Because R is freeware, it is constantly being updated, and the syntax for many commands often changes</a:t>
            </a:r>
          </a:p>
          <a:p>
            <a:r>
              <a:rPr lang="en-US" dirty="0" smtClean="0"/>
              <a:t>It is quite similar to other programming packages such as </a:t>
            </a:r>
            <a:r>
              <a:rPr lang="en-US" dirty="0" err="1" smtClean="0"/>
              <a:t>MatLab</a:t>
            </a:r>
            <a:r>
              <a:rPr lang="en-US" dirty="0" smtClean="0"/>
              <a:t> (not freeware), but more user-friendly than programming languages such as C++ or Fortran. </a:t>
            </a:r>
          </a:p>
          <a:p>
            <a:r>
              <a:rPr lang="en-US" dirty="0" smtClean="0"/>
              <a:t>You can use R as it is, but for educational purposes we prefer to use R in combination with the </a:t>
            </a:r>
            <a:r>
              <a:rPr lang="en-US" dirty="0" err="1" smtClean="0"/>
              <a:t>RStudio</a:t>
            </a:r>
            <a:r>
              <a:rPr lang="en-US" dirty="0" smtClean="0"/>
              <a:t> interface (also freeware), which has an organized layout and several extra options. </a:t>
            </a:r>
            <a:endParaRPr lang="en-US" dirty="0"/>
          </a:p>
        </p:txBody>
      </p:sp>
    </p:spTree>
    <p:extLst>
      <p:ext uri="{BB962C8B-B14F-4D97-AF65-F5344CB8AC3E}">
        <p14:creationId xmlns:p14="http://schemas.microsoft.com/office/powerpoint/2010/main" val="63986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0900"/>
          </a:xfrm>
        </p:spPr>
        <p:txBody>
          <a:bodyPr/>
          <a:lstStyle/>
          <a:p>
            <a:r>
              <a:rPr lang="en-US" b="1" dirty="0"/>
              <a:t>Data Structures: </a:t>
            </a:r>
            <a:r>
              <a:rPr lang="en-US" b="1" dirty="0" smtClean="0"/>
              <a:t>Data Frames</a:t>
            </a:r>
            <a:endParaRPr lang="en-US" dirty="0"/>
          </a:p>
        </p:txBody>
      </p:sp>
      <p:sp>
        <p:nvSpPr>
          <p:cNvPr id="3" name="Content Placeholder 2"/>
          <p:cNvSpPr>
            <a:spLocks noGrp="1"/>
          </p:cNvSpPr>
          <p:nvPr>
            <p:ph idx="1"/>
          </p:nvPr>
        </p:nvSpPr>
        <p:spPr>
          <a:xfrm>
            <a:off x="0" y="965200"/>
            <a:ext cx="12192000" cy="5892799"/>
          </a:xfrm>
        </p:spPr>
        <p:txBody>
          <a:bodyPr>
            <a:normAutofit lnSpcReduction="10000"/>
          </a:bodyPr>
          <a:lstStyle/>
          <a:p>
            <a:r>
              <a:rPr lang="en-US" dirty="0"/>
              <a:t>A data frame is a matrix with names above the columns. This is nice, because you can call and use one of the columns without knowing in which position it is</a:t>
            </a:r>
            <a:r>
              <a:rPr lang="en-US" dirty="0" smtClean="0"/>
              <a:t>.</a:t>
            </a:r>
          </a:p>
          <a:p>
            <a:pPr marL="0" indent="0">
              <a:buNone/>
            </a:pPr>
            <a:r>
              <a:rPr lang="fr-FR" b="1" dirty="0" smtClean="0">
                <a:solidFill>
                  <a:srgbClr val="0070C0"/>
                </a:solidFill>
              </a:rPr>
              <a:t>&gt;t </a:t>
            </a:r>
            <a:r>
              <a:rPr lang="fr-FR" b="1" dirty="0">
                <a:solidFill>
                  <a:srgbClr val="0070C0"/>
                </a:solidFill>
              </a:rPr>
              <a:t>= </a:t>
            </a:r>
            <a:r>
              <a:rPr lang="fr-FR" b="1" dirty="0" err="1">
                <a:solidFill>
                  <a:srgbClr val="0070C0"/>
                </a:solidFill>
              </a:rPr>
              <a:t>data.frame</a:t>
            </a:r>
            <a:r>
              <a:rPr lang="fr-FR" b="1" dirty="0">
                <a:solidFill>
                  <a:srgbClr val="0070C0"/>
                </a:solidFill>
              </a:rPr>
              <a:t>(x = c(11,12,14</a:t>
            </a:r>
            <a:r>
              <a:rPr lang="fr-FR" b="1" dirty="0" smtClean="0">
                <a:solidFill>
                  <a:srgbClr val="0070C0"/>
                </a:solidFill>
              </a:rPr>
              <a:t>), </a:t>
            </a:r>
            <a:r>
              <a:rPr lang="fr-FR" b="1" dirty="0">
                <a:solidFill>
                  <a:srgbClr val="0070C0"/>
                </a:solidFill>
              </a:rPr>
              <a:t>y = c(19,20,21), z = c(10,9,7)) </a:t>
            </a:r>
            <a:endParaRPr lang="fr-FR" b="1" dirty="0" smtClean="0">
              <a:solidFill>
                <a:srgbClr val="0070C0"/>
              </a:solidFill>
            </a:endParaRPr>
          </a:p>
          <a:p>
            <a:pPr marL="0" indent="0">
              <a:buNone/>
            </a:pPr>
            <a:r>
              <a:rPr lang="fr-FR" b="1" dirty="0" smtClean="0">
                <a:solidFill>
                  <a:srgbClr val="0070C0"/>
                </a:solidFill>
              </a:rPr>
              <a:t>&gt;t</a:t>
            </a:r>
            <a:endParaRPr lang="fr-FR" dirty="0" smtClean="0"/>
          </a:p>
          <a:p>
            <a:pPr marL="0" indent="0">
              <a:buNone/>
            </a:pPr>
            <a:r>
              <a:rPr lang="fr-FR" b="1" dirty="0" smtClean="0">
                <a:solidFill>
                  <a:srgbClr val="FF0000"/>
                </a:solidFill>
              </a:rPr>
              <a:t>		x 	y 	z </a:t>
            </a:r>
          </a:p>
          <a:p>
            <a:pPr marL="0" indent="0">
              <a:buNone/>
            </a:pPr>
            <a:r>
              <a:rPr lang="fr-FR" b="1" dirty="0" smtClean="0">
                <a:solidFill>
                  <a:srgbClr val="FF0000"/>
                </a:solidFill>
              </a:rPr>
              <a:t>	1	11 	19 	10 </a:t>
            </a:r>
          </a:p>
          <a:p>
            <a:pPr marL="0" indent="0">
              <a:buNone/>
            </a:pPr>
            <a:r>
              <a:rPr lang="fr-FR" b="1" dirty="0" smtClean="0">
                <a:solidFill>
                  <a:srgbClr val="FF0000"/>
                </a:solidFill>
              </a:rPr>
              <a:t>	2 	12 	20 	9 </a:t>
            </a:r>
          </a:p>
          <a:p>
            <a:pPr marL="0" indent="0">
              <a:buNone/>
            </a:pPr>
            <a:r>
              <a:rPr lang="fr-FR" b="1" dirty="0" smtClean="0">
                <a:solidFill>
                  <a:srgbClr val="FF0000"/>
                </a:solidFill>
              </a:rPr>
              <a:t>	3 	14 	21 	7 </a:t>
            </a:r>
          </a:p>
          <a:p>
            <a:pPr marL="0" indent="0">
              <a:buNone/>
            </a:pPr>
            <a:r>
              <a:rPr lang="fr-FR" b="1" dirty="0" smtClean="0">
                <a:solidFill>
                  <a:srgbClr val="0070C0"/>
                </a:solidFill>
              </a:rPr>
              <a:t>&gt;</a:t>
            </a:r>
            <a:r>
              <a:rPr lang="fr-FR" b="1" dirty="0" err="1" smtClean="0">
                <a:solidFill>
                  <a:srgbClr val="0070C0"/>
                </a:solidFill>
              </a:rPr>
              <a:t>mean</a:t>
            </a:r>
            <a:r>
              <a:rPr lang="fr-FR" b="1" dirty="0" smtClean="0">
                <a:solidFill>
                  <a:srgbClr val="0070C0"/>
                </a:solidFill>
              </a:rPr>
              <a:t>(</a:t>
            </a:r>
            <a:r>
              <a:rPr lang="fr-FR" b="1" dirty="0" err="1" smtClean="0">
                <a:solidFill>
                  <a:srgbClr val="0070C0"/>
                </a:solidFill>
              </a:rPr>
              <a:t>t$z</a:t>
            </a:r>
            <a:r>
              <a:rPr lang="fr-FR" b="1" dirty="0">
                <a:solidFill>
                  <a:srgbClr val="0070C0"/>
                </a:solidFill>
              </a:rPr>
              <a:t>) </a:t>
            </a:r>
            <a:r>
              <a:rPr lang="fr-FR" b="1" dirty="0" smtClean="0"/>
              <a:t>			</a:t>
            </a:r>
            <a:r>
              <a:rPr lang="fr-FR" b="1" dirty="0" smtClean="0">
                <a:solidFill>
                  <a:srgbClr val="00B050"/>
                </a:solidFill>
              </a:rPr>
              <a:t>#</a:t>
            </a:r>
            <a:r>
              <a:rPr lang="fr-FR" b="1" dirty="0" err="1" smtClean="0">
                <a:solidFill>
                  <a:srgbClr val="00B050"/>
                </a:solidFill>
              </a:rPr>
              <a:t>takes</a:t>
            </a:r>
            <a:r>
              <a:rPr lang="fr-FR" b="1" dirty="0" smtClean="0">
                <a:solidFill>
                  <a:srgbClr val="00B050"/>
                </a:solidFill>
              </a:rPr>
              <a:t> </a:t>
            </a:r>
            <a:r>
              <a:rPr lang="fr-FR" b="1" dirty="0" err="1" smtClean="0">
                <a:solidFill>
                  <a:srgbClr val="00B050"/>
                </a:solidFill>
              </a:rPr>
              <a:t>mean</a:t>
            </a:r>
            <a:r>
              <a:rPr lang="fr-FR" b="1" dirty="0" smtClean="0">
                <a:solidFill>
                  <a:srgbClr val="00B050"/>
                </a:solidFill>
              </a:rPr>
              <a:t> of </a:t>
            </a:r>
            <a:r>
              <a:rPr lang="fr-FR" b="1" dirty="0" err="1" smtClean="0">
                <a:solidFill>
                  <a:srgbClr val="00B050"/>
                </a:solidFill>
              </a:rPr>
              <a:t>column</a:t>
            </a:r>
            <a:r>
              <a:rPr lang="fr-FR" b="1" dirty="0" smtClean="0">
                <a:solidFill>
                  <a:srgbClr val="00B050"/>
                </a:solidFill>
              </a:rPr>
              <a:t> z in </a:t>
            </a:r>
            <a:r>
              <a:rPr lang="fr-FR" b="1" dirty="0" err="1" smtClean="0">
                <a:solidFill>
                  <a:srgbClr val="00B050"/>
                </a:solidFill>
              </a:rPr>
              <a:t>dataframe</a:t>
            </a:r>
            <a:r>
              <a:rPr lang="fr-FR" b="1" dirty="0" smtClean="0">
                <a:solidFill>
                  <a:srgbClr val="00B050"/>
                </a:solidFill>
              </a:rPr>
              <a:t> t</a:t>
            </a:r>
          </a:p>
          <a:p>
            <a:pPr marL="0" indent="0">
              <a:buNone/>
            </a:pPr>
            <a:r>
              <a:rPr lang="fr-FR" b="1" dirty="0" smtClean="0"/>
              <a:t>	</a:t>
            </a:r>
            <a:r>
              <a:rPr lang="fr-FR" b="1" dirty="0" smtClean="0">
                <a:solidFill>
                  <a:srgbClr val="FF0000"/>
                </a:solidFill>
              </a:rPr>
              <a:t>[1] 8.666667 </a:t>
            </a:r>
          </a:p>
          <a:p>
            <a:pPr marL="0" indent="0">
              <a:buNone/>
            </a:pPr>
            <a:r>
              <a:rPr lang="fr-FR" b="1" dirty="0" smtClean="0">
                <a:solidFill>
                  <a:srgbClr val="0070C0"/>
                </a:solidFill>
              </a:rPr>
              <a:t>&gt;</a:t>
            </a:r>
            <a:r>
              <a:rPr lang="fr-FR" b="1" dirty="0" err="1" smtClean="0">
                <a:solidFill>
                  <a:srgbClr val="0070C0"/>
                </a:solidFill>
              </a:rPr>
              <a:t>mean</a:t>
            </a:r>
            <a:r>
              <a:rPr lang="fr-FR" b="1" dirty="0" smtClean="0">
                <a:solidFill>
                  <a:srgbClr val="0070C0"/>
                </a:solidFill>
              </a:rPr>
              <a:t>(t[["z"]]) 		</a:t>
            </a:r>
            <a:r>
              <a:rPr lang="fr-FR" b="1" dirty="0" smtClean="0">
                <a:solidFill>
                  <a:srgbClr val="00B050"/>
                </a:solidFill>
              </a:rPr>
              <a:t>#</a:t>
            </a:r>
            <a:r>
              <a:rPr lang="fr-FR" b="1" dirty="0" err="1" smtClean="0">
                <a:solidFill>
                  <a:srgbClr val="00B050"/>
                </a:solidFill>
              </a:rPr>
              <a:t>same</a:t>
            </a:r>
            <a:r>
              <a:rPr lang="fr-FR" b="1" dirty="0" smtClean="0">
                <a:solidFill>
                  <a:srgbClr val="00B050"/>
                </a:solidFill>
              </a:rPr>
              <a:t> as </a:t>
            </a:r>
            <a:r>
              <a:rPr lang="fr-FR" b="1" dirty="0" err="1" smtClean="0">
                <a:solidFill>
                  <a:srgbClr val="00B050"/>
                </a:solidFill>
              </a:rPr>
              <a:t>mean</a:t>
            </a:r>
            <a:r>
              <a:rPr lang="fr-FR" b="1" dirty="0" smtClean="0">
                <a:solidFill>
                  <a:srgbClr val="00B050"/>
                </a:solidFill>
              </a:rPr>
              <a:t>(</a:t>
            </a:r>
            <a:r>
              <a:rPr lang="fr-FR" b="1" dirty="0" err="1" smtClean="0">
                <a:solidFill>
                  <a:srgbClr val="00B050"/>
                </a:solidFill>
              </a:rPr>
              <a:t>t$z</a:t>
            </a:r>
            <a:r>
              <a:rPr lang="fr-FR" b="1" dirty="0" smtClean="0">
                <a:solidFill>
                  <a:srgbClr val="00B050"/>
                </a:solidFill>
              </a:rPr>
              <a:t>)</a:t>
            </a:r>
            <a:endParaRPr lang="fr-FR" b="1" dirty="0">
              <a:solidFill>
                <a:srgbClr val="00B050"/>
              </a:solidFill>
            </a:endParaRPr>
          </a:p>
          <a:p>
            <a:pPr marL="0" indent="0">
              <a:buNone/>
            </a:pPr>
            <a:r>
              <a:rPr lang="fr-FR" b="1" dirty="0" smtClean="0"/>
              <a:t>	</a:t>
            </a:r>
            <a:r>
              <a:rPr lang="fr-FR" b="1" dirty="0" smtClean="0">
                <a:solidFill>
                  <a:srgbClr val="FF0000"/>
                </a:solidFill>
              </a:rPr>
              <a:t>[1] 8.666667</a:t>
            </a:r>
            <a:endParaRPr lang="en-US" b="1" dirty="0">
              <a:solidFill>
                <a:srgbClr val="FF0000"/>
              </a:solidFill>
            </a:endParaRPr>
          </a:p>
        </p:txBody>
      </p:sp>
    </p:spTree>
    <p:extLst>
      <p:ext uri="{BB962C8B-B14F-4D97-AF65-F5344CB8AC3E}">
        <p14:creationId xmlns:p14="http://schemas.microsoft.com/office/powerpoint/2010/main" val="95818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0900"/>
          </a:xfrm>
        </p:spPr>
        <p:txBody>
          <a:bodyPr/>
          <a:lstStyle/>
          <a:p>
            <a:r>
              <a:rPr lang="en-US" b="1" dirty="0"/>
              <a:t>Data Structures: </a:t>
            </a:r>
            <a:r>
              <a:rPr lang="en-US" b="1" dirty="0" smtClean="0"/>
              <a:t>Lists</a:t>
            </a:r>
            <a:endParaRPr lang="en-US" dirty="0"/>
          </a:p>
        </p:txBody>
      </p:sp>
      <p:sp>
        <p:nvSpPr>
          <p:cNvPr id="3" name="Content Placeholder 2"/>
          <p:cNvSpPr>
            <a:spLocks noGrp="1"/>
          </p:cNvSpPr>
          <p:nvPr>
            <p:ph idx="1"/>
          </p:nvPr>
        </p:nvSpPr>
        <p:spPr>
          <a:xfrm>
            <a:off x="0" y="965201"/>
            <a:ext cx="12192000" cy="5892799"/>
          </a:xfrm>
        </p:spPr>
        <p:txBody>
          <a:bodyPr>
            <a:normAutofit/>
          </a:bodyPr>
          <a:lstStyle/>
          <a:p>
            <a:r>
              <a:rPr lang="en-US" sz="2000" dirty="0" smtClean="0"/>
              <a:t>The </a:t>
            </a:r>
            <a:r>
              <a:rPr lang="en-US" sz="2000" dirty="0"/>
              <a:t>main advantage of lists is that the “columns” </a:t>
            </a:r>
            <a:r>
              <a:rPr lang="en-US" sz="2000" dirty="0" smtClean="0"/>
              <a:t>(which aren’t </a:t>
            </a:r>
            <a:r>
              <a:rPr lang="en-US" sz="2000" dirty="0"/>
              <a:t>really ordered in columns any more, but are more a collection of vectors) don’t have to be of the same length, unlike matrices and data frames</a:t>
            </a:r>
            <a:r>
              <a:rPr lang="en-US" sz="2000" dirty="0" smtClean="0"/>
              <a:t>.</a:t>
            </a:r>
          </a:p>
          <a:p>
            <a:r>
              <a:rPr lang="en-US" sz="2000" dirty="0" smtClean="0"/>
              <a:t>We won’t be using them much in this course.</a:t>
            </a:r>
          </a:p>
          <a:p>
            <a:pPr marL="0" indent="0">
              <a:buNone/>
            </a:pPr>
            <a:r>
              <a:rPr lang="en-US" sz="2000" b="1" dirty="0" smtClean="0">
                <a:solidFill>
                  <a:srgbClr val="0070C0"/>
                </a:solidFill>
              </a:rPr>
              <a:t>				&gt;</a:t>
            </a:r>
            <a:r>
              <a:rPr lang="en-US" sz="2000" b="1" dirty="0">
                <a:solidFill>
                  <a:srgbClr val="0070C0"/>
                </a:solidFill>
              </a:rPr>
              <a:t>L = list(one=1, two=c(1,2), five=</a:t>
            </a:r>
            <a:r>
              <a:rPr lang="en-US" sz="2000" b="1" dirty="0" err="1">
                <a:solidFill>
                  <a:srgbClr val="0070C0"/>
                </a:solidFill>
              </a:rPr>
              <a:t>seq</a:t>
            </a:r>
            <a:r>
              <a:rPr lang="en-US" sz="2000" b="1" dirty="0">
                <a:solidFill>
                  <a:srgbClr val="0070C0"/>
                </a:solidFill>
              </a:rPr>
              <a:t>(0, 1, length=5)) </a:t>
            </a:r>
          </a:p>
          <a:p>
            <a:pPr marL="0" indent="0">
              <a:buNone/>
            </a:pPr>
            <a:r>
              <a:rPr lang="en-US" sz="2000" b="1" dirty="0" smtClean="0">
                <a:solidFill>
                  <a:srgbClr val="0070C0"/>
                </a:solidFill>
              </a:rPr>
              <a:t>				&gt;</a:t>
            </a:r>
            <a:r>
              <a:rPr lang="en-US" sz="2000" b="1" dirty="0">
                <a:solidFill>
                  <a:srgbClr val="0070C0"/>
                </a:solidFill>
              </a:rPr>
              <a:t>L </a:t>
            </a:r>
          </a:p>
          <a:p>
            <a:pPr marL="0" indent="0">
              <a:buNone/>
            </a:pPr>
            <a:r>
              <a:rPr lang="en-US" sz="2000" b="1" dirty="0" smtClean="0"/>
              <a:t>				</a:t>
            </a:r>
            <a:r>
              <a:rPr lang="en-US" sz="2000" b="1" dirty="0"/>
              <a:t>	</a:t>
            </a:r>
            <a:r>
              <a:rPr lang="en-US" sz="2000" b="1" dirty="0">
                <a:solidFill>
                  <a:srgbClr val="FF0000"/>
                </a:solidFill>
              </a:rPr>
              <a:t>$one </a:t>
            </a:r>
          </a:p>
          <a:p>
            <a:pPr marL="0" indent="0">
              <a:buNone/>
            </a:pPr>
            <a:r>
              <a:rPr lang="en-US" sz="2000" b="1" dirty="0" smtClean="0">
                <a:solidFill>
                  <a:srgbClr val="FF0000"/>
                </a:solidFill>
              </a:rPr>
              <a:t>				</a:t>
            </a:r>
            <a:r>
              <a:rPr lang="en-US" sz="2000" b="1" dirty="0">
                <a:solidFill>
                  <a:srgbClr val="FF0000"/>
                </a:solidFill>
              </a:rPr>
              <a:t>	[1] 1 </a:t>
            </a:r>
          </a:p>
          <a:p>
            <a:pPr marL="0" indent="0">
              <a:buNone/>
            </a:pPr>
            <a:r>
              <a:rPr lang="en-US" sz="2000" b="1" dirty="0" smtClean="0">
                <a:solidFill>
                  <a:srgbClr val="FF0000"/>
                </a:solidFill>
              </a:rPr>
              <a:t>				</a:t>
            </a:r>
            <a:r>
              <a:rPr lang="en-US" sz="2000" b="1" dirty="0">
                <a:solidFill>
                  <a:srgbClr val="FF0000"/>
                </a:solidFill>
              </a:rPr>
              <a:t>	$two </a:t>
            </a:r>
          </a:p>
          <a:p>
            <a:pPr marL="0" indent="0">
              <a:buNone/>
            </a:pPr>
            <a:r>
              <a:rPr lang="en-US" sz="2000" b="1" dirty="0" smtClean="0">
                <a:solidFill>
                  <a:srgbClr val="FF0000"/>
                </a:solidFill>
              </a:rPr>
              <a:t>				</a:t>
            </a:r>
            <a:r>
              <a:rPr lang="en-US" sz="2000" b="1" dirty="0">
                <a:solidFill>
                  <a:srgbClr val="FF0000"/>
                </a:solidFill>
              </a:rPr>
              <a:t>	[1] 1 2 </a:t>
            </a:r>
          </a:p>
          <a:p>
            <a:pPr marL="0" indent="0">
              <a:buNone/>
            </a:pPr>
            <a:r>
              <a:rPr lang="en-US" sz="2000" b="1" dirty="0" smtClean="0">
                <a:solidFill>
                  <a:srgbClr val="FF0000"/>
                </a:solidFill>
              </a:rPr>
              <a:t>				</a:t>
            </a:r>
            <a:r>
              <a:rPr lang="en-US" sz="2000" b="1" dirty="0">
                <a:solidFill>
                  <a:srgbClr val="FF0000"/>
                </a:solidFill>
              </a:rPr>
              <a:t>	$five </a:t>
            </a:r>
          </a:p>
          <a:p>
            <a:pPr marL="0" indent="0">
              <a:buNone/>
            </a:pPr>
            <a:r>
              <a:rPr lang="en-US" sz="2000" b="1" dirty="0" smtClean="0">
                <a:solidFill>
                  <a:srgbClr val="FF0000"/>
                </a:solidFill>
              </a:rPr>
              <a:t>				</a:t>
            </a:r>
            <a:r>
              <a:rPr lang="en-US" sz="2000" b="1" dirty="0">
                <a:solidFill>
                  <a:srgbClr val="FF0000"/>
                </a:solidFill>
              </a:rPr>
              <a:t>	[1] 0.00 0.25 0.50 0.75 1.00 </a:t>
            </a:r>
          </a:p>
          <a:p>
            <a:pPr marL="0" indent="0">
              <a:buNone/>
            </a:pPr>
            <a:r>
              <a:rPr lang="en-US" sz="2000" b="1" dirty="0" smtClean="0">
                <a:solidFill>
                  <a:srgbClr val="0070C0"/>
                </a:solidFill>
              </a:rPr>
              <a:t>				&gt;</a:t>
            </a:r>
            <a:r>
              <a:rPr lang="en-US" sz="2000" b="1" dirty="0">
                <a:solidFill>
                  <a:srgbClr val="0070C0"/>
                </a:solidFill>
              </a:rPr>
              <a:t>names(L) </a:t>
            </a:r>
            <a:r>
              <a:rPr lang="en-US" sz="2000" b="1" dirty="0" smtClean="0">
                <a:solidFill>
                  <a:srgbClr val="0070C0"/>
                </a:solidFill>
              </a:rPr>
              <a:t>		</a:t>
            </a:r>
            <a:r>
              <a:rPr lang="en-US" sz="2000" b="1" dirty="0" smtClean="0">
                <a:solidFill>
                  <a:srgbClr val="00B050"/>
                </a:solidFill>
              </a:rPr>
              <a:t>#what’s in the list?</a:t>
            </a:r>
            <a:endParaRPr lang="en-US" sz="2000" b="1" dirty="0">
              <a:solidFill>
                <a:srgbClr val="00B050"/>
              </a:solidFill>
            </a:endParaRPr>
          </a:p>
          <a:p>
            <a:pPr marL="0" indent="0">
              <a:buNone/>
            </a:pPr>
            <a:r>
              <a:rPr lang="en-US" sz="2000" b="1" dirty="0" smtClean="0"/>
              <a:t>				</a:t>
            </a:r>
            <a:r>
              <a:rPr lang="en-US" sz="2000" b="1" dirty="0"/>
              <a:t>	</a:t>
            </a:r>
            <a:r>
              <a:rPr lang="en-US" sz="2000" b="1" dirty="0">
                <a:solidFill>
                  <a:srgbClr val="FF0000"/>
                </a:solidFill>
              </a:rPr>
              <a:t>[1] "one" "two" "five" </a:t>
            </a:r>
          </a:p>
          <a:p>
            <a:pPr marL="0" indent="0">
              <a:buNone/>
            </a:pPr>
            <a:r>
              <a:rPr lang="en-US" sz="2000" b="1" dirty="0" smtClean="0">
                <a:solidFill>
                  <a:srgbClr val="0070C0"/>
                </a:solidFill>
              </a:rPr>
              <a:t>				&gt;</a:t>
            </a:r>
            <a:r>
              <a:rPr lang="en-US" sz="2000" b="1" dirty="0" err="1">
                <a:solidFill>
                  <a:srgbClr val="0070C0"/>
                </a:solidFill>
              </a:rPr>
              <a:t>L$five</a:t>
            </a:r>
            <a:r>
              <a:rPr lang="en-US" sz="2000" b="1" dirty="0">
                <a:solidFill>
                  <a:srgbClr val="0070C0"/>
                </a:solidFill>
              </a:rPr>
              <a:t> + 10 </a:t>
            </a:r>
            <a:r>
              <a:rPr lang="en-US" sz="2000" b="1" dirty="0" smtClean="0">
                <a:solidFill>
                  <a:srgbClr val="0070C0"/>
                </a:solidFill>
              </a:rPr>
              <a:t>		</a:t>
            </a:r>
            <a:endParaRPr lang="en-US" sz="2000" b="1" dirty="0">
              <a:solidFill>
                <a:srgbClr val="0070C0"/>
              </a:solidFill>
            </a:endParaRPr>
          </a:p>
          <a:p>
            <a:pPr marL="0" indent="0">
              <a:buNone/>
            </a:pPr>
            <a:r>
              <a:rPr lang="en-US" sz="2000" b="1" dirty="0" smtClean="0"/>
              <a:t>				</a:t>
            </a:r>
            <a:r>
              <a:rPr lang="en-US" sz="2000" b="1" dirty="0"/>
              <a:t>	</a:t>
            </a:r>
            <a:r>
              <a:rPr lang="en-US" sz="2000" b="1" dirty="0">
                <a:solidFill>
                  <a:srgbClr val="FF0000"/>
                </a:solidFill>
              </a:rPr>
              <a:t>[1] 10.00 10.25 </a:t>
            </a:r>
            <a:r>
              <a:rPr lang="en-US" sz="2000" b="1" dirty="0" smtClean="0">
                <a:solidFill>
                  <a:srgbClr val="FF0000"/>
                </a:solidFill>
              </a:rPr>
              <a:t>10.50 </a:t>
            </a:r>
            <a:r>
              <a:rPr lang="en-US" sz="2000" b="1" dirty="0">
                <a:solidFill>
                  <a:srgbClr val="FF0000"/>
                </a:solidFill>
              </a:rPr>
              <a:t>10.75 11.00</a:t>
            </a:r>
          </a:p>
          <a:p>
            <a:endParaRPr lang="en-US" sz="2000" dirty="0" smtClean="0"/>
          </a:p>
        </p:txBody>
      </p:sp>
    </p:spTree>
    <p:extLst>
      <p:ext uri="{BB962C8B-B14F-4D97-AF65-F5344CB8AC3E}">
        <p14:creationId xmlns:p14="http://schemas.microsoft.com/office/powerpoint/2010/main" val="3715403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b="1" dirty="0"/>
              <a:t>Data Structures: </a:t>
            </a:r>
            <a:r>
              <a:rPr lang="en-US" b="1" dirty="0" smtClean="0"/>
              <a:t>Summary</a:t>
            </a:r>
            <a:endParaRPr lang="en-US" dirty="0"/>
          </a:p>
        </p:txBody>
      </p:sp>
      <p:pic>
        <p:nvPicPr>
          <p:cNvPr id="6146" name="Picture 2" descr="http://venus.ifca.unican.es/Rintro/_images/dataStructures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291709"/>
            <a:ext cx="9886950" cy="4743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488668"/>
            <a:ext cx="8496300" cy="369332"/>
          </a:xfrm>
          <a:prstGeom prst="rect">
            <a:avLst/>
          </a:prstGeom>
        </p:spPr>
        <p:txBody>
          <a:bodyPr wrap="square">
            <a:spAutoFit/>
          </a:bodyPr>
          <a:lstStyle/>
          <a:p>
            <a:r>
              <a:rPr lang="en-US" dirty="0" smtClean="0"/>
              <a:t>Source: </a:t>
            </a:r>
            <a:r>
              <a:rPr lang="en-US" dirty="0" smtClean="0">
                <a:hlinkClick r:id="rId3"/>
              </a:rPr>
              <a:t>http</a:t>
            </a:r>
            <a:r>
              <a:rPr lang="en-US" dirty="0">
                <a:hlinkClick r:id="rId3"/>
              </a:rPr>
              <a:t>://venus.ifca.unican.es/Rintro/_</a:t>
            </a:r>
            <a:r>
              <a:rPr lang="en-US" dirty="0" smtClean="0">
                <a:hlinkClick r:id="rId3"/>
              </a:rPr>
              <a:t>images/dataStructuresNew.png</a:t>
            </a:r>
            <a:endParaRPr lang="en-US" dirty="0"/>
          </a:p>
        </p:txBody>
      </p:sp>
    </p:spTree>
    <p:extLst>
      <p:ext uri="{BB962C8B-B14F-4D97-AF65-F5344CB8AC3E}">
        <p14:creationId xmlns:p14="http://schemas.microsoft.com/office/powerpoint/2010/main" val="1328298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299"/>
          </a:xfrm>
        </p:spPr>
        <p:txBody>
          <a:bodyPr/>
          <a:lstStyle/>
          <a:p>
            <a:r>
              <a:rPr lang="en-US" b="1" dirty="0" smtClean="0"/>
              <a:t>Reading and Writing Data Files</a:t>
            </a:r>
            <a:endParaRPr lang="en-US" b="1" dirty="0"/>
          </a:p>
        </p:txBody>
      </p:sp>
      <p:sp>
        <p:nvSpPr>
          <p:cNvPr id="3" name="Content Placeholder 2"/>
          <p:cNvSpPr>
            <a:spLocks noGrp="1"/>
          </p:cNvSpPr>
          <p:nvPr>
            <p:ph idx="1"/>
          </p:nvPr>
        </p:nvSpPr>
        <p:spPr>
          <a:xfrm>
            <a:off x="0" y="1089024"/>
            <a:ext cx="12192000" cy="5768975"/>
          </a:xfrm>
        </p:spPr>
        <p:txBody>
          <a:bodyPr numCol="1">
            <a:noAutofit/>
          </a:bodyPr>
          <a:lstStyle/>
          <a:p>
            <a:pPr marL="0" indent="0">
              <a:buNone/>
            </a:pPr>
            <a:r>
              <a:rPr lang="en-US" sz="2000" b="1" dirty="0" smtClean="0">
                <a:solidFill>
                  <a:srgbClr val="0070C0"/>
                </a:solidFill>
              </a:rPr>
              <a:t>&gt;d </a:t>
            </a:r>
            <a:r>
              <a:rPr lang="en-US" sz="2000" b="1" dirty="0">
                <a:solidFill>
                  <a:srgbClr val="0070C0"/>
                </a:solidFill>
              </a:rPr>
              <a:t>= </a:t>
            </a:r>
            <a:r>
              <a:rPr lang="en-US" sz="2000" b="1" dirty="0" err="1">
                <a:solidFill>
                  <a:srgbClr val="0070C0"/>
                </a:solidFill>
              </a:rPr>
              <a:t>data.frame</a:t>
            </a:r>
            <a:r>
              <a:rPr lang="en-US" sz="2000" b="1" dirty="0">
                <a:solidFill>
                  <a:srgbClr val="0070C0"/>
                </a:solidFill>
              </a:rPr>
              <a:t>(a = c(3,4,5), </a:t>
            </a:r>
            <a:r>
              <a:rPr lang="en-US" sz="2000" b="1" dirty="0" smtClean="0">
                <a:solidFill>
                  <a:srgbClr val="0070C0"/>
                </a:solidFill>
              </a:rPr>
              <a:t>b </a:t>
            </a:r>
            <a:r>
              <a:rPr lang="en-US" sz="2000" b="1" dirty="0">
                <a:solidFill>
                  <a:srgbClr val="0070C0"/>
                </a:solidFill>
              </a:rPr>
              <a:t>= c(12,43,54</a:t>
            </a:r>
            <a:r>
              <a:rPr lang="en-US" sz="2000" b="1" dirty="0" smtClean="0">
                <a:solidFill>
                  <a:srgbClr val="0070C0"/>
                </a:solidFill>
              </a:rPr>
              <a:t>))		</a:t>
            </a:r>
            <a:r>
              <a:rPr lang="en-US" sz="2000" b="1" dirty="0" smtClean="0">
                <a:solidFill>
                  <a:srgbClr val="00B050"/>
                </a:solidFill>
              </a:rPr>
              <a:t>#create a data frame d</a:t>
            </a:r>
          </a:p>
          <a:p>
            <a:pPr marL="0" indent="0">
              <a:buNone/>
            </a:pPr>
            <a:r>
              <a:rPr lang="en-US" sz="2000" b="1" dirty="0" smtClean="0">
                <a:solidFill>
                  <a:srgbClr val="0070C0"/>
                </a:solidFill>
              </a:rPr>
              <a:t>&gt;d </a:t>
            </a:r>
          </a:p>
          <a:p>
            <a:pPr marL="0" indent="0">
              <a:buNone/>
            </a:pPr>
            <a:r>
              <a:rPr lang="en-US" sz="2000" b="1" dirty="0" smtClean="0">
                <a:solidFill>
                  <a:srgbClr val="0070C0"/>
                </a:solidFill>
              </a:rPr>
              <a:t>	</a:t>
            </a:r>
            <a:r>
              <a:rPr lang="en-US" sz="2000" b="1" dirty="0" smtClean="0">
                <a:solidFill>
                  <a:srgbClr val="FF0000"/>
                </a:solidFill>
              </a:rPr>
              <a:t>        a    b </a:t>
            </a:r>
          </a:p>
          <a:p>
            <a:pPr marL="0" indent="0">
              <a:buNone/>
            </a:pPr>
            <a:r>
              <a:rPr lang="en-US" sz="2000" b="1" dirty="0" smtClean="0">
                <a:solidFill>
                  <a:srgbClr val="FF0000"/>
                </a:solidFill>
              </a:rPr>
              <a:t>                  1    3   12 </a:t>
            </a:r>
          </a:p>
          <a:p>
            <a:pPr marL="0" indent="0">
              <a:buNone/>
            </a:pPr>
            <a:r>
              <a:rPr lang="en-US" sz="2000" b="1" dirty="0" smtClean="0">
                <a:solidFill>
                  <a:srgbClr val="FF0000"/>
                </a:solidFill>
              </a:rPr>
              <a:t>                  2    4   43 </a:t>
            </a:r>
          </a:p>
          <a:p>
            <a:pPr marL="0" indent="0">
              <a:buNone/>
            </a:pPr>
            <a:r>
              <a:rPr lang="en-US" sz="2000" b="1" dirty="0" smtClean="0">
                <a:solidFill>
                  <a:srgbClr val="FF0000"/>
                </a:solidFill>
              </a:rPr>
              <a:t>                  3    5   54 </a:t>
            </a:r>
          </a:p>
          <a:p>
            <a:pPr marL="0" indent="0">
              <a:buNone/>
            </a:pPr>
            <a:r>
              <a:rPr lang="en-US" sz="2000" b="1" dirty="0" smtClean="0">
                <a:solidFill>
                  <a:srgbClr val="0070C0"/>
                </a:solidFill>
              </a:rPr>
              <a:t>&gt;</a:t>
            </a:r>
            <a:r>
              <a:rPr lang="en-US" sz="2000" b="1" dirty="0" err="1" smtClean="0">
                <a:solidFill>
                  <a:srgbClr val="0070C0"/>
                </a:solidFill>
              </a:rPr>
              <a:t>write.table</a:t>
            </a:r>
            <a:r>
              <a:rPr lang="en-US" sz="2000" b="1" dirty="0" smtClean="0">
                <a:solidFill>
                  <a:srgbClr val="0070C0"/>
                </a:solidFill>
              </a:rPr>
              <a:t>(d</a:t>
            </a:r>
            <a:r>
              <a:rPr lang="en-US" sz="2000" b="1" dirty="0">
                <a:solidFill>
                  <a:srgbClr val="0070C0"/>
                </a:solidFill>
              </a:rPr>
              <a:t>, file="tst0.txt</a:t>
            </a:r>
            <a:r>
              <a:rPr lang="en-US" sz="2000" b="1" dirty="0" smtClean="0">
                <a:solidFill>
                  <a:srgbClr val="0070C0"/>
                </a:solidFill>
              </a:rPr>
              <a:t>", </a:t>
            </a:r>
            <a:r>
              <a:rPr lang="en-US" sz="2000" b="1" dirty="0" err="1">
                <a:solidFill>
                  <a:srgbClr val="0070C0"/>
                </a:solidFill>
              </a:rPr>
              <a:t>row.names</a:t>
            </a:r>
            <a:r>
              <a:rPr lang="en-US" sz="2000" b="1" dirty="0">
                <a:solidFill>
                  <a:srgbClr val="0070C0"/>
                </a:solidFill>
              </a:rPr>
              <a:t>=FALSE) </a:t>
            </a:r>
            <a:r>
              <a:rPr lang="en-US" sz="2000" b="1" dirty="0" smtClean="0">
                <a:solidFill>
                  <a:srgbClr val="0070C0"/>
                </a:solidFill>
              </a:rPr>
              <a:t>		</a:t>
            </a:r>
            <a:r>
              <a:rPr lang="en-US" sz="2000" b="1" dirty="0" smtClean="0">
                <a:solidFill>
                  <a:srgbClr val="00B050"/>
                </a:solidFill>
              </a:rPr>
              <a:t>#export data frame d as .txt file in working directory</a:t>
            </a:r>
            <a:endParaRPr lang="en-US" sz="2000" b="1" dirty="0">
              <a:solidFill>
                <a:srgbClr val="00B050"/>
              </a:solidFill>
            </a:endParaRPr>
          </a:p>
          <a:p>
            <a:pPr marL="0" indent="0">
              <a:buNone/>
            </a:pPr>
            <a:r>
              <a:rPr lang="en-US" sz="2000" b="1" dirty="0" smtClean="0">
                <a:solidFill>
                  <a:srgbClr val="0070C0"/>
                </a:solidFill>
              </a:rPr>
              <a:t>&gt;d2 </a:t>
            </a:r>
            <a:r>
              <a:rPr lang="en-US" sz="2000" b="1" dirty="0">
                <a:solidFill>
                  <a:srgbClr val="0070C0"/>
                </a:solidFill>
              </a:rPr>
              <a:t>= </a:t>
            </a:r>
            <a:r>
              <a:rPr lang="en-US" sz="2000" b="1" dirty="0" err="1">
                <a:solidFill>
                  <a:srgbClr val="0070C0"/>
                </a:solidFill>
              </a:rPr>
              <a:t>read.table</a:t>
            </a:r>
            <a:r>
              <a:rPr lang="en-US" sz="2000" b="1" dirty="0">
                <a:solidFill>
                  <a:srgbClr val="0070C0"/>
                </a:solidFill>
              </a:rPr>
              <a:t>(file="tst0.txt", </a:t>
            </a:r>
            <a:r>
              <a:rPr lang="en-US" sz="2000" b="1" dirty="0" smtClean="0">
                <a:solidFill>
                  <a:srgbClr val="0070C0"/>
                </a:solidFill>
              </a:rPr>
              <a:t>header=TRUE</a:t>
            </a:r>
            <a:r>
              <a:rPr lang="en-US" sz="2000" b="1" dirty="0">
                <a:solidFill>
                  <a:srgbClr val="0070C0"/>
                </a:solidFill>
              </a:rPr>
              <a:t>) </a:t>
            </a:r>
            <a:r>
              <a:rPr lang="en-US" sz="2000" b="1" dirty="0" smtClean="0">
                <a:solidFill>
                  <a:srgbClr val="0070C0"/>
                </a:solidFill>
              </a:rPr>
              <a:t>		</a:t>
            </a:r>
            <a:r>
              <a:rPr lang="en-US" sz="2000" b="1" dirty="0" smtClean="0">
                <a:solidFill>
                  <a:srgbClr val="00B050"/>
                </a:solidFill>
              </a:rPr>
              <a:t>#import it back into an R data frame (and call it d2)</a:t>
            </a:r>
          </a:p>
          <a:p>
            <a:pPr marL="0" indent="0">
              <a:buNone/>
            </a:pPr>
            <a:r>
              <a:rPr lang="en-US" sz="2000" b="1" dirty="0">
                <a:solidFill>
                  <a:srgbClr val="0070C0"/>
                </a:solidFill>
              </a:rPr>
              <a:t>&gt;</a:t>
            </a:r>
            <a:r>
              <a:rPr lang="en-US" sz="2000" b="1" dirty="0" smtClean="0">
                <a:solidFill>
                  <a:srgbClr val="0070C0"/>
                </a:solidFill>
              </a:rPr>
              <a:t>d2 </a:t>
            </a:r>
            <a:endParaRPr lang="en-US" sz="2000" b="1" dirty="0">
              <a:solidFill>
                <a:srgbClr val="0070C0"/>
              </a:solidFill>
            </a:endParaRPr>
          </a:p>
          <a:p>
            <a:pPr marL="0" indent="0">
              <a:buNone/>
            </a:pPr>
            <a:r>
              <a:rPr lang="en-US" sz="2000" b="1" dirty="0">
                <a:solidFill>
                  <a:srgbClr val="0070C0"/>
                </a:solidFill>
              </a:rPr>
              <a:t>	</a:t>
            </a:r>
            <a:r>
              <a:rPr lang="en-US" sz="2000" b="1" dirty="0">
                <a:solidFill>
                  <a:srgbClr val="FF0000"/>
                </a:solidFill>
              </a:rPr>
              <a:t>        a    b </a:t>
            </a:r>
          </a:p>
          <a:p>
            <a:pPr marL="0" indent="0">
              <a:buNone/>
            </a:pPr>
            <a:r>
              <a:rPr lang="en-US" sz="2000" b="1" dirty="0">
                <a:solidFill>
                  <a:srgbClr val="FF0000"/>
                </a:solidFill>
              </a:rPr>
              <a:t>                  1    3   12 </a:t>
            </a:r>
          </a:p>
          <a:p>
            <a:pPr marL="0" indent="0">
              <a:buNone/>
            </a:pPr>
            <a:r>
              <a:rPr lang="en-US" sz="2000" b="1" dirty="0">
                <a:solidFill>
                  <a:srgbClr val="FF0000"/>
                </a:solidFill>
              </a:rPr>
              <a:t>                  2    4   43 </a:t>
            </a:r>
          </a:p>
          <a:p>
            <a:pPr marL="0" indent="0">
              <a:buNone/>
            </a:pPr>
            <a:r>
              <a:rPr lang="en-US" sz="2000" b="1" dirty="0">
                <a:solidFill>
                  <a:srgbClr val="FF0000"/>
                </a:solidFill>
              </a:rPr>
              <a:t>                  3    5   54 </a:t>
            </a:r>
            <a:endParaRPr lang="en-US" sz="2000" b="1" dirty="0" smtClean="0">
              <a:solidFill>
                <a:srgbClr val="FF0000"/>
              </a:solidFill>
            </a:endParaRPr>
          </a:p>
          <a:p>
            <a:pPr marL="0" indent="0">
              <a:buNone/>
            </a:pPr>
            <a:r>
              <a:rPr lang="en-US" sz="2000" b="1" dirty="0">
                <a:solidFill>
                  <a:srgbClr val="0070C0"/>
                </a:solidFill>
              </a:rPr>
              <a:t>&gt; </a:t>
            </a:r>
            <a:r>
              <a:rPr lang="en-US" sz="2000" b="1" dirty="0" err="1">
                <a:solidFill>
                  <a:srgbClr val="0070C0"/>
                </a:solidFill>
              </a:rPr>
              <a:t>mydata</a:t>
            </a:r>
            <a:r>
              <a:rPr lang="en-US" sz="2000" b="1" dirty="0">
                <a:solidFill>
                  <a:srgbClr val="0070C0"/>
                </a:solidFill>
              </a:rPr>
              <a:t> &lt;- read.csv</a:t>
            </a:r>
            <a:r>
              <a:rPr lang="en-US" sz="2000" b="1" dirty="0" smtClean="0">
                <a:solidFill>
                  <a:srgbClr val="0070C0"/>
                </a:solidFill>
              </a:rPr>
              <a:t>(“RegressionData.csv")		</a:t>
            </a:r>
            <a:r>
              <a:rPr lang="en-US" sz="2000" b="1" dirty="0" smtClean="0">
                <a:solidFill>
                  <a:srgbClr val="00B050"/>
                </a:solidFill>
              </a:rPr>
              <a:t>#importing RegressionData.csv &amp; calling it </a:t>
            </a:r>
            <a:r>
              <a:rPr lang="en-US" sz="2000" b="1" dirty="0" err="1" smtClean="0">
                <a:solidFill>
                  <a:srgbClr val="00B050"/>
                </a:solidFill>
              </a:rPr>
              <a:t>mydata</a:t>
            </a:r>
            <a:endParaRPr lang="en-US" sz="2000" b="1" dirty="0">
              <a:solidFill>
                <a:srgbClr val="00B050"/>
              </a:solidFill>
            </a:endParaRPr>
          </a:p>
          <a:p>
            <a:pPr marL="0" indent="0">
              <a:buNone/>
            </a:pPr>
            <a:endParaRPr lang="en-US" sz="2000" b="1" dirty="0">
              <a:solidFill>
                <a:srgbClr val="FF0000"/>
              </a:solidFill>
            </a:endParaRPr>
          </a:p>
          <a:p>
            <a:pPr marL="0" indent="0">
              <a:buNone/>
            </a:pPr>
            <a:endParaRPr lang="en-US" sz="2000" b="1" dirty="0" smtClean="0">
              <a:solidFill>
                <a:srgbClr val="0070C0"/>
              </a:solidFill>
            </a:endParaRPr>
          </a:p>
        </p:txBody>
      </p:sp>
    </p:spTree>
    <p:extLst>
      <p:ext uri="{BB962C8B-B14F-4D97-AF65-F5344CB8AC3E}">
        <p14:creationId xmlns:p14="http://schemas.microsoft.com/office/powerpoint/2010/main" val="326561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299"/>
          </a:xfrm>
        </p:spPr>
        <p:txBody>
          <a:bodyPr/>
          <a:lstStyle/>
          <a:p>
            <a:r>
              <a:rPr lang="en-US" b="1" dirty="0" smtClean="0"/>
              <a:t>Reading and Writing </a:t>
            </a:r>
            <a:r>
              <a:rPr lang="en-US" b="1" dirty="0" err="1" smtClean="0"/>
              <a:t>Shapefiles</a:t>
            </a:r>
            <a:endParaRPr lang="en-US" b="1" dirty="0"/>
          </a:p>
        </p:txBody>
      </p:sp>
      <p:sp>
        <p:nvSpPr>
          <p:cNvPr id="3" name="Content Placeholder 2"/>
          <p:cNvSpPr>
            <a:spLocks noGrp="1"/>
          </p:cNvSpPr>
          <p:nvPr>
            <p:ph idx="1"/>
          </p:nvPr>
        </p:nvSpPr>
        <p:spPr>
          <a:xfrm>
            <a:off x="0" y="1089024"/>
            <a:ext cx="12192000" cy="5768975"/>
          </a:xfrm>
        </p:spPr>
        <p:txBody>
          <a:bodyPr numCol="2">
            <a:noAutofit/>
          </a:bodyPr>
          <a:lstStyle/>
          <a:p>
            <a:pPr marL="0" indent="0">
              <a:buNone/>
            </a:pPr>
            <a:r>
              <a:rPr lang="en-US" sz="1400" b="1" dirty="0" smtClean="0">
                <a:solidFill>
                  <a:srgbClr val="0070C0"/>
                </a:solidFill>
              </a:rPr>
              <a:t>&gt;</a:t>
            </a:r>
            <a:r>
              <a:rPr lang="en-US" sz="1400" b="1" dirty="0" err="1" smtClean="0">
                <a:solidFill>
                  <a:srgbClr val="0070C0"/>
                </a:solidFill>
              </a:rPr>
              <a:t>install.packages</a:t>
            </a:r>
            <a:r>
              <a:rPr lang="en-US" sz="1400" b="1" dirty="0">
                <a:solidFill>
                  <a:srgbClr val="0070C0"/>
                </a:solidFill>
              </a:rPr>
              <a:t>(“</a:t>
            </a:r>
            <a:r>
              <a:rPr lang="en-US" sz="1400" b="1" dirty="0" err="1">
                <a:solidFill>
                  <a:srgbClr val="0070C0"/>
                </a:solidFill>
              </a:rPr>
              <a:t>sp</a:t>
            </a:r>
            <a:r>
              <a:rPr lang="en-US" sz="1400" b="1" dirty="0">
                <a:solidFill>
                  <a:srgbClr val="0070C0"/>
                </a:solidFill>
              </a:rPr>
              <a:t>")</a:t>
            </a:r>
          </a:p>
          <a:p>
            <a:pPr marL="0" indent="0">
              <a:buNone/>
            </a:pPr>
            <a:r>
              <a:rPr lang="en-US" sz="1400" b="1" dirty="0" smtClean="0">
                <a:solidFill>
                  <a:srgbClr val="0070C0"/>
                </a:solidFill>
              </a:rPr>
              <a:t>&gt;</a:t>
            </a:r>
            <a:r>
              <a:rPr lang="en-US" sz="1400" b="1" dirty="0" err="1" smtClean="0">
                <a:solidFill>
                  <a:srgbClr val="0070C0"/>
                </a:solidFill>
              </a:rPr>
              <a:t>install.packages</a:t>
            </a:r>
            <a:r>
              <a:rPr lang="en-US" sz="1400" b="1" dirty="0">
                <a:solidFill>
                  <a:srgbClr val="0070C0"/>
                </a:solidFill>
              </a:rPr>
              <a:t>("</a:t>
            </a:r>
            <a:r>
              <a:rPr lang="en-US" sz="1400" b="1" dirty="0" err="1">
                <a:solidFill>
                  <a:srgbClr val="0070C0"/>
                </a:solidFill>
              </a:rPr>
              <a:t>maptools</a:t>
            </a:r>
            <a:r>
              <a:rPr lang="en-US" sz="1400" b="1" dirty="0" smtClean="0">
                <a:solidFill>
                  <a:srgbClr val="0070C0"/>
                </a:solidFill>
              </a:rPr>
              <a:t>")</a:t>
            </a:r>
          </a:p>
          <a:p>
            <a:pPr marL="0" indent="0">
              <a:buNone/>
            </a:pPr>
            <a:r>
              <a:rPr lang="en-US" sz="1400" b="1" dirty="0">
                <a:solidFill>
                  <a:srgbClr val="0070C0"/>
                </a:solidFill>
              </a:rPr>
              <a:t>&gt;</a:t>
            </a:r>
            <a:r>
              <a:rPr lang="en-US" sz="1400" b="1" dirty="0" err="1">
                <a:solidFill>
                  <a:srgbClr val="0070C0"/>
                </a:solidFill>
              </a:rPr>
              <a:t>install.packages</a:t>
            </a:r>
            <a:r>
              <a:rPr lang="en-US" sz="1400" b="1" dirty="0" smtClean="0">
                <a:solidFill>
                  <a:srgbClr val="0070C0"/>
                </a:solidFill>
              </a:rPr>
              <a:t>(“sf")</a:t>
            </a:r>
          </a:p>
          <a:p>
            <a:pPr marL="0" indent="0">
              <a:buNone/>
            </a:pPr>
            <a:r>
              <a:rPr lang="en-US" sz="1400" b="1" dirty="0" smtClean="0">
                <a:solidFill>
                  <a:srgbClr val="0070C0"/>
                </a:solidFill>
              </a:rPr>
              <a:t>&gt;</a:t>
            </a:r>
            <a:r>
              <a:rPr lang="en-US" sz="1400" b="1" dirty="0" err="1" smtClean="0">
                <a:solidFill>
                  <a:srgbClr val="0070C0"/>
                </a:solidFill>
              </a:rPr>
              <a:t>install.packages</a:t>
            </a:r>
            <a:r>
              <a:rPr lang="en-US" sz="1400" b="1" dirty="0" smtClean="0">
                <a:solidFill>
                  <a:srgbClr val="0070C0"/>
                </a:solidFill>
              </a:rPr>
              <a:t>(“</a:t>
            </a:r>
            <a:r>
              <a:rPr lang="en-US" sz="1400" b="1" dirty="0" err="1" smtClean="0">
                <a:solidFill>
                  <a:srgbClr val="0070C0"/>
                </a:solidFill>
              </a:rPr>
              <a:t>rgdal</a:t>
            </a:r>
            <a:r>
              <a:rPr lang="en-US" sz="1400" b="1" dirty="0" smtClean="0">
                <a:solidFill>
                  <a:srgbClr val="0070C0"/>
                </a:solidFill>
              </a:rPr>
              <a:t>”)</a:t>
            </a:r>
            <a:endParaRPr lang="en-US" sz="1400" b="1" dirty="0">
              <a:solidFill>
                <a:srgbClr val="0070C0"/>
              </a:solidFill>
            </a:endParaRPr>
          </a:p>
          <a:p>
            <a:pPr marL="0" indent="0">
              <a:buNone/>
            </a:pPr>
            <a:r>
              <a:rPr lang="en-US" sz="1400" b="1" dirty="0" smtClean="0">
                <a:solidFill>
                  <a:srgbClr val="0070C0"/>
                </a:solidFill>
              </a:rPr>
              <a:t>&gt;library(</a:t>
            </a:r>
            <a:r>
              <a:rPr lang="en-US" sz="1400" b="1" dirty="0" err="1" smtClean="0">
                <a:solidFill>
                  <a:srgbClr val="0070C0"/>
                </a:solidFill>
              </a:rPr>
              <a:t>sp</a:t>
            </a:r>
            <a:r>
              <a:rPr lang="en-US" sz="1400" b="1" dirty="0" smtClean="0">
                <a:solidFill>
                  <a:srgbClr val="0070C0"/>
                </a:solidFill>
              </a:rPr>
              <a:t>)</a:t>
            </a:r>
          </a:p>
          <a:p>
            <a:pPr marL="0" indent="0">
              <a:buNone/>
            </a:pPr>
            <a:r>
              <a:rPr lang="en-US" sz="1400" b="1" dirty="0" smtClean="0">
                <a:solidFill>
                  <a:srgbClr val="0070C0"/>
                </a:solidFill>
              </a:rPr>
              <a:t>&gt;library(</a:t>
            </a:r>
            <a:r>
              <a:rPr lang="en-US" sz="1400" b="1" dirty="0" err="1" smtClean="0">
                <a:solidFill>
                  <a:srgbClr val="0070C0"/>
                </a:solidFill>
              </a:rPr>
              <a:t>maptools</a:t>
            </a:r>
            <a:r>
              <a:rPr lang="en-US" sz="1400" b="1" dirty="0" smtClean="0">
                <a:solidFill>
                  <a:srgbClr val="0070C0"/>
                </a:solidFill>
              </a:rPr>
              <a:t>)</a:t>
            </a:r>
          </a:p>
          <a:p>
            <a:pPr marL="0" indent="0">
              <a:buNone/>
            </a:pPr>
            <a:r>
              <a:rPr lang="en-US" sz="1400" b="1" dirty="0">
                <a:solidFill>
                  <a:srgbClr val="0070C0"/>
                </a:solidFill>
              </a:rPr>
              <a:t>&gt;</a:t>
            </a:r>
            <a:r>
              <a:rPr lang="en-US" sz="1400" b="1" dirty="0" smtClean="0">
                <a:solidFill>
                  <a:srgbClr val="0070C0"/>
                </a:solidFill>
              </a:rPr>
              <a:t>library(sf)</a:t>
            </a:r>
          </a:p>
          <a:p>
            <a:pPr marL="0" indent="0">
              <a:buNone/>
            </a:pPr>
            <a:r>
              <a:rPr lang="en-US" sz="1400" b="1" dirty="0">
                <a:solidFill>
                  <a:srgbClr val="0070C0"/>
                </a:solidFill>
              </a:rPr>
              <a:t>&gt;</a:t>
            </a:r>
            <a:r>
              <a:rPr lang="en-US" sz="1400" b="1" dirty="0" smtClean="0">
                <a:solidFill>
                  <a:srgbClr val="0070C0"/>
                </a:solidFill>
              </a:rPr>
              <a:t>library(</a:t>
            </a:r>
            <a:r>
              <a:rPr lang="en-US" sz="1400" b="1" dirty="0" err="1" smtClean="0">
                <a:solidFill>
                  <a:srgbClr val="0070C0"/>
                </a:solidFill>
              </a:rPr>
              <a:t>rgdal</a:t>
            </a:r>
            <a:r>
              <a:rPr lang="en-US" sz="1400" b="1" dirty="0" smtClean="0">
                <a:solidFill>
                  <a:srgbClr val="0070C0"/>
                </a:solidFill>
              </a:rPr>
              <a:t>)</a:t>
            </a:r>
            <a:endParaRPr lang="en-US" sz="1400" b="1" dirty="0">
              <a:solidFill>
                <a:srgbClr val="0070C0"/>
              </a:solidFill>
            </a:endParaRPr>
          </a:p>
          <a:p>
            <a:pPr marL="0" indent="0">
              <a:buNone/>
            </a:pPr>
            <a:endParaRPr lang="en-US" sz="1400" b="1" dirty="0">
              <a:solidFill>
                <a:srgbClr val="0070C0"/>
              </a:solidFill>
            </a:endParaRPr>
          </a:p>
          <a:p>
            <a:pPr marL="0" indent="0">
              <a:buNone/>
            </a:pPr>
            <a:r>
              <a:rPr lang="en-US" sz="1400" b="1" dirty="0" smtClean="0">
                <a:solidFill>
                  <a:srgbClr val="00B050"/>
                </a:solidFill>
              </a:rPr>
              <a:t>#</a:t>
            </a:r>
            <a:r>
              <a:rPr lang="en-US" sz="1400" b="1" dirty="0">
                <a:solidFill>
                  <a:srgbClr val="00B050"/>
                </a:solidFill>
              </a:rPr>
              <a:t>Reading Polygon </a:t>
            </a:r>
            <a:r>
              <a:rPr lang="en-US" sz="1400" b="1" dirty="0" err="1">
                <a:solidFill>
                  <a:srgbClr val="00B050"/>
                </a:solidFill>
              </a:rPr>
              <a:t>Boundary.shp</a:t>
            </a:r>
            <a:r>
              <a:rPr lang="en-US" sz="1400" b="1" dirty="0">
                <a:solidFill>
                  <a:srgbClr val="00B050"/>
                </a:solidFill>
              </a:rPr>
              <a:t> from </a:t>
            </a:r>
            <a:r>
              <a:rPr lang="en-US" sz="1400" b="1" dirty="0" smtClean="0">
                <a:solidFill>
                  <a:srgbClr val="00B050"/>
                </a:solidFill>
              </a:rPr>
              <a:t>our working directory</a:t>
            </a:r>
            <a:endParaRPr lang="en-US" sz="1400" b="1" dirty="0">
              <a:solidFill>
                <a:srgbClr val="00B050"/>
              </a:solidFill>
            </a:endParaRPr>
          </a:p>
          <a:p>
            <a:pPr marL="0" indent="0">
              <a:buNone/>
            </a:pPr>
            <a:r>
              <a:rPr lang="en-US" sz="1400" b="1" dirty="0" smtClean="0">
                <a:solidFill>
                  <a:srgbClr val="0070C0"/>
                </a:solidFill>
              </a:rPr>
              <a:t>&gt;</a:t>
            </a:r>
            <a:r>
              <a:rPr lang="en-US" sz="1400" b="1" dirty="0" err="1" smtClean="0">
                <a:solidFill>
                  <a:srgbClr val="0070C0"/>
                </a:solidFill>
              </a:rPr>
              <a:t>PhillyData</a:t>
            </a:r>
            <a:r>
              <a:rPr lang="en-US" sz="1400" b="1" dirty="0" smtClean="0">
                <a:solidFill>
                  <a:srgbClr val="0070C0"/>
                </a:solidFill>
              </a:rPr>
              <a:t> &lt;- </a:t>
            </a:r>
            <a:r>
              <a:rPr lang="en-US" sz="1400" b="1" dirty="0" err="1" smtClean="0">
                <a:solidFill>
                  <a:srgbClr val="0070C0"/>
                </a:solidFill>
              </a:rPr>
              <a:t>readOGR</a:t>
            </a:r>
            <a:r>
              <a:rPr lang="en-US" sz="1400" b="1" dirty="0" smtClean="0">
                <a:solidFill>
                  <a:srgbClr val="0070C0"/>
                </a:solidFill>
              </a:rPr>
              <a:t>(“</a:t>
            </a:r>
            <a:r>
              <a:rPr lang="en-US" sz="1400" b="1" dirty="0" err="1" smtClean="0">
                <a:solidFill>
                  <a:srgbClr val="0070C0"/>
                </a:solidFill>
              </a:rPr>
              <a:t>RegressionData.shp</a:t>
            </a:r>
            <a:r>
              <a:rPr lang="en-US" sz="1400" b="1" dirty="0" smtClean="0">
                <a:solidFill>
                  <a:srgbClr val="0070C0"/>
                </a:solidFill>
              </a:rPr>
              <a:t>”)</a:t>
            </a:r>
            <a:endParaRPr lang="en-US" sz="1400" b="1" dirty="0">
              <a:solidFill>
                <a:srgbClr val="0070C0"/>
              </a:solidFill>
            </a:endParaRPr>
          </a:p>
          <a:p>
            <a:pPr marL="0" indent="0">
              <a:buNone/>
            </a:pPr>
            <a:endParaRPr lang="en-US" sz="1400" b="1" dirty="0">
              <a:solidFill>
                <a:srgbClr val="0070C0"/>
              </a:solidFill>
            </a:endParaRPr>
          </a:p>
          <a:p>
            <a:pPr marL="0" indent="0">
              <a:buNone/>
            </a:pPr>
            <a:r>
              <a:rPr lang="en-US" sz="1400" b="1" dirty="0" smtClean="0">
                <a:solidFill>
                  <a:srgbClr val="00B050"/>
                </a:solidFill>
              </a:rPr>
              <a:t>#</a:t>
            </a:r>
            <a:r>
              <a:rPr lang="en-US" sz="1400" b="1" dirty="0">
                <a:solidFill>
                  <a:srgbClr val="00B050"/>
                </a:solidFill>
              </a:rPr>
              <a:t>Plotting the shapefile (making the border red)</a:t>
            </a:r>
          </a:p>
          <a:p>
            <a:pPr marL="0" indent="0">
              <a:buNone/>
            </a:pPr>
            <a:r>
              <a:rPr lang="en-US" sz="1400" b="1" dirty="0">
                <a:solidFill>
                  <a:srgbClr val="0070C0"/>
                </a:solidFill>
              </a:rPr>
              <a:t>&gt;plot(</a:t>
            </a:r>
            <a:r>
              <a:rPr lang="en-US" sz="1400" b="1" dirty="0" err="1">
                <a:solidFill>
                  <a:srgbClr val="0070C0"/>
                </a:solidFill>
              </a:rPr>
              <a:t>PhillyData</a:t>
            </a:r>
            <a:r>
              <a:rPr lang="en-US" sz="1400" b="1" dirty="0">
                <a:solidFill>
                  <a:srgbClr val="0070C0"/>
                </a:solidFill>
              </a:rPr>
              <a:t>, border=“red”)</a:t>
            </a:r>
          </a:p>
          <a:p>
            <a:pPr marL="0" indent="0">
              <a:buNone/>
            </a:pPr>
            <a:r>
              <a:rPr lang="en-US" sz="1400" b="1" dirty="0">
                <a:solidFill>
                  <a:srgbClr val="00B050"/>
                </a:solidFill>
              </a:rPr>
              <a:t>#Setting the titles for the </a:t>
            </a:r>
            <a:r>
              <a:rPr lang="en-US" sz="1400" b="1" dirty="0" smtClean="0">
                <a:solidFill>
                  <a:srgbClr val="00B050"/>
                </a:solidFill>
              </a:rPr>
              <a:t>plot above</a:t>
            </a:r>
            <a:endParaRPr lang="en-US" sz="1400" b="1" dirty="0">
              <a:solidFill>
                <a:srgbClr val="00B050"/>
              </a:solidFill>
            </a:endParaRPr>
          </a:p>
          <a:p>
            <a:pPr marL="0" indent="0">
              <a:buNone/>
            </a:pPr>
            <a:r>
              <a:rPr lang="en-US" sz="1400" b="1" dirty="0">
                <a:solidFill>
                  <a:srgbClr val="0070C0"/>
                </a:solidFill>
              </a:rPr>
              <a:t>&gt;title(main = “Philadelphia 2000 Data“, sub=“Census BGs”)</a:t>
            </a:r>
          </a:p>
          <a:p>
            <a:pPr marL="0" indent="0">
              <a:buNone/>
            </a:pPr>
            <a:r>
              <a:rPr lang="en-US" sz="1400" b="1" dirty="0" smtClean="0">
                <a:solidFill>
                  <a:srgbClr val="00B050"/>
                </a:solidFill>
              </a:rPr>
              <a:t>#Making a nice, choropleth map of the variable MEDHHINC</a:t>
            </a:r>
            <a:endParaRPr lang="en-US" sz="1400" b="1" dirty="0">
              <a:solidFill>
                <a:srgbClr val="00B050"/>
              </a:solidFill>
            </a:endParaRPr>
          </a:p>
          <a:p>
            <a:pPr marL="0" indent="0">
              <a:buNone/>
            </a:pPr>
            <a:r>
              <a:rPr lang="en-US" sz="1400" b="1" dirty="0" smtClean="0">
                <a:solidFill>
                  <a:srgbClr val="0070C0"/>
                </a:solidFill>
              </a:rPr>
              <a:t>&gt;</a:t>
            </a:r>
            <a:r>
              <a:rPr lang="en-US" sz="1400" b="1" dirty="0" err="1" smtClean="0">
                <a:solidFill>
                  <a:srgbClr val="0070C0"/>
                </a:solidFill>
              </a:rPr>
              <a:t>spplot</a:t>
            </a:r>
            <a:r>
              <a:rPr lang="en-US" sz="1400" b="1" dirty="0" smtClean="0">
                <a:solidFill>
                  <a:srgbClr val="0070C0"/>
                </a:solidFill>
              </a:rPr>
              <a:t>(</a:t>
            </a:r>
            <a:r>
              <a:rPr lang="en-US" sz="1400" b="1" dirty="0" err="1" smtClean="0">
                <a:solidFill>
                  <a:srgbClr val="0070C0"/>
                </a:solidFill>
              </a:rPr>
              <a:t>PhillyData</a:t>
            </a:r>
            <a:r>
              <a:rPr lang="en-US" sz="1400" b="1" dirty="0" smtClean="0">
                <a:solidFill>
                  <a:srgbClr val="0070C0"/>
                </a:solidFill>
              </a:rPr>
              <a:t>, “MEDHHINC”)</a:t>
            </a:r>
          </a:p>
          <a:p>
            <a:pPr marL="0" indent="0">
              <a:buNone/>
            </a:pPr>
            <a:endParaRPr lang="en-US" sz="1400" b="1" dirty="0">
              <a:solidFill>
                <a:srgbClr val="0070C0"/>
              </a:solidFill>
            </a:endParaRPr>
          </a:p>
          <a:p>
            <a:pPr marL="0" indent="0">
              <a:buNone/>
            </a:pPr>
            <a:endParaRPr lang="en-US" sz="1400" b="1" dirty="0" smtClean="0">
              <a:solidFill>
                <a:srgbClr val="0070C0"/>
              </a:solidFill>
            </a:endParaRPr>
          </a:p>
          <a:p>
            <a:pPr marL="0" indent="0">
              <a:buNone/>
            </a:pPr>
            <a:endParaRPr lang="en-US" sz="1400" b="1" dirty="0">
              <a:solidFill>
                <a:srgbClr val="0070C0"/>
              </a:solidFill>
            </a:endParaRPr>
          </a:p>
          <a:p>
            <a:pPr marL="0" indent="0">
              <a:buNone/>
            </a:pPr>
            <a:endParaRPr lang="en-US" sz="1400" b="1" dirty="0" smtClean="0">
              <a:solidFill>
                <a:srgbClr val="0070C0"/>
              </a:solidFill>
            </a:endParaRPr>
          </a:p>
          <a:p>
            <a:pPr marL="0" indent="0">
              <a:buNone/>
            </a:pPr>
            <a:endParaRPr lang="en-US" sz="1400" b="1" dirty="0">
              <a:solidFill>
                <a:srgbClr val="0070C0"/>
              </a:solidFill>
            </a:endParaRPr>
          </a:p>
          <a:p>
            <a:pPr marL="0" indent="0">
              <a:buNone/>
            </a:pPr>
            <a:endParaRPr lang="en-US" sz="1400" b="1" dirty="0" smtClean="0">
              <a:solidFill>
                <a:srgbClr val="0070C0"/>
              </a:solidFill>
            </a:endParaRPr>
          </a:p>
          <a:p>
            <a:pPr marL="0" indent="0">
              <a:buNone/>
            </a:pPr>
            <a:endParaRPr lang="en-US" sz="1400" b="1" dirty="0">
              <a:solidFill>
                <a:srgbClr val="0070C0"/>
              </a:solidFill>
            </a:endParaRPr>
          </a:p>
          <a:p>
            <a:pPr marL="0" indent="0">
              <a:buNone/>
            </a:pPr>
            <a:endParaRPr lang="en-US" sz="1400" b="1" dirty="0" smtClean="0">
              <a:solidFill>
                <a:srgbClr val="0070C0"/>
              </a:solidFill>
            </a:endParaRPr>
          </a:p>
          <a:p>
            <a:pPr marL="0" indent="0">
              <a:buNone/>
            </a:pPr>
            <a:endParaRPr lang="en-US" sz="1400" b="1" dirty="0">
              <a:solidFill>
                <a:srgbClr val="0070C0"/>
              </a:solidFill>
            </a:endParaRPr>
          </a:p>
          <a:p>
            <a:pPr marL="0" indent="0">
              <a:buNone/>
            </a:pPr>
            <a:endParaRPr lang="en-US" sz="1400" b="1" dirty="0" smtClean="0">
              <a:solidFill>
                <a:srgbClr val="0070C0"/>
              </a:solidFill>
            </a:endParaRPr>
          </a:p>
          <a:p>
            <a:pPr marL="0" indent="0">
              <a:buNone/>
            </a:pPr>
            <a:endParaRPr lang="en-US" sz="1400" b="1" dirty="0">
              <a:solidFill>
                <a:srgbClr val="0070C0"/>
              </a:solidFill>
            </a:endParaRPr>
          </a:p>
          <a:p>
            <a:pPr marL="0" indent="0">
              <a:buNone/>
            </a:pPr>
            <a:endParaRPr lang="en-US" sz="1400" b="1" dirty="0" smtClean="0">
              <a:solidFill>
                <a:srgbClr val="0070C0"/>
              </a:solidFill>
            </a:endParaRPr>
          </a:p>
          <a:p>
            <a:pPr marL="0" indent="0">
              <a:buNone/>
            </a:pPr>
            <a:endParaRPr lang="en-US" sz="1400" b="1" dirty="0">
              <a:solidFill>
                <a:srgbClr val="0070C0"/>
              </a:solidFill>
            </a:endParaRPr>
          </a:p>
          <a:p>
            <a:pPr marL="0" indent="0">
              <a:buNone/>
            </a:pPr>
            <a:r>
              <a:rPr lang="en-US" sz="1400" b="1" dirty="0" smtClean="0">
                <a:solidFill>
                  <a:srgbClr val="00B050"/>
                </a:solidFill>
              </a:rPr>
              <a:t>#Exporting back to </a:t>
            </a:r>
            <a:r>
              <a:rPr lang="en-US" sz="1400" b="1" dirty="0" err="1" smtClean="0">
                <a:solidFill>
                  <a:srgbClr val="00B050"/>
                </a:solidFill>
              </a:rPr>
              <a:t>Shapefile</a:t>
            </a:r>
            <a:r>
              <a:rPr lang="en-US" sz="1400" b="1" dirty="0" smtClean="0">
                <a:solidFill>
                  <a:srgbClr val="00B050"/>
                </a:solidFill>
              </a:rPr>
              <a:t> format </a:t>
            </a:r>
          </a:p>
          <a:p>
            <a:pPr marL="0" indent="0">
              <a:buNone/>
            </a:pPr>
            <a:endParaRPr lang="en-US" sz="1400" b="1" dirty="0" smtClean="0">
              <a:solidFill>
                <a:srgbClr val="00B050"/>
              </a:solidFill>
            </a:endParaRPr>
          </a:p>
          <a:p>
            <a:pPr marL="0" indent="0">
              <a:buNone/>
            </a:pPr>
            <a:r>
              <a:rPr lang="en-US" sz="1400" b="1" dirty="0" smtClean="0">
                <a:solidFill>
                  <a:srgbClr val="00B050"/>
                </a:solidFill>
              </a:rPr>
              <a:t>#Writing back to shapefile </a:t>
            </a:r>
            <a:r>
              <a:rPr lang="en-US" sz="1400" b="1" dirty="0" err="1" smtClean="0">
                <a:solidFill>
                  <a:srgbClr val="00B050"/>
                </a:solidFill>
              </a:rPr>
              <a:t>format:Exported_PhillyData.shp</a:t>
            </a:r>
            <a:r>
              <a:rPr lang="en-US" sz="1400" b="1" dirty="0" smtClean="0">
                <a:solidFill>
                  <a:srgbClr val="00B050"/>
                </a:solidFill>
              </a:rPr>
              <a:t> will appear in your #working directory</a:t>
            </a:r>
          </a:p>
          <a:p>
            <a:pPr marL="0" indent="0">
              <a:buNone/>
            </a:pPr>
            <a:r>
              <a:rPr lang="en-US" sz="1400" b="1" dirty="0" smtClean="0">
                <a:solidFill>
                  <a:srgbClr val="0070C0"/>
                </a:solidFill>
              </a:rPr>
              <a:t>&gt;</a:t>
            </a:r>
            <a:r>
              <a:rPr lang="en-US" sz="1400" b="1" dirty="0" err="1" smtClean="0">
                <a:solidFill>
                  <a:srgbClr val="0070C0"/>
                </a:solidFill>
              </a:rPr>
              <a:t>writeOGR</a:t>
            </a:r>
            <a:r>
              <a:rPr lang="en-US" sz="1400" b="1" dirty="0" smtClean="0">
                <a:solidFill>
                  <a:srgbClr val="0070C0"/>
                </a:solidFill>
              </a:rPr>
              <a:t>(</a:t>
            </a:r>
            <a:r>
              <a:rPr lang="en-US" sz="1400" b="1" dirty="0" err="1" smtClean="0">
                <a:solidFill>
                  <a:srgbClr val="0070C0"/>
                </a:solidFill>
              </a:rPr>
              <a:t>PhillyData</a:t>
            </a:r>
            <a:r>
              <a:rPr lang="en-US" sz="1400" b="1" dirty="0" smtClean="0">
                <a:solidFill>
                  <a:srgbClr val="0070C0"/>
                </a:solidFill>
              </a:rPr>
              <a:t>, “.”, “</a:t>
            </a:r>
            <a:r>
              <a:rPr lang="en-US" sz="1400" b="1" dirty="0" err="1" smtClean="0">
                <a:solidFill>
                  <a:srgbClr val="0070C0"/>
                </a:solidFill>
              </a:rPr>
              <a:t>Exported_PhillyData</a:t>
            </a:r>
            <a:r>
              <a:rPr lang="en-US" sz="1400" b="1" dirty="0" smtClean="0">
                <a:solidFill>
                  <a:srgbClr val="0070C0"/>
                </a:solidFill>
              </a:rPr>
              <a:t>”, driver=“ESRI Shapefile”)</a:t>
            </a:r>
          </a:p>
          <a:p>
            <a:pPr marL="0" indent="0">
              <a:buNone/>
            </a:pPr>
            <a:r>
              <a:rPr lang="en-US" sz="1400" b="1" dirty="0" smtClean="0">
                <a:solidFill>
                  <a:srgbClr val="00B050"/>
                </a:solidFill>
              </a:rPr>
              <a:t>#For more info on mapping in R, please see this </a:t>
            </a:r>
            <a:r>
              <a:rPr lang="en-US" sz="1400" b="1" dirty="0" smtClean="0">
                <a:solidFill>
                  <a:srgbClr val="00B050"/>
                </a:solidFill>
                <a:hlinkClick r:id="rId2"/>
              </a:rPr>
              <a:t>link</a:t>
            </a:r>
            <a:endParaRPr lang="en-US" sz="1400" b="1" dirty="0">
              <a:solidFill>
                <a:srgbClr val="00B050"/>
              </a:solidFill>
            </a:endParaRPr>
          </a:p>
          <a:p>
            <a:pPr marL="0" indent="0">
              <a:buNone/>
            </a:pPr>
            <a:endParaRPr lang="en-US" sz="1400" b="1" dirty="0" smtClean="0">
              <a:solidFill>
                <a:srgbClr val="0070C0"/>
              </a:solidFill>
            </a:endParaRPr>
          </a:p>
        </p:txBody>
      </p:sp>
      <p:pic>
        <p:nvPicPr>
          <p:cNvPr id="9" name="Picture 8"/>
          <p:cNvPicPr>
            <a:picLocks noChangeAspect="1"/>
          </p:cNvPicPr>
          <p:nvPr/>
        </p:nvPicPr>
        <p:blipFill>
          <a:blip r:embed="rId3"/>
          <a:stretch>
            <a:fillRect/>
          </a:stretch>
        </p:blipFill>
        <p:spPr>
          <a:xfrm>
            <a:off x="6083458" y="1329677"/>
            <a:ext cx="4631766" cy="4182726"/>
          </a:xfrm>
          <a:prstGeom prst="rect">
            <a:avLst/>
          </a:prstGeom>
        </p:spPr>
      </p:pic>
    </p:spTree>
    <p:extLst>
      <p:ext uri="{BB962C8B-B14F-4D97-AF65-F5344CB8AC3E}">
        <p14:creationId xmlns:p14="http://schemas.microsoft.com/office/powerpoint/2010/main" val="563642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b="1" dirty="0" smtClean="0"/>
              <a:t>Not Available (Missing) Data</a:t>
            </a:r>
            <a:endParaRPr lang="en-US" b="1" dirty="0"/>
          </a:p>
        </p:txBody>
      </p:sp>
      <p:sp>
        <p:nvSpPr>
          <p:cNvPr id="3" name="Content Placeholder 2"/>
          <p:cNvSpPr>
            <a:spLocks noGrp="1"/>
          </p:cNvSpPr>
          <p:nvPr>
            <p:ph idx="1"/>
          </p:nvPr>
        </p:nvSpPr>
        <p:spPr>
          <a:xfrm>
            <a:off x="0" y="965200"/>
            <a:ext cx="12192000" cy="5892800"/>
          </a:xfrm>
        </p:spPr>
        <p:txBody>
          <a:bodyPr numCol="2">
            <a:noAutofit/>
          </a:bodyPr>
          <a:lstStyle/>
          <a:p>
            <a:r>
              <a:rPr lang="en-US" sz="2000" dirty="0" smtClean="0"/>
              <a:t>Imagine we want to import the following dataset  (called </a:t>
            </a:r>
            <a:r>
              <a:rPr lang="en-US" sz="2000" b="1" dirty="0" smtClean="0"/>
              <a:t>Missing Data.csv</a:t>
            </a:r>
            <a:r>
              <a:rPr lang="en-US" sz="2000" dirty="0" smtClean="0"/>
              <a:t>)</a:t>
            </a:r>
          </a:p>
          <a:p>
            <a:endParaRPr lang="en-US" sz="2000" dirty="0" smtClean="0"/>
          </a:p>
          <a:p>
            <a:endParaRPr lang="en-US" sz="2000" dirty="0" smtClean="0"/>
          </a:p>
          <a:p>
            <a:endParaRPr lang="en-US" sz="2000" dirty="0" smtClean="0"/>
          </a:p>
          <a:p>
            <a:endParaRPr lang="en-US" sz="2000" dirty="0" smtClean="0"/>
          </a:p>
          <a:p>
            <a:r>
              <a:rPr lang="en-US" sz="2000" dirty="0" smtClean="0"/>
              <a:t>We have some missing data here for variables </a:t>
            </a:r>
            <a:r>
              <a:rPr lang="en-US" sz="2000" b="1" dirty="0" smtClean="0"/>
              <a:t>a</a:t>
            </a:r>
            <a:r>
              <a:rPr lang="en-US" sz="2000" dirty="0" smtClean="0"/>
              <a:t> and </a:t>
            </a:r>
            <a:r>
              <a:rPr lang="en-US" sz="2000" b="1" dirty="0" smtClean="0"/>
              <a:t>c</a:t>
            </a:r>
            <a:r>
              <a:rPr lang="en-US" sz="2000" dirty="0" smtClean="0"/>
              <a:t>!</a:t>
            </a:r>
          </a:p>
          <a:p>
            <a:r>
              <a:rPr lang="en-US" sz="2000" dirty="0" smtClean="0"/>
              <a:t>Let’s import the data and see how R handles the missing data:</a:t>
            </a:r>
          </a:p>
          <a:p>
            <a:pPr marL="0" indent="0">
              <a:buNone/>
            </a:pPr>
            <a:r>
              <a:rPr lang="en-US" sz="2000" b="1" dirty="0" smtClean="0">
                <a:solidFill>
                  <a:srgbClr val="0070C0"/>
                </a:solidFill>
              </a:rPr>
              <a:t>	&gt;</a:t>
            </a:r>
            <a:r>
              <a:rPr lang="en-US" sz="2000" b="1" dirty="0" err="1" smtClean="0">
                <a:solidFill>
                  <a:srgbClr val="0070C0"/>
                </a:solidFill>
              </a:rPr>
              <a:t>NAEx</a:t>
            </a:r>
            <a:r>
              <a:rPr lang="en-US" sz="2000" b="1" dirty="0" smtClean="0">
                <a:solidFill>
                  <a:srgbClr val="0070C0"/>
                </a:solidFill>
              </a:rPr>
              <a:t> = read.csv(</a:t>
            </a:r>
            <a:r>
              <a:rPr lang="en-US" sz="2000" b="1" dirty="0">
                <a:solidFill>
                  <a:srgbClr val="0070C0"/>
                </a:solidFill>
              </a:rPr>
              <a:t>"</a:t>
            </a:r>
            <a:r>
              <a:rPr lang="en-US" sz="2000" b="1" dirty="0" smtClean="0">
                <a:solidFill>
                  <a:srgbClr val="0070C0"/>
                </a:solidFill>
              </a:rPr>
              <a:t>Missing Data.csv")</a:t>
            </a:r>
          </a:p>
          <a:p>
            <a:pPr marL="0" indent="0">
              <a:buNone/>
            </a:pPr>
            <a:r>
              <a:rPr lang="en-US" sz="2000" b="1" dirty="0" smtClean="0">
                <a:solidFill>
                  <a:srgbClr val="0070C0"/>
                </a:solidFill>
              </a:rPr>
              <a:t>	&gt;</a:t>
            </a:r>
            <a:r>
              <a:rPr lang="en-US" sz="2000" b="1" dirty="0" err="1" smtClean="0">
                <a:solidFill>
                  <a:srgbClr val="0070C0"/>
                </a:solidFill>
              </a:rPr>
              <a:t>NAEx</a:t>
            </a:r>
            <a:endParaRPr lang="en-US" sz="2000" b="1" dirty="0" smtClean="0">
              <a:solidFill>
                <a:srgbClr val="0070C0"/>
              </a:solidFill>
            </a:endParaRPr>
          </a:p>
          <a:p>
            <a:pPr marL="0" indent="0">
              <a:buNone/>
            </a:pPr>
            <a:r>
              <a:rPr lang="en-US" sz="2000" b="1" dirty="0" smtClean="0">
                <a:solidFill>
                  <a:srgbClr val="0070C0"/>
                </a:solidFill>
              </a:rPr>
              <a:t>		</a:t>
            </a:r>
            <a:r>
              <a:rPr lang="en-US" sz="2000" b="1" dirty="0" smtClean="0">
                <a:solidFill>
                  <a:srgbClr val="FF0000"/>
                </a:solidFill>
              </a:rPr>
              <a:t>     a     b     c</a:t>
            </a:r>
            <a:endParaRPr lang="en-US" sz="2000" b="1" dirty="0">
              <a:solidFill>
                <a:srgbClr val="FF0000"/>
              </a:solidFill>
            </a:endParaRPr>
          </a:p>
          <a:p>
            <a:pPr marL="0" indent="0">
              <a:buNone/>
            </a:pPr>
            <a:r>
              <a:rPr lang="en-US" sz="2000" b="1" dirty="0" smtClean="0">
                <a:solidFill>
                  <a:srgbClr val="FF0000"/>
                </a:solidFill>
              </a:rPr>
              <a:t>		1    1    3    4</a:t>
            </a:r>
          </a:p>
          <a:p>
            <a:pPr marL="0" indent="0">
              <a:buNone/>
            </a:pPr>
            <a:r>
              <a:rPr lang="en-US" sz="2000" b="1" dirty="0" smtClean="0">
                <a:solidFill>
                  <a:srgbClr val="FF0000"/>
                </a:solidFill>
              </a:rPr>
              <a:t>		2   NA  5    2</a:t>
            </a:r>
          </a:p>
          <a:p>
            <a:pPr marL="0" indent="0">
              <a:buNone/>
            </a:pPr>
            <a:r>
              <a:rPr lang="en-US" sz="2000" b="1" dirty="0" smtClean="0">
                <a:solidFill>
                  <a:srgbClr val="FF0000"/>
                </a:solidFill>
              </a:rPr>
              <a:t>		3    3    6    NA</a:t>
            </a:r>
            <a:endParaRPr lang="en-US" sz="2000" b="1" dirty="0">
              <a:solidFill>
                <a:srgbClr val="FF0000"/>
              </a:solidFill>
            </a:endParaRPr>
          </a:p>
          <a:p>
            <a:r>
              <a:rPr lang="en-US" sz="2000" dirty="0" smtClean="0"/>
              <a:t>Let’s try to compute the max of </a:t>
            </a:r>
            <a:r>
              <a:rPr lang="en-US" sz="2000" b="1" dirty="0" err="1" smtClean="0">
                <a:solidFill>
                  <a:srgbClr val="0070C0"/>
                </a:solidFill>
              </a:rPr>
              <a:t>NAExample</a:t>
            </a:r>
            <a:endParaRPr lang="en-US" sz="2000" b="1" dirty="0" smtClean="0">
              <a:solidFill>
                <a:srgbClr val="0070C0"/>
              </a:solidFill>
            </a:endParaRPr>
          </a:p>
          <a:p>
            <a:pPr marL="0" indent="0">
              <a:buNone/>
            </a:pPr>
            <a:r>
              <a:rPr lang="en-US" sz="2000" b="1" dirty="0" smtClean="0">
                <a:solidFill>
                  <a:srgbClr val="0070C0"/>
                </a:solidFill>
              </a:rPr>
              <a:t>	&gt;max(</a:t>
            </a:r>
            <a:r>
              <a:rPr lang="en-US" sz="2000" b="1" dirty="0" err="1" smtClean="0">
                <a:solidFill>
                  <a:srgbClr val="0070C0"/>
                </a:solidFill>
              </a:rPr>
              <a:t>NAEx</a:t>
            </a:r>
            <a:r>
              <a:rPr lang="en-US" sz="2000" b="1" dirty="0" smtClean="0">
                <a:solidFill>
                  <a:srgbClr val="0070C0"/>
                </a:solidFill>
              </a:rPr>
              <a:t>)</a:t>
            </a:r>
            <a:r>
              <a:rPr lang="en-US" sz="2000" b="1" dirty="0">
                <a:solidFill>
                  <a:srgbClr val="0070C0"/>
                </a:solidFill>
              </a:rPr>
              <a:t> </a:t>
            </a:r>
            <a:r>
              <a:rPr lang="en-US" sz="2000" b="1" dirty="0" smtClean="0">
                <a:solidFill>
                  <a:srgbClr val="0070C0"/>
                </a:solidFill>
              </a:rPr>
              <a:t>            </a:t>
            </a:r>
            <a:r>
              <a:rPr lang="en-US" sz="2000" b="1" dirty="0" smtClean="0">
                <a:solidFill>
                  <a:srgbClr val="00B050"/>
                </a:solidFill>
              </a:rPr>
              <a:t>#no results due to NA values</a:t>
            </a:r>
          </a:p>
          <a:p>
            <a:pPr marL="0" indent="0">
              <a:buNone/>
            </a:pPr>
            <a:r>
              <a:rPr lang="en-US" sz="2000" b="1" dirty="0">
                <a:solidFill>
                  <a:srgbClr val="0070C0"/>
                </a:solidFill>
              </a:rPr>
              <a:t>	</a:t>
            </a:r>
            <a:r>
              <a:rPr lang="en-US" sz="2000" b="1" dirty="0" smtClean="0">
                <a:solidFill>
                  <a:srgbClr val="0070C0"/>
                </a:solidFill>
              </a:rPr>
              <a:t>	</a:t>
            </a:r>
            <a:r>
              <a:rPr lang="en-US" sz="2000" b="1" dirty="0" smtClean="0">
                <a:solidFill>
                  <a:srgbClr val="FF0000"/>
                </a:solidFill>
              </a:rPr>
              <a:t>[1] NA</a:t>
            </a:r>
          </a:p>
          <a:p>
            <a:pPr marL="0" indent="0">
              <a:buNone/>
            </a:pPr>
            <a:r>
              <a:rPr lang="en-US" sz="2000" b="1" dirty="0">
                <a:solidFill>
                  <a:srgbClr val="FF0000"/>
                </a:solidFill>
              </a:rPr>
              <a:t>	</a:t>
            </a:r>
            <a:r>
              <a:rPr lang="en-US" sz="2000" b="1" dirty="0" smtClean="0">
                <a:solidFill>
                  <a:srgbClr val="0070C0"/>
                </a:solidFill>
              </a:rPr>
              <a:t>&gt;max(</a:t>
            </a:r>
            <a:r>
              <a:rPr lang="en-US" sz="2000" b="1" dirty="0" err="1" smtClean="0">
                <a:solidFill>
                  <a:srgbClr val="0070C0"/>
                </a:solidFill>
              </a:rPr>
              <a:t>NAEx</a:t>
            </a:r>
            <a:r>
              <a:rPr lang="en-US" sz="2000" b="1" dirty="0" smtClean="0">
                <a:solidFill>
                  <a:srgbClr val="0070C0"/>
                </a:solidFill>
              </a:rPr>
              <a:t>, </a:t>
            </a:r>
            <a:r>
              <a:rPr lang="en-US" sz="2000" b="1" dirty="0">
                <a:solidFill>
                  <a:srgbClr val="0070C0"/>
                </a:solidFill>
              </a:rPr>
              <a:t>na.rm=TRUE) </a:t>
            </a:r>
            <a:r>
              <a:rPr lang="en-US" sz="2000" b="1" dirty="0" smtClean="0">
                <a:solidFill>
                  <a:srgbClr val="0070C0"/>
                </a:solidFill>
              </a:rPr>
              <a:t>      </a:t>
            </a:r>
            <a:r>
              <a:rPr lang="en-US" sz="2000" b="1" dirty="0" smtClean="0">
                <a:solidFill>
                  <a:srgbClr val="00B050"/>
                </a:solidFill>
              </a:rPr>
              <a:t>#ignore NA values</a:t>
            </a:r>
            <a:endParaRPr lang="en-US" sz="2000" b="1" dirty="0" smtClean="0">
              <a:solidFill>
                <a:srgbClr val="0070C0"/>
              </a:solidFill>
            </a:endParaRPr>
          </a:p>
          <a:p>
            <a:pPr marL="0" indent="0">
              <a:buNone/>
            </a:pPr>
            <a:r>
              <a:rPr lang="en-US" sz="2000" b="1" dirty="0">
                <a:solidFill>
                  <a:srgbClr val="0070C0"/>
                </a:solidFill>
              </a:rPr>
              <a:t>	</a:t>
            </a:r>
            <a:r>
              <a:rPr lang="en-US" sz="2000" b="1" dirty="0" smtClean="0">
                <a:solidFill>
                  <a:srgbClr val="0070C0"/>
                </a:solidFill>
              </a:rPr>
              <a:t>	</a:t>
            </a:r>
            <a:r>
              <a:rPr lang="en-US" sz="2000" b="1" dirty="0" smtClean="0">
                <a:solidFill>
                  <a:srgbClr val="FF0000"/>
                </a:solidFill>
              </a:rPr>
              <a:t>[</a:t>
            </a:r>
            <a:r>
              <a:rPr lang="en-US" sz="2000" b="1" dirty="0">
                <a:solidFill>
                  <a:srgbClr val="FF0000"/>
                </a:solidFill>
              </a:rPr>
              <a:t>1</a:t>
            </a:r>
            <a:r>
              <a:rPr lang="en-US" sz="2000" b="1" dirty="0" smtClean="0">
                <a:solidFill>
                  <a:srgbClr val="FF0000"/>
                </a:solidFill>
              </a:rPr>
              <a:t>] 6</a:t>
            </a:r>
          </a:p>
          <a:p>
            <a:r>
              <a:rPr lang="en-US" sz="2000" b="1" dirty="0">
                <a:solidFill>
                  <a:srgbClr val="0070C0"/>
                </a:solidFill>
              </a:rPr>
              <a:t>n</a:t>
            </a:r>
            <a:r>
              <a:rPr lang="en-US" sz="2000" b="1" dirty="0" smtClean="0">
                <a:solidFill>
                  <a:srgbClr val="0070C0"/>
                </a:solidFill>
              </a:rPr>
              <a:t>a.rm </a:t>
            </a:r>
            <a:r>
              <a:rPr lang="en-US" sz="2000" dirty="0" smtClean="0"/>
              <a:t>command tells R whether NA values should be stripped before the computation proceeds. This or similar command exists in many R functions.</a:t>
            </a:r>
          </a:p>
          <a:p>
            <a:r>
              <a:rPr lang="en-US" sz="2000" dirty="0" smtClean="0"/>
              <a:t>Let’s create a new variable </a:t>
            </a:r>
            <a:r>
              <a:rPr lang="en-US" sz="2000" b="1" dirty="0" smtClean="0">
                <a:solidFill>
                  <a:srgbClr val="0070C0"/>
                </a:solidFill>
              </a:rPr>
              <a:t>d</a:t>
            </a:r>
            <a:r>
              <a:rPr lang="en-US" sz="2000" dirty="0" smtClean="0"/>
              <a:t>, which is </a:t>
            </a:r>
            <a:r>
              <a:rPr lang="en-US" sz="2000" b="1" dirty="0" smtClean="0">
                <a:solidFill>
                  <a:srgbClr val="0070C0"/>
                </a:solidFill>
              </a:rPr>
              <a:t>c+1</a:t>
            </a:r>
          </a:p>
          <a:p>
            <a:pPr marL="0" indent="0">
              <a:buNone/>
            </a:pPr>
            <a:r>
              <a:rPr lang="en-US" sz="2000" b="1" dirty="0" smtClean="0">
                <a:solidFill>
                  <a:srgbClr val="0070C0"/>
                </a:solidFill>
              </a:rPr>
              <a:t>	&gt;</a:t>
            </a:r>
            <a:r>
              <a:rPr lang="en-US" sz="2000" b="1" dirty="0" err="1" smtClean="0">
                <a:solidFill>
                  <a:srgbClr val="0070C0"/>
                </a:solidFill>
              </a:rPr>
              <a:t>NAEx$d</a:t>
            </a:r>
            <a:r>
              <a:rPr lang="en-US" sz="2000" b="1" dirty="0" smtClean="0">
                <a:solidFill>
                  <a:srgbClr val="0070C0"/>
                </a:solidFill>
              </a:rPr>
              <a:t> = </a:t>
            </a:r>
            <a:r>
              <a:rPr lang="en-US" sz="2000" b="1" dirty="0" err="1" smtClean="0">
                <a:solidFill>
                  <a:srgbClr val="0070C0"/>
                </a:solidFill>
              </a:rPr>
              <a:t>NAEx$c</a:t>
            </a:r>
            <a:r>
              <a:rPr lang="en-US" sz="2000" b="1" dirty="0" smtClean="0">
                <a:solidFill>
                  <a:srgbClr val="0070C0"/>
                </a:solidFill>
              </a:rPr>
              <a:t> + 1</a:t>
            </a:r>
          </a:p>
          <a:p>
            <a:pPr marL="0" indent="0">
              <a:buNone/>
            </a:pPr>
            <a:r>
              <a:rPr lang="en-US" sz="2000" b="1" dirty="0">
                <a:solidFill>
                  <a:srgbClr val="0070C0"/>
                </a:solidFill>
              </a:rPr>
              <a:t>	</a:t>
            </a:r>
            <a:r>
              <a:rPr lang="en-US" sz="2000" b="1" dirty="0" smtClean="0">
                <a:solidFill>
                  <a:srgbClr val="0070C0"/>
                </a:solidFill>
              </a:rPr>
              <a:t>&gt;</a:t>
            </a:r>
            <a:r>
              <a:rPr lang="en-US" sz="2000" b="1" dirty="0" err="1" smtClean="0">
                <a:solidFill>
                  <a:srgbClr val="0070C0"/>
                </a:solidFill>
              </a:rPr>
              <a:t>NAEx</a:t>
            </a:r>
            <a:r>
              <a:rPr lang="en-US" sz="2000" b="1" dirty="0" smtClean="0">
                <a:solidFill>
                  <a:srgbClr val="0070C0"/>
                </a:solidFill>
              </a:rPr>
              <a:t>	    </a:t>
            </a:r>
            <a:r>
              <a:rPr lang="en-US" sz="2000" b="1" dirty="0" smtClean="0">
                <a:solidFill>
                  <a:srgbClr val="00B050"/>
                </a:solidFill>
              </a:rPr>
              <a:t>#we see that </a:t>
            </a:r>
            <a:r>
              <a:rPr lang="en-US" sz="2000" b="1" dirty="0" err="1" smtClean="0">
                <a:solidFill>
                  <a:srgbClr val="00B050"/>
                </a:solidFill>
              </a:rPr>
              <a:t>NAEx</a:t>
            </a:r>
            <a:r>
              <a:rPr lang="en-US" sz="2000" b="1" dirty="0" smtClean="0">
                <a:solidFill>
                  <a:srgbClr val="00B050"/>
                </a:solidFill>
              </a:rPr>
              <a:t> has new column d</a:t>
            </a:r>
          </a:p>
          <a:p>
            <a:pPr marL="0" indent="0">
              <a:buNone/>
            </a:pPr>
            <a:r>
              <a:rPr lang="en-US" sz="2000" b="1" dirty="0" smtClean="0">
                <a:solidFill>
                  <a:srgbClr val="FF0000"/>
                </a:solidFill>
              </a:rPr>
              <a:t>		     </a:t>
            </a:r>
            <a:r>
              <a:rPr lang="en-US" sz="2000" b="1" dirty="0">
                <a:solidFill>
                  <a:srgbClr val="FF0000"/>
                </a:solidFill>
              </a:rPr>
              <a:t>a     b     </a:t>
            </a:r>
            <a:r>
              <a:rPr lang="en-US" sz="2000" b="1" dirty="0" smtClean="0">
                <a:solidFill>
                  <a:srgbClr val="FF0000"/>
                </a:solidFill>
              </a:rPr>
              <a:t>c    d</a:t>
            </a:r>
            <a:endParaRPr lang="en-US" sz="2000" b="1" dirty="0">
              <a:solidFill>
                <a:srgbClr val="FF0000"/>
              </a:solidFill>
            </a:endParaRPr>
          </a:p>
          <a:p>
            <a:pPr marL="0" indent="0">
              <a:buNone/>
            </a:pPr>
            <a:r>
              <a:rPr lang="en-US" sz="2000" b="1" dirty="0">
                <a:solidFill>
                  <a:srgbClr val="FF0000"/>
                </a:solidFill>
              </a:rPr>
              <a:t>		1    1    3    </a:t>
            </a:r>
            <a:r>
              <a:rPr lang="en-US" sz="2000" b="1" dirty="0" smtClean="0">
                <a:solidFill>
                  <a:srgbClr val="FF0000"/>
                </a:solidFill>
              </a:rPr>
              <a:t>4     5</a:t>
            </a:r>
            <a:endParaRPr lang="en-US" sz="2000" b="1" dirty="0">
              <a:solidFill>
                <a:srgbClr val="FF0000"/>
              </a:solidFill>
            </a:endParaRPr>
          </a:p>
          <a:p>
            <a:pPr marL="0" indent="0">
              <a:buNone/>
            </a:pPr>
            <a:r>
              <a:rPr lang="en-US" sz="2000" b="1" dirty="0">
                <a:solidFill>
                  <a:srgbClr val="FF0000"/>
                </a:solidFill>
              </a:rPr>
              <a:t>		2   NA  5    </a:t>
            </a:r>
            <a:r>
              <a:rPr lang="en-US" sz="2000" b="1" dirty="0" smtClean="0">
                <a:solidFill>
                  <a:srgbClr val="FF0000"/>
                </a:solidFill>
              </a:rPr>
              <a:t>2     3</a:t>
            </a:r>
            <a:endParaRPr lang="en-US" sz="2000" b="1" dirty="0">
              <a:solidFill>
                <a:srgbClr val="FF0000"/>
              </a:solidFill>
            </a:endParaRPr>
          </a:p>
          <a:p>
            <a:pPr marL="0" indent="0">
              <a:buNone/>
            </a:pPr>
            <a:r>
              <a:rPr lang="en-US" sz="2000" b="1" dirty="0">
                <a:solidFill>
                  <a:srgbClr val="FF0000"/>
                </a:solidFill>
              </a:rPr>
              <a:t>		3    3    6  </a:t>
            </a:r>
            <a:r>
              <a:rPr lang="en-US" sz="2000" b="1" dirty="0" smtClean="0">
                <a:solidFill>
                  <a:srgbClr val="FF0000"/>
                </a:solidFill>
              </a:rPr>
              <a:t> NA  </a:t>
            </a:r>
            <a:r>
              <a:rPr lang="en-US" sz="2000" b="1" dirty="0" err="1" smtClean="0">
                <a:solidFill>
                  <a:srgbClr val="FF0000"/>
                </a:solidFill>
              </a:rPr>
              <a:t>NA</a:t>
            </a:r>
            <a:r>
              <a:rPr lang="en-US" sz="2000" b="1" dirty="0" smtClean="0">
                <a:solidFill>
                  <a:srgbClr val="FF0000"/>
                </a:solidFill>
              </a:rPr>
              <a:t>		  </a:t>
            </a:r>
            <a:r>
              <a:rPr lang="en-US" sz="2000" b="1" dirty="0" smtClean="0">
                <a:solidFill>
                  <a:srgbClr val="00B050"/>
                </a:solidFill>
              </a:rPr>
              <a:t>#NA+1 = NA</a:t>
            </a:r>
            <a:endParaRPr lang="en-US" sz="2000"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67982686"/>
              </p:ext>
            </p:extLst>
          </p:nvPr>
        </p:nvGraphicFramePr>
        <p:xfrm>
          <a:off x="1638300" y="1676401"/>
          <a:ext cx="1828800" cy="12573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190500">
                <a:tc>
                  <a:txBody>
                    <a:bodyPr/>
                    <a:lstStyle/>
                    <a:p>
                      <a:pPr algn="ctr" fontAlgn="ctr"/>
                      <a:r>
                        <a:rPr lang="en-US" sz="2000" b="1" i="0" u="none" strike="noStrike" dirty="0">
                          <a:solidFill>
                            <a:srgbClr val="FF0000"/>
                          </a:solidFill>
                          <a:effectLst/>
                          <a:latin typeface="Calibri" panose="020F0502020204030204" pitchFamily="34" charset="0"/>
                        </a:rPr>
                        <a:t>a</a:t>
                      </a:r>
                    </a:p>
                  </a:txBody>
                  <a:tcPr marL="9525" marR="9525" marT="9525" marB="0" anchor="ctr">
                    <a:lnL>
                      <a:noFill/>
                    </a:lnL>
                    <a:lnR>
                      <a:noFill/>
                    </a:lnR>
                    <a:lnT>
                      <a:noFill/>
                    </a:lnT>
                    <a:lnB>
                      <a:noFill/>
                    </a:lnB>
                  </a:tcPr>
                </a:tc>
                <a:tc>
                  <a:txBody>
                    <a:bodyPr/>
                    <a:lstStyle/>
                    <a:p>
                      <a:pPr algn="ctr" fontAlgn="ctr"/>
                      <a:r>
                        <a:rPr lang="en-US" sz="2000" b="1" i="0" u="none" strike="noStrike" dirty="0">
                          <a:solidFill>
                            <a:srgbClr val="FF0000"/>
                          </a:solidFill>
                          <a:effectLst/>
                          <a:latin typeface="Calibri" panose="020F0502020204030204" pitchFamily="34" charset="0"/>
                        </a:rPr>
                        <a:t>b</a:t>
                      </a:r>
                    </a:p>
                  </a:txBody>
                  <a:tcPr marL="9525" marR="9525" marT="9525" marB="0" anchor="ctr">
                    <a:lnL>
                      <a:noFill/>
                    </a:lnL>
                    <a:lnR>
                      <a:noFill/>
                    </a:lnR>
                    <a:lnT>
                      <a:noFill/>
                    </a:lnT>
                    <a:lnB>
                      <a:noFill/>
                    </a:lnB>
                  </a:tcPr>
                </a:tc>
                <a:tc>
                  <a:txBody>
                    <a:bodyPr/>
                    <a:lstStyle/>
                    <a:p>
                      <a:pPr algn="ctr" fontAlgn="ctr"/>
                      <a:r>
                        <a:rPr lang="en-US" sz="2000" b="1" i="0" u="none" strike="noStrike">
                          <a:solidFill>
                            <a:srgbClr val="FF0000"/>
                          </a:solidFill>
                          <a:effectLst/>
                          <a:latin typeface="Calibri" panose="020F0502020204030204" pitchFamily="34" charset="0"/>
                        </a:rPr>
                        <a:t>c</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ctr"/>
                      <a:r>
                        <a:rPr lang="en-US" sz="2000" b="0" i="0" u="none" strike="noStrike" dirty="0">
                          <a:solidFill>
                            <a:srgbClr val="FF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US" sz="2000" b="0" i="0" u="none" strike="noStrike" dirty="0">
                          <a:solidFill>
                            <a:srgbClr val="FF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US" sz="2000" b="0" i="0" u="none" strike="noStrike">
                          <a:solidFill>
                            <a:srgbClr val="FF0000"/>
                          </a:solidFill>
                          <a:effectLst/>
                          <a:latin typeface="Calibri" panose="020F0502020204030204" pitchFamily="34" charset="0"/>
                        </a:rPr>
                        <a:t>4</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ctr"/>
                      <a:endParaRPr lang="en-US" sz="2000" b="0" i="0" u="none" strike="noStrike" dirty="0">
                        <a:solidFill>
                          <a:srgbClr val="FF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r>
                        <a:rPr lang="en-US" sz="2000" b="0" i="0" u="none" strike="noStrike" dirty="0">
                          <a:solidFill>
                            <a:srgbClr val="FF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ctr"/>
                      <a:r>
                        <a:rPr lang="en-US" sz="2000" b="0" i="0" u="none" strike="noStrike" dirty="0">
                          <a:solidFill>
                            <a:srgbClr val="FF0000"/>
                          </a:solidFill>
                          <a:effectLst/>
                          <a:latin typeface="Calibri" panose="020F0502020204030204" pitchFamily="34" charset="0"/>
                        </a:rPr>
                        <a:t>2</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ctr"/>
                      <a:r>
                        <a:rPr lang="en-US" sz="2000" b="0" i="0" u="none" strike="noStrike">
                          <a:solidFill>
                            <a:srgbClr val="FF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US" sz="2000" b="0" i="0" u="none" strike="noStrike" dirty="0">
                          <a:solidFill>
                            <a:srgbClr val="FF0000"/>
                          </a:solidFill>
                          <a:effectLst/>
                          <a:latin typeface="Calibri" panose="020F0502020204030204" pitchFamily="34" charset="0"/>
                        </a:rPr>
                        <a:t>6</a:t>
                      </a:r>
                    </a:p>
                  </a:txBody>
                  <a:tcPr marL="9525" marR="9525" marT="9525" marB="0" anchor="ctr">
                    <a:lnL>
                      <a:noFill/>
                    </a:lnL>
                    <a:lnR>
                      <a:noFill/>
                    </a:lnR>
                    <a:lnT>
                      <a:noFill/>
                    </a:lnT>
                    <a:lnB>
                      <a:noFill/>
                    </a:lnB>
                  </a:tcPr>
                </a:tc>
                <a:tc>
                  <a:txBody>
                    <a:bodyPr/>
                    <a:lstStyle/>
                    <a:p>
                      <a:pPr algn="ctr" fontAlgn="ctr"/>
                      <a:endParaRPr lang="en-US" sz="2000" b="0" i="0" u="none" strike="noStrike" dirty="0">
                        <a:solidFill>
                          <a:srgbClr val="FF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1199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b="1" dirty="0" smtClean="0"/>
              <a:t>Classes: Character (String)</a:t>
            </a:r>
            <a:endParaRPr lang="en-US" b="1" dirty="0"/>
          </a:p>
        </p:txBody>
      </p:sp>
      <p:sp>
        <p:nvSpPr>
          <p:cNvPr id="3" name="Content Placeholder 2"/>
          <p:cNvSpPr>
            <a:spLocks noGrp="1"/>
          </p:cNvSpPr>
          <p:nvPr>
            <p:ph idx="1"/>
          </p:nvPr>
        </p:nvSpPr>
        <p:spPr>
          <a:xfrm>
            <a:off x="0" y="838201"/>
            <a:ext cx="12192000" cy="6019799"/>
          </a:xfrm>
        </p:spPr>
        <p:txBody>
          <a:bodyPr numCol="1">
            <a:noAutofit/>
          </a:bodyPr>
          <a:lstStyle/>
          <a:p>
            <a:r>
              <a:rPr lang="en-US" sz="2000" dirty="0" smtClean="0"/>
              <a:t>Sometimes we want </a:t>
            </a:r>
            <a:r>
              <a:rPr lang="en-US" sz="2000" dirty="0"/>
              <a:t>to specify something which is not a number, for example the name of a measurement station or data file. In that case </a:t>
            </a:r>
            <a:r>
              <a:rPr lang="en-US" sz="2000" dirty="0" smtClean="0"/>
              <a:t>we </a:t>
            </a:r>
            <a:r>
              <a:rPr lang="en-US" sz="2000" dirty="0"/>
              <a:t>want the variable to be a character string instead of a number</a:t>
            </a:r>
            <a:r>
              <a:rPr lang="en-US" sz="2000" dirty="0" smtClean="0"/>
              <a:t>.</a:t>
            </a:r>
          </a:p>
          <a:p>
            <a:r>
              <a:rPr lang="en-US" sz="2000" dirty="0"/>
              <a:t>An object in R can </a:t>
            </a:r>
            <a:r>
              <a:rPr lang="en-US" sz="2000" dirty="0" smtClean="0"/>
              <a:t>have one of </a:t>
            </a:r>
            <a:r>
              <a:rPr lang="en-US" sz="2000" dirty="0"/>
              <a:t>several so-called classes. The most important three are </a:t>
            </a:r>
            <a:r>
              <a:rPr lang="en-US" sz="2000" b="1" dirty="0"/>
              <a:t>numeric</a:t>
            </a:r>
            <a:r>
              <a:rPr lang="en-US" sz="2000" dirty="0"/>
              <a:t>, </a:t>
            </a:r>
            <a:r>
              <a:rPr lang="en-US" sz="2000" b="1" dirty="0"/>
              <a:t>character </a:t>
            </a:r>
            <a:r>
              <a:rPr lang="en-US" sz="2000" dirty="0"/>
              <a:t>and </a:t>
            </a:r>
            <a:r>
              <a:rPr lang="en-US" sz="2000" b="1" dirty="0"/>
              <a:t>POSIX (date-time combinations)</a:t>
            </a:r>
            <a:r>
              <a:rPr lang="en-US" sz="2000" dirty="0"/>
              <a:t>. You can ask R what class a certain variable is by typing class(...). </a:t>
            </a:r>
            <a:endParaRPr lang="en-US" sz="2000" dirty="0" smtClean="0"/>
          </a:p>
          <a:p>
            <a:r>
              <a:rPr lang="en-US" sz="2000" dirty="0" smtClean="0"/>
              <a:t>To </a:t>
            </a:r>
            <a:r>
              <a:rPr lang="en-US" sz="2000" dirty="0"/>
              <a:t>tell R that something is a character string, you should type the text between </a:t>
            </a:r>
            <a:r>
              <a:rPr lang="en-US" sz="2000" dirty="0" smtClean="0"/>
              <a:t>single or double quotes; </a:t>
            </a:r>
            <a:r>
              <a:rPr lang="en-US" sz="2000" dirty="0"/>
              <a:t>otherwise R will start looking for a defined variable with the same </a:t>
            </a:r>
            <a:r>
              <a:rPr lang="en-US" sz="2000" dirty="0" smtClean="0"/>
              <a:t>name.</a:t>
            </a:r>
          </a:p>
          <a:p>
            <a:pPr marL="0" indent="0">
              <a:buNone/>
            </a:pPr>
            <a:r>
              <a:rPr lang="en-US" sz="2000" b="1" dirty="0" smtClean="0"/>
              <a:t>				</a:t>
            </a:r>
            <a:r>
              <a:rPr lang="en-US" sz="2000" b="1" dirty="0" smtClean="0">
                <a:solidFill>
                  <a:srgbClr val="0070C0"/>
                </a:solidFill>
              </a:rPr>
              <a:t>&gt;m </a:t>
            </a:r>
            <a:r>
              <a:rPr lang="en-US" sz="2000" b="1" dirty="0">
                <a:solidFill>
                  <a:srgbClr val="0070C0"/>
                </a:solidFill>
              </a:rPr>
              <a:t>= "apples" </a:t>
            </a:r>
            <a:endParaRPr lang="en-US" sz="2000" b="1" dirty="0" smtClean="0">
              <a:solidFill>
                <a:srgbClr val="0070C0"/>
              </a:solidFill>
            </a:endParaRPr>
          </a:p>
          <a:p>
            <a:pPr marL="0" indent="0">
              <a:buNone/>
            </a:pPr>
            <a:r>
              <a:rPr lang="en-US" sz="2000" b="1" dirty="0" smtClean="0">
                <a:solidFill>
                  <a:srgbClr val="0070C0"/>
                </a:solidFill>
              </a:rPr>
              <a:t>				&gt;m </a:t>
            </a:r>
          </a:p>
          <a:p>
            <a:pPr marL="0" indent="0">
              <a:buNone/>
            </a:pPr>
            <a:r>
              <a:rPr lang="en-US" sz="2000" b="1" dirty="0" smtClean="0"/>
              <a:t>				</a:t>
            </a:r>
            <a:r>
              <a:rPr lang="en-US" sz="2000" b="1" dirty="0"/>
              <a:t>	</a:t>
            </a:r>
            <a:r>
              <a:rPr lang="en-US" sz="2000" b="1" dirty="0" smtClean="0">
                <a:solidFill>
                  <a:srgbClr val="FF0000"/>
                </a:solidFill>
              </a:rPr>
              <a:t>[</a:t>
            </a:r>
            <a:r>
              <a:rPr lang="en-US" sz="2000" b="1" dirty="0">
                <a:solidFill>
                  <a:srgbClr val="FF0000"/>
                </a:solidFill>
              </a:rPr>
              <a:t>1] "apples" </a:t>
            </a:r>
            <a:endParaRPr lang="en-US" sz="2000" b="1" dirty="0" smtClean="0">
              <a:solidFill>
                <a:srgbClr val="FF0000"/>
              </a:solidFill>
            </a:endParaRPr>
          </a:p>
          <a:p>
            <a:pPr marL="0" indent="0">
              <a:buNone/>
            </a:pPr>
            <a:r>
              <a:rPr lang="en-US" sz="2000" b="1" dirty="0" smtClean="0"/>
              <a:t>				</a:t>
            </a:r>
            <a:r>
              <a:rPr lang="en-US" sz="2000" b="1" dirty="0" smtClean="0">
                <a:solidFill>
                  <a:srgbClr val="0070C0"/>
                </a:solidFill>
              </a:rPr>
              <a:t>&gt;n </a:t>
            </a:r>
            <a:r>
              <a:rPr lang="en-US" sz="2000" b="1" dirty="0">
                <a:solidFill>
                  <a:srgbClr val="0070C0"/>
                </a:solidFill>
              </a:rPr>
              <a:t>= pears </a:t>
            </a:r>
            <a:endParaRPr lang="en-US" sz="2000" b="1" dirty="0" smtClean="0">
              <a:solidFill>
                <a:srgbClr val="0070C0"/>
              </a:solidFill>
            </a:endParaRPr>
          </a:p>
          <a:p>
            <a:pPr marL="0" indent="0">
              <a:buNone/>
            </a:pPr>
            <a:r>
              <a:rPr lang="en-US" sz="2000" b="1" dirty="0" smtClean="0">
                <a:solidFill>
                  <a:srgbClr val="0070C0"/>
                </a:solidFill>
              </a:rPr>
              <a:t>			</a:t>
            </a:r>
            <a:r>
              <a:rPr lang="en-US" sz="2000" b="1" dirty="0" smtClean="0"/>
              <a:t>		</a:t>
            </a:r>
            <a:r>
              <a:rPr lang="en-US" sz="2000" b="1" dirty="0" smtClean="0">
                <a:solidFill>
                  <a:srgbClr val="FF0000"/>
                </a:solidFill>
              </a:rPr>
              <a:t>Error</a:t>
            </a:r>
            <a:r>
              <a:rPr lang="en-US" sz="2000" b="1" dirty="0">
                <a:solidFill>
                  <a:srgbClr val="FF0000"/>
                </a:solidFill>
              </a:rPr>
              <a:t>: object ‘pears’ not </a:t>
            </a:r>
            <a:r>
              <a:rPr lang="en-US" sz="2000" b="1" dirty="0" smtClean="0">
                <a:solidFill>
                  <a:srgbClr val="FF0000"/>
                </a:solidFill>
              </a:rPr>
              <a:t>found			             </a:t>
            </a:r>
            <a:r>
              <a:rPr lang="en-US" sz="2000" b="1" dirty="0" smtClean="0">
                <a:solidFill>
                  <a:srgbClr val="00B050"/>
                </a:solidFill>
              </a:rPr>
              <a:t>#</a:t>
            </a:r>
            <a:r>
              <a:rPr lang="en-US" sz="2000" b="1" dirty="0">
                <a:solidFill>
                  <a:srgbClr val="00B050"/>
                </a:solidFill>
              </a:rPr>
              <a:t>n</a:t>
            </a:r>
            <a:r>
              <a:rPr lang="en-US" sz="2000" b="1" dirty="0" smtClean="0">
                <a:solidFill>
                  <a:srgbClr val="00B050"/>
                </a:solidFill>
              </a:rPr>
              <a:t>o quotes</a:t>
            </a:r>
            <a:endParaRPr lang="en-US" sz="2000" b="1" dirty="0">
              <a:solidFill>
                <a:srgbClr val="00B050"/>
              </a:solidFill>
            </a:endParaRPr>
          </a:p>
          <a:p>
            <a:pPr marL="0" indent="0">
              <a:buNone/>
            </a:pPr>
            <a:r>
              <a:rPr lang="en-US" sz="2000" b="1" dirty="0" smtClean="0"/>
              <a:t>				</a:t>
            </a:r>
            <a:r>
              <a:rPr lang="en-US" sz="2000" b="1" dirty="0" smtClean="0">
                <a:solidFill>
                  <a:srgbClr val="0070C0"/>
                </a:solidFill>
              </a:rPr>
              <a:t>&gt;m </a:t>
            </a:r>
            <a:r>
              <a:rPr lang="en-US" sz="2000" b="1" dirty="0">
                <a:solidFill>
                  <a:srgbClr val="0070C0"/>
                </a:solidFill>
              </a:rPr>
              <a:t>+ 2 </a:t>
            </a:r>
            <a:r>
              <a:rPr lang="en-US" sz="2000" b="1" dirty="0" smtClean="0">
                <a:solidFill>
                  <a:srgbClr val="0070C0"/>
                </a:solidFill>
              </a:rPr>
              <a:t>		  </a:t>
            </a:r>
            <a:r>
              <a:rPr lang="en-US" sz="2000" dirty="0" smtClean="0"/>
              <a:t>                </a:t>
            </a:r>
            <a:r>
              <a:rPr lang="en-US" sz="2000" b="1" dirty="0" smtClean="0">
                <a:solidFill>
                  <a:srgbClr val="00B050"/>
                </a:solidFill>
              </a:rPr>
              <a:t>#you </a:t>
            </a:r>
            <a:r>
              <a:rPr lang="en-US" sz="2000" b="1" dirty="0">
                <a:solidFill>
                  <a:srgbClr val="00B050"/>
                </a:solidFill>
              </a:rPr>
              <a:t>cannot do computations with character strings</a:t>
            </a:r>
            <a:endParaRPr lang="en-US" sz="2000" b="1" dirty="0" smtClean="0">
              <a:solidFill>
                <a:srgbClr val="00B050"/>
              </a:solidFill>
            </a:endParaRPr>
          </a:p>
          <a:p>
            <a:pPr marL="0" indent="0">
              <a:buNone/>
            </a:pPr>
            <a:r>
              <a:rPr lang="en-US" sz="2000" b="1" dirty="0" smtClean="0"/>
              <a:t>					</a:t>
            </a:r>
            <a:r>
              <a:rPr lang="en-US" sz="2000" b="1" dirty="0" smtClean="0">
                <a:solidFill>
                  <a:srgbClr val="FF0000"/>
                </a:solidFill>
              </a:rPr>
              <a:t>Error </a:t>
            </a:r>
            <a:r>
              <a:rPr lang="en-US" sz="2000" b="1" dirty="0">
                <a:solidFill>
                  <a:srgbClr val="FF0000"/>
                </a:solidFill>
              </a:rPr>
              <a:t>in m + 2 : non-numeric argument to binary operator</a:t>
            </a:r>
            <a:endParaRPr lang="en-US" sz="2000" b="1" dirty="0" smtClean="0">
              <a:solidFill>
                <a:srgbClr val="FF0000"/>
              </a:solidFill>
            </a:endParaRPr>
          </a:p>
          <a:p>
            <a:r>
              <a:rPr lang="en-US" sz="2000" dirty="0" smtClean="0"/>
              <a:t>We will see more character operations when we get to text mining. In the meantime here are some helpful pages:</a:t>
            </a:r>
          </a:p>
          <a:p>
            <a:pPr lvl="1"/>
            <a:r>
              <a:rPr lang="en-US" sz="1600" dirty="0">
                <a:hlinkClick r:id="rId2"/>
              </a:rPr>
              <a:t>http://</a:t>
            </a:r>
            <a:r>
              <a:rPr lang="en-US" sz="1600" dirty="0" smtClean="0">
                <a:hlinkClick r:id="rId2"/>
              </a:rPr>
              <a:t>www.r-tutor.com/r-introduction/basic-data-types/character</a:t>
            </a:r>
            <a:endParaRPr lang="en-US" sz="1600" dirty="0" smtClean="0"/>
          </a:p>
          <a:p>
            <a:pPr lvl="1"/>
            <a:r>
              <a:rPr lang="en-US" sz="1600" dirty="0">
                <a:hlinkClick r:id="rId3"/>
              </a:rPr>
              <a:t>http://</a:t>
            </a:r>
            <a:r>
              <a:rPr lang="en-US" sz="1600" dirty="0" smtClean="0">
                <a:hlinkClick r:id="rId3"/>
              </a:rPr>
              <a:t>gastonsanchez.com/Handling_and_Processing_Strings_in_R.pdf</a:t>
            </a:r>
            <a:endParaRPr lang="en-US" sz="1600" dirty="0"/>
          </a:p>
        </p:txBody>
      </p:sp>
    </p:spTree>
    <p:extLst>
      <p:ext uri="{BB962C8B-B14F-4D97-AF65-F5344CB8AC3E}">
        <p14:creationId xmlns:p14="http://schemas.microsoft.com/office/powerpoint/2010/main" val="320734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b="1" dirty="0" smtClean="0"/>
              <a:t>Classes: Date and Time</a:t>
            </a:r>
            <a:endParaRPr lang="en-US" b="1" dirty="0"/>
          </a:p>
        </p:txBody>
      </p:sp>
      <p:sp>
        <p:nvSpPr>
          <p:cNvPr id="3" name="Content Placeholder 2"/>
          <p:cNvSpPr>
            <a:spLocks noGrp="1"/>
          </p:cNvSpPr>
          <p:nvPr>
            <p:ph idx="1"/>
          </p:nvPr>
        </p:nvSpPr>
        <p:spPr>
          <a:xfrm>
            <a:off x="0" y="838201"/>
            <a:ext cx="12192000" cy="6019799"/>
          </a:xfrm>
        </p:spPr>
        <p:txBody>
          <a:bodyPr numCol="1">
            <a:noAutofit/>
          </a:bodyPr>
          <a:lstStyle/>
          <a:p>
            <a:r>
              <a:rPr lang="en-US" dirty="0" smtClean="0"/>
              <a:t>We won’t be using date/time operations much in this course</a:t>
            </a:r>
          </a:p>
          <a:p>
            <a:r>
              <a:rPr lang="en-US" dirty="0" smtClean="0"/>
              <a:t>Here are some helpful pages on date/time operations:</a:t>
            </a:r>
          </a:p>
          <a:p>
            <a:pPr lvl="1"/>
            <a:r>
              <a:rPr lang="en-US" sz="2000" dirty="0">
                <a:hlinkClick r:id="rId2"/>
              </a:rPr>
              <a:t>http://</a:t>
            </a:r>
            <a:r>
              <a:rPr lang="en-US" sz="2000" dirty="0" smtClean="0">
                <a:hlinkClick r:id="rId2"/>
              </a:rPr>
              <a:t>www.statmethods.net/input/dates.html</a:t>
            </a:r>
            <a:endParaRPr lang="en-US" sz="2000" dirty="0" smtClean="0"/>
          </a:p>
          <a:p>
            <a:pPr lvl="1"/>
            <a:r>
              <a:rPr lang="en-US" sz="2000" dirty="0">
                <a:hlinkClick r:id="rId3"/>
              </a:rPr>
              <a:t>http://www.noamross.net/blog/2014/2/10/using-times-and-dates-in-r---presentation-code.html</a:t>
            </a:r>
          </a:p>
          <a:p>
            <a:pPr lvl="1"/>
            <a:r>
              <a:rPr lang="en-US" sz="2000" dirty="0" smtClean="0">
                <a:hlinkClick r:id="rId3"/>
              </a:rPr>
              <a:t>http</a:t>
            </a:r>
            <a:r>
              <a:rPr lang="en-US" sz="2000" dirty="0">
                <a:hlinkClick r:id="rId3"/>
              </a:rPr>
              <a:t>://www.stat.berkeley.edu/~</a:t>
            </a:r>
            <a:r>
              <a:rPr lang="en-US" sz="2000" dirty="0" smtClean="0">
                <a:hlinkClick r:id="rId3"/>
              </a:rPr>
              <a:t>s133/dates.html</a:t>
            </a:r>
            <a:endParaRPr lang="en-US" sz="2000" dirty="0" smtClean="0"/>
          </a:p>
          <a:p>
            <a:pPr lvl="1"/>
            <a:r>
              <a:rPr lang="en-US" sz="2000" dirty="0">
                <a:hlinkClick r:id="rId4"/>
              </a:rPr>
              <a:t>http://</a:t>
            </a:r>
            <a:r>
              <a:rPr lang="en-US" sz="2000" dirty="0" smtClean="0">
                <a:hlinkClick r:id="rId4"/>
              </a:rPr>
              <a:t>www.dummies.com/how-to/content/how-to-work-with-dates-in-r.html</a:t>
            </a:r>
            <a:endParaRPr lang="en-US" sz="2000" dirty="0" smtClean="0"/>
          </a:p>
          <a:p>
            <a:endParaRPr lang="en-US" dirty="0"/>
          </a:p>
        </p:txBody>
      </p:sp>
    </p:spTree>
    <p:extLst>
      <p:ext uri="{BB962C8B-B14F-4D97-AF65-F5344CB8AC3E}">
        <p14:creationId xmlns:p14="http://schemas.microsoft.com/office/powerpoint/2010/main" val="3105451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b="1" dirty="0" smtClean="0"/>
              <a:t>If-Else Statements</a:t>
            </a:r>
            <a:endParaRPr lang="en-US" b="1" dirty="0"/>
          </a:p>
        </p:txBody>
      </p:sp>
      <p:sp>
        <p:nvSpPr>
          <p:cNvPr id="3" name="Content Placeholder 2"/>
          <p:cNvSpPr>
            <a:spLocks noGrp="1"/>
          </p:cNvSpPr>
          <p:nvPr>
            <p:ph idx="1"/>
          </p:nvPr>
        </p:nvSpPr>
        <p:spPr>
          <a:xfrm>
            <a:off x="0" y="1076324"/>
            <a:ext cx="12192000" cy="5781675"/>
          </a:xfrm>
        </p:spPr>
        <p:txBody>
          <a:bodyPr>
            <a:normAutofit/>
          </a:bodyPr>
          <a:lstStyle/>
          <a:p>
            <a:r>
              <a:rPr lang="en-US" dirty="0"/>
              <a:t>The if-statement is used when certain computations should only be done when a certain condition is met (and maybe something else should be done when the condition is not met). An </a:t>
            </a:r>
            <a:r>
              <a:rPr lang="en-US" dirty="0" smtClean="0"/>
              <a:t>example:</a:t>
            </a:r>
          </a:p>
          <a:p>
            <a:endParaRPr lang="en-US" dirty="0" smtClean="0"/>
          </a:p>
          <a:p>
            <a:pPr marL="0" indent="0">
              <a:buNone/>
            </a:pPr>
            <a:r>
              <a:rPr lang="en-US" b="1" dirty="0" smtClean="0"/>
              <a:t>				</a:t>
            </a:r>
            <a:r>
              <a:rPr lang="pl-PL" b="1" dirty="0" smtClean="0">
                <a:solidFill>
                  <a:srgbClr val="0070C0"/>
                </a:solidFill>
              </a:rPr>
              <a:t>&gt;w </a:t>
            </a:r>
            <a:r>
              <a:rPr lang="pl-PL" b="1" dirty="0">
                <a:solidFill>
                  <a:srgbClr val="0070C0"/>
                </a:solidFill>
              </a:rPr>
              <a:t>= 3 </a:t>
            </a:r>
            <a:endParaRPr lang="en-US" b="1" dirty="0" smtClean="0">
              <a:solidFill>
                <a:srgbClr val="0070C0"/>
              </a:solidFill>
            </a:endParaRPr>
          </a:p>
          <a:p>
            <a:pPr marL="0" indent="0">
              <a:buNone/>
            </a:pPr>
            <a:r>
              <a:rPr lang="en-US" b="1" dirty="0" smtClean="0">
                <a:solidFill>
                  <a:srgbClr val="0070C0"/>
                </a:solidFill>
              </a:rPr>
              <a:t>				</a:t>
            </a:r>
            <a:r>
              <a:rPr lang="pl-PL" b="1" dirty="0" smtClean="0">
                <a:solidFill>
                  <a:srgbClr val="0070C0"/>
                </a:solidFill>
              </a:rPr>
              <a:t>&gt;if(w </a:t>
            </a:r>
            <a:r>
              <a:rPr lang="pl-PL" b="1" dirty="0">
                <a:solidFill>
                  <a:srgbClr val="0070C0"/>
                </a:solidFill>
              </a:rPr>
              <a:t>&lt; 5 ) </a:t>
            </a:r>
            <a:r>
              <a:rPr lang="pl-PL" b="1" dirty="0" smtClean="0">
                <a:solidFill>
                  <a:srgbClr val="0070C0"/>
                </a:solidFill>
              </a:rPr>
              <a:t>{d=2}</a:t>
            </a:r>
            <a:r>
              <a:rPr lang="en-US" b="1" dirty="0" smtClean="0">
                <a:solidFill>
                  <a:srgbClr val="0070C0"/>
                </a:solidFill>
              </a:rPr>
              <a:t> </a:t>
            </a:r>
            <a:r>
              <a:rPr lang="pl-PL" b="1" dirty="0" smtClean="0">
                <a:solidFill>
                  <a:srgbClr val="0070C0"/>
                </a:solidFill>
              </a:rPr>
              <a:t>else</a:t>
            </a:r>
            <a:r>
              <a:rPr lang="en-US" b="1" dirty="0" smtClean="0">
                <a:solidFill>
                  <a:srgbClr val="0070C0"/>
                </a:solidFill>
              </a:rPr>
              <a:t> </a:t>
            </a:r>
            <a:r>
              <a:rPr lang="pl-PL" b="1" dirty="0" smtClean="0">
                <a:solidFill>
                  <a:srgbClr val="0070C0"/>
                </a:solidFill>
              </a:rPr>
              <a:t>{d=10} </a:t>
            </a:r>
            <a:endParaRPr lang="en-US" b="1" dirty="0" smtClean="0">
              <a:solidFill>
                <a:srgbClr val="0070C0"/>
              </a:solidFill>
            </a:endParaRPr>
          </a:p>
          <a:p>
            <a:pPr marL="0" indent="0">
              <a:buNone/>
            </a:pPr>
            <a:r>
              <a:rPr lang="en-US" b="1" dirty="0" smtClean="0">
                <a:solidFill>
                  <a:srgbClr val="0070C0"/>
                </a:solidFill>
              </a:rPr>
              <a:t>				&gt;</a:t>
            </a:r>
            <a:r>
              <a:rPr lang="pl-PL" b="1" dirty="0" smtClean="0">
                <a:solidFill>
                  <a:srgbClr val="0070C0"/>
                </a:solidFill>
              </a:rPr>
              <a:t>d</a:t>
            </a:r>
            <a:r>
              <a:rPr lang="en-US" b="1" dirty="0" smtClean="0">
                <a:solidFill>
                  <a:srgbClr val="0070C0"/>
                </a:solidFill>
              </a:rPr>
              <a:t>			</a:t>
            </a:r>
            <a:r>
              <a:rPr lang="en-US" b="1" dirty="0" smtClean="0"/>
              <a:t>					</a:t>
            </a:r>
          </a:p>
          <a:p>
            <a:pPr marL="0" indent="0">
              <a:buNone/>
            </a:pPr>
            <a:r>
              <a:rPr lang="en-US" b="1" dirty="0">
                <a:solidFill>
                  <a:srgbClr val="FF0000"/>
                </a:solidFill>
              </a:rPr>
              <a:t>	</a:t>
            </a:r>
            <a:r>
              <a:rPr lang="en-US" b="1" dirty="0" smtClean="0">
                <a:solidFill>
                  <a:srgbClr val="FF0000"/>
                </a:solidFill>
              </a:rPr>
              <a:t>				2</a:t>
            </a:r>
            <a:r>
              <a:rPr lang="en-US" b="1" dirty="0">
                <a:solidFill>
                  <a:srgbClr val="0070C0"/>
                </a:solidFill>
              </a:rPr>
              <a:t> </a:t>
            </a:r>
            <a:r>
              <a:rPr lang="en-US" b="1" dirty="0" smtClean="0">
                <a:solidFill>
                  <a:srgbClr val="0070C0"/>
                </a:solidFill>
              </a:rPr>
              <a:t>		 </a:t>
            </a:r>
            <a:r>
              <a:rPr lang="en-US" b="1" dirty="0" smtClean="0">
                <a:solidFill>
                  <a:srgbClr val="00B050"/>
                </a:solidFill>
              </a:rPr>
              <a:t>#</a:t>
            </a:r>
            <a:r>
              <a:rPr lang="en-US" b="1" dirty="0">
                <a:solidFill>
                  <a:srgbClr val="00B050"/>
                </a:solidFill>
              </a:rPr>
              <a:t>since w&lt;5, d=2; otherwise it’d be 10</a:t>
            </a:r>
          </a:p>
          <a:p>
            <a:pPr marL="0" indent="0">
              <a:buNone/>
            </a:pPr>
            <a:endParaRPr lang="en-US" b="1" dirty="0" smtClean="0">
              <a:solidFill>
                <a:srgbClr val="FF0000"/>
              </a:solidFill>
            </a:endParaRPr>
          </a:p>
          <a:p>
            <a:endParaRPr lang="en-US" dirty="0"/>
          </a:p>
        </p:txBody>
      </p:sp>
    </p:spTree>
    <p:extLst>
      <p:ext uri="{BB962C8B-B14F-4D97-AF65-F5344CB8AC3E}">
        <p14:creationId xmlns:p14="http://schemas.microsoft.com/office/powerpoint/2010/main" val="562208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803275"/>
          </a:xfrm>
        </p:spPr>
        <p:txBody>
          <a:bodyPr/>
          <a:lstStyle/>
          <a:p>
            <a:r>
              <a:rPr lang="en-US" b="1" dirty="0" smtClean="0"/>
              <a:t>Writing Your Own Functions</a:t>
            </a:r>
            <a:endParaRPr lang="en-US" b="1" dirty="0"/>
          </a:p>
        </p:txBody>
      </p:sp>
      <p:sp>
        <p:nvSpPr>
          <p:cNvPr id="3" name="Content Placeholder 2"/>
          <p:cNvSpPr>
            <a:spLocks noGrp="1"/>
          </p:cNvSpPr>
          <p:nvPr>
            <p:ph idx="1"/>
          </p:nvPr>
        </p:nvSpPr>
        <p:spPr>
          <a:xfrm>
            <a:off x="0" y="898524"/>
            <a:ext cx="12192000" cy="5959475"/>
          </a:xfrm>
        </p:spPr>
        <p:txBody>
          <a:bodyPr/>
          <a:lstStyle/>
          <a:p>
            <a:r>
              <a:rPr lang="en-US" dirty="0"/>
              <a:t>Functions you program yourself work in the same way as pre-programmed R functions. </a:t>
            </a:r>
            <a:endParaRPr lang="en-US" dirty="0" smtClean="0"/>
          </a:p>
          <a:p>
            <a:r>
              <a:rPr lang="en-US" dirty="0" smtClean="0"/>
              <a:t>The function below has 2 arguments (inputs), </a:t>
            </a:r>
            <a:r>
              <a:rPr lang="en-US" b="1" dirty="0" smtClean="0">
                <a:solidFill>
                  <a:srgbClr val="0070C0"/>
                </a:solidFill>
              </a:rPr>
              <a:t>arg1</a:t>
            </a:r>
            <a:r>
              <a:rPr lang="en-US" dirty="0" smtClean="0">
                <a:solidFill>
                  <a:srgbClr val="0070C0"/>
                </a:solidFill>
              </a:rPr>
              <a:t> </a:t>
            </a:r>
            <a:r>
              <a:rPr lang="en-US" dirty="0" smtClean="0"/>
              <a:t>and </a:t>
            </a:r>
            <a:r>
              <a:rPr lang="en-US" b="1" dirty="0" smtClean="0">
                <a:solidFill>
                  <a:srgbClr val="0070C0"/>
                </a:solidFill>
              </a:rPr>
              <a:t>arg2</a:t>
            </a:r>
            <a:r>
              <a:rPr lang="en-US" dirty="0" smtClean="0"/>
              <a:t>.</a:t>
            </a:r>
          </a:p>
          <a:p>
            <a:pPr marL="0" indent="0">
              <a:buNone/>
            </a:pPr>
            <a:r>
              <a:rPr lang="en-US" b="1" dirty="0" smtClean="0"/>
              <a:t>				</a:t>
            </a:r>
            <a:r>
              <a:rPr lang="en-US" b="1" dirty="0" smtClean="0">
                <a:solidFill>
                  <a:srgbClr val="0070C0"/>
                </a:solidFill>
              </a:rPr>
              <a:t>&gt;fun1 </a:t>
            </a:r>
            <a:r>
              <a:rPr lang="en-US" b="1" dirty="0">
                <a:solidFill>
                  <a:srgbClr val="0070C0"/>
                </a:solidFill>
              </a:rPr>
              <a:t>= function(arg1, arg2 ) </a:t>
            </a:r>
            <a:endParaRPr lang="en-US" b="1" dirty="0" smtClean="0">
              <a:solidFill>
                <a:srgbClr val="0070C0"/>
              </a:solidFill>
            </a:endParaRPr>
          </a:p>
          <a:p>
            <a:pPr marL="0" indent="0">
              <a:buNone/>
            </a:pPr>
            <a:r>
              <a:rPr lang="en-US" b="1" dirty="0" smtClean="0">
                <a:solidFill>
                  <a:srgbClr val="0070C0"/>
                </a:solidFill>
              </a:rPr>
              <a:t>					{</a:t>
            </a:r>
          </a:p>
          <a:p>
            <a:pPr marL="0" indent="0">
              <a:buNone/>
            </a:pPr>
            <a:r>
              <a:rPr lang="en-US" b="1" dirty="0" smtClean="0">
                <a:solidFill>
                  <a:srgbClr val="0070C0"/>
                </a:solidFill>
              </a:rPr>
              <a:t>					w </a:t>
            </a:r>
            <a:r>
              <a:rPr lang="en-US" b="1" dirty="0">
                <a:solidFill>
                  <a:srgbClr val="0070C0"/>
                </a:solidFill>
              </a:rPr>
              <a:t>= arg1 ^ 2 </a:t>
            </a:r>
            <a:r>
              <a:rPr lang="en-US" b="1" dirty="0" smtClean="0">
                <a:solidFill>
                  <a:srgbClr val="0070C0"/>
                </a:solidFill>
              </a:rPr>
              <a:t>		</a:t>
            </a:r>
            <a:r>
              <a:rPr lang="en-US" b="1" dirty="0" smtClean="0">
                <a:solidFill>
                  <a:srgbClr val="00B050"/>
                </a:solidFill>
              </a:rPr>
              <a:t>        #generate variable w</a:t>
            </a:r>
          </a:p>
          <a:p>
            <a:pPr marL="0" indent="0">
              <a:buNone/>
            </a:pPr>
            <a:r>
              <a:rPr lang="en-US" b="1" dirty="0" smtClean="0">
                <a:solidFill>
                  <a:srgbClr val="0070C0"/>
                </a:solidFill>
              </a:rPr>
              <a:t>					return(arg2 </a:t>
            </a:r>
            <a:r>
              <a:rPr lang="en-US" b="1" dirty="0">
                <a:solidFill>
                  <a:srgbClr val="0070C0"/>
                </a:solidFill>
              </a:rPr>
              <a:t>+ w) </a:t>
            </a:r>
            <a:r>
              <a:rPr lang="en-US" b="1" dirty="0" smtClean="0">
                <a:solidFill>
                  <a:srgbClr val="0070C0"/>
                </a:solidFill>
              </a:rPr>
              <a:t>		  </a:t>
            </a:r>
            <a:r>
              <a:rPr lang="en-US" b="1" dirty="0" smtClean="0">
                <a:solidFill>
                  <a:srgbClr val="00B050"/>
                </a:solidFill>
              </a:rPr>
              <a:t>#fun1 output is arg2 + w</a:t>
            </a:r>
          </a:p>
          <a:p>
            <a:pPr marL="0" indent="0">
              <a:buNone/>
            </a:pPr>
            <a:r>
              <a:rPr lang="en-US" b="1" dirty="0" smtClean="0">
                <a:solidFill>
                  <a:srgbClr val="0070C0"/>
                </a:solidFill>
              </a:rPr>
              <a:t>					} </a:t>
            </a:r>
          </a:p>
          <a:p>
            <a:pPr marL="0" indent="0">
              <a:buNone/>
            </a:pPr>
            <a:r>
              <a:rPr lang="en-US" b="1" dirty="0" smtClean="0">
                <a:solidFill>
                  <a:srgbClr val="0070C0"/>
                </a:solidFill>
              </a:rPr>
              <a:t>				&gt;fun1(arg1 </a:t>
            </a:r>
            <a:r>
              <a:rPr lang="en-US" b="1" dirty="0">
                <a:solidFill>
                  <a:srgbClr val="0070C0"/>
                </a:solidFill>
              </a:rPr>
              <a:t>= 3, arg2 = 5) </a:t>
            </a:r>
            <a:endParaRPr lang="en-US" b="1" dirty="0" smtClean="0">
              <a:solidFill>
                <a:srgbClr val="0070C0"/>
              </a:solidFill>
            </a:endParaRPr>
          </a:p>
          <a:p>
            <a:pPr marL="0" indent="0">
              <a:buNone/>
            </a:pPr>
            <a:r>
              <a:rPr lang="en-US" b="1" dirty="0" smtClean="0"/>
              <a:t>					</a:t>
            </a:r>
            <a:r>
              <a:rPr lang="en-US" b="1" dirty="0" smtClean="0">
                <a:solidFill>
                  <a:srgbClr val="FF0000"/>
                </a:solidFill>
              </a:rPr>
              <a:t>&gt;[</a:t>
            </a:r>
            <a:r>
              <a:rPr lang="en-US" b="1" dirty="0">
                <a:solidFill>
                  <a:srgbClr val="FF0000"/>
                </a:solidFill>
              </a:rPr>
              <a:t>1] 14 </a:t>
            </a:r>
            <a:r>
              <a:rPr lang="en-US" b="1" dirty="0" smtClean="0">
                <a:solidFill>
                  <a:srgbClr val="FF0000"/>
                </a:solidFill>
              </a:rPr>
              <a:t>	   </a:t>
            </a:r>
            <a:r>
              <a:rPr lang="en-US" b="1" dirty="0" smtClean="0">
                <a:solidFill>
                  <a:srgbClr val="00B050"/>
                </a:solidFill>
              </a:rPr>
              <a:t>#w=3^2; return = arg2+w = 5+9 = 14</a:t>
            </a:r>
            <a:endParaRPr lang="en-US" b="1" dirty="0">
              <a:solidFill>
                <a:srgbClr val="00B050"/>
              </a:solidFill>
            </a:endParaRPr>
          </a:p>
        </p:txBody>
      </p:sp>
    </p:spTree>
    <p:extLst>
      <p:ext uri="{BB962C8B-B14F-4D97-AF65-F5344CB8AC3E}">
        <p14:creationId xmlns:p14="http://schemas.microsoft.com/office/powerpoint/2010/main" val="158129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91821"/>
          </a:xfrm>
        </p:spPr>
        <p:txBody>
          <a:bodyPr/>
          <a:lstStyle/>
          <a:p>
            <a:r>
              <a:rPr lang="en-US" b="1" dirty="0" smtClean="0"/>
              <a:t>Installing R and </a:t>
            </a:r>
            <a:r>
              <a:rPr lang="en-US" b="1" dirty="0" err="1" smtClean="0"/>
              <a:t>RStudio</a:t>
            </a:r>
            <a:endParaRPr lang="en-US" b="1" dirty="0"/>
          </a:p>
        </p:txBody>
      </p:sp>
      <p:sp>
        <p:nvSpPr>
          <p:cNvPr id="3" name="Content Placeholder 2"/>
          <p:cNvSpPr>
            <a:spLocks noGrp="1"/>
          </p:cNvSpPr>
          <p:nvPr>
            <p:ph idx="1"/>
          </p:nvPr>
        </p:nvSpPr>
        <p:spPr>
          <a:xfrm>
            <a:off x="0" y="1091822"/>
            <a:ext cx="12192000" cy="5766178"/>
          </a:xfrm>
        </p:spPr>
        <p:txBody>
          <a:bodyPr>
            <a:normAutofit fontScale="92500" lnSpcReduction="20000"/>
          </a:bodyPr>
          <a:lstStyle/>
          <a:p>
            <a:r>
              <a:rPr lang="en-US" dirty="0" smtClean="0"/>
              <a:t>To install R on your computer go to the website of R: </a:t>
            </a:r>
            <a:r>
              <a:rPr lang="en-US" dirty="0" smtClean="0">
                <a:hlinkClick r:id="rId2"/>
              </a:rPr>
              <a:t>http://www.r-project.org/</a:t>
            </a:r>
            <a:endParaRPr lang="en-US" dirty="0" smtClean="0"/>
          </a:p>
          <a:p>
            <a:pPr lvl="1"/>
            <a:r>
              <a:rPr lang="en-US" dirty="0" smtClean="0"/>
              <a:t>The website has the most recent version of R </a:t>
            </a:r>
            <a:r>
              <a:rPr lang="en-US" dirty="0" smtClean="0"/>
              <a:t>(</a:t>
            </a:r>
            <a:r>
              <a:rPr lang="en-US" dirty="0" smtClean="0"/>
              <a:t>4.0</a:t>
            </a:r>
            <a:r>
              <a:rPr lang="en-US" dirty="0" smtClean="0"/>
              <a:t>)</a:t>
            </a:r>
            <a:endParaRPr lang="en-US" dirty="0" smtClean="0"/>
          </a:p>
          <a:p>
            <a:pPr lvl="1"/>
            <a:r>
              <a:rPr lang="en-US" dirty="0" smtClean="0"/>
              <a:t>Click download CRAN in the left bar (CRAN stands for Comprehensive R Archive Network)</a:t>
            </a:r>
          </a:p>
          <a:p>
            <a:pPr lvl="1"/>
            <a:r>
              <a:rPr lang="en-US" dirty="0" smtClean="0"/>
              <a:t>Choose a download site (it should be quicker to download from a USA/PA site)</a:t>
            </a:r>
          </a:p>
          <a:p>
            <a:pPr lvl="1"/>
            <a:r>
              <a:rPr lang="en-US" dirty="0" smtClean="0"/>
              <a:t>Choose the appropriate operating system (Windows or Mac)</a:t>
            </a:r>
          </a:p>
          <a:p>
            <a:pPr lvl="1"/>
            <a:r>
              <a:rPr lang="en-US" dirty="0" smtClean="0"/>
              <a:t>Click base</a:t>
            </a:r>
          </a:p>
          <a:p>
            <a:pPr lvl="1"/>
            <a:r>
              <a:rPr lang="en-US" dirty="0" smtClean="0"/>
              <a:t>On the next page, click on the download link and choose default answers for all questions </a:t>
            </a:r>
          </a:p>
          <a:p>
            <a:r>
              <a:rPr lang="en-US" dirty="0"/>
              <a:t>In addition, </a:t>
            </a:r>
            <a:r>
              <a:rPr lang="en-US" dirty="0" smtClean="0"/>
              <a:t>Windows users should also </a:t>
            </a:r>
            <a:r>
              <a:rPr lang="en-US" dirty="0"/>
              <a:t>download </a:t>
            </a:r>
            <a:r>
              <a:rPr lang="en-US" dirty="0" err="1" smtClean="0"/>
              <a:t>RTools</a:t>
            </a:r>
            <a:r>
              <a:rPr lang="en-US" dirty="0" smtClean="0"/>
              <a:t> (go through steps above and instead of clicking on ‘base’ in the penultimate step, click on ‘</a:t>
            </a:r>
            <a:r>
              <a:rPr lang="en-US" dirty="0" err="1" smtClean="0"/>
              <a:t>Rtools</a:t>
            </a:r>
            <a:r>
              <a:rPr lang="en-US" dirty="0" smtClean="0"/>
              <a:t>’. The version you would want to download is </a:t>
            </a:r>
            <a:r>
              <a:rPr lang="en-US" dirty="0" smtClean="0"/>
              <a:t>Rtools40.exe</a:t>
            </a:r>
            <a:r>
              <a:rPr lang="en-US" dirty="0" smtClean="0"/>
              <a:t>)</a:t>
            </a:r>
          </a:p>
          <a:p>
            <a:pPr lvl="1"/>
            <a:r>
              <a:rPr lang="en-US" dirty="0" smtClean="0"/>
              <a:t>Doesn’t seem to be necessary for Mac Users (??)</a:t>
            </a:r>
          </a:p>
          <a:p>
            <a:r>
              <a:rPr lang="en-US" dirty="0" smtClean="0"/>
              <a:t>After finishing this setup, you should see an ”R” icon on you desktop. Clicking on this would start up the standard interface. </a:t>
            </a:r>
          </a:p>
          <a:p>
            <a:r>
              <a:rPr lang="en-US" dirty="0" smtClean="0"/>
              <a:t>It’s recommended to use the </a:t>
            </a:r>
            <a:r>
              <a:rPr lang="en-US" dirty="0" err="1" smtClean="0"/>
              <a:t>RStudio</a:t>
            </a:r>
            <a:r>
              <a:rPr lang="en-US" dirty="0" smtClean="0"/>
              <a:t> interface (Open Source License). </a:t>
            </a:r>
          </a:p>
          <a:p>
            <a:r>
              <a:rPr lang="en-US" dirty="0" smtClean="0"/>
              <a:t>To install </a:t>
            </a:r>
            <a:r>
              <a:rPr lang="en-US" dirty="0" err="1" smtClean="0"/>
              <a:t>Rstudio</a:t>
            </a:r>
            <a:r>
              <a:rPr lang="en-US" dirty="0" smtClean="0"/>
              <a:t> Desktop, go to: </a:t>
            </a:r>
            <a:r>
              <a:rPr lang="en-US" dirty="0" smtClean="0">
                <a:hlinkClick r:id="rId3"/>
              </a:rPr>
              <a:t>http://www.rstudio.org/</a:t>
            </a:r>
            <a:r>
              <a:rPr lang="en-US" dirty="0" smtClean="0"/>
              <a:t> and follow the instructions (choose recommended/default settings for all questions)</a:t>
            </a:r>
          </a:p>
        </p:txBody>
      </p:sp>
    </p:spTree>
    <p:extLst>
      <p:ext uri="{BB962C8B-B14F-4D97-AF65-F5344CB8AC3E}">
        <p14:creationId xmlns:p14="http://schemas.microsoft.com/office/powerpoint/2010/main" val="277327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lstStyle/>
          <a:p>
            <a:r>
              <a:rPr lang="en-US" b="1" dirty="0" smtClean="0"/>
              <a:t>Some Useful Statistical Functions</a:t>
            </a:r>
            <a:endParaRPr lang="en-US" b="1" dirty="0"/>
          </a:p>
        </p:txBody>
      </p:sp>
      <p:sp>
        <p:nvSpPr>
          <p:cNvPr id="3" name="Content Placeholder 2"/>
          <p:cNvSpPr>
            <a:spLocks noGrp="1"/>
          </p:cNvSpPr>
          <p:nvPr>
            <p:ph idx="1"/>
          </p:nvPr>
        </p:nvSpPr>
        <p:spPr>
          <a:xfrm>
            <a:off x="0" y="1028700"/>
            <a:ext cx="12192000" cy="5829299"/>
          </a:xfrm>
        </p:spPr>
        <p:txBody>
          <a:bodyPr>
            <a:normAutofit fontScale="77500" lnSpcReduction="20000"/>
          </a:bodyPr>
          <a:lstStyle/>
          <a:p>
            <a:pPr marL="0" indent="0">
              <a:buNone/>
            </a:pPr>
            <a:r>
              <a:rPr lang="en-US" b="1" dirty="0" smtClean="0">
                <a:solidFill>
                  <a:srgbClr val="0070C0"/>
                </a:solidFill>
              </a:rPr>
              <a:t>&gt;a = c(1,1,1,1,0,0,0,0,0,0,2,2,2,2,3,3,3,4)</a:t>
            </a:r>
          </a:p>
          <a:p>
            <a:pPr marL="0" indent="0">
              <a:buNone/>
            </a:pPr>
            <a:r>
              <a:rPr lang="en-US" b="1" dirty="0" smtClean="0">
                <a:solidFill>
                  <a:srgbClr val="0070C0"/>
                </a:solidFill>
              </a:rPr>
              <a:t>&gt;mean(a)				</a:t>
            </a:r>
            <a:r>
              <a:rPr lang="en-US" b="1" dirty="0" smtClean="0">
                <a:solidFill>
                  <a:srgbClr val="00B050"/>
                </a:solidFill>
              </a:rPr>
              <a:t>#mean of elements in a</a:t>
            </a:r>
          </a:p>
          <a:p>
            <a:pPr marL="0" indent="0">
              <a:buNone/>
            </a:pPr>
            <a:r>
              <a:rPr lang="en-US" b="1" dirty="0"/>
              <a:t>	</a:t>
            </a:r>
            <a:r>
              <a:rPr lang="en-US" b="1" dirty="0" smtClean="0">
                <a:solidFill>
                  <a:srgbClr val="FF0000"/>
                </a:solidFill>
              </a:rPr>
              <a:t>[1] 1.388889</a:t>
            </a:r>
          </a:p>
          <a:p>
            <a:pPr marL="0" indent="0">
              <a:buNone/>
            </a:pPr>
            <a:r>
              <a:rPr lang="en-US" b="1" dirty="0" smtClean="0">
                <a:solidFill>
                  <a:srgbClr val="0070C0"/>
                </a:solidFill>
              </a:rPr>
              <a:t>&gt;max(a)				</a:t>
            </a:r>
            <a:r>
              <a:rPr lang="en-US" b="1" dirty="0" smtClean="0">
                <a:solidFill>
                  <a:srgbClr val="00B050"/>
                </a:solidFill>
              </a:rPr>
              <a:t>#maximum element in a</a:t>
            </a:r>
          </a:p>
          <a:p>
            <a:pPr marL="0" indent="0">
              <a:buNone/>
            </a:pPr>
            <a:r>
              <a:rPr lang="en-US" b="1" dirty="0"/>
              <a:t>	</a:t>
            </a:r>
            <a:r>
              <a:rPr lang="en-US" b="1" dirty="0" smtClean="0">
                <a:solidFill>
                  <a:srgbClr val="FF0000"/>
                </a:solidFill>
              </a:rPr>
              <a:t>[1] 4</a:t>
            </a:r>
          </a:p>
          <a:p>
            <a:pPr marL="0" indent="0">
              <a:buNone/>
            </a:pPr>
            <a:r>
              <a:rPr lang="en-US" b="1" dirty="0" smtClean="0">
                <a:solidFill>
                  <a:srgbClr val="0070C0"/>
                </a:solidFill>
              </a:rPr>
              <a:t>&gt;round(</a:t>
            </a:r>
            <a:r>
              <a:rPr lang="en-US" b="1" dirty="0" err="1" smtClean="0">
                <a:solidFill>
                  <a:srgbClr val="0070C0"/>
                </a:solidFill>
              </a:rPr>
              <a:t>sd</a:t>
            </a:r>
            <a:r>
              <a:rPr lang="en-US" b="1" dirty="0" smtClean="0">
                <a:solidFill>
                  <a:srgbClr val="0070C0"/>
                </a:solidFill>
              </a:rPr>
              <a:t>(a),2)				</a:t>
            </a:r>
            <a:r>
              <a:rPr lang="en-US" b="1" dirty="0" smtClean="0">
                <a:solidFill>
                  <a:srgbClr val="00B050"/>
                </a:solidFill>
              </a:rPr>
              <a:t>#standard deviation of a, rounded to 2 decimal places</a:t>
            </a:r>
          </a:p>
          <a:p>
            <a:pPr marL="0" indent="0">
              <a:buNone/>
            </a:pPr>
            <a:r>
              <a:rPr lang="en-US" b="1" dirty="0" smtClean="0"/>
              <a:t>	</a:t>
            </a:r>
            <a:r>
              <a:rPr lang="en-US" b="1" dirty="0" smtClean="0">
                <a:solidFill>
                  <a:srgbClr val="FF0000"/>
                </a:solidFill>
              </a:rPr>
              <a:t>[</a:t>
            </a:r>
            <a:r>
              <a:rPr lang="en-US" b="1" dirty="0">
                <a:solidFill>
                  <a:srgbClr val="FF0000"/>
                </a:solidFill>
              </a:rPr>
              <a:t>1] </a:t>
            </a:r>
            <a:r>
              <a:rPr lang="en-US" b="1" dirty="0" smtClean="0">
                <a:solidFill>
                  <a:srgbClr val="FF0000"/>
                </a:solidFill>
              </a:rPr>
              <a:t>1.29</a:t>
            </a:r>
            <a:endParaRPr lang="en-US" b="1" dirty="0">
              <a:solidFill>
                <a:srgbClr val="FF0000"/>
              </a:solidFill>
            </a:endParaRPr>
          </a:p>
          <a:p>
            <a:pPr marL="0" indent="0">
              <a:buNone/>
            </a:pPr>
            <a:r>
              <a:rPr lang="en-US" b="1" dirty="0" smtClean="0">
                <a:solidFill>
                  <a:srgbClr val="0070C0"/>
                </a:solidFill>
              </a:rPr>
              <a:t>&gt;sum(a)				</a:t>
            </a:r>
            <a:r>
              <a:rPr lang="en-US" b="1" dirty="0" smtClean="0">
                <a:solidFill>
                  <a:srgbClr val="00B050"/>
                </a:solidFill>
              </a:rPr>
              <a:t>#sum the elements of a</a:t>
            </a:r>
          </a:p>
          <a:p>
            <a:pPr marL="0" indent="0">
              <a:buNone/>
            </a:pPr>
            <a:r>
              <a:rPr lang="en-US" b="1" dirty="0"/>
              <a:t>	</a:t>
            </a:r>
            <a:r>
              <a:rPr lang="en-US" b="1" dirty="0" smtClean="0">
                <a:solidFill>
                  <a:srgbClr val="FF0000"/>
                </a:solidFill>
              </a:rPr>
              <a:t>[1] 25</a:t>
            </a:r>
          </a:p>
          <a:p>
            <a:pPr marL="0" indent="0">
              <a:buNone/>
            </a:pPr>
            <a:r>
              <a:rPr lang="en-US" b="1" dirty="0" smtClean="0">
                <a:solidFill>
                  <a:srgbClr val="0070C0"/>
                </a:solidFill>
              </a:rPr>
              <a:t>&gt;summary(a)				</a:t>
            </a:r>
            <a:r>
              <a:rPr lang="en-US" b="1" dirty="0" smtClean="0">
                <a:solidFill>
                  <a:srgbClr val="00B050"/>
                </a:solidFill>
              </a:rPr>
              <a:t>#summary statistics, median and quartiles</a:t>
            </a:r>
          </a:p>
          <a:p>
            <a:pPr marL="0" indent="0">
              <a:buNone/>
            </a:pPr>
            <a:r>
              <a:rPr lang="en-US" b="1" dirty="0" smtClean="0"/>
              <a:t>	</a:t>
            </a:r>
            <a:r>
              <a:rPr lang="en-US" b="1" dirty="0" smtClean="0">
                <a:solidFill>
                  <a:srgbClr val="FF0000"/>
                </a:solidFill>
              </a:rPr>
              <a:t>Min	1</a:t>
            </a:r>
            <a:r>
              <a:rPr lang="en-US" b="1" baseline="30000" dirty="0" smtClean="0">
                <a:solidFill>
                  <a:srgbClr val="FF0000"/>
                </a:solidFill>
              </a:rPr>
              <a:t>st</a:t>
            </a:r>
            <a:r>
              <a:rPr lang="en-US" b="1" dirty="0" smtClean="0">
                <a:solidFill>
                  <a:srgbClr val="FF0000"/>
                </a:solidFill>
              </a:rPr>
              <a:t> Qu.		Median	Mean		3</a:t>
            </a:r>
            <a:r>
              <a:rPr lang="en-US" b="1" baseline="30000" dirty="0" smtClean="0">
                <a:solidFill>
                  <a:srgbClr val="FF0000"/>
                </a:solidFill>
              </a:rPr>
              <a:t>rd</a:t>
            </a:r>
            <a:r>
              <a:rPr lang="en-US" b="1" dirty="0" smtClean="0">
                <a:solidFill>
                  <a:srgbClr val="FF0000"/>
                </a:solidFill>
              </a:rPr>
              <a:t> Qu.		Max</a:t>
            </a:r>
          </a:p>
          <a:p>
            <a:pPr marL="0" indent="0">
              <a:buNone/>
            </a:pPr>
            <a:r>
              <a:rPr lang="en-US" b="1" dirty="0" smtClean="0">
                <a:solidFill>
                  <a:srgbClr val="FF0000"/>
                </a:solidFill>
              </a:rPr>
              <a:t>	0.00	0.00		1.00		1.389		2.00		4.00</a:t>
            </a:r>
          </a:p>
          <a:p>
            <a:pPr marL="0" indent="0">
              <a:buNone/>
            </a:pPr>
            <a:r>
              <a:rPr lang="en-US" b="1" dirty="0" smtClean="0">
                <a:solidFill>
                  <a:srgbClr val="0070C0"/>
                </a:solidFill>
              </a:rPr>
              <a:t>&gt;summary(factor(a))			</a:t>
            </a:r>
            <a:r>
              <a:rPr lang="en-US" b="1" dirty="0" smtClean="0">
                <a:solidFill>
                  <a:srgbClr val="00B050"/>
                </a:solidFill>
              </a:rPr>
              <a:t>#create a frequency table of a</a:t>
            </a:r>
          </a:p>
          <a:p>
            <a:pPr marL="0" indent="0">
              <a:buNone/>
            </a:pPr>
            <a:r>
              <a:rPr lang="en-US" b="1" dirty="0" smtClean="0"/>
              <a:t>	</a:t>
            </a:r>
            <a:r>
              <a:rPr lang="en-US" b="1" dirty="0" smtClean="0">
                <a:solidFill>
                  <a:srgbClr val="FF0000"/>
                </a:solidFill>
              </a:rPr>
              <a:t>0	1	2	3	4			</a:t>
            </a:r>
            <a:r>
              <a:rPr lang="en-US" b="1" dirty="0" smtClean="0">
                <a:solidFill>
                  <a:srgbClr val="00B050"/>
                </a:solidFill>
              </a:rPr>
              <a:t>#each element of a</a:t>
            </a:r>
          </a:p>
          <a:p>
            <a:pPr marL="0" indent="0">
              <a:buNone/>
            </a:pPr>
            <a:r>
              <a:rPr lang="en-US" b="1" dirty="0" smtClean="0">
                <a:solidFill>
                  <a:srgbClr val="FF0000"/>
                </a:solidFill>
              </a:rPr>
              <a:t>	6	4	4	3	1			</a:t>
            </a:r>
            <a:r>
              <a:rPr lang="en-US" b="1" dirty="0" smtClean="0">
                <a:solidFill>
                  <a:srgbClr val="00B050"/>
                </a:solidFill>
              </a:rPr>
              <a:t>#how often each element appears</a:t>
            </a:r>
          </a:p>
          <a:p>
            <a:pPr marL="0" indent="0">
              <a:buNone/>
            </a:pPr>
            <a:r>
              <a:rPr lang="en-US" b="1" dirty="0" smtClean="0">
                <a:solidFill>
                  <a:srgbClr val="0070C0"/>
                </a:solidFill>
              </a:rPr>
              <a:t>&gt;summary(</a:t>
            </a:r>
            <a:r>
              <a:rPr lang="en-US" b="1" dirty="0" err="1" smtClean="0">
                <a:solidFill>
                  <a:srgbClr val="0070C0"/>
                </a:solidFill>
              </a:rPr>
              <a:t>mydata$a</a:t>
            </a:r>
            <a:r>
              <a:rPr lang="en-US" b="1" dirty="0" smtClean="0">
                <a:solidFill>
                  <a:srgbClr val="0070C0"/>
                </a:solidFill>
              </a:rPr>
              <a:t>)</a:t>
            </a:r>
            <a:r>
              <a:rPr lang="en-US" b="1" dirty="0" smtClean="0">
                <a:solidFill>
                  <a:srgbClr val="00B050"/>
                </a:solidFill>
              </a:rPr>
              <a:t>			#same logic &amp; functions work if a is a variable in dataset </a:t>
            </a:r>
            <a:r>
              <a:rPr lang="en-US" b="1" dirty="0" err="1" smtClean="0">
                <a:solidFill>
                  <a:srgbClr val="00B050"/>
                </a:solidFill>
              </a:rPr>
              <a:t>mydata</a:t>
            </a:r>
            <a:endParaRPr lang="en-US" b="1" dirty="0" smtClean="0">
              <a:solidFill>
                <a:srgbClr val="00B050"/>
              </a:solidFill>
            </a:endParaRPr>
          </a:p>
          <a:p>
            <a:pPr marL="0" indent="0">
              <a:buNone/>
            </a:pPr>
            <a:endParaRPr lang="en-US" b="1" dirty="0"/>
          </a:p>
        </p:txBody>
      </p:sp>
    </p:spTree>
    <p:extLst>
      <p:ext uri="{BB962C8B-B14F-4D97-AF65-F5344CB8AC3E}">
        <p14:creationId xmlns:p14="http://schemas.microsoft.com/office/powerpoint/2010/main" val="442031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2885"/>
          </a:xfrm>
        </p:spPr>
        <p:txBody>
          <a:bodyPr/>
          <a:lstStyle/>
          <a:p>
            <a:r>
              <a:rPr lang="en-US" b="1" dirty="0" smtClean="0"/>
              <a:t>Avoiding Scientific Notation</a:t>
            </a:r>
            <a:endParaRPr lang="en-US" b="1" dirty="0"/>
          </a:p>
        </p:txBody>
      </p:sp>
      <p:sp>
        <p:nvSpPr>
          <p:cNvPr id="3" name="Content Placeholder 2"/>
          <p:cNvSpPr>
            <a:spLocks noGrp="1"/>
          </p:cNvSpPr>
          <p:nvPr>
            <p:ph idx="1"/>
          </p:nvPr>
        </p:nvSpPr>
        <p:spPr>
          <a:xfrm>
            <a:off x="0" y="1001377"/>
            <a:ext cx="12192000" cy="4351338"/>
          </a:xfrm>
        </p:spPr>
        <p:txBody>
          <a:bodyPr/>
          <a:lstStyle/>
          <a:p>
            <a:r>
              <a:rPr lang="en-US" dirty="0" smtClean="0"/>
              <a:t>Results are often given in scientific notation (</a:t>
            </a:r>
            <a:r>
              <a:rPr lang="en-US" dirty="0" err="1" smtClean="0"/>
              <a:t>e..g</a:t>
            </a:r>
            <a:r>
              <a:rPr lang="en-US" dirty="0" smtClean="0"/>
              <a:t>, 2.34x10^-5).</a:t>
            </a:r>
          </a:p>
          <a:p>
            <a:r>
              <a:rPr lang="en-US" dirty="0" smtClean="0"/>
              <a:t>To avoid this, use the following command in the beginning of every program:</a:t>
            </a:r>
          </a:p>
          <a:p>
            <a:pPr marL="0" indent="0">
              <a:buNone/>
            </a:pPr>
            <a:r>
              <a:rPr lang="en-US" b="1" dirty="0" smtClean="0">
                <a:solidFill>
                  <a:srgbClr val="0070C0"/>
                </a:solidFill>
              </a:rPr>
              <a:t>		</a:t>
            </a:r>
            <a:r>
              <a:rPr lang="pl-PL" b="1" dirty="0" smtClean="0">
                <a:solidFill>
                  <a:srgbClr val="0070C0"/>
                </a:solidFill>
              </a:rPr>
              <a:t>&gt;</a:t>
            </a:r>
            <a:r>
              <a:rPr lang="en-US" b="1" dirty="0" smtClean="0">
                <a:solidFill>
                  <a:srgbClr val="0070C0"/>
                </a:solidFill>
              </a:rPr>
              <a:t>options(</a:t>
            </a:r>
            <a:r>
              <a:rPr lang="en-US" b="1" dirty="0" err="1" smtClean="0">
                <a:solidFill>
                  <a:srgbClr val="0070C0"/>
                </a:solidFill>
              </a:rPr>
              <a:t>scipen</a:t>
            </a:r>
            <a:r>
              <a:rPr lang="en-US" b="1" dirty="0" smtClean="0">
                <a:solidFill>
                  <a:srgbClr val="0070C0"/>
                </a:solidFill>
              </a:rPr>
              <a:t>=999)</a:t>
            </a:r>
            <a:r>
              <a:rPr lang="pl-PL" b="1" dirty="0" smtClean="0">
                <a:solidFill>
                  <a:srgbClr val="0070C0"/>
                </a:solidFill>
              </a:rPr>
              <a:t> </a:t>
            </a:r>
            <a:endParaRPr lang="en-US" b="1" dirty="0">
              <a:solidFill>
                <a:srgbClr val="0070C0"/>
              </a:solidFill>
            </a:endParaRPr>
          </a:p>
        </p:txBody>
      </p:sp>
    </p:spTree>
    <p:extLst>
      <p:ext uri="{BB962C8B-B14F-4D97-AF65-F5344CB8AC3E}">
        <p14:creationId xmlns:p14="http://schemas.microsoft.com/office/powerpoint/2010/main" val="79508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355731" cy="777922"/>
          </a:xfrm>
        </p:spPr>
        <p:txBody>
          <a:bodyPr>
            <a:normAutofit fontScale="90000"/>
          </a:bodyPr>
          <a:lstStyle/>
          <a:p>
            <a:r>
              <a:rPr lang="en-US" b="1" dirty="0" err="1" smtClean="0"/>
              <a:t>RStudio</a:t>
            </a:r>
            <a:r>
              <a:rPr lang="en-US" b="1" dirty="0" smtClean="0"/>
              <a:t> Layout</a:t>
            </a:r>
            <a:endParaRPr lang="en-US" b="1" dirty="0"/>
          </a:p>
        </p:txBody>
      </p:sp>
      <p:sp>
        <p:nvSpPr>
          <p:cNvPr id="3" name="Content Placeholder 2"/>
          <p:cNvSpPr>
            <a:spLocks noGrp="1"/>
          </p:cNvSpPr>
          <p:nvPr>
            <p:ph idx="1"/>
          </p:nvPr>
        </p:nvSpPr>
        <p:spPr>
          <a:xfrm>
            <a:off x="0" y="777923"/>
            <a:ext cx="4599296" cy="6080077"/>
          </a:xfrm>
        </p:spPr>
        <p:txBody>
          <a:bodyPr>
            <a:normAutofit fontScale="70000" lnSpcReduction="20000"/>
          </a:bodyPr>
          <a:lstStyle/>
          <a:p>
            <a:r>
              <a:rPr lang="en-US" b="1" dirty="0" smtClean="0"/>
              <a:t>Bottom left: </a:t>
            </a:r>
            <a:r>
              <a:rPr lang="en-US" dirty="0" smtClean="0"/>
              <a:t>console (command) window. Here you can type simple commands</a:t>
            </a:r>
          </a:p>
          <a:p>
            <a:r>
              <a:rPr lang="en-US" b="1" dirty="0" smtClean="0"/>
              <a:t>Top left: </a:t>
            </a:r>
            <a:r>
              <a:rPr lang="en-US" dirty="0" smtClean="0"/>
              <a:t>editor window (also called script window). Collections of commands (scripts) can be edited and saved. When you don’t get this window, you can open it with File → New → R script. Just typing a command in the editor window is not enough, it has to get into the command window before R executes the command. If you want to run one or more lines from the script window (or the whole script), you can select the lines and click Run or press CTRL+ENTER.</a:t>
            </a:r>
          </a:p>
          <a:p>
            <a:r>
              <a:rPr lang="en-US" b="1" dirty="0" smtClean="0"/>
              <a:t>Top right: </a:t>
            </a:r>
            <a:r>
              <a:rPr lang="en-US" dirty="0" smtClean="0"/>
              <a:t>workspace / history window. In the workspace window you can see which data and values R has in its memory. You can view and edit the values by clicking on them.</a:t>
            </a:r>
          </a:p>
          <a:p>
            <a:r>
              <a:rPr lang="en-US" b="1" dirty="0" smtClean="0"/>
              <a:t>Bottom right: </a:t>
            </a:r>
            <a:r>
              <a:rPr lang="en-US" dirty="0" smtClean="0"/>
              <a:t>files / plots / packages / help window. Here you can open files, view plots (also previous plots), install and load packages or use the help function. </a:t>
            </a:r>
            <a:endParaRPr lang="en-US" dirty="0"/>
          </a:p>
        </p:txBody>
      </p:sp>
      <p:pic>
        <p:nvPicPr>
          <p:cNvPr id="4" name="Picture 3"/>
          <p:cNvPicPr>
            <a:picLocks noChangeAspect="1"/>
          </p:cNvPicPr>
          <p:nvPr/>
        </p:nvPicPr>
        <p:blipFill>
          <a:blip r:embed="rId2"/>
          <a:stretch>
            <a:fillRect/>
          </a:stretch>
        </p:blipFill>
        <p:spPr>
          <a:xfrm>
            <a:off x="4462818" y="757262"/>
            <a:ext cx="7729182" cy="5998768"/>
          </a:xfrm>
          <a:prstGeom prst="rect">
            <a:avLst/>
          </a:prstGeom>
        </p:spPr>
      </p:pic>
    </p:spTree>
    <p:extLst>
      <p:ext uri="{BB962C8B-B14F-4D97-AF65-F5344CB8AC3E}">
        <p14:creationId xmlns:p14="http://schemas.microsoft.com/office/powerpoint/2010/main" val="2293343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p>
            <a:r>
              <a:rPr lang="en-US" b="1" dirty="0" smtClean="0"/>
              <a:t>Setting the Working Directory</a:t>
            </a:r>
            <a:endParaRPr lang="en-US" b="1" dirty="0"/>
          </a:p>
        </p:txBody>
      </p:sp>
      <p:sp>
        <p:nvSpPr>
          <p:cNvPr id="3" name="Content Placeholder 2"/>
          <p:cNvSpPr>
            <a:spLocks noGrp="1"/>
          </p:cNvSpPr>
          <p:nvPr>
            <p:ph idx="1"/>
          </p:nvPr>
        </p:nvSpPr>
        <p:spPr>
          <a:xfrm>
            <a:off x="0" y="1156884"/>
            <a:ext cx="12192000" cy="5701116"/>
          </a:xfrm>
        </p:spPr>
        <p:txBody>
          <a:bodyPr>
            <a:normAutofit fontScale="92500" lnSpcReduction="10000"/>
          </a:bodyPr>
          <a:lstStyle/>
          <a:p>
            <a:r>
              <a:rPr lang="en-US" dirty="0" smtClean="0"/>
              <a:t>Your working directory is the folder on your computer in which you are currently working. </a:t>
            </a:r>
          </a:p>
          <a:p>
            <a:r>
              <a:rPr lang="en-US" dirty="0" smtClean="0"/>
              <a:t>When you ask R to open a certain file, it will look in the working directory for this file, and when you tell R to save a data file or figure, it will save it in the working directory. </a:t>
            </a:r>
          </a:p>
          <a:p>
            <a:r>
              <a:rPr lang="en-US" dirty="0" smtClean="0"/>
              <a:t>Before you start working, please set your working directory to where all your data and script files are or should be stored. Type in the command window: </a:t>
            </a:r>
            <a:r>
              <a:rPr lang="en-US" b="1" dirty="0" err="1" smtClean="0">
                <a:solidFill>
                  <a:schemeClr val="accent1">
                    <a:lumMod val="75000"/>
                  </a:schemeClr>
                </a:solidFill>
              </a:rPr>
              <a:t>setwd</a:t>
            </a:r>
            <a:r>
              <a:rPr lang="en-US" b="1" dirty="0" smtClean="0">
                <a:solidFill>
                  <a:schemeClr val="accent1">
                    <a:lumMod val="75000"/>
                  </a:schemeClr>
                </a:solidFill>
              </a:rPr>
              <a:t>("</a:t>
            </a:r>
            <a:r>
              <a:rPr lang="en-US" b="1" dirty="0" err="1" smtClean="0">
                <a:solidFill>
                  <a:schemeClr val="accent1">
                    <a:lumMod val="75000"/>
                  </a:schemeClr>
                </a:solidFill>
              </a:rPr>
              <a:t>directoryname</a:t>
            </a:r>
            <a:r>
              <a:rPr lang="en-US" b="1" dirty="0" smtClean="0">
                <a:solidFill>
                  <a:schemeClr val="accent1">
                    <a:lumMod val="75000"/>
                  </a:schemeClr>
                </a:solidFill>
              </a:rPr>
              <a:t>")</a:t>
            </a:r>
            <a:r>
              <a:rPr lang="en-US" dirty="0" smtClean="0">
                <a:solidFill>
                  <a:schemeClr val="accent1">
                    <a:lumMod val="75000"/>
                  </a:schemeClr>
                </a:solidFill>
              </a:rPr>
              <a:t>. </a:t>
            </a:r>
            <a:r>
              <a:rPr lang="en-US" dirty="0" smtClean="0"/>
              <a:t>For example: </a:t>
            </a:r>
          </a:p>
          <a:p>
            <a:pPr marL="0" indent="0">
              <a:buNone/>
            </a:pPr>
            <a:r>
              <a:rPr lang="en-US" dirty="0" smtClean="0"/>
              <a:t>	</a:t>
            </a:r>
            <a:r>
              <a:rPr lang="en-US" i="1" dirty="0" smtClean="0"/>
              <a:t>Windows</a:t>
            </a:r>
            <a:r>
              <a:rPr lang="en-US" dirty="0" smtClean="0"/>
              <a:t>		</a:t>
            </a:r>
            <a:r>
              <a:rPr lang="en-US" b="1" dirty="0" smtClean="0">
                <a:solidFill>
                  <a:schemeClr val="accent1">
                    <a:lumMod val="75000"/>
                  </a:schemeClr>
                </a:solidFill>
              </a:rPr>
              <a:t>&gt; </a:t>
            </a:r>
            <a:r>
              <a:rPr lang="en-US" b="1" dirty="0" err="1" smtClean="0">
                <a:solidFill>
                  <a:schemeClr val="accent1">
                    <a:lumMod val="75000"/>
                  </a:schemeClr>
                </a:solidFill>
              </a:rPr>
              <a:t>setwd</a:t>
            </a:r>
            <a:r>
              <a:rPr lang="en-US" b="1" dirty="0">
                <a:solidFill>
                  <a:schemeClr val="accent1">
                    <a:lumMod val="75000"/>
                  </a:schemeClr>
                </a:solidFill>
              </a:rPr>
              <a:t>("C</a:t>
            </a:r>
            <a:r>
              <a:rPr lang="en-US" b="1" dirty="0" smtClean="0">
                <a:solidFill>
                  <a:schemeClr val="accent1">
                    <a:lumMod val="75000"/>
                  </a:schemeClr>
                </a:solidFill>
              </a:rPr>
              <a:t>:/MUSA 501/Lecture 2/")</a:t>
            </a:r>
          </a:p>
          <a:p>
            <a:pPr marL="0" indent="0">
              <a:buNone/>
            </a:pPr>
            <a:r>
              <a:rPr lang="en-US" b="1" dirty="0">
                <a:solidFill>
                  <a:schemeClr val="accent1">
                    <a:lumMod val="75000"/>
                  </a:schemeClr>
                </a:solidFill>
              </a:rPr>
              <a:t>	</a:t>
            </a:r>
            <a:r>
              <a:rPr lang="en-US" i="1" dirty="0" smtClean="0"/>
              <a:t>Mac			</a:t>
            </a:r>
            <a:r>
              <a:rPr lang="en-US" b="1" dirty="0">
                <a:solidFill>
                  <a:schemeClr val="accent1">
                    <a:lumMod val="75000"/>
                  </a:schemeClr>
                </a:solidFill>
              </a:rPr>
              <a:t>&gt; </a:t>
            </a:r>
            <a:r>
              <a:rPr lang="en-US" b="1" dirty="0" err="1">
                <a:solidFill>
                  <a:schemeClr val="accent1">
                    <a:lumMod val="75000"/>
                  </a:schemeClr>
                </a:solidFill>
              </a:rPr>
              <a:t>setwd</a:t>
            </a:r>
            <a:r>
              <a:rPr lang="en-US" b="1" dirty="0" smtClean="0">
                <a:solidFill>
                  <a:schemeClr val="accent1">
                    <a:lumMod val="75000"/>
                  </a:schemeClr>
                </a:solidFill>
              </a:rPr>
              <a:t>(</a:t>
            </a:r>
            <a:r>
              <a:rPr lang="en-US" b="1" dirty="0">
                <a:solidFill>
                  <a:schemeClr val="accent1">
                    <a:lumMod val="75000"/>
                  </a:schemeClr>
                </a:solidFill>
              </a:rPr>
              <a:t>"</a:t>
            </a:r>
            <a:r>
              <a:rPr lang="en-US" b="1" dirty="0" smtClean="0">
                <a:solidFill>
                  <a:schemeClr val="accent1">
                    <a:lumMod val="75000"/>
                  </a:schemeClr>
                </a:solidFill>
              </a:rPr>
              <a:t>/Users/</a:t>
            </a:r>
            <a:r>
              <a:rPr lang="en-US" b="1" dirty="0" err="1" smtClean="0">
                <a:solidFill>
                  <a:schemeClr val="accent1">
                    <a:lumMod val="75000"/>
                  </a:schemeClr>
                </a:solidFill>
              </a:rPr>
              <a:t>MacBookPro</a:t>
            </a:r>
            <a:r>
              <a:rPr lang="en-US" b="1" dirty="0" smtClean="0">
                <a:solidFill>
                  <a:schemeClr val="accent1">
                    <a:lumMod val="75000"/>
                  </a:schemeClr>
                </a:solidFill>
              </a:rPr>
              <a:t>/Lecture 2")</a:t>
            </a:r>
          </a:p>
          <a:p>
            <a:r>
              <a:rPr lang="en-US" b="1" dirty="0" smtClean="0"/>
              <a:t>Discuss “ vs. " (and also ‘ vs. ')</a:t>
            </a:r>
            <a:endParaRPr lang="en-US" b="1" dirty="0"/>
          </a:p>
          <a:p>
            <a:r>
              <a:rPr lang="en-US" dirty="0" smtClean="0"/>
              <a:t>Make sure that the slashes are forward slashes and that you don’t forget the quotes </a:t>
            </a:r>
          </a:p>
          <a:p>
            <a:r>
              <a:rPr lang="en-US" b="1" u="sng" dirty="0" smtClean="0"/>
              <a:t>R is case sensitive</a:t>
            </a:r>
            <a:r>
              <a:rPr lang="en-US" dirty="0" smtClean="0"/>
              <a:t>, so make sure you write capitals where necessary. </a:t>
            </a:r>
          </a:p>
          <a:p>
            <a:r>
              <a:rPr lang="en-US" dirty="0" smtClean="0"/>
              <a:t>Within </a:t>
            </a:r>
            <a:r>
              <a:rPr lang="en-US" dirty="0" err="1" smtClean="0"/>
              <a:t>RStudio</a:t>
            </a:r>
            <a:r>
              <a:rPr lang="en-US" dirty="0" smtClean="0"/>
              <a:t> you can also go to Tools / Global Options / Set working directory</a:t>
            </a:r>
            <a:endParaRPr lang="en-US" dirty="0"/>
          </a:p>
        </p:txBody>
      </p:sp>
    </p:spTree>
    <p:extLst>
      <p:ext uri="{BB962C8B-B14F-4D97-AF65-F5344CB8AC3E}">
        <p14:creationId xmlns:p14="http://schemas.microsoft.com/office/powerpoint/2010/main" val="908696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h those Greek question marks (repost as I accidentally deleted my whole  first post) : ProgrammerHum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370" y="78057"/>
            <a:ext cx="514350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7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55343"/>
          </a:xfrm>
        </p:spPr>
        <p:txBody>
          <a:bodyPr/>
          <a:lstStyle/>
          <a:p>
            <a:r>
              <a:rPr lang="en-US" b="1" dirty="0" smtClean="0"/>
              <a:t>Packages and Libraries</a:t>
            </a:r>
            <a:endParaRPr lang="en-US" b="1" dirty="0"/>
          </a:p>
        </p:txBody>
      </p:sp>
      <p:sp>
        <p:nvSpPr>
          <p:cNvPr id="3" name="Content Placeholder 2"/>
          <p:cNvSpPr>
            <a:spLocks noGrp="1"/>
          </p:cNvSpPr>
          <p:nvPr>
            <p:ph idx="1"/>
          </p:nvPr>
        </p:nvSpPr>
        <p:spPr>
          <a:xfrm>
            <a:off x="0" y="955343"/>
            <a:ext cx="12192000" cy="5902657"/>
          </a:xfrm>
        </p:spPr>
        <p:txBody>
          <a:bodyPr>
            <a:normAutofit fontScale="85000" lnSpcReduction="20000"/>
          </a:bodyPr>
          <a:lstStyle/>
          <a:p>
            <a:r>
              <a:rPr lang="en-US" dirty="0" smtClean="0"/>
              <a:t>R can do many statistical, GIS, data mining and other analyses. They are organized in so-called packages or libraries. </a:t>
            </a:r>
          </a:p>
          <a:p>
            <a:r>
              <a:rPr lang="en-US" dirty="0" smtClean="0"/>
              <a:t>With the standard installation, most common packages are installed.</a:t>
            </a:r>
          </a:p>
          <a:p>
            <a:r>
              <a:rPr lang="en-US" dirty="0" smtClean="0"/>
              <a:t>To get a list of all installed packages, go to the packages window or type </a:t>
            </a:r>
            <a:r>
              <a:rPr lang="en-US" b="1" dirty="0" smtClean="0">
                <a:solidFill>
                  <a:schemeClr val="accent1">
                    <a:lumMod val="75000"/>
                  </a:schemeClr>
                </a:solidFill>
              </a:rPr>
              <a:t>library()</a:t>
            </a:r>
            <a:r>
              <a:rPr lang="en-US" dirty="0" smtClean="0"/>
              <a:t> in the console window. </a:t>
            </a:r>
          </a:p>
          <a:p>
            <a:r>
              <a:rPr lang="en-US" dirty="0" smtClean="0"/>
              <a:t>If the box in front of the package name is ticked, the package is loaded (activated) and can be used. </a:t>
            </a:r>
          </a:p>
          <a:p>
            <a:r>
              <a:rPr lang="en-US" dirty="0" smtClean="0"/>
              <a:t>There are many more packages available on the R website. Many of them are written by R users. They include packages for advanced statistical analysis, GIS, spatial statistics, data mining, etc. </a:t>
            </a:r>
          </a:p>
          <a:p>
            <a:pPr lvl="1"/>
            <a:r>
              <a:rPr lang="en-US" dirty="0" smtClean="0"/>
              <a:t>This is the reason the most cutting-edge tools first come to R and only then make it into commercial software.</a:t>
            </a:r>
          </a:p>
          <a:p>
            <a:r>
              <a:rPr lang="en-US" dirty="0" smtClean="0"/>
              <a:t>Installing new packages is very simple. For instance, if you want to run the package </a:t>
            </a:r>
            <a:r>
              <a:rPr lang="en-US" b="1" dirty="0" err="1" smtClean="0"/>
              <a:t>nnet</a:t>
            </a:r>
            <a:r>
              <a:rPr lang="en-US" dirty="0" smtClean="0"/>
              <a:t>, used for multinomial logistic regression,  you would simply type:</a:t>
            </a:r>
          </a:p>
          <a:p>
            <a:pPr marL="0" indent="0">
              <a:buNone/>
            </a:pPr>
            <a:r>
              <a:rPr lang="en-US" b="1" dirty="0" smtClean="0">
                <a:solidFill>
                  <a:schemeClr val="accent1">
                    <a:lumMod val="75000"/>
                  </a:schemeClr>
                </a:solidFill>
              </a:rPr>
              <a:t>			&gt; </a:t>
            </a:r>
            <a:r>
              <a:rPr lang="en-US" b="1" dirty="0" err="1" smtClean="0">
                <a:solidFill>
                  <a:schemeClr val="accent1">
                    <a:lumMod val="75000"/>
                  </a:schemeClr>
                </a:solidFill>
              </a:rPr>
              <a:t>install.packages</a:t>
            </a:r>
            <a:r>
              <a:rPr lang="en-US" b="1" dirty="0">
                <a:solidFill>
                  <a:schemeClr val="accent1">
                    <a:lumMod val="75000"/>
                  </a:schemeClr>
                </a:solidFill>
              </a:rPr>
              <a:t>("</a:t>
            </a:r>
            <a:r>
              <a:rPr lang="en-US" b="1" dirty="0" err="1">
                <a:solidFill>
                  <a:schemeClr val="accent1">
                    <a:lumMod val="75000"/>
                  </a:schemeClr>
                </a:solidFill>
              </a:rPr>
              <a:t>nnet</a:t>
            </a:r>
            <a:r>
              <a:rPr lang="en-US" b="1" dirty="0" smtClean="0">
                <a:solidFill>
                  <a:schemeClr val="accent1">
                    <a:lumMod val="75000"/>
                  </a:schemeClr>
                </a:solidFill>
              </a:rPr>
              <a:t>")</a:t>
            </a:r>
          </a:p>
          <a:p>
            <a:pPr marL="0" indent="0">
              <a:buNone/>
            </a:pPr>
            <a:r>
              <a:rPr lang="en-US" b="1" dirty="0" smtClean="0">
                <a:solidFill>
                  <a:schemeClr val="accent1">
                    <a:lumMod val="75000"/>
                  </a:schemeClr>
                </a:solidFill>
              </a:rPr>
              <a:t>			&gt; library(</a:t>
            </a:r>
            <a:r>
              <a:rPr lang="en-US" b="1" dirty="0" err="1" smtClean="0">
                <a:solidFill>
                  <a:schemeClr val="accent1">
                    <a:lumMod val="75000"/>
                  </a:schemeClr>
                </a:solidFill>
              </a:rPr>
              <a:t>nnet</a:t>
            </a:r>
            <a:r>
              <a:rPr lang="en-US" b="1" dirty="0" smtClean="0">
                <a:solidFill>
                  <a:schemeClr val="accent1">
                    <a:lumMod val="75000"/>
                  </a:schemeClr>
                </a:solidFill>
              </a:rPr>
              <a:t>)</a:t>
            </a:r>
          </a:p>
          <a:p>
            <a:r>
              <a:rPr lang="en-US" dirty="0" smtClean="0"/>
              <a:t>For this course, I will tell you which specific packages you need to install for which analyses.</a:t>
            </a:r>
          </a:p>
          <a:p>
            <a:pPr lvl="1"/>
            <a:r>
              <a:rPr lang="en-US" dirty="0" smtClean="0"/>
              <a:t>You will be given the code for each type of analysis, and at the top of the program, you will find the packages that you’ll need to install.</a:t>
            </a:r>
          </a:p>
        </p:txBody>
      </p:sp>
    </p:spTree>
    <p:extLst>
      <p:ext uri="{BB962C8B-B14F-4D97-AF65-F5344CB8AC3E}">
        <p14:creationId xmlns:p14="http://schemas.microsoft.com/office/powerpoint/2010/main" val="3137570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0752"/>
          </a:xfrm>
        </p:spPr>
        <p:txBody>
          <a:bodyPr/>
          <a:lstStyle/>
          <a:p>
            <a:r>
              <a:rPr lang="en-US" b="1" dirty="0" smtClean="0"/>
              <a:t>Using R as a Calculator</a:t>
            </a:r>
            <a:endParaRPr lang="en-US" b="1" dirty="0"/>
          </a:p>
        </p:txBody>
      </p:sp>
      <p:sp>
        <p:nvSpPr>
          <p:cNvPr id="3" name="Content Placeholder 2"/>
          <p:cNvSpPr>
            <a:spLocks noGrp="1"/>
          </p:cNvSpPr>
          <p:nvPr>
            <p:ph idx="1"/>
          </p:nvPr>
        </p:nvSpPr>
        <p:spPr>
          <a:xfrm>
            <a:off x="0" y="1061350"/>
            <a:ext cx="12192000" cy="5796650"/>
          </a:xfrm>
        </p:spPr>
        <p:txBody>
          <a:bodyPr/>
          <a:lstStyle/>
          <a:p>
            <a:r>
              <a:rPr lang="en-US" dirty="0" smtClean="0"/>
              <a:t>R can be used as a calculator. </a:t>
            </a:r>
          </a:p>
          <a:p>
            <a:r>
              <a:rPr lang="en-US" dirty="0" smtClean="0"/>
              <a:t>You can just type your equation in the command window after the “&gt;”: </a:t>
            </a:r>
          </a:p>
          <a:p>
            <a:pPr marL="0" indent="0">
              <a:buNone/>
            </a:pPr>
            <a:r>
              <a:rPr lang="en-US" b="1" dirty="0" smtClean="0"/>
              <a:t>	</a:t>
            </a:r>
            <a:r>
              <a:rPr lang="en-US" b="1" dirty="0" smtClean="0">
                <a:solidFill>
                  <a:schemeClr val="accent1">
                    <a:lumMod val="75000"/>
                  </a:schemeClr>
                </a:solidFill>
              </a:rPr>
              <a:t>			&gt; 10^2 + 36 </a:t>
            </a:r>
          </a:p>
          <a:p>
            <a:r>
              <a:rPr lang="en-US" dirty="0" smtClean="0"/>
              <a:t>R will give the answer </a:t>
            </a:r>
          </a:p>
          <a:p>
            <a:pPr marL="0" indent="0">
              <a:buNone/>
            </a:pPr>
            <a:r>
              <a:rPr lang="en-US" b="1" dirty="0" smtClean="0">
                <a:solidFill>
                  <a:schemeClr val="accent1">
                    <a:lumMod val="75000"/>
                  </a:schemeClr>
                </a:solidFill>
              </a:rPr>
              <a:t>					</a:t>
            </a:r>
            <a:r>
              <a:rPr lang="en-US" b="1" dirty="0" smtClean="0">
                <a:solidFill>
                  <a:srgbClr val="FF0000"/>
                </a:solidFill>
              </a:rPr>
              <a:t>[1] 136 </a:t>
            </a:r>
          </a:p>
          <a:p>
            <a:r>
              <a:rPr lang="en-US" dirty="0" smtClean="0"/>
              <a:t>If you use parentheses and forget to add the closing parenthesis, the “&gt;” on the command line changes into a “+”. The “+” can also mean that R is still busy with some heavy computation. </a:t>
            </a:r>
          </a:p>
          <a:p>
            <a:r>
              <a:rPr lang="en-US" dirty="0" smtClean="0"/>
              <a:t>If you want R to quit what it was doing and give back the “&gt;”, press ESC</a:t>
            </a:r>
            <a:endParaRPr lang="en-US" dirty="0"/>
          </a:p>
        </p:txBody>
      </p:sp>
    </p:spTree>
    <p:extLst>
      <p:ext uri="{BB962C8B-B14F-4D97-AF65-F5344CB8AC3E}">
        <p14:creationId xmlns:p14="http://schemas.microsoft.com/office/powerpoint/2010/main" val="931378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3600"/>
          </a:xfrm>
        </p:spPr>
        <p:txBody>
          <a:bodyPr/>
          <a:lstStyle/>
          <a:p>
            <a:r>
              <a:rPr lang="en-US" b="1" dirty="0" smtClean="0"/>
              <a:t>Workspace</a:t>
            </a:r>
            <a:endParaRPr lang="en-US" b="1" dirty="0"/>
          </a:p>
        </p:txBody>
      </p:sp>
      <p:sp>
        <p:nvSpPr>
          <p:cNvPr id="3" name="Content Placeholder 2"/>
          <p:cNvSpPr>
            <a:spLocks noGrp="1"/>
          </p:cNvSpPr>
          <p:nvPr>
            <p:ph idx="1"/>
          </p:nvPr>
        </p:nvSpPr>
        <p:spPr>
          <a:xfrm>
            <a:off x="0" y="962024"/>
            <a:ext cx="12192000" cy="5895975"/>
          </a:xfrm>
        </p:spPr>
        <p:txBody>
          <a:bodyPr>
            <a:normAutofit fontScale="77500" lnSpcReduction="20000"/>
          </a:bodyPr>
          <a:lstStyle/>
          <a:p>
            <a:r>
              <a:rPr lang="en-US" dirty="0" smtClean="0"/>
              <a:t>You can give numbers a name. By doing so, they become so-called variables which can be used later. For example, you can type in the command window: </a:t>
            </a:r>
          </a:p>
          <a:p>
            <a:pPr marL="0" indent="0">
              <a:buNone/>
            </a:pPr>
            <a:r>
              <a:rPr lang="en-US" b="1" dirty="0" smtClean="0">
                <a:solidFill>
                  <a:schemeClr val="accent1">
                    <a:lumMod val="75000"/>
                  </a:schemeClr>
                </a:solidFill>
              </a:rPr>
              <a:t>				&gt; a = 4			</a:t>
            </a:r>
            <a:r>
              <a:rPr lang="en-US" b="1" dirty="0" smtClean="0">
                <a:solidFill>
                  <a:srgbClr val="00B050"/>
                </a:solidFill>
              </a:rPr>
              <a:t>#This can also be written as a &lt;- 4</a:t>
            </a:r>
          </a:p>
          <a:p>
            <a:r>
              <a:rPr lang="en-US" dirty="0" smtClean="0"/>
              <a:t>You can see that </a:t>
            </a:r>
            <a:r>
              <a:rPr lang="en-US" b="1" dirty="0" smtClean="0">
                <a:solidFill>
                  <a:schemeClr val="accent1">
                    <a:lumMod val="75000"/>
                  </a:schemeClr>
                </a:solidFill>
              </a:rPr>
              <a:t>a</a:t>
            </a:r>
            <a:r>
              <a:rPr lang="en-US" dirty="0" smtClean="0"/>
              <a:t> appears in the workspace window, which means that R now remembers what a is. </a:t>
            </a:r>
          </a:p>
          <a:p>
            <a:r>
              <a:rPr lang="en-US" dirty="0" smtClean="0"/>
              <a:t>You can also ask R what a is (just type a ENTER in the command window): </a:t>
            </a:r>
          </a:p>
          <a:p>
            <a:pPr marL="0" indent="0">
              <a:buNone/>
            </a:pPr>
            <a:r>
              <a:rPr lang="en-US" b="1" dirty="0" smtClean="0">
                <a:solidFill>
                  <a:schemeClr val="accent1">
                    <a:lumMod val="75000"/>
                  </a:schemeClr>
                </a:solidFill>
              </a:rPr>
              <a:t>				&gt; a </a:t>
            </a:r>
          </a:p>
          <a:p>
            <a:pPr marL="0" indent="0">
              <a:buNone/>
            </a:pPr>
            <a:r>
              <a:rPr lang="en-US" b="1" dirty="0" smtClean="0">
                <a:solidFill>
                  <a:schemeClr val="accent1">
                    <a:lumMod val="75000"/>
                  </a:schemeClr>
                </a:solidFill>
              </a:rPr>
              <a:t>					</a:t>
            </a:r>
            <a:r>
              <a:rPr lang="en-US" b="1" dirty="0" smtClean="0">
                <a:solidFill>
                  <a:srgbClr val="FF0000"/>
                </a:solidFill>
              </a:rPr>
              <a:t>[1] 4 </a:t>
            </a:r>
          </a:p>
          <a:p>
            <a:r>
              <a:rPr lang="en-US" dirty="0" smtClean="0"/>
              <a:t>You can do calculations with </a:t>
            </a:r>
            <a:r>
              <a:rPr lang="en-US" b="1" dirty="0" smtClean="0">
                <a:solidFill>
                  <a:schemeClr val="accent1">
                    <a:lumMod val="75000"/>
                  </a:schemeClr>
                </a:solidFill>
              </a:rPr>
              <a:t>a</a:t>
            </a:r>
            <a:r>
              <a:rPr lang="en-US" dirty="0" smtClean="0"/>
              <a:t>:</a:t>
            </a:r>
          </a:p>
          <a:p>
            <a:pPr marL="0" indent="0">
              <a:buNone/>
            </a:pPr>
            <a:r>
              <a:rPr lang="en-US" dirty="0" smtClean="0"/>
              <a:t>				</a:t>
            </a:r>
            <a:r>
              <a:rPr lang="en-US" b="1" dirty="0" smtClean="0">
                <a:solidFill>
                  <a:schemeClr val="accent1">
                    <a:lumMod val="75000"/>
                  </a:schemeClr>
                </a:solidFill>
              </a:rPr>
              <a:t>&gt; a * 5 </a:t>
            </a:r>
          </a:p>
          <a:p>
            <a:pPr marL="0" indent="0">
              <a:buNone/>
            </a:pPr>
            <a:r>
              <a:rPr lang="en-US" b="1" dirty="0" smtClean="0">
                <a:solidFill>
                  <a:schemeClr val="accent1">
                    <a:lumMod val="75000"/>
                  </a:schemeClr>
                </a:solidFill>
              </a:rPr>
              <a:t>					</a:t>
            </a:r>
            <a:r>
              <a:rPr lang="en-US" b="1" dirty="0" smtClean="0">
                <a:solidFill>
                  <a:srgbClr val="FF0000"/>
                </a:solidFill>
              </a:rPr>
              <a:t>[1] 20 </a:t>
            </a:r>
          </a:p>
          <a:p>
            <a:r>
              <a:rPr lang="en-US" dirty="0" smtClean="0"/>
              <a:t>You can also assign a new value to a using the old one. </a:t>
            </a:r>
          </a:p>
          <a:p>
            <a:pPr marL="0" indent="0">
              <a:buNone/>
            </a:pPr>
            <a:r>
              <a:rPr lang="en-US" b="1" dirty="0" smtClean="0"/>
              <a:t>				</a:t>
            </a:r>
            <a:r>
              <a:rPr lang="en-US" b="1" dirty="0" smtClean="0">
                <a:solidFill>
                  <a:srgbClr val="0070C0"/>
                </a:solidFill>
              </a:rPr>
              <a:t>&gt; a = a + 10 </a:t>
            </a:r>
          </a:p>
          <a:p>
            <a:pPr marL="0" indent="0">
              <a:buNone/>
            </a:pPr>
            <a:r>
              <a:rPr lang="en-US" b="1" dirty="0" smtClean="0">
                <a:solidFill>
                  <a:srgbClr val="0070C0"/>
                </a:solidFill>
              </a:rPr>
              <a:t>				&gt; a </a:t>
            </a:r>
          </a:p>
          <a:p>
            <a:pPr marL="0" indent="0">
              <a:buNone/>
            </a:pPr>
            <a:r>
              <a:rPr lang="en-US" b="1" dirty="0" smtClean="0">
                <a:solidFill>
                  <a:srgbClr val="FF0000"/>
                </a:solidFill>
              </a:rPr>
              <a:t>					[1] 14 </a:t>
            </a:r>
          </a:p>
          <a:p>
            <a:r>
              <a:rPr lang="en-US" dirty="0" smtClean="0"/>
              <a:t>To remove all variables from R’s memory, type </a:t>
            </a:r>
            <a:r>
              <a:rPr lang="en-US" b="1" dirty="0" err="1" smtClean="0">
                <a:solidFill>
                  <a:srgbClr val="0070C0"/>
                </a:solidFill>
              </a:rPr>
              <a:t>rm</a:t>
            </a:r>
            <a:r>
              <a:rPr lang="en-US" b="1" dirty="0" smtClean="0">
                <a:solidFill>
                  <a:srgbClr val="0070C0"/>
                </a:solidFill>
              </a:rPr>
              <a:t>(list=ls())</a:t>
            </a:r>
            <a:r>
              <a:rPr lang="en-US" dirty="0" smtClean="0"/>
              <a:t> or click “clear all” in the workspace window. </a:t>
            </a:r>
          </a:p>
          <a:p>
            <a:pPr lvl="1"/>
            <a:r>
              <a:rPr lang="en-US" dirty="0" smtClean="0"/>
              <a:t>You can see that </a:t>
            </a:r>
            <a:r>
              <a:rPr lang="en-US" dirty="0" err="1" smtClean="0"/>
              <a:t>RStudio</a:t>
            </a:r>
            <a:r>
              <a:rPr lang="en-US" dirty="0" smtClean="0"/>
              <a:t> then empties the workspace window. </a:t>
            </a:r>
          </a:p>
          <a:p>
            <a:r>
              <a:rPr lang="en-US" dirty="0" smtClean="0"/>
              <a:t>If you only want to remove the variable a, you can type </a:t>
            </a:r>
            <a:r>
              <a:rPr lang="en-US" dirty="0" err="1" smtClean="0"/>
              <a:t>rm</a:t>
            </a:r>
            <a:r>
              <a:rPr lang="en-US" dirty="0" smtClean="0"/>
              <a:t>(a). </a:t>
            </a:r>
            <a:endParaRPr lang="en-US" b="1" dirty="0">
              <a:solidFill>
                <a:schemeClr val="accent1">
                  <a:lumMod val="75000"/>
                </a:schemeClr>
              </a:solidFill>
            </a:endParaRPr>
          </a:p>
        </p:txBody>
      </p:sp>
    </p:spTree>
    <p:extLst>
      <p:ext uri="{BB962C8B-B14F-4D97-AF65-F5344CB8AC3E}">
        <p14:creationId xmlns:p14="http://schemas.microsoft.com/office/powerpoint/2010/main" val="3295578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4488</Words>
  <Application>Microsoft Office PowerPoint</Application>
  <PresentationFormat>Widescreen</PresentationFormat>
  <Paragraphs>401</Paragraphs>
  <Slides>31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6" baseType="lpstr">
      <vt:lpstr>Arial</vt:lpstr>
      <vt:lpstr>Calibri</vt:lpstr>
      <vt:lpstr>Calibri Light</vt:lpstr>
      <vt:lpstr>Office Theme</vt:lpstr>
      <vt:lpstr>Equation</vt:lpstr>
      <vt:lpstr>An Introduction to R</vt:lpstr>
      <vt:lpstr>About R</vt:lpstr>
      <vt:lpstr>Installing R and RStudio</vt:lpstr>
      <vt:lpstr>RStudio Layout</vt:lpstr>
      <vt:lpstr>Setting the Working Directory</vt:lpstr>
      <vt:lpstr>PowerPoint Presentation</vt:lpstr>
      <vt:lpstr>Packages and Libraries</vt:lpstr>
      <vt:lpstr>Using R as a Calculator</vt:lpstr>
      <vt:lpstr>Workspace</vt:lpstr>
      <vt:lpstr>PowerPoint Presentation</vt:lpstr>
      <vt:lpstr>PowerPoint Presentation</vt:lpstr>
      <vt:lpstr>Scalars, Vectors and Matrices</vt:lpstr>
      <vt:lpstr>Functions</vt:lpstr>
      <vt:lpstr>Getting Help for R Commands</vt:lpstr>
      <vt:lpstr>PowerPoint Presentation</vt:lpstr>
      <vt:lpstr>Data Structures: Vectors</vt:lpstr>
      <vt:lpstr>Data Structures: Matrices</vt:lpstr>
      <vt:lpstr>Data Structures: Matrices (Cont’d)</vt:lpstr>
      <vt:lpstr>PowerPoint Presentation</vt:lpstr>
      <vt:lpstr>Data Structures: Data Frames</vt:lpstr>
      <vt:lpstr>Data Structures: Lists</vt:lpstr>
      <vt:lpstr>Data Structures: Summary</vt:lpstr>
      <vt:lpstr>Reading and Writing Data Files</vt:lpstr>
      <vt:lpstr>Reading and Writing Shapefiles</vt:lpstr>
      <vt:lpstr>Not Available (Missing) Data</vt:lpstr>
      <vt:lpstr>Classes: Character (String)</vt:lpstr>
      <vt:lpstr>Classes: Date and Time</vt:lpstr>
      <vt:lpstr>If-Else Statements</vt:lpstr>
      <vt:lpstr>Writing Your Own Functions</vt:lpstr>
      <vt:lpstr>Some Useful Statistical Functions</vt:lpstr>
      <vt:lpstr>Avoiding Scientific Notation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R Programming</dc:title>
  <dc:creator>Eugene Brusilovskiy</dc:creator>
  <cp:lastModifiedBy>Eugene Brusilovskiy</cp:lastModifiedBy>
  <cp:revision>109</cp:revision>
  <dcterms:created xsi:type="dcterms:W3CDTF">2015-06-16T19:14:13Z</dcterms:created>
  <dcterms:modified xsi:type="dcterms:W3CDTF">2020-08-06T15:43:39Z</dcterms:modified>
</cp:coreProperties>
</file>