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48"/>
  </p:notesMasterIdLst>
  <p:handoutMasterIdLst>
    <p:handoutMasterId r:id="rId49"/>
  </p:handoutMasterIdLst>
  <p:sldIdLst>
    <p:sldId id="262" r:id="rId2"/>
    <p:sldId id="263" r:id="rId3"/>
    <p:sldId id="266" r:id="rId4"/>
    <p:sldId id="327" r:id="rId5"/>
    <p:sldId id="328" r:id="rId6"/>
    <p:sldId id="271" r:id="rId7"/>
    <p:sldId id="272" r:id="rId8"/>
    <p:sldId id="326" r:id="rId9"/>
    <p:sldId id="267" r:id="rId10"/>
    <p:sldId id="268" r:id="rId11"/>
    <p:sldId id="269" r:id="rId12"/>
    <p:sldId id="270" r:id="rId13"/>
    <p:sldId id="273" r:id="rId14"/>
    <p:sldId id="274" r:id="rId15"/>
    <p:sldId id="276" r:id="rId16"/>
    <p:sldId id="279" r:id="rId17"/>
    <p:sldId id="277" r:id="rId18"/>
    <p:sldId id="278" r:id="rId19"/>
    <p:sldId id="287" r:id="rId20"/>
    <p:sldId id="275" r:id="rId21"/>
    <p:sldId id="281" r:id="rId22"/>
    <p:sldId id="329" r:id="rId23"/>
    <p:sldId id="321" r:id="rId24"/>
    <p:sldId id="323" r:id="rId25"/>
    <p:sldId id="283" r:id="rId26"/>
    <p:sldId id="280" r:id="rId27"/>
    <p:sldId id="284" r:id="rId28"/>
    <p:sldId id="282" r:id="rId29"/>
    <p:sldId id="322" r:id="rId30"/>
    <p:sldId id="292" r:id="rId31"/>
    <p:sldId id="293" r:id="rId32"/>
    <p:sldId id="294" r:id="rId33"/>
    <p:sldId id="289" r:id="rId34"/>
    <p:sldId id="295" r:id="rId35"/>
    <p:sldId id="304" r:id="rId36"/>
    <p:sldId id="305" r:id="rId37"/>
    <p:sldId id="308" r:id="rId38"/>
    <p:sldId id="311" r:id="rId39"/>
    <p:sldId id="312" r:id="rId40"/>
    <p:sldId id="313" r:id="rId41"/>
    <p:sldId id="314" r:id="rId42"/>
    <p:sldId id="315" r:id="rId43"/>
    <p:sldId id="330" r:id="rId44"/>
    <p:sldId id="331" r:id="rId45"/>
    <p:sldId id="319" r:id="rId46"/>
    <p:sldId id="332" r:id="rId47"/>
  </p:sldIdLst>
  <p:sldSz cx="9144000" cy="6858000" type="screen4x3"/>
  <p:notesSz cx="7010400" cy="9296400"/>
  <p:embeddedFontLst>
    <p:embeddedFont>
      <p:font typeface="Greek Symbols" panose="020B0604020202020204"/>
      <p:regular r:id="rId50"/>
    </p:embeddedFont>
    <p:embeddedFont>
      <p:font typeface="Calibri" panose="020F0502020204030204" pitchFamily="34" charset="0"/>
      <p:regular r:id="rId51"/>
      <p:bold r:id="rId52"/>
      <p:italic r:id="rId53"/>
      <p:boldItalic r:id="rId54"/>
    </p:embeddedFont>
    <p:embeddedFont>
      <p:font typeface="Cambria Math" panose="02040503050406030204" pitchFamily="18" charset="0"/>
      <p:regular r:id="rId55"/>
    </p:embeddedFont>
  </p:embeddedFont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3368" autoAdjust="0"/>
  </p:normalViewPr>
  <p:slideViewPr>
    <p:cSldViewPr snapToGrid="0">
      <p:cViewPr varScale="1">
        <p:scale>
          <a:sx n="102" d="100"/>
          <a:sy n="102" d="100"/>
        </p:scale>
        <p:origin x="26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4" Type="http://schemas.openxmlformats.org/officeDocument/2006/relationships/image" Target="../media/image49.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4" Type="http://schemas.openxmlformats.org/officeDocument/2006/relationships/image" Target="../media/image5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7.wmf"/><Relationship Id="rId1" Type="http://schemas.openxmlformats.org/officeDocument/2006/relationships/image" Target="../media/image15.wmf"/><Relationship Id="rId4"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7171"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7172"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endParaRPr lang="en-US"/>
          </a:p>
        </p:txBody>
      </p:sp>
      <p:sp>
        <p:nvSpPr>
          <p:cNvPr id="7173"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3D672924-4ECE-445F-A369-8BB3CFECA917}" type="slidenum">
              <a:rPr lang="en-US"/>
              <a:pPr>
                <a:defRPr/>
              </a:pPr>
              <a:t>‹#›</a:t>
            </a:fld>
            <a:endParaRPr lang="en-US"/>
          </a:p>
        </p:txBody>
      </p:sp>
    </p:spTree>
    <p:extLst>
      <p:ext uri="{BB962C8B-B14F-4D97-AF65-F5344CB8AC3E}">
        <p14:creationId xmlns:p14="http://schemas.microsoft.com/office/powerpoint/2010/main" val="3715046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37E2EC4C-6AB8-4B47-BF6F-3B8FCFA21896}" type="datetimeFigureOut">
              <a:rPr lang="en-US"/>
              <a:pPr>
                <a:defRPr/>
              </a:pPr>
              <a:t>9/16/2015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CB1BE62D-323C-4C00-934A-D640481BBE68}" type="slidenum">
              <a:rPr lang="en-US"/>
              <a:pPr>
                <a:defRPr/>
              </a:pPr>
              <a:t>‹#›</a:t>
            </a:fld>
            <a:endParaRPr lang="en-US"/>
          </a:p>
        </p:txBody>
      </p:sp>
    </p:spTree>
    <p:extLst>
      <p:ext uri="{BB962C8B-B14F-4D97-AF65-F5344CB8AC3E}">
        <p14:creationId xmlns:p14="http://schemas.microsoft.com/office/powerpoint/2010/main" val="34159138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en.wikipedia.org/wiki/Almost_surely" TargetMode="External"/><Relationship Id="rId3" Type="http://schemas.openxmlformats.org/officeDocument/2006/relationships/hyperlink" Target="http://en.wikipedia.org/wiki/Expected_value" TargetMode="External"/><Relationship Id="rId7" Type="http://schemas.openxmlformats.org/officeDocument/2006/relationships/hyperlink" Target="http://en.wikipedia.org/wiki/Statistical_independence" TargetMode="External"/><Relationship Id="rId12" Type="http://schemas.openxmlformats.org/officeDocument/2006/relationships/hyperlink" Target="http://en.wikipedia.org/wiki/Studentized_residuals" TargetMode="External"/><Relationship Id="rId2" Type="http://schemas.openxmlformats.org/officeDocument/2006/relationships/slide" Target="../slides/slide39.xml"/><Relationship Id="rId1" Type="http://schemas.openxmlformats.org/officeDocument/2006/relationships/notesMaster" Target="../notesMasters/notesMaster1.xml"/><Relationship Id="rId6" Type="http://schemas.openxmlformats.org/officeDocument/2006/relationships/hyperlink" Target="http://en.wikipedia.org/wiki/Sample_mean" TargetMode="External"/><Relationship Id="rId11" Type="http://schemas.openxmlformats.org/officeDocument/2006/relationships/hyperlink" Target="http://en.wikipedia.org/wiki/T-statistic" TargetMode="External"/><Relationship Id="rId5" Type="http://schemas.openxmlformats.org/officeDocument/2006/relationships/hyperlink" Target="http://en.wikipedia.org/wiki/Arithmetic_mean" TargetMode="External"/><Relationship Id="rId10" Type="http://schemas.openxmlformats.org/officeDocument/2006/relationships/hyperlink" Target="http://en.wikipedia.org/wiki/Z-score" TargetMode="External"/><Relationship Id="rId4" Type="http://schemas.openxmlformats.org/officeDocument/2006/relationships/hyperlink" Target="http://en.wikipedia.org/wiki/Statistical_population" TargetMode="External"/><Relationship Id="rId9" Type="http://schemas.openxmlformats.org/officeDocument/2006/relationships/hyperlink" Target="http://en.wikipedia.org/wiki/Normal_distributio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3x8 matrix multiplied by an 8x6 matrix: 8=8, so multiplication is possible. Resulting matrix: 3 rows, 6 columns.</a:t>
            </a:r>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2A8E4A1-4411-4C45-BE3D-6A93F3228DD3}" type="slidenum">
              <a:rPr lang="en-US" sz="1200" smtClean="0"/>
              <a:pPr/>
              <a:t>9</a:t>
            </a:fld>
            <a:endParaRPr lang="en-US" sz="1200" smtClean="0"/>
          </a:p>
        </p:txBody>
      </p:sp>
    </p:spTree>
    <p:extLst>
      <p:ext uri="{BB962C8B-B14F-4D97-AF65-F5344CB8AC3E}">
        <p14:creationId xmlns:p14="http://schemas.microsoft.com/office/powerpoint/2010/main" val="497527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23C123F-05AA-4A55-96FB-463FB4C6AD9A}" type="slidenum">
              <a:rPr lang="en-US" sz="1200" smtClean="0"/>
              <a:pPr/>
              <a:t>36</a:t>
            </a:fld>
            <a:endParaRPr lang="en-US" sz="1200" smtClean="0"/>
          </a:p>
        </p:txBody>
      </p:sp>
    </p:spTree>
    <p:extLst>
      <p:ext uri="{BB962C8B-B14F-4D97-AF65-F5344CB8AC3E}">
        <p14:creationId xmlns:p14="http://schemas.microsoft.com/office/powerpoint/2010/main" val="3339741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Recall that SST = SSR + SS</a:t>
            </a:r>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615237B-415A-4EE7-88AB-1DA8D5E804E6}" type="slidenum">
              <a:rPr lang="en-US" sz="1200" smtClean="0"/>
              <a:pPr/>
              <a:t>37</a:t>
            </a:fld>
            <a:endParaRPr lang="en-US" sz="1200" smtClean="0"/>
          </a:p>
        </p:txBody>
      </p:sp>
    </p:spTree>
    <p:extLst>
      <p:ext uri="{BB962C8B-B14F-4D97-AF65-F5344CB8AC3E}">
        <p14:creationId xmlns:p14="http://schemas.microsoft.com/office/powerpoint/2010/main" val="2426592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10000"/>
          </a:bodyPr>
          <a:lstStyle/>
          <a:p>
            <a:pPr>
              <a:defRPr/>
            </a:pPr>
            <a:r>
              <a:rPr lang="en-US" dirty="0" smtClean="0"/>
              <a:t>From Wikipedia: A </a:t>
            </a:r>
            <a:r>
              <a:rPr lang="en-US" b="1" dirty="0" smtClean="0"/>
              <a:t>statistical error</a:t>
            </a:r>
            <a:r>
              <a:rPr lang="en-US" dirty="0" smtClean="0"/>
              <a:t> is the amount by which an observation differs from its </a:t>
            </a:r>
            <a:r>
              <a:rPr lang="en-US" dirty="0" smtClean="0">
                <a:hlinkClick r:id="rId3" tooltip="Expected value"/>
              </a:rPr>
              <a:t>expected value</a:t>
            </a:r>
            <a:r>
              <a:rPr lang="en-US" dirty="0" smtClean="0"/>
              <a:t>, the latter being based on the whole </a:t>
            </a:r>
            <a:r>
              <a:rPr lang="en-US" dirty="0" smtClean="0">
                <a:hlinkClick r:id="rId4" tooltip="Statistical population"/>
              </a:rPr>
              <a:t>population</a:t>
            </a:r>
            <a:r>
              <a:rPr lang="en-US" dirty="0" smtClean="0"/>
              <a:t> from which the statistical unit was chosen randomly. For example, if the mean height in a population of 21-year-old men is 1.75 meters, and one randomly chosen man is 1.80 meters tall, then the "error" is 0.05 meters; if the randomly chosen man is 1.70 meters tall, then the "error" is −0.05 meters. The expected value, being the </a:t>
            </a:r>
            <a:r>
              <a:rPr lang="en-US" dirty="0" smtClean="0">
                <a:hlinkClick r:id="rId5" tooltip="Arithmetic mean"/>
              </a:rPr>
              <a:t>mean</a:t>
            </a:r>
            <a:r>
              <a:rPr lang="en-US" dirty="0" smtClean="0"/>
              <a:t> of the entire population, is typically unobservable, and hence the statistical error cannot be observed either.</a:t>
            </a:r>
          </a:p>
          <a:p>
            <a:pPr>
              <a:defRPr/>
            </a:pPr>
            <a:r>
              <a:rPr lang="en-US" dirty="0" smtClean="0"/>
              <a:t>A </a:t>
            </a:r>
            <a:r>
              <a:rPr lang="en-US" b="1" dirty="0" smtClean="0"/>
              <a:t>residual</a:t>
            </a:r>
            <a:r>
              <a:rPr lang="en-US" dirty="0" smtClean="0"/>
              <a:t> (or fitting error), on the other hand, is an observable </a:t>
            </a:r>
            <a:r>
              <a:rPr lang="en-US" i="1" dirty="0" smtClean="0"/>
              <a:t>estimate</a:t>
            </a:r>
            <a:r>
              <a:rPr lang="en-US" dirty="0" smtClean="0"/>
              <a:t> of the unobservable statistical error. Consider the previous example with men's heights and suppose we have a random sample of </a:t>
            </a:r>
            <a:r>
              <a:rPr lang="en-US" i="1" dirty="0" smtClean="0"/>
              <a:t>n</a:t>
            </a:r>
            <a:r>
              <a:rPr lang="en-US" dirty="0" smtClean="0"/>
              <a:t> people. The </a:t>
            </a:r>
            <a:r>
              <a:rPr lang="en-US" i="1" dirty="0" smtClean="0">
                <a:hlinkClick r:id="rId6" tooltip="Sample mean"/>
              </a:rPr>
              <a:t>sample mean</a:t>
            </a:r>
            <a:r>
              <a:rPr lang="en-US" dirty="0" smtClean="0"/>
              <a:t> could serve as a good estimator of the </a:t>
            </a:r>
            <a:r>
              <a:rPr lang="en-US" i="1" dirty="0" smtClean="0"/>
              <a:t>population</a:t>
            </a:r>
            <a:r>
              <a:rPr lang="en-US" dirty="0" smtClean="0"/>
              <a:t> mean. Then we have:</a:t>
            </a:r>
          </a:p>
          <a:p>
            <a:pPr>
              <a:defRPr/>
            </a:pPr>
            <a:r>
              <a:rPr lang="en-US" dirty="0" smtClean="0"/>
              <a:t>The difference between the height of each man in the sample and the unobservable </a:t>
            </a:r>
            <a:r>
              <a:rPr lang="en-US" i="1" dirty="0" smtClean="0"/>
              <a:t>population</a:t>
            </a:r>
            <a:r>
              <a:rPr lang="en-US" dirty="0" smtClean="0"/>
              <a:t> mean is a </a:t>
            </a:r>
            <a:r>
              <a:rPr lang="en-US" i="1" dirty="0" smtClean="0"/>
              <a:t>statistical error</a:t>
            </a:r>
            <a:r>
              <a:rPr lang="en-US" dirty="0" smtClean="0"/>
              <a:t>, whereas</a:t>
            </a:r>
          </a:p>
          <a:p>
            <a:pPr>
              <a:defRPr/>
            </a:pPr>
            <a:r>
              <a:rPr lang="en-US" dirty="0" smtClean="0"/>
              <a:t>The difference between the height of each man in the sample and the observable </a:t>
            </a:r>
            <a:r>
              <a:rPr lang="en-US" i="1" dirty="0" smtClean="0"/>
              <a:t>sample</a:t>
            </a:r>
            <a:r>
              <a:rPr lang="en-US" dirty="0" smtClean="0"/>
              <a:t> mean is a </a:t>
            </a:r>
            <a:r>
              <a:rPr lang="en-US" i="1" dirty="0" smtClean="0"/>
              <a:t>residual</a:t>
            </a:r>
            <a:r>
              <a:rPr lang="en-US" dirty="0" smtClean="0"/>
              <a:t>.</a:t>
            </a:r>
          </a:p>
          <a:p>
            <a:pPr>
              <a:defRPr/>
            </a:pPr>
            <a:r>
              <a:rPr lang="en-US" dirty="0" smtClean="0"/>
              <a:t>Note that the sum of the residuals within a random sample is necessarily zero, and thus the residuals are necessarily </a:t>
            </a:r>
            <a:r>
              <a:rPr lang="en-US" i="1" dirty="0" smtClean="0"/>
              <a:t>not </a:t>
            </a:r>
            <a:r>
              <a:rPr lang="en-US" i="1" dirty="0" smtClean="0">
                <a:hlinkClick r:id="rId7" tooltip="Statistical independence"/>
              </a:rPr>
              <a:t>independent</a:t>
            </a:r>
            <a:r>
              <a:rPr lang="en-US" dirty="0" smtClean="0"/>
              <a:t>. The statistical errors on the other hand are independent, and their sum within the random sample is </a:t>
            </a:r>
            <a:r>
              <a:rPr lang="en-US" dirty="0" smtClean="0">
                <a:hlinkClick r:id="rId8" tooltip="Almost surely"/>
              </a:rPr>
              <a:t>almost surely</a:t>
            </a:r>
            <a:r>
              <a:rPr lang="en-US" dirty="0" smtClean="0"/>
              <a:t> not zero.</a:t>
            </a:r>
          </a:p>
          <a:p>
            <a:pPr>
              <a:defRPr/>
            </a:pPr>
            <a:r>
              <a:rPr lang="en-US" dirty="0" smtClean="0"/>
              <a:t>One can standardize statistical errors (especially of a </a:t>
            </a:r>
            <a:r>
              <a:rPr lang="en-US" dirty="0" smtClean="0">
                <a:hlinkClick r:id="rId9" tooltip="Normal distribution"/>
              </a:rPr>
              <a:t>normal distribution</a:t>
            </a:r>
            <a:r>
              <a:rPr lang="en-US" dirty="0" smtClean="0"/>
              <a:t>) in a </a:t>
            </a:r>
            <a:r>
              <a:rPr lang="en-US" dirty="0" smtClean="0">
                <a:hlinkClick r:id="rId10" tooltip="Z-score"/>
              </a:rPr>
              <a:t>z-score</a:t>
            </a:r>
            <a:r>
              <a:rPr lang="en-US" dirty="0" smtClean="0"/>
              <a:t> (or "standard score"), and standardize residuals in a </a:t>
            </a:r>
            <a:r>
              <a:rPr lang="en-US" dirty="0" smtClean="0">
                <a:hlinkClick r:id="rId11" tooltip="T-statistic"/>
              </a:rPr>
              <a:t>t-statistic</a:t>
            </a:r>
            <a:r>
              <a:rPr lang="en-US" dirty="0" smtClean="0"/>
              <a:t>, or more generally </a:t>
            </a:r>
            <a:r>
              <a:rPr lang="en-US" dirty="0" err="1" smtClean="0">
                <a:hlinkClick r:id="rId12" tooltip="Studentized residuals"/>
              </a:rPr>
              <a:t>studentized</a:t>
            </a:r>
            <a:r>
              <a:rPr lang="en-US" dirty="0" smtClean="0">
                <a:hlinkClick r:id="rId12" tooltip="Studentized residuals"/>
              </a:rPr>
              <a:t> residuals</a:t>
            </a:r>
            <a:r>
              <a:rPr lang="en-US" dirty="0" smtClean="0"/>
              <a:t>.</a:t>
            </a:r>
          </a:p>
          <a:p>
            <a:pPr>
              <a:defRPr/>
            </a:pPr>
            <a:r>
              <a:rPr lang="en-US" b="1" dirty="0" smtClean="0"/>
              <a:t/>
            </a:r>
            <a:br>
              <a:rPr lang="en-US" b="1" dirty="0" smtClean="0"/>
            </a:br>
            <a:endParaRPr lang="en-US" dirty="0"/>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5A306A7-E041-4E81-801A-78D293F04B93}" type="slidenum">
              <a:rPr lang="en-US" sz="1200" smtClean="0"/>
              <a:pPr/>
              <a:t>39</a:t>
            </a:fld>
            <a:endParaRPr lang="en-US" sz="1200" smtClean="0"/>
          </a:p>
        </p:txBody>
      </p:sp>
    </p:spTree>
    <p:extLst>
      <p:ext uri="{BB962C8B-B14F-4D97-AF65-F5344CB8AC3E}">
        <p14:creationId xmlns:p14="http://schemas.microsoft.com/office/powerpoint/2010/main" val="871619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i="1" smtClean="0"/>
              <a:t>Nx1 column  matrix</a:t>
            </a:r>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96AB98B-E1F3-41FB-9BE1-CAC10382D6BC}" type="slidenum">
              <a:rPr lang="en-US" sz="1200" smtClean="0"/>
              <a:pPr/>
              <a:t>10</a:t>
            </a:fld>
            <a:endParaRPr lang="en-US" sz="1200" smtClean="0"/>
          </a:p>
        </p:txBody>
      </p:sp>
    </p:spTree>
    <p:extLst>
      <p:ext uri="{BB962C8B-B14F-4D97-AF65-F5344CB8AC3E}">
        <p14:creationId xmlns:p14="http://schemas.microsoft.com/office/powerpoint/2010/main" val="1191423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3DE726F-1EAA-4B5D-9DB1-A26C940003CF}" type="slidenum">
              <a:rPr lang="en-US" sz="1200" smtClean="0"/>
              <a:pPr/>
              <a:t>11</a:t>
            </a:fld>
            <a:endParaRPr lang="en-US" sz="1200" smtClean="0"/>
          </a:p>
        </p:txBody>
      </p:sp>
    </p:spTree>
    <p:extLst>
      <p:ext uri="{BB962C8B-B14F-4D97-AF65-F5344CB8AC3E}">
        <p14:creationId xmlns:p14="http://schemas.microsoft.com/office/powerpoint/2010/main" val="520991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n x 2 matrix multiplied by a 2 x 1 matrix. The result will be an n x 1 matrix.</a:t>
            </a:r>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9327858-23BF-4BBE-8AAB-FBB7B8D34C5D}" type="slidenum">
              <a:rPr lang="en-US" sz="1200" smtClean="0"/>
              <a:pPr/>
              <a:t>12</a:t>
            </a:fld>
            <a:endParaRPr lang="en-US" sz="1200" smtClean="0"/>
          </a:p>
        </p:txBody>
      </p:sp>
    </p:spTree>
    <p:extLst>
      <p:ext uri="{BB962C8B-B14F-4D97-AF65-F5344CB8AC3E}">
        <p14:creationId xmlns:p14="http://schemas.microsoft.com/office/powerpoint/2010/main" val="2941532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57AE5C4-A282-4C5C-B63D-7559F4BCE057}" type="slidenum">
              <a:rPr lang="en-US" sz="1200" smtClean="0"/>
              <a:pPr/>
              <a:t>13</a:t>
            </a:fld>
            <a:endParaRPr lang="en-US" sz="1200" smtClean="0"/>
          </a:p>
        </p:txBody>
      </p:sp>
    </p:spTree>
    <p:extLst>
      <p:ext uri="{BB962C8B-B14F-4D97-AF65-F5344CB8AC3E}">
        <p14:creationId xmlns:p14="http://schemas.microsoft.com/office/powerpoint/2010/main" val="3255048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B1BE62D-323C-4C00-934A-D640481BBE68}" type="slidenum">
              <a:rPr lang="en-US" smtClean="0"/>
              <a:pPr>
                <a:defRPr/>
              </a:pPr>
              <a:t>14</a:t>
            </a:fld>
            <a:endParaRPr lang="en-US"/>
          </a:p>
        </p:txBody>
      </p:sp>
    </p:spTree>
    <p:extLst>
      <p:ext uri="{BB962C8B-B14F-4D97-AF65-F5344CB8AC3E}">
        <p14:creationId xmlns:p14="http://schemas.microsoft.com/office/powerpoint/2010/main" val="358845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2 x n matrix multiplied by n x 2 matrix = 2 x 2 matrix</a:t>
            </a: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5572788-4E23-43AB-8FBC-57D2B3E1FDDE}" type="slidenum">
              <a:rPr lang="en-US" sz="1200" smtClean="0"/>
              <a:pPr/>
              <a:t>16</a:t>
            </a:fld>
            <a:endParaRPr lang="en-US" sz="1200" smtClean="0"/>
          </a:p>
        </p:txBody>
      </p:sp>
    </p:spTree>
    <p:extLst>
      <p:ext uri="{BB962C8B-B14F-4D97-AF65-F5344CB8AC3E}">
        <p14:creationId xmlns:p14="http://schemas.microsoft.com/office/powerpoint/2010/main" val="465676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Y = BX. </a:t>
            </a:r>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6529454-7C60-4C7E-8DB1-8EE1B23C52CA}" type="slidenum">
              <a:rPr lang="en-US" sz="1200" smtClean="0"/>
              <a:pPr/>
              <a:t>20</a:t>
            </a:fld>
            <a:endParaRPr lang="en-US" sz="1200" smtClean="0"/>
          </a:p>
        </p:txBody>
      </p:sp>
    </p:spTree>
    <p:extLst>
      <p:ext uri="{BB962C8B-B14F-4D97-AF65-F5344CB8AC3E}">
        <p14:creationId xmlns:p14="http://schemas.microsoft.com/office/powerpoint/2010/main" val="4080702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Remember the age and vocabulary example. Here age is measured in years and vocabulary in 100’s of words.</a:t>
            </a:r>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C063E8A-17A1-40F3-BC8E-688BDE2EAA5D}" type="slidenum">
              <a:rPr lang="en-US" sz="1200" smtClean="0"/>
              <a:pPr/>
              <a:t>21</a:t>
            </a:fld>
            <a:endParaRPr lang="en-US" sz="1200" smtClean="0"/>
          </a:p>
        </p:txBody>
      </p:sp>
    </p:spTree>
    <p:extLst>
      <p:ext uri="{BB962C8B-B14F-4D97-AF65-F5344CB8AC3E}">
        <p14:creationId xmlns:p14="http://schemas.microsoft.com/office/powerpoint/2010/main" val="807305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9573980-C15D-4D66-ACCF-33E950DDA3CF}" type="slidenum">
              <a:rPr lang="en-US"/>
              <a:pPr>
                <a:defRPr/>
              </a:pPr>
              <a:t>‹#›</a:t>
            </a:fld>
            <a:endParaRPr lang="en-US"/>
          </a:p>
        </p:txBody>
      </p:sp>
    </p:spTree>
    <p:extLst>
      <p:ext uri="{BB962C8B-B14F-4D97-AF65-F5344CB8AC3E}">
        <p14:creationId xmlns:p14="http://schemas.microsoft.com/office/powerpoint/2010/main" val="3858832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AADCE59-9D69-43E0-BF93-56CF3A50570A}" type="slidenum">
              <a:rPr lang="en-US"/>
              <a:pPr>
                <a:defRPr/>
              </a:pPr>
              <a:t>‹#›</a:t>
            </a:fld>
            <a:endParaRPr lang="en-US"/>
          </a:p>
        </p:txBody>
      </p:sp>
    </p:spTree>
    <p:extLst>
      <p:ext uri="{BB962C8B-B14F-4D97-AF65-F5344CB8AC3E}">
        <p14:creationId xmlns:p14="http://schemas.microsoft.com/office/powerpoint/2010/main" val="1718777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169661C-32C0-46D4-B610-2604EF9B3593}" type="slidenum">
              <a:rPr lang="en-US"/>
              <a:pPr>
                <a:defRPr/>
              </a:pPr>
              <a:t>‹#›</a:t>
            </a:fld>
            <a:endParaRPr lang="en-US"/>
          </a:p>
        </p:txBody>
      </p:sp>
    </p:spTree>
    <p:extLst>
      <p:ext uri="{BB962C8B-B14F-4D97-AF65-F5344CB8AC3E}">
        <p14:creationId xmlns:p14="http://schemas.microsoft.com/office/powerpoint/2010/main" val="3832968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41148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AAE63CD-B08D-48A8-86E2-D7EE3B4E237C}" type="slidenum">
              <a:rPr lang="en-US"/>
              <a:pPr>
                <a:defRPr/>
              </a:pPr>
              <a:t>‹#›</a:t>
            </a:fld>
            <a:endParaRPr lang="en-US"/>
          </a:p>
        </p:txBody>
      </p:sp>
    </p:spTree>
    <p:extLst>
      <p:ext uri="{BB962C8B-B14F-4D97-AF65-F5344CB8AC3E}">
        <p14:creationId xmlns:p14="http://schemas.microsoft.com/office/powerpoint/2010/main" val="27388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8D7EC3-9E31-4F9E-99C0-194DCD5DF960}" type="slidenum">
              <a:rPr lang="en-US"/>
              <a:pPr>
                <a:defRPr/>
              </a:pPr>
              <a:t>‹#›</a:t>
            </a:fld>
            <a:endParaRPr lang="en-US"/>
          </a:p>
        </p:txBody>
      </p:sp>
    </p:spTree>
    <p:extLst>
      <p:ext uri="{BB962C8B-B14F-4D97-AF65-F5344CB8AC3E}">
        <p14:creationId xmlns:p14="http://schemas.microsoft.com/office/powerpoint/2010/main" val="2850619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9F68A25-3110-4203-8DCF-2387E8877867}" type="slidenum">
              <a:rPr lang="en-US"/>
              <a:pPr>
                <a:defRPr/>
              </a:pPr>
              <a:t>‹#›</a:t>
            </a:fld>
            <a:endParaRPr lang="en-US"/>
          </a:p>
        </p:txBody>
      </p:sp>
    </p:spTree>
    <p:extLst>
      <p:ext uri="{BB962C8B-B14F-4D97-AF65-F5344CB8AC3E}">
        <p14:creationId xmlns:p14="http://schemas.microsoft.com/office/powerpoint/2010/main" val="2989727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12FCE7E-FECA-44C1-8A5A-1B88BB29D9DF}" type="slidenum">
              <a:rPr lang="en-US"/>
              <a:pPr>
                <a:defRPr/>
              </a:pPr>
              <a:t>‹#›</a:t>
            </a:fld>
            <a:endParaRPr lang="en-US"/>
          </a:p>
        </p:txBody>
      </p:sp>
    </p:spTree>
    <p:extLst>
      <p:ext uri="{BB962C8B-B14F-4D97-AF65-F5344CB8AC3E}">
        <p14:creationId xmlns:p14="http://schemas.microsoft.com/office/powerpoint/2010/main" val="912147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BA6A995-FC09-4A7D-A256-E95D4DD624EC}" type="slidenum">
              <a:rPr lang="en-US"/>
              <a:pPr>
                <a:defRPr/>
              </a:pPr>
              <a:t>‹#›</a:t>
            </a:fld>
            <a:endParaRPr lang="en-US"/>
          </a:p>
        </p:txBody>
      </p:sp>
    </p:spTree>
    <p:extLst>
      <p:ext uri="{BB962C8B-B14F-4D97-AF65-F5344CB8AC3E}">
        <p14:creationId xmlns:p14="http://schemas.microsoft.com/office/powerpoint/2010/main" val="2907532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DD647E7-254D-48F9-BF59-1EE4B76E63AB}" type="slidenum">
              <a:rPr lang="en-US"/>
              <a:pPr>
                <a:defRPr/>
              </a:pPr>
              <a:t>‹#›</a:t>
            </a:fld>
            <a:endParaRPr lang="en-US"/>
          </a:p>
        </p:txBody>
      </p:sp>
    </p:spTree>
    <p:extLst>
      <p:ext uri="{BB962C8B-B14F-4D97-AF65-F5344CB8AC3E}">
        <p14:creationId xmlns:p14="http://schemas.microsoft.com/office/powerpoint/2010/main" val="3567078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90D1400-B6DE-4B2F-A269-FCA8303396E8}" type="slidenum">
              <a:rPr lang="en-US"/>
              <a:pPr>
                <a:defRPr/>
              </a:pPr>
              <a:t>‹#›</a:t>
            </a:fld>
            <a:endParaRPr lang="en-US"/>
          </a:p>
        </p:txBody>
      </p:sp>
    </p:spTree>
    <p:extLst>
      <p:ext uri="{BB962C8B-B14F-4D97-AF65-F5344CB8AC3E}">
        <p14:creationId xmlns:p14="http://schemas.microsoft.com/office/powerpoint/2010/main" val="2008588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1461165-1655-4975-89EF-897B9E5AC5C5}" type="slidenum">
              <a:rPr lang="en-US"/>
              <a:pPr>
                <a:defRPr/>
              </a:pPr>
              <a:t>‹#›</a:t>
            </a:fld>
            <a:endParaRPr lang="en-US"/>
          </a:p>
        </p:txBody>
      </p:sp>
    </p:spTree>
    <p:extLst>
      <p:ext uri="{BB962C8B-B14F-4D97-AF65-F5344CB8AC3E}">
        <p14:creationId xmlns:p14="http://schemas.microsoft.com/office/powerpoint/2010/main" val="2124388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981622B-F87F-44BB-BC87-65164B19AF82}" type="slidenum">
              <a:rPr lang="en-US"/>
              <a:pPr>
                <a:defRPr/>
              </a:pPr>
              <a:t>‹#›</a:t>
            </a:fld>
            <a:endParaRPr lang="en-US"/>
          </a:p>
        </p:txBody>
      </p:sp>
    </p:spTree>
    <p:extLst>
      <p:ext uri="{BB962C8B-B14F-4D97-AF65-F5344CB8AC3E}">
        <p14:creationId xmlns:p14="http://schemas.microsoft.com/office/powerpoint/2010/main" val="531444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3000" r="-3000"/>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8D2188C7-30D5-400F-A6E8-8690E970FD9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3.xml"/><Relationship Id="rId7" Type="http://schemas.openxmlformats.org/officeDocument/2006/relationships/image" Target="../media/image7.wmf"/><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oleObject" Target="../embeddings/oleObject16.bin"/><Relationship Id="rId11" Type="http://schemas.openxmlformats.org/officeDocument/2006/relationships/image" Target="../media/image17.wmf"/><Relationship Id="rId5" Type="http://schemas.openxmlformats.org/officeDocument/2006/relationships/image" Target="../media/image15.w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16.w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1.wmf"/><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oleObject" Target="../embeddings/oleObject20.bin"/><Relationship Id="rId5" Type="http://schemas.openxmlformats.org/officeDocument/2006/relationships/image" Target="../media/image18.wmf"/><Relationship Id="rId4" Type="http://schemas.openxmlformats.org/officeDocument/2006/relationships/oleObject" Target="../embeddings/oleObject19.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vmlDrawing" Target="../drawings/vmlDrawing11.vml"/><Relationship Id="rId5" Type="http://schemas.openxmlformats.org/officeDocument/2006/relationships/image" Target="../media/image19.wmf"/><Relationship Id="rId4" Type="http://schemas.openxmlformats.org/officeDocument/2006/relationships/oleObject" Target="../embeddings/oleObject21.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21.wmf"/><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oleObject" Target="../embeddings/oleObject23.bin"/><Relationship Id="rId5" Type="http://schemas.openxmlformats.org/officeDocument/2006/relationships/image" Target="../media/image20.wmf"/><Relationship Id="rId4" Type="http://schemas.openxmlformats.org/officeDocument/2006/relationships/oleObject" Target="../embeddings/oleObject22.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image" Target="../media/image23.wmf"/><Relationship Id="rId5" Type="http://schemas.openxmlformats.org/officeDocument/2006/relationships/oleObject" Target="../embeddings/oleObject25.bin"/><Relationship Id="rId4" Type="http://schemas.openxmlformats.org/officeDocument/2006/relationships/image" Target="../media/image22.w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14.vml"/><Relationship Id="rId5" Type="http://schemas.openxmlformats.org/officeDocument/2006/relationships/image" Target="../media/image24.wmf"/><Relationship Id="rId4" Type="http://schemas.openxmlformats.org/officeDocument/2006/relationships/oleObject" Target="../embeddings/oleObject26.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image" Target="../media/image26.wmf"/><Relationship Id="rId5" Type="http://schemas.openxmlformats.org/officeDocument/2006/relationships/oleObject" Target="../embeddings/oleObject28.bin"/><Relationship Id="rId4" Type="http://schemas.openxmlformats.org/officeDocument/2006/relationships/image" Target="../media/image25.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6.xml"/><Relationship Id="rId1" Type="http://schemas.openxmlformats.org/officeDocument/2006/relationships/vmlDrawing" Target="../drawings/vmlDrawing16.vml"/><Relationship Id="rId4" Type="http://schemas.openxmlformats.org/officeDocument/2006/relationships/image" Target="../media/image27.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33.png"/><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image" Target="../media/image32.png"/><Relationship Id="rId5" Type="http://schemas.openxmlformats.org/officeDocument/2006/relationships/image" Target="../media/image28.wmf"/><Relationship Id="rId4" Type="http://schemas.openxmlformats.org/officeDocument/2006/relationships/oleObject" Target="../embeddings/oleObject30.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image" Target="../media/image33.wmf"/><Relationship Id="rId18" Type="http://schemas.openxmlformats.org/officeDocument/2006/relationships/image" Target="../media/image41.png"/><Relationship Id="rId3" Type="http://schemas.openxmlformats.org/officeDocument/2006/relationships/notesSlide" Target="../notesSlides/notesSlide9.xml"/><Relationship Id="rId7" Type="http://schemas.openxmlformats.org/officeDocument/2006/relationships/image" Target="../media/image30.wmf"/><Relationship Id="rId12" Type="http://schemas.openxmlformats.org/officeDocument/2006/relationships/oleObject" Target="../embeddings/oleObject35.bin"/><Relationship Id="rId17" Type="http://schemas.openxmlformats.org/officeDocument/2006/relationships/image" Target="../media/image35.wmf"/><Relationship Id="rId2" Type="http://schemas.openxmlformats.org/officeDocument/2006/relationships/slideLayout" Target="../slideLayouts/slideLayout6.xml"/><Relationship Id="rId16" Type="http://schemas.openxmlformats.org/officeDocument/2006/relationships/oleObject" Target="../embeddings/oleObject37.bin"/><Relationship Id="rId1" Type="http://schemas.openxmlformats.org/officeDocument/2006/relationships/vmlDrawing" Target="../drawings/vmlDrawing18.vml"/><Relationship Id="rId6" Type="http://schemas.openxmlformats.org/officeDocument/2006/relationships/oleObject" Target="../embeddings/oleObject32.bin"/><Relationship Id="rId11" Type="http://schemas.openxmlformats.org/officeDocument/2006/relationships/image" Target="../media/image32.wmf"/><Relationship Id="rId5" Type="http://schemas.openxmlformats.org/officeDocument/2006/relationships/image" Target="../media/image29.wmf"/><Relationship Id="rId15" Type="http://schemas.openxmlformats.org/officeDocument/2006/relationships/image" Target="../media/image34.w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31.wmf"/><Relationship Id="rId14" Type="http://schemas.openxmlformats.org/officeDocument/2006/relationships/oleObject" Target="../embeddings/oleObject36.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image" Target="../media/image35.wmf"/><Relationship Id="rId5" Type="http://schemas.openxmlformats.org/officeDocument/2006/relationships/oleObject" Target="../embeddings/oleObject39.bin"/><Relationship Id="rId4" Type="http://schemas.openxmlformats.org/officeDocument/2006/relationships/image" Target="../media/image36.wmf"/></Relationships>
</file>

<file path=ppt/slides/_rels/slide23.xml.rels><?xml version="1.0" encoding="UTF-8" standalone="yes"?>
<Relationships xmlns="http://schemas.openxmlformats.org/package/2006/relationships"><Relationship Id="rId3" Type="http://schemas.openxmlformats.org/officeDocument/2006/relationships/hyperlink" Target="http://www.bluebit.gr/matrix-calculator/" TargetMode="External"/><Relationship Id="rId2" Type="http://schemas.openxmlformats.org/officeDocument/2006/relationships/slideLayout" Target="../slideLayouts/slideLayout6.xml"/><Relationship Id="rId1" Type="http://schemas.openxmlformats.org/officeDocument/2006/relationships/vmlDrawing" Target="../drawings/vmlDrawing20.vml"/><Relationship Id="rId5" Type="http://schemas.openxmlformats.org/officeDocument/2006/relationships/image" Target="../media/image37.wmf"/><Relationship Id="rId4" Type="http://schemas.openxmlformats.org/officeDocument/2006/relationships/oleObject" Target="../embeddings/oleObject40.bin"/></Relationships>
</file>

<file path=ppt/slides/_rels/slide24.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46.bin"/><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image" Target="../media/image33.wmf"/><Relationship Id="rId2" Type="http://schemas.openxmlformats.org/officeDocument/2006/relationships/slideLayout" Target="../slideLayouts/slideLayout6.xml"/><Relationship Id="rId1" Type="http://schemas.openxmlformats.org/officeDocument/2006/relationships/vmlDrawing" Target="../drawings/vmlDrawing21.vml"/><Relationship Id="rId6" Type="http://schemas.openxmlformats.org/officeDocument/2006/relationships/image" Target="../media/image39.wmf"/><Relationship Id="rId11" Type="http://schemas.openxmlformats.org/officeDocument/2006/relationships/oleObject" Target="../embeddings/oleObject45.bin"/><Relationship Id="rId5" Type="http://schemas.openxmlformats.org/officeDocument/2006/relationships/oleObject" Target="../embeddings/oleObject42.bin"/><Relationship Id="rId15" Type="http://schemas.openxmlformats.org/officeDocument/2006/relationships/image" Target="../media/image46.png"/><Relationship Id="rId10" Type="http://schemas.openxmlformats.org/officeDocument/2006/relationships/image" Target="../media/image32.wmf"/><Relationship Id="rId4" Type="http://schemas.openxmlformats.org/officeDocument/2006/relationships/image" Target="../media/image38.wmf"/><Relationship Id="rId9" Type="http://schemas.openxmlformats.org/officeDocument/2006/relationships/oleObject" Target="../embeddings/oleObject44.bin"/><Relationship Id="rId14" Type="http://schemas.openxmlformats.org/officeDocument/2006/relationships/image" Target="../media/image34.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6.xml"/><Relationship Id="rId1" Type="http://schemas.openxmlformats.org/officeDocument/2006/relationships/vmlDrawing" Target="../drawings/vmlDrawing22.vml"/><Relationship Id="rId6" Type="http://schemas.openxmlformats.org/officeDocument/2006/relationships/image" Target="../media/image41.wmf"/><Relationship Id="rId5" Type="http://schemas.openxmlformats.org/officeDocument/2006/relationships/oleObject" Target="../embeddings/oleObject48.bin"/><Relationship Id="rId4" Type="http://schemas.openxmlformats.org/officeDocument/2006/relationships/image" Target="../media/image40.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6.xml"/><Relationship Id="rId1" Type="http://schemas.openxmlformats.org/officeDocument/2006/relationships/vmlDrawing" Target="../drawings/vmlDrawing23.vml"/><Relationship Id="rId4" Type="http://schemas.openxmlformats.org/officeDocument/2006/relationships/image" Target="../media/image42.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6.xml"/><Relationship Id="rId1" Type="http://schemas.openxmlformats.org/officeDocument/2006/relationships/vmlDrawing" Target="../drawings/vmlDrawing24.vml"/><Relationship Id="rId6" Type="http://schemas.openxmlformats.org/officeDocument/2006/relationships/image" Target="../media/image44.wmf"/><Relationship Id="rId5" Type="http://schemas.openxmlformats.org/officeDocument/2006/relationships/oleObject" Target="../embeddings/oleObject51.bin"/><Relationship Id="rId4" Type="http://schemas.openxmlformats.org/officeDocument/2006/relationships/image" Target="../media/image43.wmf"/></Relationships>
</file>

<file path=ppt/slides/_rels/slide2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6.xml"/><Relationship Id="rId1" Type="http://schemas.openxmlformats.org/officeDocument/2006/relationships/vmlDrawing" Target="../drawings/vmlDrawing25.vml"/><Relationship Id="rId4" Type="http://schemas.openxmlformats.org/officeDocument/2006/relationships/image" Target="../media/image45.wmf"/></Relationships>
</file>

<file path=ppt/slides/_rels/slide32.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6.xml"/><Relationship Id="rId1" Type="http://schemas.openxmlformats.org/officeDocument/2006/relationships/vmlDrawing" Target="../drawings/vmlDrawing26.vml"/><Relationship Id="rId6" Type="http://schemas.openxmlformats.org/officeDocument/2006/relationships/image" Target="../media/image47.wmf"/><Relationship Id="rId5" Type="http://schemas.openxmlformats.org/officeDocument/2006/relationships/oleObject" Target="../embeddings/oleObject54.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56.bin"/></Relationships>
</file>

<file path=ppt/slides/_rels/slide33.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6.xml"/><Relationship Id="rId1" Type="http://schemas.openxmlformats.org/officeDocument/2006/relationships/vmlDrawing" Target="../drawings/vmlDrawing27.vml"/><Relationship Id="rId6" Type="http://schemas.openxmlformats.org/officeDocument/2006/relationships/image" Target="../media/image51.wmf"/><Relationship Id="rId5" Type="http://schemas.openxmlformats.org/officeDocument/2006/relationships/oleObject" Target="../embeddings/oleObject58.bin"/><Relationship Id="rId4" Type="http://schemas.openxmlformats.org/officeDocument/2006/relationships/image" Target="../media/image50.wmf"/><Relationship Id="rId9" Type="http://schemas.openxmlformats.org/officeDocument/2006/relationships/image" Target="../media/image61.png"/></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6.xml"/><Relationship Id="rId1" Type="http://schemas.openxmlformats.org/officeDocument/2006/relationships/vmlDrawing" Target="../drawings/vmlDrawing28.vml"/><Relationship Id="rId4" Type="http://schemas.openxmlformats.org/officeDocument/2006/relationships/image" Target="../media/image53.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notesSlide" Target="../notesSlides/notesSlide10.xml"/><Relationship Id="rId7" Type="http://schemas.openxmlformats.org/officeDocument/2006/relationships/image" Target="../media/image55.wmf"/><Relationship Id="rId2" Type="http://schemas.openxmlformats.org/officeDocument/2006/relationships/slideLayout" Target="../slideLayouts/slideLayout6.xml"/><Relationship Id="rId1" Type="http://schemas.openxmlformats.org/officeDocument/2006/relationships/vmlDrawing" Target="../drawings/vmlDrawing29.vml"/><Relationship Id="rId6" Type="http://schemas.openxmlformats.org/officeDocument/2006/relationships/oleObject" Target="../embeddings/oleObject62.bin"/><Relationship Id="rId11" Type="http://schemas.openxmlformats.org/officeDocument/2006/relationships/image" Target="../media/image57.wmf"/><Relationship Id="rId5" Type="http://schemas.openxmlformats.org/officeDocument/2006/relationships/image" Target="../media/image54.wmf"/><Relationship Id="rId10" Type="http://schemas.openxmlformats.org/officeDocument/2006/relationships/oleObject" Target="../embeddings/oleObject64.bin"/><Relationship Id="rId4" Type="http://schemas.openxmlformats.org/officeDocument/2006/relationships/oleObject" Target="../embeddings/oleObject61.bin"/><Relationship Id="rId9" Type="http://schemas.openxmlformats.org/officeDocument/2006/relationships/image" Target="../media/image56.wmf"/></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59.wmf"/><Relationship Id="rId2" Type="http://schemas.openxmlformats.org/officeDocument/2006/relationships/slideLayout" Target="../slideLayouts/slideLayout6.xml"/><Relationship Id="rId1" Type="http://schemas.openxmlformats.org/officeDocument/2006/relationships/vmlDrawing" Target="../drawings/vmlDrawing30.vml"/><Relationship Id="rId6" Type="http://schemas.openxmlformats.org/officeDocument/2006/relationships/oleObject" Target="../embeddings/oleObject66.bin"/><Relationship Id="rId5" Type="http://schemas.openxmlformats.org/officeDocument/2006/relationships/image" Target="../media/image58.wmf"/><Relationship Id="rId4" Type="http://schemas.openxmlformats.org/officeDocument/2006/relationships/oleObject" Target="../embeddings/oleObject65.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9.png"/><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6.xml"/><Relationship Id="rId1" Type="http://schemas.openxmlformats.org/officeDocument/2006/relationships/vmlDrawing" Target="../drawings/vmlDrawing31.vml"/><Relationship Id="rId4" Type="http://schemas.openxmlformats.org/officeDocument/2006/relationships/image" Target="../media/image60.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6.xml"/><Relationship Id="rId1" Type="http://schemas.openxmlformats.org/officeDocument/2006/relationships/vmlDrawing" Target="../drawings/vmlDrawing32.vml"/><Relationship Id="rId4" Type="http://schemas.openxmlformats.org/officeDocument/2006/relationships/image" Target="../media/image61.wmf"/></Relationships>
</file>

<file path=ppt/slides/_rels/slide4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6.xml"/><Relationship Id="rId1" Type="http://schemas.openxmlformats.org/officeDocument/2006/relationships/vmlDrawing" Target="../drawings/vmlDrawing33.vml"/><Relationship Id="rId4" Type="http://schemas.openxmlformats.org/officeDocument/2006/relationships/image" Target="../media/image65.wmf"/></Relationships>
</file>

<file path=ppt/slides/_rels/slide46.xml.rels><?xml version="1.0" encoding="UTF-8" standalone="yes"?>
<Relationships xmlns="http://schemas.openxmlformats.org/package/2006/relationships"><Relationship Id="rId3" Type="http://schemas.openxmlformats.org/officeDocument/2006/relationships/hyperlink" Target="http://www.unc.edu/~nielsen/soci709/m4/m4.pdf" TargetMode="External"/><Relationship Id="rId2" Type="http://schemas.openxmlformats.org/officeDocument/2006/relationships/hyperlink" Target="https://files.nyu.edu/mrg217/public/ols_matrix.pdf" TargetMode="External"/><Relationship Id="rId1" Type="http://schemas.openxmlformats.org/officeDocument/2006/relationships/slideLayout" Target="../slideLayouts/slideLayout6.xml"/><Relationship Id="rId5" Type="http://schemas.openxmlformats.org/officeDocument/2006/relationships/hyperlink" Target="http://ceee.rice.edu/Books/LA/eigen/" TargetMode="External"/><Relationship Id="rId4" Type="http://schemas.openxmlformats.org/officeDocument/2006/relationships/hyperlink" Target="http://www.es.ucsc.edu/~eart111/lecture12.pdf" TargetMode="Externa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image" Target="../media/image9.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15.png"/><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13.wmf"/><Relationship Id="rId5" Type="http://schemas.openxmlformats.org/officeDocument/2006/relationships/oleObject" Target="../embeddings/oleObject12.bin"/><Relationship Id="rId4" Type="http://schemas.openxmlformats.org/officeDocument/2006/relationships/image" Target="../media/image12.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14.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vmlDrawing" Target="../drawings/vmlDrawing8.vml"/><Relationship Id="rId5" Type="http://schemas.openxmlformats.org/officeDocument/2006/relationships/image" Target="../media/image11.wmf"/><Relationship Id="rId4" Type="http://schemas.openxmlformats.org/officeDocument/2006/relationships/oleObject" Target="../embeddings/oleObject1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ctrTitle"/>
          </p:nvPr>
        </p:nvSpPr>
        <p:spPr>
          <a:xfrm>
            <a:off x="685800" y="2130425"/>
            <a:ext cx="7772400" cy="1997075"/>
          </a:xfrm>
        </p:spPr>
        <p:txBody>
          <a:bodyPr/>
          <a:lstStyle/>
          <a:p>
            <a:r>
              <a:rPr lang="en-US" b="1" dirty="0" smtClean="0">
                <a:solidFill>
                  <a:schemeClr val="tx1"/>
                </a:solidFill>
                <a:latin typeface="Calibri" pitchFamily="34" charset="0"/>
                <a:cs typeface="Calibri" pitchFamily="34" charset="0"/>
              </a:rPr>
              <a:t>Introduction to Matrices and Linear Regression Models</a:t>
            </a:r>
            <a:br>
              <a:rPr lang="en-US" b="1" dirty="0" smtClean="0">
                <a:solidFill>
                  <a:schemeClr val="tx1"/>
                </a:solidFill>
                <a:latin typeface="Calibri" pitchFamily="34" charset="0"/>
                <a:cs typeface="Calibri" pitchFamily="34" charset="0"/>
              </a:rPr>
            </a:br>
            <a:r>
              <a:rPr lang="en-US" b="1" dirty="0" smtClean="0">
                <a:solidFill>
                  <a:schemeClr val="tx1"/>
                </a:solidFill>
                <a:latin typeface="Calibri" pitchFamily="34" charset="0"/>
                <a:cs typeface="Calibri" pitchFamily="34" charset="0"/>
              </a:rPr>
              <a:t>in Matrix Terms</a:t>
            </a:r>
            <a:endParaRPr lang="en-US" b="1" baseline="-25000" dirty="0" smtClean="0">
              <a:solidFill>
                <a:schemeClr val="tx1"/>
              </a:solidFill>
              <a:latin typeface="Calibri" pitchFamily="34" charset="0"/>
              <a:cs typeface="Calibri" pitchFamily="34" charset="0"/>
              <a:sym typeface="Greek Symbols" pitchFamily="18" charset="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a:xfrm>
            <a:off x="685800" y="609600"/>
            <a:ext cx="7772400" cy="801688"/>
          </a:xfrm>
        </p:spPr>
        <p:txBody>
          <a:bodyPr/>
          <a:lstStyle/>
          <a:p>
            <a:pPr algn="l"/>
            <a:r>
              <a:rPr lang="en-US" smtClean="0">
                <a:solidFill>
                  <a:srgbClr val="FFFFFF"/>
                </a:solidFill>
                <a:latin typeface="Calibri" pitchFamily="34" charset="0"/>
                <a:cs typeface="Calibri" pitchFamily="34" charset="0"/>
              </a:rPr>
              <a:t>Matrix multiplication</a:t>
            </a:r>
          </a:p>
        </p:txBody>
      </p:sp>
      <p:sp>
        <p:nvSpPr>
          <p:cNvPr id="520197" name="Rectangle 5"/>
          <p:cNvSpPr>
            <a:spLocks noGrp="1" noChangeArrowheads="1"/>
          </p:cNvSpPr>
          <p:nvPr>
            <p:ph type="body" idx="1"/>
          </p:nvPr>
        </p:nvSpPr>
        <p:spPr/>
        <p:txBody>
          <a:bodyPr/>
          <a:lstStyle/>
          <a:p>
            <a:r>
              <a:rPr lang="en-US" smtClean="0">
                <a:latin typeface="Calibri" pitchFamily="34" charset="0"/>
                <a:cs typeface="Calibri" pitchFamily="34" charset="0"/>
              </a:rPr>
              <a:t>If </a:t>
            </a:r>
            <a:r>
              <a:rPr lang="en-US" b="1" smtClean="0">
                <a:latin typeface="Calibri" pitchFamily="34" charset="0"/>
                <a:cs typeface="Calibri" pitchFamily="34" charset="0"/>
              </a:rPr>
              <a:t>A</a:t>
            </a:r>
            <a:r>
              <a:rPr lang="en-US" smtClean="0">
                <a:latin typeface="Calibri" pitchFamily="34" charset="0"/>
                <a:cs typeface="Calibri" pitchFamily="34" charset="0"/>
              </a:rPr>
              <a:t> is a 2×3 matrix and </a:t>
            </a:r>
            <a:r>
              <a:rPr lang="en-US" b="1" smtClean="0">
                <a:latin typeface="Calibri" pitchFamily="34" charset="0"/>
                <a:cs typeface="Calibri" pitchFamily="34" charset="0"/>
              </a:rPr>
              <a:t>B</a:t>
            </a:r>
            <a:r>
              <a:rPr lang="en-US" smtClean="0">
                <a:latin typeface="Calibri" pitchFamily="34" charset="0"/>
                <a:cs typeface="Calibri" pitchFamily="34" charset="0"/>
              </a:rPr>
              <a:t> is a 3×5 matrix then matrix multiplication </a:t>
            </a:r>
            <a:r>
              <a:rPr lang="en-US" b="1" smtClean="0">
                <a:latin typeface="Calibri" pitchFamily="34" charset="0"/>
                <a:cs typeface="Calibri" pitchFamily="34" charset="0"/>
              </a:rPr>
              <a:t>AB</a:t>
            </a:r>
            <a:r>
              <a:rPr lang="en-US" smtClean="0">
                <a:latin typeface="Calibri" pitchFamily="34" charset="0"/>
                <a:cs typeface="Calibri" pitchFamily="34" charset="0"/>
              </a:rPr>
              <a:t> is possible. The resulting matrix </a:t>
            </a:r>
            <a:r>
              <a:rPr lang="en-US" b="1" smtClean="0">
                <a:latin typeface="Calibri" pitchFamily="34" charset="0"/>
                <a:cs typeface="Calibri" pitchFamily="34" charset="0"/>
              </a:rPr>
              <a:t>C</a:t>
            </a:r>
            <a:r>
              <a:rPr lang="en-US" smtClean="0">
                <a:latin typeface="Calibri" pitchFamily="34" charset="0"/>
                <a:cs typeface="Calibri" pitchFamily="34" charset="0"/>
              </a:rPr>
              <a:t> = </a:t>
            </a:r>
            <a:r>
              <a:rPr lang="en-US" b="1" smtClean="0">
                <a:latin typeface="Calibri" pitchFamily="34" charset="0"/>
                <a:cs typeface="Calibri" pitchFamily="34" charset="0"/>
              </a:rPr>
              <a:t>AB</a:t>
            </a:r>
            <a:r>
              <a:rPr lang="en-US" smtClean="0">
                <a:latin typeface="Calibri" pitchFamily="34" charset="0"/>
                <a:cs typeface="Calibri" pitchFamily="34" charset="0"/>
              </a:rPr>
              <a:t> has 2 rows and 5 columns.</a:t>
            </a:r>
          </a:p>
          <a:p>
            <a:r>
              <a:rPr lang="en-US" smtClean="0">
                <a:latin typeface="Calibri" pitchFamily="34" charset="0"/>
                <a:cs typeface="Calibri" pitchFamily="34" charset="0"/>
              </a:rPr>
              <a:t>Is the matrix multiplication </a:t>
            </a:r>
            <a:r>
              <a:rPr lang="en-US" b="1" smtClean="0">
                <a:latin typeface="Calibri" pitchFamily="34" charset="0"/>
                <a:cs typeface="Calibri" pitchFamily="34" charset="0"/>
              </a:rPr>
              <a:t>BA</a:t>
            </a:r>
            <a:r>
              <a:rPr lang="en-US" smtClean="0">
                <a:latin typeface="Calibri" pitchFamily="34" charset="0"/>
                <a:cs typeface="Calibri" pitchFamily="34" charset="0"/>
              </a:rPr>
              <a:t> possible?</a:t>
            </a:r>
          </a:p>
          <a:p>
            <a:pPr lvl="1"/>
            <a:r>
              <a:rPr lang="en-US" smtClean="0">
                <a:latin typeface="Calibri" pitchFamily="34" charset="0"/>
                <a:cs typeface="Calibri" pitchFamily="34" charset="0"/>
              </a:rPr>
              <a:t>That is, is matrix multiplication commutative?</a:t>
            </a:r>
          </a:p>
          <a:p>
            <a:r>
              <a:rPr lang="en-US" smtClean="0">
                <a:latin typeface="Calibri" pitchFamily="34" charset="0"/>
                <a:cs typeface="Calibri" pitchFamily="34" charset="0"/>
              </a:rPr>
              <a:t>If </a:t>
            </a:r>
            <a:r>
              <a:rPr lang="en-US" b="1" smtClean="0">
                <a:latin typeface="Calibri" pitchFamily="34" charset="0"/>
                <a:cs typeface="Calibri" pitchFamily="34" charset="0"/>
              </a:rPr>
              <a:t>X</a:t>
            </a:r>
            <a:r>
              <a:rPr lang="en-US" smtClean="0">
                <a:latin typeface="Calibri" pitchFamily="34" charset="0"/>
                <a:cs typeface="Calibri" pitchFamily="34" charset="0"/>
              </a:rPr>
              <a:t> is an </a:t>
            </a:r>
            <a:r>
              <a:rPr lang="en-US" i="1" smtClean="0">
                <a:latin typeface="Calibri" pitchFamily="34" charset="0"/>
                <a:cs typeface="Calibri" pitchFamily="34" charset="0"/>
              </a:rPr>
              <a:t>n</a:t>
            </a:r>
            <a:r>
              <a:rPr lang="en-US" smtClean="0">
                <a:latin typeface="Calibri" pitchFamily="34" charset="0"/>
                <a:cs typeface="Calibri" pitchFamily="34" charset="0"/>
              </a:rPr>
              <a:t>×</a:t>
            </a:r>
            <a:r>
              <a:rPr lang="en-US" i="1" smtClean="0">
                <a:latin typeface="Calibri" pitchFamily="34" charset="0"/>
                <a:cs typeface="Calibri" pitchFamily="34" charset="0"/>
              </a:rPr>
              <a:t>p</a:t>
            </a:r>
            <a:r>
              <a:rPr lang="en-US" smtClean="0">
                <a:latin typeface="Calibri" pitchFamily="34" charset="0"/>
                <a:cs typeface="Calibri" pitchFamily="34" charset="0"/>
              </a:rPr>
              <a:t> matrix and </a:t>
            </a:r>
            <a:r>
              <a:rPr lang="el-GR" b="1" smtClean="0">
                <a:latin typeface="Calibri" pitchFamily="34" charset="0"/>
                <a:cs typeface="Calibri" pitchFamily="34" charset="0"/>
              </a:rPr>
              <a:t>β</a:t>
            </a:r>
            <a:r>
              <a:rPr lang="en-US" smtClean="0">
                <a:latin typeface="Calibri" pitchFamily="34" charset="0"/>
                <a:cs typeface="Calibri" pitchFamily="34" charset="0"/>
              </a:rPr>
              <a:t> is a </a:t>
            </a:r>
            <a:r>
              <a:rPr lang="en-US" i="1" smtClean="0">
                <a:latin typeface="Calibri" pitchFamily="34" charset="0"/>
                <a:cs typeface="Calibri" pitchFamily="34" charset="0"/>
              </a:rPr>
              <a:t>p</a:t>
            </a:r>
            <a:r>
              <a:rPr lang="en-US" smtClean="0">
                <a:latin typeface="Calibri" pitchFamily="34" charset="0"/>
                <a:cs typeface="Calibri" pitchFamily="34" charset="0"/>
              </a:rPr>
              <a:t>×1 column vector, then </a:t>
            </a:r>
            <a:r>
              <a:rPr lang="en-US" b="1" smtClean="0">
                <a:latin typeface="Calibri" pitchFamily="34" charset="0"/>
                <a:cs typeface="Calibri" pitchFamily="34" charset="0"/>
              </a:rPr>
              <a:t>X</a:t>
            </a:r>
            <a:r>
              <a:rPr lang="el-GR" b="1" smtClean="0">
                <a:latin typeface="Calibri" pitchFamily="34" charset="0"/>
                <a:cs typeface="Calibri" pitchFamily="34" charset="0"/>
              </a:rPr>
              <a:t>β</a:t>
            </a:r>
            <a:r>
              <a:rPr lang="en-US" smtClean="0">
                <a:latin typeface="Calibri" pitchFamily="34" charset="0"/>
                <a:cs typeface="Calibri" pitchFamily="34" charset="0"/>
              </a:rPr>
              <a:t> is a ______.</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0197">
                                            <p:txEl>
                                              <p:pRg st="0" end="0"/>
                                            </p:txEl>
                                          </p:spTgt>
                                        </p:tgtEl>
                                        <p:attrNameLst>
                                          <p:attrName>style.visibility</p:attrName>
                                        </p:attrNameLst>
                                      </p:cBhvr>
                                      <p:to>
                                        <p:strVal val="visible"/>
                                      </p:to>
                                    </p:set>
                                    <p:anim calcmode="lin" valueType="num">
                                      <p:cBhvr additive="base">
                                        <p:cTn id="7" dur="500" fill="hold"/>
                                        <p:tgtEl>
                                          <p:spTgt spid="52019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019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20197">
                                            <p:txEl>
                                              <p:pRg st="1" end="1"/>
                                            </p:txEl>
                                          </p:spTgt>
                                        </p:tgtEl>
                                        <p:attrNameLst>
                                          <p:attrName>style.visibility</p:attrName>
                                        </p:attrNameLst>
                                      </p:cBhvr>
                                      <p:to>
                                        <p:strVal val="visible"/>
                                      </p:to>
                                    </p:set>
                                    <p:anim calcmode="lin" valueType="num">
                                      <p:cBhvr additive="base">
                                        <p:cTn id="13" dur="500" fill="hold"/>
                                        <p:tgtEl>
                                          <p:spTgt spid="52019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019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20197">
                                            <p:txEl>
                                              <p:pRg st="2" end="2"/>
                                            </p:txEl>
                                          </p:spTgt>
                                        </p:tgtEl>
                                        <p:attrNameLst>
                                          <p:attrName>style.visibility</p:attrName>
                                        </p:attrNameLst>
                                      </p:cBhvr>
                                      <p:to>
                                        <p:strVal val="visible"/>
                                      </p:to>
                                    </p:set>
                                    <p:anim calcmode="lin" valueType="num">
                                      <p:cBhvr additive="base">
                                        <p:cTn id="17" dur="500" fill="hold"/>
                                        <p:tgtEl>
                                          <p:spTgt spid="52019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2019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20197">
                                            <p:txEl>
                                              <p:pRg st="3" end="3"/>
                                            </p:txEl>
                                          </p:spTgt>
                                        </p:tgtEl>
                                        <p:attrNameLst>
                                          <p:attrName>style.visibility</p:attrName>
                                        </p:attrNameLst>
                                      </p:cBhvr>
                                      <p:to>
                                        <p:strVal val="visible"/>
                                      </p:to>
                                    </p:set>
                                    <p:anim calcmode="lin" valueType="num">
                                      <p:cBhvr additive="base">
                                        <p:cTn id="23" dur="500" fill="hold"/>
                                        <p:tgtEl>
                                          <p:spTgt spid="52019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2019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a:xfrm>
            <a:off x="295275" y="636588"/>
            <a:ext cx="7772400" cy="708025"/>
          </a:xfrm>
        </p:spPr>
        <p:txBody>
          <a:bodyPr/>
          <a:lstStyle/>
          <a:p>
            <a:pPr algn="l"/>
            <a:r>
              <a:rPr lang="en-US" sz="4000" smtClean="0">
                <a:solidFill>
                  <a:srgbClr val="FFFFFF"/>
                </a:solidFill>
                <a:latin typeface="Calibri" pitchFamily="34" charset="0"/>
                <a:cs typeface="Calibri" pitchFamily="34" charset="0"/>
              </a:rPr>
              <a:t>Matrix multiplication</a:t>
            </a:r>
          </a:p>
        </p:txBody>
      </p:sp>
      <p:sp>
        <p:nvSpPr>
          <p:cNvPr id="523270" name="Text Box 6"/>
          <p:cNvSpPr txBox="1">
            <a:spLocks noChangeArrowheads="1"/>
          </p:cNvSpPr>
          <p:nvPr/>
        </p:nvSpPr>
        <p:spPr bwMode="auto">
          <a:xfrm>
            <a:off x="107950" y="1414463"/>
            <a:ext cx="8928100"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800" dirty="0">
                <a:latin typeface="Calibri" pitchFamily="34" charset="0"/>
                <a:cs typeface="Calibri" pitchFamily="34" charset="0"/>
              </a:rPr>
              <a:t>The entry in the </a:t>
            </a:r>
            <a:r>
              <a:rPr lang="en-US" sz="2800" i="1" dirty="0" err="1">
                <a:latin typeface="Calibri" pitchFamily="34" charset="0"/>
                <a:cs typeface="Calibri" pitchFamily="34" charset="0"/>
              </a:rPr>
              <a:t>i</a:t>
            </a:r>
            <a:r>
              <a:rPr lang="en-US" sz="2800" i="1" baseline="30000" dirty="0" err="1">
                <a:latin typeface="Calibri" pitchFamily="34" charset="0"/>
                <a:cs typeface="Calibri" pitchFamily="34" charset="0"/>
              </a:rPr>
              <a:t>th</a:t>
            </a:r>
            <a:r>
              <a:rPr lang="en-US" sz="2800" dirty="0">
                <a:latin typeface="Calibri" pitchFamily="34" charset="0"/>
                <a:cs typeface="Calibri" pitchFamily="34" charset="0"/>
              </a:rPr>
              <a:t> row and </a:t>
            </a:r>
            <a:r>
              <a:rPr lang="en-US" sz="2800" i="1" dirty="0" err="1">
                <a:latin typeface="Calibri" pitchFamily="34" charset="0"/>
                <a:cs typeface="Calibri" pitchFamily="34" charset="0"/>
              </a:rPr>
              <a:t>j</a:t>
            </a:r>
            <a:r>
              <a:rPr lang="en-US" sz="2800" i="1" baseline="30000" dirty="0" err="1">
                <a:latin typeface="Calibri" pitchFamily="34" charset="0"/>
                <a:cs typeface="Calibri" pitchFamily="34" charset="0"/>
              </a:rPr>
              <a:t>th</a:t>
            </a:r>
            <a:r>
              <a:rPr lang="en-US" sz="2800" dirty="0">
                <a:latin typeface="Calibri" pitchFamily="34" charset="0"/>
                <a:cs typeface="Calibri" pitchFamily="34" charset="0"/>
              </a:rPr>
              <a:t> column of </a:t>
            </a:r>
            <a:r>
              <a:rPr lang="en-US" sz="2800" b="1" dirty="0">
                <a:latin typeface="Calibri" pitchFamily="34" charset="0"/>
                <a:cs typeface="Calibri" pitchFamily="34" charset="0"/>
              </a:rPr>
              <a:t>Q</a:t>
            </a:r>
            <a:r>
              <a:rPr lang="en-US" sz="2800" dirty="0">
                <a:latin typeface="Calibri" pitchFamily="34" charset="0"/>
                <a:cs typeface="Calibri" pitchFamily="34" charset="0"/>
              </a:rPr>
              <a:t> is the </a:t>
            </a:r>
            <a:r>
              <a:rPr lang="en-US" sz="2800" b="1" dirty="0">
                <a:latin typeface="Calibri" pitchFamily="34" charset="0"/>
                <a:cs typeface="Calibri" pitchFamily="34" charset="0"/>
              </a:rPr>
              <a:t>inner product</a:t>
            </a:r>
            <a:r>
              <a:rPr lang="en-US" sz="2800" dirty="0">
                <a:latin typeface="Calibri" pitchFamily="34" charset="0"/>
                <a:cs typeface="Calibri" pitchFamily="34" charset="0"/>
              </a:rPr>
              <a:t> (sum of the element-by-element products) of the </a:t>
            </a:r>
            <a:r>
              <a:rPr lang="en-US" sz="2800" i="1" dirty="0" err="1">
                <a:latin typeface="Calibri" pitchFamily="34" charset="0"/>
                <a:cs typeface="Calibri" pitchFamily="34" charset="0"/>
              </a:rPr>
              <a:t>i</a:t>
            </a:r>
            <a:r>
              <a:rPr lang="en-US" sz="2800" i="1" baseline="30000" dirty="0" err="1">
                <a:latin typeface="Calibri" pitchFamily="34" charset="0"/>
                <a:cs typeface="Calibri" pitchFamily="34" charset="0"/>
              </a:rPr>
              <a:t>th</a:t>
            </a:r>
            <a:r>
              <a:rPr lang="en-US" sz="2800" dirty="0">
                <a:latin typeface="Calibri" pitchFamily="34" charset="0"/>
                <a:cs typeface="Calibri" pitchFamily="34" charset="0"/>
              </a:rPr>
              <a:t> row of </a:t>
            </a:r>
            <a:r>
              <a:rPr lang="en-US" sz="2800" b="1" dirty="0">
                <a:latin typeface="Calibri" pitchFamily="34" charset="0"/>
                <a:cs typeface="Calibri" pitchFamily="34" charset="0"/>
              </a:rPr>
              <a:t>R</a:t>
            </a:r>
            <a:r>
              <a:rPr lang="en-US" sz="2800" dirty="0">
                <a:latin typeface="Calibri" pitchFamily="34" charset="0"/>
                <a:cs typeface="Calibri" pitchFamily="34" charset="0"/>
              </a:rPr>
              <a:t> with the </a:t>
            </a:r>
            <a:r>
              <a:rPr lang="en-US" sz="2800" i="1" dirty="0" err="1">
                <a:latin typeface="Calibri" pitchFamily="34" charset="0"/>
                <a:cs typeface="Calibri" pitchFamily="34" charset="0"/>
              </a:rPr>
              <a:t>j</a:t>
            </a:r>
            <a:r>
              <a:rPr lang="en-US" sz="2800" i="1" baseline="30000" dirty="0" err="1">
                <a:latin typeface="Calibri" pitchFamily="34" charset="0"/>
                <a:cs typeface="Calibri" pitchFamily="34" charset="0"/>
              </a:rPr>
              <a:t>th</a:t>
            </a:r>
            <a:r>
              <a:rPr lang="en-US" sz="2800" i="1" dirty="0">
                <a:latin typeface="Calibri" pitchFamily="34" charset="0"/>
                <a:cs typeface="Calibri" pitchFamily="34" charset="0"/>
              </a:rPr>
              <a:t> </a:t>
            </a:r>
            <a:r>
              <a:rPr lang="en-US" sz="2800" dirty="0">
                <a:latin typeface="Calibri" pitchFamily="34" charset="0"/>
                <a:cs typeface="Calibri" pitchFamily="34" charset="0"/>
              </a:rPr>
              <a:t>column of </a:t>
            </a:r>
            <a:r>
              <a:rPr lang="en-US" sz="2800" b="1" dirty="0">
                <a:latin typeface="Calibri" pitchFamily="34" charset="0"/>
                <a:cs typeface="Calibri" pitchFamily="34" charset="0"/>
              </a:rPr>
              <a:t>S</a:t>
            </a:r>
            <a:r>
              <a:rPr lang="en-US" sz="2800" dirty="0">
                <a:latin typeface="Calibri" pitchFamily="34" charset="0"/>
                <a:cs typeface="Calibri" pitchFamily="34" charset="0"/>
              </a:rPr>
              <a:t>.</a:t>
            </a:r>
          </a:p>
          <a:p>
            <a:pPr>
              <a:spcBef>
                <a:spcPct val="50000"/>
              </a:spcBef>
            </a:pPr>
            <a:r>
              <a:rPr lang="en-US" sz="2800" b="1" dirty="0">
                <a:latin typeface="Calibri" pitchFamily="34" charset="0"/>
                <a:cs typeface="Calibri" pitchFamily="34" charset="0"/>
              </a:rPr>
              <a:t>R</a:t>
            </a:r>
            <a:r>
              <a:rPr lang="en-US" sz="2800" dirty="0">
                <a:latin typeface="Calibri" pitchFamily="34" charset="0"/>
                <a:cs typeface="Calibri" pitchFamily="34" charset="0"/>
              </a:rPr>
              <a:t> is a 2 x 3 matrix; </a:t>
            </a:r>
            <a:r>
              <a:rPr lang="en-US" sz="2800" b="1" dirty="0">
                <a:latin typeface="Calibri" pitchFamily="34" charset="0"/>
                <a:cs typeface="Calibri" pitchFamily="34" charset="0"/>
              </a:rPr>
              <a:t>S</a:t>
            </a:r>
            <a:r>
              <a:rPr lang="en-US" sz="2800" dirty="0">
                <a:latin typeface="Calibri" pitchFamily="34" charset="0"/>
                <a:cs typeface="Calibri" pitchFamily="34" charset="0"/>
              </a:rPr>
              <a:t> is a 3 x 4 matrix. </a:t>
            </a:r>
            <a:r>
              <a:rPr lang="en-US" sz="2800" b="1" dirty="0">
                <a:latin typeface="Calibri" pitchFamily="34" charset="0"/>
                <a:cs typeface="Calibri" pitchFamily="34" charset="0"/>
              </a:rPr>
              <a:t>Q </a:t>
            </a:r>
            <a:r>
              <a:rPr lang="en-US" sz="2800" dirty="0">
                <a:latin typeface="Calibri" pitchFamily="34" charset="0"/>
                <a:cs typeface="Calibri" pitchFamily="34" charset="0"/>
              </a:rPr>
              <a:t>=</a:t>
            </a:r>
            <a:r>
              <a:rPr lang="en-US" sz="2800" b="1" dirty="0">
                <a:latin typeface="Calibri" pitchFamily="34" charset="0"/>
                <a:cs typeface="Calibri" pitchFamily="34" charset="0"/>
              </a:rPr>
              <a:t> RS </a:t>
            </a:r>
            <a:r>
              <a:rPr lang="en-US" sz="2800" dirty="0">
                <a:latin typeface="Calibri" pitchFamily="34" charset="0"/>
                <a:cs typeface="Calibri" pitchFamily="34" charset="0"/>
              </a:rPr>
              <a:t>is a 2 x 4 matrix.</a:t>
            </a:r>
          </a:p>
        </p:txBody>
      </p:sp>
      <p:graphicFrame>
        <p:nvGraphicFramePr>
          <p:cNvPr id="523272" name="Object 8"/>
          <p:cNvGraphicFramePr>
            <a:graphicFrameLocks noChangeAspect="1"/>
          </p:cNvGraphicFramePr>
          <p:nvPr/>
        </p:nvGraphicFramePr>
        <p:xfrm>
          <a:off x="709613" y="5513388"/>
          <a:ext cx="3603625" cy="974725"/>
        </p:xfrm>
        <a:graphic>
          <a:graphicData uri="http://schemas.openxmlformats.org/presentationml/2006/ole">
            <mc:AlternateContent xmlns:mc="http://schemas.openxmlformats.org/markup-compatibility/2006">
              <mc:Choice xmlns:v="urn:schemas-microsoft-com:vml" Requires="v">
                <p:oleObj spid="_x0000_s12370" name="Equation" r:id="rId4" imgW="1689100" imgH="457200" progId="Equation.3">
                  <p:embed/>
                </p:oleObj>
              </mc:Choice>
              <mc:Fallback>
                <p:oleObj name="Equation" r:id="rId4" imgW="1689100" imgH="457200" progId="Equation.3">
                  <p:embed/>
                  <p:pic>
                    <p:nvPicPr>
                      <p:cNvPr id="0" name="Picture 7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613" y="5513388"/>
                        <a:ext cx="3603625" cy="974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3" name="Object 9"/>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2371" name="Equation" r:id="rId6" imgW="114151" imgH="215619" progId="Equation.3">
                  <p:embed/>
                </p:oleObj>
              </mc:Choice>
              <mc:Fallback>
                <p:oleObj name="Equation" r:id="rId6" imgW="114151" imgH="215619" progId="Equation.3">
                  <p:embed/>
                  <p:pic>
                    <p:nvPicPr>
                      <p:cNvPr id="0" name="Picture 7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3274" name="Object 10"/>
          <p:cNvGraphicFramePr>
            <a:graphicFrameLocks noChangeAspect="1"/>
          </p:cNvGraphicFramePr>
          <p:nvPr/>
        </p:nvGraphicFramePr>
        <p:xfrm>
          <a:off x="5140325" y="5514975"/>
          <a:ext cx="3386138" cy="974725"/>
        </p:xfrm>
        <a:graphic>
          <a:graphicData uri="http://schemas.openxmlformats.org/presentationml/2006/ole">
            <mc:AlternateContent xmlns:mc="http://schemas.openxmlformats.org/markup-compatibility/2006">
              <mc:Choice xmlns:v="urn:schemas-microsoft-com:vml" Requires="v">
                <p:oleObj spid="_x0000_s12372" name="Equation" r:id="rId8" imgW="1587500" imgH="457200" progId="Equation.3">
                  <p:embed/>
                </p:oleObj>
              </mc:Choice>
              <mc:Fallback>
                <p:oleObj name="Equation" r:id="rId8" imgW="1587500" imgH="457200" progId="Equation.3">
                  <p:embed/>
                  <p:pic>
                    <p:nvPicPr>
                      <p:cNvPr id="0" name="Picture 8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40325" y="5514975"/>
                        <a:ext cx="3386138" cy="974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2295" name="Group 4"/>
          <p:cNvGrpSpPr>
            <a:grpSpLocks/>
          </p:cNvGrpSpPr>
          <p:nvPr/>
        </p:nvGrpSpPr>
        <p:grpSpPr bwMode="auto">
          <a:xfrm>
            <a:off x="712788" y="3525838"/>
            <a:ext cx="7543800" cy="1579562"/>
            <a:chOff x="712692" y="3525838"/>
            <a:chExt cx="7544267" cy="1579562"/>
          </a:xfrm>
        </p:grpSpPr>
        <p:graphicFrame>
          <p:nvGraphicFramePr>
            <p:cNvPr id="12296" name="Object 5"/>
            <p:cNvGraphicFramePr>
              <a:graphicFrameLocks noChangeAspect="1"/>
            </p:cNvGraphicFramePr>
            <p:nvPr/>
          </p:nvGraphicFramePr>
          <p:xfrm>
            <a:off x="2278434" y="3525838"/>
            <a:ext cx="5978525" cy="1579562"/>
          </p:xfrm>
          <a:graphic>
            <a:graphicData uri="http://schemas.openxmlformats.org/presentationml/2006/ole">
              <mc:AlternateContent xmlns:mc="http://schemas.openxmlformats.org/markup-compatibility/2006">
                <mc:Choice xmlns:v="urn:schemas-microsoft-com:vml" Requires="v">
                  <p:oleObj spid="_x0000_s12373" name="Equation" r:id="rId10" imgW="2692400" imgH="711200" progId="Equation.3">
                    <p:embed/>
                  </p:oleObj>
                </mc:Choice>
                <mc:Fallback>
                  <p:oleObj name="Equation" r:id="rId10" imgW="2692400" imgH="711200" progId="Equation.3">
                    <p:embed/>
                    <p:pic>
                      <p:nvPicPr>
                        <p:cNvPr id="0" name="Picture 8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8434" y="3525838"/>
                          <a:ext cx="5978525" cy="1579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7" name="TextBox 3"/>
            <p:cNvSpPr txBox="1">
              <a:spLocks noChangeArrowheads="1"/>
            </p:cNvSpPr>
            <p:nvPr/>
          </p:nvSpPr>
          <p:spPr bwMode="auto">
            <a:xfrm>
              <a:off x="712692" y="4034117"/>
              <a:ext cx="20305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800" b="1"/>
                <a:t>Q </a:t>
              </a:r>
              <a:r>
                <a:rPr lang="en-US" sz="2800"/>
                <a:t>=</a:t>
              </a:r>
              <a:r>
                <a:rPr lang="en-US" sz="2800" b="1"/>
                <a:t> RS </a:t>
              </a:r>
              <a:r>
                <a:rPr lang="en-US" sz="2800"/>
                <a:t>=</a:t>
              </a:r>
              <a:r>
                <a:rPr lang="en-US" b="1"/>
                <a:t>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3270"/>
                                        </p:tgtEl>
                                        <p:attrNameLst>
                                          <p:attrName>style.visibility</p:attrName>
                                        </p:attrNameLst>
                                      </p:cBhvr>
                                      <p:to>
                                        <p:strVal val="visible"/>
                                      </p:to>
                                    </p:set>
                                    <p:anim calcmode="lin" valueType="num">
                                      <p:cBhvr additive="base">
                                        <p:cTn id="7" dur="500" fill="hold"/>
                                        <p:tgtEl>
                                          <p:spTgt spid="523270"/>
                                        </p:tgtEl>
                                        <p:attrNameLst>
                                          <p:attrName>ppt_x</p:attrName>
                                        </p:attrNameLst>
                                      </p:cBhvr>
                                      <p:tavLst>
                                        <p:tav tm="0">
                                          <p:val>
                                            <p:strVal val="#ppt_x"/>
                                          </p:val>
                                        </p:tav>
                                        <p:tav tm="100000">
                                          <p:val>
                                            <p:strVal val="#ppt_x"/>
                                          </p:val>
                                        </p:tav>
                                      </p:tavLst>
                                    </p:anim>
                                    <p:anim calcmode="lin" valueType="num">
                                      <p:cBhvr additive="base">
                                        <p:cTn id="8" dur="500" fill="hold"/>
                                        <p:tgtEl>
                                          <p:spTgt spid="52327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23272"/>
                                        </p:tgtEl>
                                        <p:attrNameLst>
                                          <p:attrName>style.visibility</p:attrName>
                                        </p:attrNameLst>
                                      </p:cBhvr>
                                      <p:to>
                                        <p:strVal val="visible"/>
                                      </p:to>
                                    </p:set>
                                    <p:anim calcmode="lin" valueType="num">
                                      <p:cBhvr additive="base">
                                        <p:cTn id="13" dur="500" fill="hold"/>
                                        <p:tgtEl>
                                          <p:spTgt spid="523272"/>
                                        </p:tgtEl>
                                        <p:attrNameLst>
                                          <p:attrName>ppt_x</p:attrName>
                                        </p:attrNameLst>
                                      </p:cBhvr>
                                      <p:tavLst>
                                        <p:tav tm="0">
                                          <p:val>
                                            <p:strVal val="0-#ppt_w/2"/>
                                          </p:val>
                                        </p:tav>
                                        <p:tav tm="100000">
                                          <p:val>
                                            <p:strVal val="#ppt_x"/>
                                          </p:val>
                                        </p:tav>
                                      </p:tavLst>
                                    </p:anim>
                                    <p:anim calcmode="lin" valueType="num">
                                      <p:cBhvr additive="base">
                                        <p:cTn id="14" dur="500" fill="hold"/>
                                        <p:tgtEl>
                                          <p:spTgt spid="52327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523274"/>
                                        </p:tgtEl>
                                        <p:attrNameLst>
                                          <p:attrName>style.visibility</p:attrName>
                                        </p:attrNameLst>
                                      </p:cBhvr>
                                      <p:to>
                                        <p:strVal val="visible"/>
                                      </p:to>
                                    </p:set>
                                    <p:anim calcmode="lin" valueType="num">
                                      <p:cBhvr additive="base">
                                        <p:cTn id="19" dur="500" fill="hold"/>
                                        <p:tgtEl>
                                          <p:spTgt spid="523274"/>
                                        </p:tgtEl>
                                        <p:attrNameLst>
                                          <p:attrName>ppt_x</p:attrName>
                                        </p:attrNameLst>
                                      </p:cBhvr>
                                      <p:tavLst>
                                        <p:tav tm="0">
                                          <p:val>
                                            <p:strVal val="1+#ppt_w/2"/>
                                          </p:val>
                                        </p:tav>
                                        <p:tav tm="100000">
                                          <p:val>
                                            <p:strVal val="#ppt_x"/>
                                          </p:val>
                                        </p:tav>
                                      </p:tavLst>
                                    </p:anim>
                                    <p:anim calcmode="lin" valueType="num">
                                      <p:cBhvr additive="base">
                                        <p:cTn id="20" dur="500" fill="hold"/>
                                        <p:tgtEl>
                                          <p:spTgt spid="5232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7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241300" y="609600"/>
            <a:ext cx="8713788" cy="774700"/>
          </a:xfrm>
        </p:spPr>
        <p:txBody>
          <a:bodyPr/>
          <a:lstStyle/>
          <a:p>
            <a:pPr algn="l"/>
            <a:r>
              <a:rPr lang="en-US" sz="3200" smtClean="0">
                <a:solidFill>
                  <a:srgbClr val="FFFFFF"/>
                </a:solidFill>
                <a:latin typeface="Calibri" pitchFamily="34" charset="0"/>
                <a:cs typeface="Calibri" pitchFamily="34" charset="0"/>
              </a:rPr>
              <a:t>The </a:t>
            </a:r>
            <a:r>
              <a:rPr lang="en-US" sz="3200" b="1" smtClean="0">
                <a:solidFill>
                  <a:srgbClr val="FFFFFF"/>
                </a:solidFill>
                <a:latin typeface="Calibri" pitchFamily="34" charset="0"/>
                <a:cs typeface="Calibri" pitchFamily="34" charset="0"/>
              </a:rPr>
              <a:t>X</a:t>
            </a:r>
            <a:r>
              <a:rPr lang="el-GR" sz="3200" b="1" smtClean="0">
                <a:solidFill>
                  <a:srgbClr val="FFFFFF"/>
                </a:solidFill>
                <a:latin typeface="Calibri" pitchFamily="34" charset="0"/>
                <a:cs typeface="Calibri" pitchFamily="34" charset="0"/>
              </a:rPr>
              <a:t>β</a:t>
            </a:r>
            <a:r>
              <a:rPr lang="en-US" sz="3200" smtClean="0">
                <a:solidFill>
                  <a:srgbClr val="FFFFFF"/>
                </a:solidFill>
                <a:latin typeface="Calibri" pitchFamily="34" charset="0"/>
                <a:cs typeface="Calibri" pitchFamily="34" charset="0"/>
              </a:rPr>
              <a:t> Multiplication in Simple Regression</a:t>
            </a:r>
          </a:p>
        </p:txBody>
      </p:sp>
      <p:graphicFrame>
        <p:nvGraphicFramePr>
          <p:cNvPr id="13315" name="Object 5"/>
          <p:cNvGraphicFramePr>
            <a:graphicFrameLocks noChangeAspect="1"/>
          </p:cNvGraphicFramePr>
          <p:nvPr>
            <p:extLst>
              <p:ext uri="{D42A27DB-BD31-4B8C-83A1-F6EECF244321}">
                <p14:modId xmlns:p14="http://schemas.microsoft.com/office/powerpoint/2010/main" val="4043316032"/>
              </p:ext>
            </p:extLst>
          </p:nvPr>
        </p:nvGraphicFramePr>
        <p:xfrm>
          <a:off x="1836738" y="2781300"/>
          <a:ext cx="5156200" cy="2744788"/>
        </p:xfrm>
        <a:graphic>
          <a:graphicData uri="http://schemas.openxmlformats.org/presentationml/2006/ole">
            <mc:AlternateContent xmlns:mc="http://schemas.openxmlformats.org/markup-compatibility/2006">
              <mc:Choice xmlns:v="urn:schemas-microsoft-com:vml" Requires="v">
                <p:oleObj spid="_x0000_s13357" name="Equation" r:id="rId4" imgW="1765080" imgH="939600" progId="Equation.3">
                  <p:embed/>
                </p:oleObj>
              </mc:Choice>
              <mc:Fallback>
                <p:oleObj name="Equation" r:id="rId4" imgW="1765080" imgH="939600" progId="Equation.3">
                  <p:embed/>
                  <p:pic>
                    <p:nvPicPr>
                      <p:cNvPr id="0" name="Picture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6738" y="2781300"/>
                        <a:ext cx="5156200" cy="274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6" name="Rectangle 3"/>
          <p:cNvSpPr>
            <a:spLocks noChangeArrowheads="1"/>
          </p:cNvSpPr>
          <p:nvPr/>
        </p:nvSpPr>
        <p:spPr bwMode="auto">
          <a:xfrm>
            <a:off x="61913" y="5949950"/>
            <a:ext cx="9047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atin typeface="Calibri" pitchFamily="34" charset="0"/>
                <a:cs typeface="Calibri" pitchFamily="34" charset="0"/>
              </a:rPr>
              <a:t>Recall: n x 2 matrix multiplied by a 2 x 1 matrix will yield an n x 1 matrix</a:t>
            </a:r>
          </a:p>
        </p:txBody>
      </p:sp>
      <p:graphicFrame>
        <p:nvGraphicFramePr>
          <p:cNvPr id="13317" name="Object 1"/>
          <p:cNvGraphicFramePr>
            <a:graphicFrameLocks noChangeAspect="1"/>
          </p:cNvGraphicFramePr>
          <p:nvPr/>
        </p:nvGraphicFramePr>
        <p:xfrm>
          <a:off x="65088" y="1631950"/>
          <a:ext cx="3425825" cy="944563"/>
        </p:xfrm>
        <a:graphic>
          <a:graphicData uri="http://schemas.openxmlformats.org/presentationml/2006/ole">
            <mc:AlternateContent xmlns:mc="http://schemas.openxmlformats.org/markup-compatibility/2006">
              <mc:Choice xmlns:v="urn:schemas-microsoft-com:vml" Requires="v">
                <p:oleObj spid="_x0000_s13358" name="Equation" r:id="rId6" imgW="736600" imgH="203200" progId="Equation.3">
                  <p:embed/>
                </p:oleObj>
              </mc:Choice>
              <mc:Fallback>
                <p:oleObj name="Equation" r:id="rId6" imgW="736600" imgH="203200" progId="Equation.3">
                  <p:embed/>
                  <p:pic>
                    <p:nvPicPr>
                      <p:cNvPr id="0" name="Picture 4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088" y="1631950"/>
                        <a:ext cx="3425825" cy="944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Down Arrow 2"/>
          <p:cNvSpPr>
            <a:spLocks noChangeArrowheads="1"/>
          </p:cNvSpPr>
          <p:nvPr/>
        </p:nvSpPr>
        <p:spPr bwMode="auto">
          <a:xfrm>
            <a:off x="1774825" y="2554288"/>
            <a:ext cx="201613" cy="1223962"/>
          </a:xfrm>
          <a:prstGeom prst="downArrow">
            <a:avLst>
              <a:gd name="adj1" fmla="val 50000"/>
              <a:gd name="adj2" fmla="val 50028"/>
            </a:avLst>
          </a:prstGeom>
          <a:solidFill>
            <a:schemeClr val="accent1"/>
          </a:solidFill>
          <a:ln w="9525" algn="ctr">
            <a:solidFill>
              <a:schemeClr val="tx1"/>
            </a:solidFill>
            <a:round/>
            <a:headEnd/>
            <a:tailEnd/>
          </a:ln>
        </p:spPr>
        <p:txBody>
          <a:bodyPr/>
          <a:lstStyle/>
          <a:p>
            <a:endParaRPr lang="en-US"/>
          </a:p>
        </p:txBody>
      </p:sp>
      <p:sp>
        <p:nvSpPr>
          <p:cNvPr id="2" name="Rectangle 1"/>
          <p:cNvSpPr/>
          <p:nvPr/>
        </p:nvSpPr>
        <p:spPr>
          <a:xfrm>
            <a:off x="1123020" y="3812316"/>
            <a:ext cx="729687" cy="646331"/>
          </a:xfrm>
          <a:prstGeom prst="rect">
            <a:avLst/>
          </a:prstGeom>
        </p:spPr>
        <p:txBody>
          <a:bodyPr wrap="none">
            <a:spAutoFit/>
          </a:bodyPr>
          <a:lstStyle/>
          <a:p>
            <a:r>
              <a:rPr lang="en-US" sz="3600" b="1" i="1" dirty="0" smtClean="0"/>
              <a:t>X</a:t>
            </a:r>
            <a:r>
              <a:rPr lang="el-GR" sz="3600" b="1" i="1" dirty="0" smtClean="0"/>
              <a:t>β</a:t>
            </a:r>
            <a:endParaRPr lang="en-US" b="1" i="1" dirty="0"/>
          </a:p>
        </p:txBody>
      </p:sp>
    </p:spTree>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01613" y="609600"/>
            <a:ext cx="8804275" cy="788988"/>
          </a:xfrm>
        </p:spPr>
        <p:txBody>
          <a:bodyPr/>
          <a:lstStyle/>
          <a:p>
            <a:pPr algn="l"/>
            <a:r>
              <a:rPr lang="en-US" sz="3200" smtClean="0">
                <a:solidFill>
                  <a:srgbClr val="FFFFFF"/>
                </a:solidFill>
                <a:latin typeface="Calibri" pitchFamily="34" charset="0"/>
                <a:cs typeface="Calibri" pitchFamily="34" charset="0"/>
              </a:rPr>
              <a:t>The </a:t>
            </a:r>
            <a:r>
              <a:rPr lang="en-US" sz="3200" b="1" smtClean="0">
                <a:solidFill>
                  <a:srgbClr val="FFFFFF"/>
                </a:solidFill>
                <a:latin typeface="Calibri" pitchFamily="34" charset="0"/>
                <a:cs typeface="Calibri" pitchFamily="34" charset="0"/>
              </a:rPr>
              <a:t>X</a:t>
            </a:r>
            <a:r>
              <a:rPr lang="el-GR" sz="3200" b="1" smtClean="0">
                <a:solidFill>
                  <a:srgbClr val="FFFFFF"/>
                </a:solidFill>
                <a:latin typeface="Calibri" pitchFamily="34" charset="0"/>
                <a:cs typeface="Calibri" pitchFamily="34" charset="0"/>
              </a:rPr>
              <a:t>β</a:t>
            </a:r>
            <a:r>
              <a:rPr lang="en-US" sz="3200" b="1" smtClean="0">
                <a:solidFill>
                  <a:srgbClr val="FFFFFF"/>
                </a:solidFill>
                <a:latin typeface="Calibri" pitchFamily="34" charset="0"/>
                <a:cs typeface="Calibri" pitchFamily="34" charset="0"/>
              </a:rPr>
              <a:t>+</a:t>
            </a:r>
            <a:r>
              <a:rPr lang="el-GR" sz="3200" b="1" smtClean="0">
                <a:solidFill>
                  <a:srgbClr val="FFFFFF"/>
                </a:solidFill>
                <a:latin typeface="Calibri" pitchFamily="34" charset="0"/>
                <a:cs typeface="Calibri" pitchFamily="34" charset="0"/>
              </a:rPr>
              <a:t>ε</a:t>
            </a:r>
            <a:r>
              <a:rPr lang="en-US" sz="3200" smtClean="0">
                <a:solidFill>
                  <a:srgbClr val="FFFFFF"/>
                </a:solidFill>
                <a:latin typeface="Calibri" pitchFamily="34" charset="0"/>
                <a:cs typeface="Calibri" pitchFamily="34" charset="0"/>
              </a:rPr>
              <a:t> addition in simple OLS regression</a:t>
            </a:r>
          </a:p>
        </p:txBody>
      </p:sp>
      <p:graphicFrame>
        <p:nvGraphicFramePr>
          <p:cNvPr id="14339" name="Object 3"/>
          <p:cNvGraphicFramePr>
            <a:graphicFrameLocks noChangeAspect="1"/>
          </p:cNvGraphicFramePr>
          <p:nvPr>
            <p:extLst>
              <p:ext uri="{D42A27DB-BD31-4B8C-83A1-F6EECF244321}">
                <p14:modId xmlns:p14="http://schemas.microsoft.com/office/powerpoint/2010/main" val="4123762947"/>
              </p:ext>
            </p:extLst>
          </p:nvPr>
        </p:nvGraphicFramePr>
        <p:xfrm>
          <a:off x="12700" y="2547938"/>
          <a:ext cx="9123363" cy="2444750"/>
        </p:xfrm>
        <a:graphic>
          <a:graphicData uri="http://schemas.openxmlformats.org/presentationml/2006/ole">
            <mc:AlternateContent xmlns:mc="http://schemas.openxmlformats.org/markup-compatibility/2006">
              <mc:Choice xmlns:v="urn:schemas-microsoft-com:vml" Requires="v">
                <p:oleObj spid="_x0000_s14361" name="Equation" r:id="rId4" imgW="3505200" imgH="939800" progId="Equation.3">
                  <p:embed/>
                </p:oleObj>
              </mc:Choice>
              <mc:Fallback>
                <p:oleObj name="Equation" r:id="rId4" imgW="3505200" imgH="939800" progId="Equation.3">
                  <p:embed/>
                  <p:pic>
                    <p:nvPicPr>
                      <p:cNvPr id="0"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00" y="2547938"/>
                        <a:ext cx="9123363" cy="2444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0" name="Rectangle 3"/>
          <p:cNvSpPr>
            <a:spLocks noChangeArrowheads="1"/>
          </p:cNvSpPr>
          <p:nvPr/>
        </p:nvSpPr>
        <p:spPr bwMode="auto">
          <a:xfrm>
            <a:off x="3232150" y="5276850"/>
            <a:ext cx="57737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latin typeface="Calibri" pitchFamily="34" charset="0"/>
                <a:cs typeface="Calibri" pitchFamily="34" charset="0"/>
              </a:rPr>
              <a:t>        n x 1 </a:t>
            </a:r>
            <a:r>
              <a:rPr lang="en-US" dirty="0" smtClean="0">
                <a:latin typeface="Calibri" pitchFamily="34" charset="0"/>
                <a:cs typeface="Calibri" pitchFamily="34" charset="0"/>
              </a:rPr>
              <a:t>          +   </a:t>
            </a:r>
            <a:r>
              <a:rPr lang="en-US" dirty="0">
                <a:latin typeface="Calibri" pitchFamily="34" charset="0"/>
                <a:cs typeface="Calibri" pitchFamily="34" charset="0"/>
              </a:rPr>
              <a:t>n x 1  = 	n x 1 matrix</a:t>
            </a:r>
          </a:p>
        </p:txBody>
      </p:sp>
    </p:spTree>
  </p:cSld>
  <p:clrMapOvr>
    <a:masterClrMapping/>
  </p:clrMapOvr>
  <p:transition>
    <p:cover dir="l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0963" y="609600"/>
            <a:ext cx="9009062" cy="788988"/>
          </a:xfrm>
        </p:spPr>
        <p:txBody>
          <a:bodyPr/>
          <a:lstStyle/>
          <a:p>
            <a:r>
              <a:rPr lang="en-US" sz="3600" smtClean="0">
                <a:solidFill>
                  <a:srgbClr val="FFFFFF"/>
                </a:solidFill>
                <a:latin typeface="Calibri" pitchFamily="34" charset="0"/>
                <a:cs typeface="Calibri" pitchFamily="34" charset="0"/>
              </a:rPr>
              <a:t>Multiple regression function in matrix notation</a:t>
            </a:r>
          </a:p>
        </p:txBody>
      </p:sp>
      <p:graphicFrame>
        <p:nvGraphicFramePr>
          <p:cNvPr id="532483" name="Object 3"/>
          <p:cNvGraphicFramePr>
            <a:graphicFrameLocks noChangeAspect="1"/>
          </p:cNvGraphicFramePr>
          <p:nvPr/>
        </p:nvGraphicFramePr>
        <p:xfrm>
          <a:off x="2903538" y="6003925"/>
          <a:ext cx="2808287" cy="774700"/>
        </p:xfrm>
        <a:graphic>
          <a:graphicData uri="http://schemas.openxmlformats.org/presentationml/2006/ole">
            <mc:AlternateContent xmlns:mc="http://schemas.openxmlformats.org/markup-compatibility/2006">
              <mc:Choice xmlns:v="urn:schemas-microsoft-com:vml" Requires="v">
                <p:oleObj spid="_x0000_s15408" name="Equation" r:id="rId4" imgW="736600" imgH="203200" progId="Equation.3">
                  <p:embed/>
                </p:oleObj>
              </mc:Choice>
              <mc:Fallback>
                <p:oleObj name="Equation" r:id="rId4" imgW="736600" imgH="203200" progId="Equation.3">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3538" y="6003925"/>
                        <a:ext cx="2808287" cy="77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4" name="Object 8"/>
          <p:cNvGraphicFramePr>
            <a:graphicFrameLocks noChangeAspect="1"/>
          </p:cNvGraphicFramePr>
          <p:nvPr/>
        </p:nvGraphicFramePr>
        <p:xfrm>
          <a:off x="1063625" y="2036763"/>
          <a:ext cx="6750050" cy="2744787"/>
        </p:xfrm>
        <a:graphic>
          <a:graphicData uri="http://schemas.openxmlformats.org/presentationml/2006/ole">
            <mc:AlternateContent xmlns:mc="http://schemas.openxmlformats.org/markup-compatibility/2006">
              <mc:Choice xmlns:v="urn:schemas-microsoft-com:vml" Requires="v">
                <p:oleObj spid="_x0000_s15409" name="Equation" r:id="rId6" imgW="2311400" imgH="939800" progId="Equation.3">
                  <p:embed/>
                </p:oleObj>
              </mc:Choice>
              <mc:Fallback>
                <p:oleObj name="Equation" r:id="rId6" imgW="2311400" imgH="939800" progId="Equation.3">
                  <p:embed/>
                  <p:pic>
                    <p:nvPicPr>
                      <p:cNvPr id="0" name="Picture 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3625" y="2036763"/>
                        <a:ext cx="6750050" cy="2744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489" name="Line 9"/>
          <p:cNvSpPr>
            <a:spLocks noChangeShapeType="1"/>
          </p:cNvSpPr>
          <p:nvPr/>
        </p:nvSpPr>
        <p:spPr bwMode="auto">
          <a:xfrm>
            <a:off x="1754188" y="5291138"/>
            <a:ext cx="1208087" cy="866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2490" name="Line 10"/>
          <p:cNvSpPr>
            <a:spLocks noChangeShapeType="1"/>
          </p:cNvSpPr>
          <p:nvPr/>
        </p:nvSpPr>
        <p:spPr bwMode="auto">
          <a:xfrm>
            <a:off x="4205288" y="5243513"/>
            <a:ext cx="0" cy="865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2491" name="Line 11"/>
          <p:cNvSpPr>
            <a:spLocks noChangeShapeType="1"/>
          </p:cNvSpPr>
          <p:nvPr/>
        </p:nvSpPr>
        <p:spPr bwMode="auto">
          <a:xfrm flipH="1">
            <a:off x="4864100" y="5218113"/>
            <a:ext cx="1376363" cy="890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2492" name="Line 12"/>
          <p:cNvSpPr>
            <a:spLocks noChangeShapeType="1"/>
          </p:cNvSpPr>
          <p:nvPr/>
        </p:nvSpPr>
        <p:spPr bwMode="auto">
          <a:xfrm flipH="1">
            <a:off x="5630863" y="5243513"/>
            <a:ext cx="1671637" cy="901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 name="TextBox 1"/>
          <p:cNvSpPr txBox="1"/>
          <p:nvPr/>
        </p:nvSpPr>
        <p:spPr>
          <a:xfrm>
            <a:off x="2643188" y="1411288"/>
            <a:ext cx="3194050" cy="831850"/>
          </a:xfrm>
          <a:prstGeom prst="rect">
            <a:avLst/>
          </a:prstGeom>
          <a:noFill/>
        </p:spPr>
        <p:txBody>
          <a:bodyPr>
            <a:spAutoFit/>
          </a:bodyPr>
          <a:lstStyle/>
          <a:p>
            <a:pPr algn="ctr">
              <a:defRPr/>
            </a:pPr>
            <a:r>
              <a:rPr lang="en-US" i="1" u="sng" dirty="0">
                <a:solidFill>
                  <a:schemeClr val="accent6">
                    <a:lumMod val="60000"/>
                    <a:lumOff val="40000"/>
                  </a:schemeClr>
                </a:solidFill>
                <a:latin typeface="Calibri" pitchFamily="34" charset="0"/>
                <a:cs typeface="Calibri" pitchFamily="34" charset="0"/>
              </a:rPr>
              <a:t>Predictor          </a:t>
            </a:r>
          </a:p>
          <a:p>
            <a:pPr algn="ctr">
              <a:defRPr/>
            </a:pPr>
            <a:r>
              <a:rPr lang="en-US" i="1" dirty="0">
                <a:solidFill>
                  <a:schemeClr val="accent6">
                    <a:lumMod val="60000"/>
                    <a:lumOff val="40000"/>
                  </a:schemeClr>
                </a:solidFill>
                <a:latin typeface="Calibri" pitchFamily="34" charset="0"/>
                <a:cs typeface="Calibri" pitchFamily="34" charset="0"/>
              </a:rPr>
              <a:t>1</a:t>
            </a:r>
            <a:r>
              <a:rPr lang="en-US" i="1" baseline="30000" dirty="0">
                <a:solidFill>
                  <a:schemeClr val="accent6">
                    <a:lumMod val="60000"/>
                    <a:lumOff val="40000"/>
                  </a:schemeClr>
                </a:solidFill>
                <a:latin typeface="Calibri" pitchFamily="34" charset="0"/>
                <a:cs typeface="Calibri" pitchFamily="34" charset="0"/>
              </a:rPr>
              <a:t>st</a:t>
            </a:r>
            <a:r>
              <a:rPr lang="en-US" i="1" dirty="0">
                <a:solidFill>
                  <a:schemeClr val="accent6">
                    <a:lumMod val="60000"/>
                    <a:lumOff val="40000"/>
                  </a:schemeClr>
                </a:solidFill>
                <a:latin typeface="Calibri" pitchFamily="34" charset="0"/>
                <a:cs typeface="Calibri" pitchFamily="34" charset="0"/>
              </a:rPr>
              <a:t>         2</a:t>
            </a:r>
            <a:r>
              <a:rPr lang="en-US" i="1" baseline="30000" dirty="0">
                <a:solidFill>
                  <a:schemeClr val="accent6">
                    <a:lumMod val="60000"/>
                    <a:lumOff val="40000"/>
                  </a:schemeClr>
                </a:solidFill>
                <a:latin typeface="Calibri" pitchFamily="34" charset="0"/>
                <a:cs typeface="Calibri" pitchFamily="34" charset="0"/>
              </a:rPr>
              <a:t>nd</a:t>
            </a:r>
            <a:r>
              <a:rPr lang="en-US" i="1" dirty="0">
                <a:solidFill>
                  <a:schemeClr val="accent6">
                    <a:lumMod val="60000"/>
                    <a:lumOff val="40000"/>
                  </a:schemeClr>
                </a:solidFill>
                <a:latin typeface="Calibri" pitchFamily="34" charset="0"/>
                <a:cs typeface="Calibri" pitchFamily="34" charset="0"/>
              </a:rPr>
              <a:t>         3</a:t>
            </a:r>
            <a:r>
              <a:rPr lang="en-US" i="1" baseline="30000" dirty="0">
                <a:solidFill>
                  <a:schemeClr val="accent6">
                    <a:lumMod val="60000"/>
                    <a:lumOff val="40000"/>
                  </a:schemeClr>
                </a:solidFill>
                <a:latin typeface="Calibri" pitchFamily="34" charset="0"/>
                <a:cs typeface="Calibri" pitchFamily="34" charset="0"/>
              </a:rPr>
              <a:t>rd</a:t>
            </a:r>
            <a:r>
              <a:rPr lang="en-US" i="1" dirty="0">
                <a:solidFill>
                  <a:schemeClr val="accent6">
                    <a:lumMod val="60000"/>
                    <a:lumOff val="40000"/>
                  </a:schemeClr>
                </a:solidFill>
                <a:latin typeface="Calibri" pitchFamily="34" charset="0"/>
                <a:cs typeface="Calibri" pitchFamily="34" charset="0"/>
              </a:rPr>
              <a:t> </a:t>
            </a:r>
          </a:p>
        </p:txBody>
      </p:sp>
      <p:sp>
        <p:nvSpPr>
          <p:cNvPr id="3" name="TextBox 2"/>
          <p:cNvSpPr txBox="1"/>
          <p:nvPr/>
        </p:nvSpPr>
        <p:spPr>
          <a:xfrm>
            <a:off x="779463" y="4706938"/>
            <a:ext cx="7920037" cy="461962"/>
          </a:xfrm>
          <a:prstGeom prst="rect">
            <a:avLst/>
          </a:prstGeom>
          <a:noFill/>
        </p:spPr>
        <p:txBody>
          <a:bodyPr>
            <a:spAutoFit/>
          </a:bodyPr>
          <a:lstStyle/>
          <a:p>
            <a:pPr>
              <a:defRPr/>
            </a:pPr>
            <a:r>
              <a:rPr lang="en-US" dirty="0">
                <a:solidFill>
                  <a:schemeClr val="accent6">
                    <a:lumMod val="60000"/>
                    <a:lumOff val="40000"/>
                  </a:schemeClr>
                </a:solidFill>
                <a:latin typeface="Calibri" pitchFamily="34" charset="0"/>
                <a:cs typeface="Calibri" pitchFamily="34" charset="0"/>
              </a:rPr>
              <a:t>     </a:t>
            </a:r>
            <a:r>
              <a:rPr lang="en-US" i="1" dirty="0">
                <a:solidFill>
                  <a:schemeClr val="accent6">
                    <a:lumMod val="60000"/>
                    <a:lumOff val="40000"/>
                  </a:schemeClr>
                </a:solidFill>
                <a:latin typeface="Calibri" pitchFamily="34" charset="0"/>
                <a:cs typeface="Calibri" pitchFamily="34" charset="0"/>
              </a:rPr>
              <a:t>n x 1		     n x 4       	      4 x 1         n x 1</a:t>
            </a:r>
          </a:p>
        </p:txBody>
      </p:sp>
      <p:cxnSp>
        <p:nvCxnSpPr>
          <p:cNvPr id="15371" name="Straight Connector 4"/>
          <p:cNvCxnSpPr>
            <a:cxnSpLocks noChangeShapeType="1"/>
          </p:cNvCxnSpPr>
          <p:nvPr/>
        </p:nvCxnSpPr>
        <p:spPr bwMode="auto">
          <a:xfrm>
            <a:off x="1035050" y="4733925"/>
            <a:ext cx="6818313"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transition>
    <p:push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32483"/>
                                        </p:tgtEl>
                                        <p:attrNameLst>
                                          <p:attrName>style.visibility</p:attrName>
                                        </p:attrNameLst>
                                      </p:cBhvr>
                                      <p:to>
                                        <p:strVal val="visible"/>
                                      </p:to>
                                    </p:set>
                                    <p:anim calcmode="lin" valueType="num">
                                      <p:cBhvr additive="base">
                                        <p:cTn id="7" dur="500" fill="hold"/>
                                        <p:tgtEl>
                                          <p:spTgt spid="532483"/>
                                        </p:tgtEl>
                                        <p:attrNameLst>
                                          <p:attrName>ppt_x</p:attrName>
                                        </p:attrNameLst>
                                      </p:cBhvr>
                                      <p:tavLst>
                                        <p:tav tm="0">
                                          <p:val>
                                            <p:strVal val="#ppt_x"/>
                                          </p:val>
                                        </p:tav>
                                        <p:tav tm="100000">
                                          <p:val>
                                            <p:strVal val="#ppt_x"/>
                                          </p:val>
                                        </p:tav>
                                      </p:tavLst>
                                    </p:anim>
                                    <p:anim calcmode="lin" valueType="num">
                                      <p:cBhvr additive="base">
                                        <p:cTn id="8" dur="500" fill="hold"/>
                                        <p:tgtEl>
                                          <p:spTgt spid="53248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532489"/>
                                        </p:tgtEl>
                                        <p:attrNameLst>
                                          <p:attrName>style.visibility</p:attrName>
                                        </p:attrNameLst>
                                      </p:cBhvr>
                                      <p:to>
                                        <p:strVal val="visible"/>
                                      </p:to>
                                    </p:set>
                                    <p:anim calcmode="lin" valueType="num">
                                      <p:cBhvr additive="base">
                                        <p:cTn id="13" dur="500" fill="hold"/>
                                        <p:tgtEl>
                                          <p:spTgt spid="532489"/>
                                        </p:tgtEl>
                                        <p:attrNameLst>
                                          <p:attrName>ppt_x</p:attrName>
                                        </p:attrNameLst>
                                      </p:cBhvr>
                                      <p:tavLst>
                                        <p:tav tm="0">
                                          <p:val>
                                            <p:strVal val="#ppt_x"/>
                                          </p:val>
                                        </p:tav>
                                        <p:tav tm="100000">
                                          <p:val>
                                            <p:strVal val="#ppt_x"/>
                                          </p:val>
                                        </p:tav>
                                      </p:tavLst>
                                    </p:anim>
                                    <p:anim calcmode="lin" valueType="num">
                                      <p:cBhvr additive="base">
                                        <p:cTn id="14" dur="500" fill="hold"/>
                                        <p:tgtEl>
                                          <p:spTgt spid="532489"/>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532490"/>
                                        </p:tgtEl>
                                        <p:attrNameLst>
                                          <p:attrName>style.visibility</p:attrName>
                                        </p:attrNameLst>
                                      </p:cBhvr>
                                      <p:to>
                                        <p:strVal val="visible"/>
                                      </p:to>
                                    </p:set>
                                    <p:anim calcmode="lin" valueType="num">
                                      <p:cBhvr additive="base">
                                        <p:cTn id="19" dur="500" fill="hold"/>
                                        <p:tgtEl>
                                          <p:spTgt spid="532490"/>
                                        </p:tgtEl>
                                        <p:attrNameLst>
                                          <p:attrName>ppt_x</p:attrName>
                                        </p:attrNameLst>
                                      </p:cBhvr>
                                      <p:tavLst>
                                        <p:tav tm="0">
                                          <p:val>
                                            <p:strVal val="#ppt_x"/>
                                          </p:val>
                                        </p:tav>
                                        <p:tav tm="100000">
                                          <p:val>
                                            <p:strVal val="#ppt_x"/>
                                          </p:val>
                                        </p:tav>
                                      </p:tavLst>
                                    </p:anim>
                                    <p:anim calcmode="lin" valueType="num">
                                      <p:cBhvr additive="base">
                                        <p:cTn id="20" dur="500" fill="hold"/>
                                        <p:tgtEl>
                                          <p:spTgt spid="532490"/>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532491"/>
                                        </p:tgtEl>
                                        <p:attrNameLst>
                                          <p:attrName>style.visibility</p:attrName>
                                        </p:attrNameLst>
                                      </p:cBhvr>
                                      <p:to>
                                        <p:strVal val="visible"/>
                                      </p:to>
                                    </p:set>
                                    <p:anim calcmode="lin" valueType="num">
                                      <p:cBhvr additive="base">
                                        <p:cTn id="25" dur="500" fill="hold"/>
                                        <p:tgtEl>
                                          <p:spTgt spid="532491"/>
                                        </p:tgtEl>
                                        <p:attrNameLst>
                                          <p:attrName>ppt_x</p:attrName>
                                        </p:attrNameLst>
                                      </p:cBhvr>
                                      <p:tavLst>
                                        <p:tav tm="0">
                                          <p:val>
                                            <p:strVal val="#ppt_x"/>
                                          </p:val>
                                        </p:tav>
                                        <p:tav tm="100000">
                                          <p:val>
                                            <p:strVal val="#ppt_x"/>
                                          </p:val>
                                        </p:tav>
                                      </p:tavLst>
                                    </p:anim>
                                    <p:anim calcmode="lin" valueType="num">
                                      <p:cBhvr additive="base">
                                        <p:cTn id="26" dur="500" fill="hold"/>
                                        <p:tgtEl>
                                          <p:spTgt spid="532491"/>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532492"/>
                                        </p:tgtEl>
                                        <p:attrNameLst>
                                          <p:attrName>style.visibility</p:attrName>
                                        </p:attrNameLst>
                                      </p:cBhvr>
                                      <p:to>
                                        <p:strVal val="visible"/>
                                      </p:to>
                                    </p:set>
                                    <p:anim calcmode="lin" valueType="num">
                                      <p:cBhvr additive="base">
                                        <p:cTn id="31" dur="500" fill="hold"/>
                                        <p:tgtEl>
                                          <p:spTgt spid="532492"/>
                                        </p:tgtEl>
                                        <p:attrNameLst>
                                          <p:attrName>ppt_x</p:attrName>
                                        </p:attrNameLst>
                                      </p:cBhvr>
                                      <p:tavLst>
                                        <p:tav tm="0">
                                          <p:val>
                                            <p:strVal val="#ppt_x"/>
                                          </p:val>
                                        </p:tav>
                                        <p:tav tm="100000">
                                          <p:val>
                                            <p:strVal val="#ppt_x"/>
                                          </p:val>
                                        </p:tav>
                                      </p:tavLst>
                                    </p:anim>
                                    <p:anim calcmode="lin" valueType="num">
                                      <p:cBhvr additive="base">
                                        <p:cTn id="32" dur="500" fill="hold"/>
                                        <p:tgtEl>
                                          <p:spTgt spid="53249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9" grpId="0" animBg="1"/>
      <p:bldP spid="532490" grpId="0" animBg="1"/>
      <p:bldP spid="532491" grpId="0" animBg="1"/>
      <p:bldP spid="53249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a:xfrm>
            <a:off x="685800" y="609600"/>
            <a:ext cx="7772400" cy="774700"/>
          </a:xfrm>
        </p:spPr>
        <p:txBody>
          <a:bodyPr/>
          <a:lstStyle/>
          <a:p>
            <a:pPr algn="l"/>
            <a:r>
              <a:rPr lang="en-US" sz="3600" smtClean="0">
                <a:solidFill>
                  <a:srgbClr val="FFFFFF"/>
                </a:solidFill>
                <a:latin typeface="Calibri" pitchFamily="34" charset="0"/>
                <a:cs typeface="Calibri" pitchFamily="34" charset="0"/>
              </a:rPr>
              <a:t>The transpose of a matrix</a:t>
            </a:r>
          </a:p>
        </p:txBody>
      </p:sp>
      <p:sp>
        <p:nvSpPr>
          <p:cNvPr id="535557" name="Text Box 5"/>
          <p:cNvSpPr txBox="1">
            <a:spLocks noChangeArrowheads="1"/>
          </p:cNvSpPr>
          <p:nvPr/>
        </p:nvSpPr>
        <p:spPr bwMode="auto">
          <a:xfrm>
            <a:off x="865188" y="2157413"/>
            <a:ext cx="753586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800" dirty="0">
                <a:latin typeface="Calibri" pitchFamily="34" charset="0"/>
                <a:cs typeface="Calibri" pitchFamily="34" charset="0"/>
              </a:rPr>
              <a:t>The </a:t>
            </a:r>
            <a:r>
              <a:rPr lang="en-US" sz="2800" b="1" dirty="0">
                <a:latin typeface="Calibri" pitchFamily="34" charset="0"/>
                <a:cs typeface="Calibri" pitchFamily="34" charset="0"/>
              </a:rPr>
              <a:t>transpose</a:t>
            </a:r>
            <a:r>
              <a:rPr lang="en-US" sz="2800" dirty="0">
                <a:latin typeface="Calibri" pitchFamily="34" charset="0"/>
                <a:cs typeface="Calibri" pitchFamily="34" charset="0"/>
              </a:rPr>
              <a:t> of a matrix </a:t>
            </a:r>
            <a:r>
              <a:rPr lang="en-US" sz="2800" b="1" dirty="0">
                <a:latin typeface="Calibri" pitchFamily="34" charset="0"/>
                <a:cs typeface="Calibri" pitchFamily="34" charset="0"/>
              </a:rPr>
              <a:t>M</a:t>
            </a:r>
            <a:r>
              <a:rPr lang="en-US" sz="2800" dirty="0">
                <a:latin typeface="Calibri" pitchFamily="34" charset="0"/>
                <a:cs typeface="Calibri" pitchFamily="34" charset="0"/>
              </a:rPr>
              <a:t> is a matrix, denoted </a:t>
            </a:r>
            <a:r>
              <a:rPr lang="en-US" sz="2800" b="1" dirty="0">
                <a:latin typeface="Calibri" pitchFamily="34" charset="0"/>
                <a:cs typeface="Calibri" pitchFamily="34" charset="0"/>
              </a:rPr>
              <a:t>M'</a:t>
            </a:r>
            <a:r>
              <a:rPr lang="en-US" sz="2800" dirty="0">
                <a:latin typeface="Calibri" pitchFamily="34" charset="0"/>
                <a:cs typeface="Calibri" pitchFamily="34" charset="0"/>
              </a:rPr>
              <a:t> or </a:t>
            </a:r>
            <a:r>
              <a:rPr lang="en-US" sz="2800" b="1" dirty="0">
                <a:latin typeface="Calibri" pitchFamily="34" charset="0"/>
                <a:cs typeface="Calibri" pitchFamily="34" charset="0"/>
              </a:rPr>
              <a:t>M</a:t>
            </a:r>
            <a:r>
              <a:rPr lang="en-US" sz="2800" b="1" baseline="30000" dirty="0">
                <a:latin typeface="Calibri" pitchFamily="34" charset="0"/>
                <a:cs typeface="Calibri" pitchFamily="34" charset="0"/>
              </a:rPr>
              <a:t>T</a:t>
            </a:r>
            <a:r>
              <a:rPr lang="en-US" sz="2800" dirty="0">
                <a:latin typeface="Calibri" pitchFamily="34" charset="0"/>
                <a:cs typeface="Calibri" pitchFamily="34" charset="0"/>
              </a:rPr>
              <a:t>, whose rows are the columns of </a:t>
            </a:r>
            <a:r>
              <a:rPr lang="en-US" sz="2800" b="1" dirty="0">
                <a:latin typeface="Calibri" pitchFamily="34" charset="0"/>
                <a:cs typeface="Calibri" pitchFamily="34" charset="0"/>
              </a:rPr>
              <a:t>M</a:t>
            </a:r>
            <a:r>
              <a:rPr lang="en-US" sz="2800" dirty="0">
                <a:latin typeface="Calibri" pitchFamily="34" charset="0"/>
                <a:cs typeface="Calibri" pitchFamily="34" charset="0"/>
              </a:rPr>
              <a:t> and whose columns are the rows of </a:t>
            </a:r>
            <a:r>
              <a:rPr lang="en-US" sz="2800" b="1" dirty="0">
                <a:latin typeface="Calibri" pitchFamily="34" charset="0"/>
                <a:cs typeface="Calibri" pitchFamily="34" charset="0"/>
              </a:rPr>
              <a:t>M</a:t>
            </a:r>
            <a:r>
              <a:rPr lang="en-US" sz="2800" dirty="0">
                <a:latin typeface="Calibri" pitchFamily="34" charset="0"/>
                <a:cs typeface="Calibri" pitchFamily="34" charset="0"/>
              </a:rPr>
              <a:t>, in the same original order.</a:t>
            </a:r>
            <a:endParaRPr lang="en-US" sz="2800" baseline="30000" dirty="0">
              <a:latin typeface="Calibri" pitchFamily="34" charset="0"/>
              <a:cs typeface="Calibri" pitchFamily="34" charset="0"/>
            </a:endParaRPr>
          </a:p>
        </p:txBody>
      </p:sp>
      <p:graphicFrame>
        <p:nvGraphicFramePr>
          <p:cNvPr id="535558" name="Object 6"/>
          <p:cNvGraphicFramePr>
            <a:graphicFrameLocks noChangeAspect="1"/>
          </p:cNvGraphicFramePr>
          <p:nvPr>
            <p:extLst>
              <p:ext uri="{D42A27DB-BD31-4B8C-83A1-F6EECF244321}">
                <p14:modId xmlns:p14="http://schemas.microsoft.com/office/powerpoint/2010/main" val="1385206005"/>
              </p:ext>
            </p:extLst>
          </p:nvPr>
        </p:nvGraphicFramePr>
        <p:xfrm>
          <a:off x="1038225" y="4293217"/>
          <a:ext cx="2224088" cy="2041525"/>
        </p:xfrm>
        <a:graphic>
          <a:graphicData uri="http://schemas.openxmlformats.org/presentationml/2006/ole">
            <mc:AlternateContent xmlns:mc="http://schemas.openxmlformats.org/markup-compatibility/2006">
              <mc:Choice xmlns:v="urn:schemas-microsoft-com:vml" Requires="v">
                <p:oleObj spid="_x0000_s16430" name="Equation" r:id="rId3" imgW="774364" imgH="710891" progId="Equation.3">
                  <p:embed/>
                </p:oleObj>
              </mc:Choice>
              <mc:Fallback>
                <p:oleObj name="Equation" r:id="rId3" imgW="774364" imgH="710891" progId="Equation.3">
                  <p:embed/>
                  <p:pic>
                    <p:nvPicPr>
                      <p:cNvPr id="0"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225" y="4293217"/>
                        <a:ext cx="2224088" cy="204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5559" name="Object 7"/>
          <p:cNvGraphicFramePr>
            <a:graphicFrameLocks noChangeAspect="1"/>
          </p:cNvGraphicFramePr>
          <p:nvPr>
            <p:extLst>
              <p:ext uri="{D42A27DB-BD31-4B8C-83A1-F6EECF244321}">
                <p14:modId xmlns:p14="http://schemas.microsoft.com/office/powerpoint/2010/main" val="1641866340"/>
              </p:ext>
            </p:extLst>
          </p:nvPr>
        </p:nvGraphicFramePr>
        <p:xfrm>
          <a:off x="4260850" y="4651375"/>
          <a:ext cx="4013200" cy="1312863"/>
        </p:xfrm>
        <a:graphic>
          <a:graphicData uri="http://schemas.openxmlformats.org/presentationml/2006/ole">
            <mc:AlternateContent xmlns:mc="http://schemas.openxmlformats.org/markup-compatibility/2006">
              <mc:Choice xmlns:v="urn:schemas-microsoft-com:vml" Requires="v">
                <p:oleObj spid="_x0000_s16431" name="Equation" r:id="rId5" imgW="1396800" imgH="457200" progId="Equation.3">
                  <p:embed/>
                </p:oleObj>
              </mc:Choice>
              <mc:Fallback>
                <p:oleObj name="Equation" r:id="rId5" imgW="1396800" imgH="457200" progId="Equation.3">
                  <p:embed/>
                  <p:pic>
                    <p:nvPicPr>
                      <p:cNvPr id="0" name="Picture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0850" y="4651375"/>
                        <a:ext cx="4013200" cy="1312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35557"/>
                                        </p:tgtEl>
                                        <p:attrNameLst>
                                          <p:attrName>style.visibility</p:attrName>
                                        </p:attrNameLst>
                                      </p:cBhvr>
                                      <p:to>
                                        <p:strVal val="visible"/>
                                      </p:to>
                                    </p:set>
                                    <p:animEffect transition="in" filter="box(out)">
                                      <p:cBhvr>
                                        <p:cTn id="7" dur="500"/>
                                        <p:tgtEl>
                                          <p:spTgt spid="5355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535558"/>
                                        </p:tgtEl>
                                        <p:attrNameLst>
                                          <p:attrName>style.visibility</p:attrName>
                                        </p:attrNameLst>
                                      </p:cBhvr>
                                      <p:to>
                                        <p:strVal val="visible"/>
                                      </p:to>
                                    </p:set>
                                    <p:anim calcmode="lin" valueType="num">
                                      <p:cBhvr additive="base">
                                        <p:cTn id="12" dur="500" fill="hold"/>
                                        <p:tgtEl>
                                          <p:spTgt spid="535558"/>
                                        </p:tgtEl>
                                        <p:attrNameLst>
                                          <p:attrName>ppt_x</p:attrName>
                                        </p:attrNameLst>
                                      </p:cBhvr>
                                      <p:tavLst>
                                        <p:tav tm="0">
                                          <p:val>
                                            <p:strVal val="0-#ppt_w/2"/>
                                          </p:val>
                                        </p:tav>
                                        <p:tav tm="100000">
                                          <p:val>
                                            <p:strVal val="#ppt_x"/>
                                          </p:val>
                                        </p:tav>
                                      </p:tavLst>
                                    </p:anim>
                                    <p:anim calcmode="lin" valueType="num">
                                      <p:cBhvr additive="base">
                                        <p:cTn id="13" dur="500" fill="hold"/>
                                        <p:tgtEl>
                                          <p:spTgt spid="535558"/>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535559"/>
                                        </p:tgtEl>
                                        <p:attrNameLst>
                                          <p:attrName>style.visibility</p:attrName>
                                        </p:attrNameLst>
                                      </p:cBhvr>
                                      <p:to>
                                        <p:strVal val="visible"/>
                                      </p:to>
                                    </p:set>
                                    <p:anim calcmode="lin" valueType="num">
                                      <p:cBhvr additive="base">
                                        <p:cTn id="18" dur="500" fill="hold"/>
                                        <p:tgtEl>
                                          <p:spTgt spid="535559"/>
                                        </p:tgtEl>
                                        <p:attrNameLst>
                                          <p:attrName>ppt_x</p:attrName>
                                        </p:attrNameLst>
                                      </p:cBhvr>
                                      <p:tavLst>
                                        <p:tav tm="0">
                                          <p:val>
                                            <p:strVal val="1+#ppt_w/2"/>
                                          </p:val>
                                        </p:tav>
                                        <p:tav tm="100000">
                                          <p:val>
                                            <p:strVal val="#ppt_x"/>
                                          </p:val>
                                        </p:tav>
                                      </p:tavLst>
                                    </p:anim>
                                    <p:anim calcmode="lin" valueType="num">
                                      <p:cBhvr additive="base">
                                        <p:cTn id="19" dur="500" fill="hold"/>
                                        <p:tgtEl>
                                          <p:spTgt spid="5355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1" name="Object 4"/>
          <p:cNvGraphicFramePr>
            <a:graphicFrameLocks noChangeAspect="1"/>
          </p:cNvGraphicFramePr>
          <p:nvPr>
            <p:extLst>
              <p:ext uri="{D42A27DB-BD31-4B8C-83A1-F6EECF244321}">
                <p14:modId xmlns:p14="http://schemas.microsoft.com/office/powerpoint/2010/main" val="2567982929"/>
              </p:ext>
            </p:extLst>
          </p:nvPr>
        </p:nvGraphicFramePr>
        <p:xfrm>
          <a:off x="1183125" y="1852613"/>
          <a:ext cx="7978775" cy="5005387"/>
        </p:xfrm>
        <a:graphic>
          <a:graphicData uri="http://schemas.openxmlformats.org/presentationml/2006/ole">
            <mc:AlternateContent xmlns:mc="http://schemas.openxmlformats.org/markup-compatibility/2006">
              <mc:Choice xmlns:v="urn:schemas-microsoft-com:vml" Requires="v">
                <p:oleObj spid="_x0000_s17432" name="Equation" r:id="rId4" imgW="2781000" imgH="1803240" progId="Equation.3">
                  <p:embed/>
                </p:oleObj>
              </mc:Choice>
              <mc:Fallback>
                <p:oleObj name="Equation" r:id="rId4" imgW="2781000" imgH="1803240" progId="Equation.3">
                  <p:embed/>
                  <p:pic>
                    <p:nvPicPr>
                      <p:cNvPr id="0"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3125" y="1852613"/>
                        <a:ext cx="7978775" cy="5005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0" name="Rectangle 2"/>
          <p:cNvSpPr>
            <a:spLocks noGrp="1" noChangeArrowheads="1"/>
          </p:cNvSpPr>
          <p:nvPr>
            <p:ph type="title"/>
          </p:nvPr>
        </p:nvSpPr>
        <p:spPr>
          <a:xfrm>
            <a:off x="309563" y="609600"/>
            <a:ext cx="7772400" cy="801688"/>
          </a:xfrm>
        </p:spPr>
        <p:txBody>
          <a:bodyPr/>
          <a:lstStyle/>
          <a:p>
            <a:pPr algn="l"/>
            <a:r>
              <a:rPr lang="en-US" sz="3200" smtClean="0">
                <a:solidFill>
                  <a:srgbClr val="FFFFFF"/>
                </a:solidFill>
                <a:latin typeface="Calibri" pitchFamily="34" charset="0"/>
                <a:cs typeface="Calibri" pitchFamily="34" charset="0"/>
              </a:rPr>
              <a:t>The </a:t>
            </a:r>
            <a:r>
              <a:rPr lang="en-US" sz="3200" b="1" smtClean="0">
                <a:solidFill>
                  <a:srgbClr val="FFFFFF"/>
                </a:solidFill>
                <a:latin typeface="Calibri" pitchFamily="34" charset="0"/>
                <a:cs typeface="Calibri" pitchFamily="34" charset="0"/>
              </a:rPr>
              <a:t>X'X</a:t>
            </a:r>
            <a:r>
              <a:rPr lang="en-US" sz="3200" smtClean="0">
                <a:solidFill>
                  <a:srgbClr val="FFFFFF"/>
                </a:solidFill>
                <a:latin typeface="Calibri" pitchFamily="34" charset="0"/>
                <a:cs typeface="Calibri" pitchFamily="34" charset="0"/>
              </a:rPr>
              <a:t> matrix for simple OLS regression</a:t>
            </a:r>
          </a:p>
        </p:txBody>
      </p:sp>
      <p:sp>
        <p:nvSpPr>
          <p:cNvPr id="2" name="TextBox 1"/>
          <p:cNvSpPr txBox="1"/>
          <p:nvPr/>
        </p:nvSpPr>
        <p:spPr>
          <a:xfrm>
            <a:off x="1789113" y="1492250"/>
            <a:ext cx="4087812" cy="461963"/>
          </a:xfrm>
          <a:prstGeom prst="rect">
            <a:avLst/>
          </a:prstGeom>
          <a:noFill/>
        </p:spPr>
        <p:txBody>
          <a:bodyPr>
            <a:spAutoFit/>
          </a:bodyPr>
          <a:lstStyle/>
          <a:p>
            <a:pPr>
              <a:defRPr/>
            </a:pPr>
            <a:r>
              <a:rPr lang="en-US" i="1" dirty="0">
                <a:solidFill>
                  <a:schemeClr val="accent6">
                    <a:lumMod val="60000"/>
                    <a:lumOff val="40000"/>
                  </a:schemeClr>
                </a:solidFill>
                <a:latin typeface="Calibri" pitchFamily="34" charset="0"/>
                <a:cs typeface="Calibri" pitchFamily="34" charset="0"/>
              </a:rPr>
              <a:t>        2 x n  		  n x 2</a:t>
            </a:r>
          </a:p>
        </p:txBody>
      </p:sp>
      <p:sp>
        <p:nvSpPr>
          <p:cNvPr id="6" name="TextBox 5"/>
          <p:cNvSpPr txBox="1"/>
          <p:nvPr/>
        </p:nvSpPr>
        <p:spPr>
          <a:xfrm>
            <a:off x="27296" y="2866028"/>
            <a:ext cx="1214651" cy="584775"/>
          </a:xfrm>
          <a:prstGeom prst="rect">
            <a:avLst/>
          </a:prstGeom>
          <a:noFill/>
        </p:spPr>
        <p:txBody>
          <a:bodyPr wrap="square" rtlCol="0">
            <a:spAutoFit/>
          </a:bodyPr>
          <a:lstStyle/>
          <a:p>
            <a:r>
              <a:rPr lang="en-US" sz="3200" b="1" i="1" dirty="0" smtClean="0">
                <a:latin typeface="+mj-lt"/>
              </a:rPr>
              <a:t>X</a:t>
            </a:r>
            <a:r>
              <a:rPr lang="en-US" sz="3200" b="1" i="1" dirty="0" smtClean="0">
                <a:latin typeface="Calibri" pitchFamily="34" charset="0"/>
              </a:rPr>
              <a:t>’</a:t>
            </a:r>
            <a:r>
              <a:rPr lang="en-US" sz="3200" b="1" i="1" dirty="0" smtClean="0">
                <a:latin typeface="+mj-lt"/>
              </a:rPr>
              <a:t>X =</a:t>
            </a:r>
            <a:endParaRPr lang="en-US" sz="3200" b="1" i="1" dirty="0">
              <a:latin typeface="+mj-lt"/>
            </a:endParaRPr>
          </a:p>
        </p:txBody>
      </p:sp>
    </p:spTree>
  </p:cSld>
  <p:clrMapOvr>
    <a:masterClrMapping/>
  </p:clrMapOvr>
  <p:transition>
    <p:pull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a:xfrm>
            <a:off x="469900" y="609600"/>
            <a:ext cx="7988300" cy="774700"/>
          </a:xfrm>
        </p:spPr>
        <p:txBody>
          <a:bodyPr/>
          <a:lstStyle/>
          <a:p>
            <a:pPr algn="l"/>
            <a:r>
              <a:rPr lang="en-US" sz="4000" smtClean="0">
                <a:solidFill>
                  <a:srgbClr val="FFFFFF"/>
                </a:solidFill>
                <a:latin typeface="Calibri" pitchFamily="34" charset="0"/>
                <a:cs typeface="Calibri" pitchFamily="34" charset="0"/>
              </a:rPr>
              <a:t>Definition of the identity matrix</a:t>
            </a:r>
          </a:p>
        </p:txBody>
      </p:sp>
      <p:sp>
        <p:nvSpPr>
          <p:cNvPr id="537605" name="Text Box 5"/>
          <p:cNvSpPr txBox="1">
            <a:spLocks noChangeArrowheads="1"/>
          </p:cNvSpPr>
          <p:nvPr/>
        </p:nvSpPr>
        <p:spPr bwMode="auto">
          <a:xfrm>
            <a:off x="403225" y="1768475"/>
            <a:ext cx="84566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800" dirty="0">
                <a:latin typeface="Calibri" pitchFamily="34" charset="0"/>
                <a:cs typeface="Calibri" pitchFamily="34" charset="0"/>
              </a:rPr>
              <a:t>The (square) </a:t>
            </a:r>
            <a:r>
              <a:rPr lang="en-US" sz="2800" i="1" dirty="0" err="1">
                <a:latin typeface="Calibri" pitchFamily="34" charset="0"/>
                <a:cs typeface="Calibri" pitchFamily="34" charset="0"/>
              </a:rPr>
              <a:t>n</a:t>
            </a:r>
            <a:r>
              <a:rPr lang="en-US" sz="2800" dirty="0" err="1">
                <a:latin typeface="Calibri" pitchFamily="34" charset="0"/>
                <a:cs typeface="Calibri" pitchFamily="34" charset="0"/>
              </a:rPr>
              <a:t>×</a:t>
            </a:r>
            <a:r>
              <a:rPr lang="en-US" sz="2800" i="1" dirty="0" err="1">
                <a:latin typeface="Calibri" pitchFamily="34" charset="0"/>
                <a:cs typeface="Calibri" pitchFamily="34" charset="0"/>
              </a:rPr>
              <a:t>n</a:t>
            </a:r>
            <a:r>
              <a:rPr lang="en-US" sz="2800" dirty="0">
                <a:latin typeface="Calibri" pitchFamily="34" charset="0"/>
                <a:cs typeface="Calibri" pitchFamily="34" charset="0"/>
              </a:rPr>
              <a:t> </a:t>
            </a:r>
            <a:r>
              <a:rPr lang="en-US" sz="2800" b="1" dirty="0">
                <a:latin typeface="Calibri" pitchFamily="34" charset="0"/>
                <a:cs typeface="Calibri" pitchFamily="34" charset="0"/>
              </a:rPr>
              <a:t>identity matrix</a:t>
            </a:r>
            <a:r>
              <a:rPr lang="en-US" sz="2800" dirty="0">
                <a:latin typeface="Calibri" pitchFamily="34" charset="0"/>
                <a:cs typeface="Calibri" pitchFamily="34" charset="0"/>
              </a:rPr>
              <a:t>, denoted </a:t>
            </a:r>
            <a:r>
              <a:rPr lang="en-US" sz="2800" b="1" dirty="0">
                <a:solidFill>
                  <a:schemeClr val="accent2"/>
                </a:solidFill>
                <a:latin typeface="Calibri" pitchFamily="34" charset="0"/>
                <a:cs typeface="Calibri" pitchFamily="34" charset="0"/>
              </a:rPr>
              <a:t>I</a:t>
            </a:r>
            <a:r>
              <a:rPr lang="en-US" sz="2800" b="1" baseline="-25000" dirty="0">
                <a:solidFill>
                  <a:schemeClr val="accent2"/>
                </a:solidFill>
                <a:latin typeface="Calibri" pitchFamily="34" charset="0"/>
                <a:cs typeface="Calibri" pitchFamily="34" charset="0"/>
              </a:rPr>
              <a:t>n</a:t>
            </a:r>
            <a:r>
              <a:rPr lang="en-US" sz="2800" dirty="0">
                <a:latin typeface="Calibri" pitchFamily="34" charset="0"/>
                <a:cs typeface="Calibri" pitchFamily="34" charset="0"/>
              </a:rPr>
              <a:t>, is a matrix with 1’s on the diagonal and 0’s elsewhere.</a:t>
            </a:r>
          </a:p>
        </p:txBody>
      </p:sp>
      <p:graphicFrame>
        <p:nvGraphicFramePr>
          <p:cNvPr id="537606" name="Object 6"/>
          <p:cNvGraphicFramePr>
            <a:graphicFrameLocks noChangeAspect="1"/>
          </p:cNvGraphicFramePr>
          <p:nvPr/>
        </p:nvGraphicFramePr>
        <p:xfrm>
          <a:off x="3373438" y="2827338"/>
          <a:ext cx="2168525" cy="1301750"/>
        </p:xfrm>
        <a:graphic>
          <a:graphicData uri="http://schemas.openxmlformats.org/presentationml/2006/ole">
            <mc:AlternateContent xmlns:mc="http://schemas.openxmlformats.org/markup-compatibility/2006">
              <mc:Choice xmlns:v="urn:schemas-microsoft-com:vml" Requires="v">
                <p:oleObj spid="_x0000_s18475" name="Equation" r:id="rId3" imgW="762000" imgH="457200" progId="Equation.3">
                  <p:embed/>
                </p:oleObj>
              </mc:Choice>
              <mc:Fallback>
                <p:oleObj name="Equation" r:id="rId3" imgW="762000" imgH="457200" progId="Equation.3">
                  <p:embed/>
                  <p:pic>
                    <p:nvPicPr>
                      <p:cNvPr id="0"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3438" y="2827338"/>
                        <a:ext cx="2168525" cy="1301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7607" name="Text Box 7"/>
          <p:cNvSpPr txBox="1">
            <a:spLocks noChangeArrowheads="1"/>
          </p:cNvSpPr>
          <p:nvPr/>
        </p:nvSpPr>
        <p:spPr bwMode="auto">
          <a:xfrm>
            <a:off x="403225" y="4279900"/>
            <a:ext cx="845661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800" dirty="0">
                <a:latin typeface="Calibri" pitchFamily="34" charset="0"/>
                <a:cs typeface="Calibri" pitchFamily="34" charset="0"/>
              </a:rPr>
              <a:t>The identity matrix plays the same role as the number 1 in ordinary arithmetic in matrix multiplication.  </a:t>
            </a:r>
          </a:p>
        </p:txBody>
      </p:sp>
      <p:graphicFrame>
        <p:nvGraphicFramePr>
          <p:cNvPr id="537608" name="Object 8"/>
          <p:cNvGraphicFramePr>
            <a:graphicFrameLocks noChangeAspect="1"/>
          </p:cNvGraphicFramePr>
          <p:nvPr/>
        </p:nvGraphicFramePr>
        <p:xfrm>
          <a:off x="746125" y="5364163"/>
          <a:ext cx="7845425" cy="1201737"/>
        </p:xfrm>
        <a:graphic>
          <a:graphicData uri="http://schemas.openxmlformats.org/presentationml/2006/ole">
            <mc:AlternateContent xmlns:mc="http://schemas.openxmlformats.org/markup-compatibility/2006">
              <mc:Choice xmlns:v="urn:schemas-microsoft-com:vml" Requires="v">
                <p:oleObj spid="_x0000_s18476" name="Equation" r:id="rId5" imgW="2984500" imgH="457200" progId="Equation.3">
                  <p:embed/>
                </p:oleObj>
              </mc:Choice>
              <mc:Fallback>
                <p:oleObj name="Equation" r:id="rId5" imgW="2984500" imgH="457200" progId="Equation.3">
                  <p:embed/>
                  <p:pic>
                    <p:nvPicPr>
                      <p:cNvPr id="0"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125" y="5364163"/>
                        <a:ext cx="7845425" cy="1201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7605"/>
                                        </p:tgtEl>
                                        <p:attrNameLst>
                                          <p:attrName>style.visibility</p:attrName>
                                        </p:attrNameLst>
                                      </p:cBhvr>
                                      <p:to>
                                        <p:strVal val="visible"/>
                                      </p:to>
                                    </p:set>
                                    <p:anim calcmode="lin" valueType="num">
                                      <p:cBhvr additive="base">
                                        <p:cTn id="7" dur="500" fill="hold"/>
                                        <p:tgtEl>
                                          <p:spTgt spid="537605"/>
                                        </p:tgtEl>
                                        <p:attrNameLst>
                                          <p:attrName>ppt_x</p:attrName>
                                        </p:attrNameLst>
                                      </p:cBhvr>
                                      <p:tavLst>
                                        <p:tav tm="0">
                                          <p:val>
                                            <p:strVal val="#ppt_x"/>
                                          </p:val>
                                        </p:tav>
                                        <p:tav tm="100000">
                                          <p:val>
                                            <p:strVal val="#ppt_x"/>
                                          </p:val>
                                        </p:tav>
                                      </p:tavLst>
                                    </p:anim>
                                    <p:anim calcmode="lin" valueType="num">
                                      <p:cBhvr additive="base">
                                        <p:cTn id="8" dur="500" fill="hold"/>
                                        <p:tgtEl>
                                          <p:spTgt spid="53760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37606"/>
                                        </p:tgtEl>
                                        <p:attrNameLst>
                                          <p:attrName>style.visibility</p:attrName>
                                        </p:attrNameLst>
                                      </p:cBhvr>
                                      <p:to>
                                        <p:strVal val="visible"/>
                                      </p:to>
                                    </p:set>
                                    <p:anim calcmode="lin" valueType="num">
                                      <p:cBhvr additive="base">
                                        <p:cTn id="13" dur="500" fill="hold"/>
                                        <p:tgtEl>
                                          <p:spTgt spid="537606"/>
                                        </p:tgtEl>
                                        <p:attrNameLst>
                                          <p:attrName>ppt_x</p:attrName>
                                        </p:attrNameLst>
                                      </p:cBhvr>
                                      <p:tavLst>
                                        <p:tav tm="0">
                                          <p:val>
                                            <p:strVal val="0-#ppt_w/2"/>
                                          </p:val>
                                        </p:tav>
                                        <p:tav tm="100000">
                                          <p:val>
                                            <p:strVal val="#ppt_x"/>
                                          </p:val>
                                        </p:tav>
                                      </p:tavLst>
                                    </p:anim>
                                    <p:anim calcmode="lin" valueType="num">
                                      <p:cBhvr additive="base">
                                        <p:cTn id="14" dur="500" fill="hold"/>
                                        <p:tgtEl>
                                          <p:spTgt spid="53760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37607"/>
                                        </p:tgtEl>
                                        <p:attrNameLst>
                                          <p:attrName>style.visibility</p:attrName>
                                        </p:attrNameLst>
                                      </p:cBhvr>
                                      <p:to>
                                        <p:strVal val="visible"/>
                                      </p:to>
                                    </p:set>
                                    <p:anim calcmode="lin" valueType="num">
                                      <p:cBhvr additive="base">
                                        <p:cTn id="19" dur="500" fill="hold"/>
                                        <p:tgtEl>
                                          <p:spTgt spid="537607"/>
                                        </p:tgtEl>
                                        <p:attrNameLst>
                                          <p:attrName>ppt_x</p:attrName>
                                        </p:attrNameLst>
                                      </p:cBhvr>
                                      <p:tavLst>
                                        <p:tav tm="0">
                                          <p:val>
                                            <p:strVal val="#ppt_x"/>
                                          </p:val>
                                        </p:tav>
                                        <p:tav tm="100000">
                                          <p:val>
                                            <p:strVal val="#ppt_x"/>
                                          </p:val>
                                        </p:tav>
                                      </p:tavLst>
                                    </p:anim>
                                    <p:anim calcmode="lin" valueType="num">
                                      <p:cBhvr additive="base">
                                        <p:cTn id="20" dur="500" fill="hold"/>
                                        <p:tgtEl>
                                          <p:spTgt spid="53760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37608"/>
                                        </p:tgtEl>
                                        <p:attrNameLst>
                                          <p:attrName>style.visibility</p:attrName>
                                        </p:attrNameLst>
                                      </p:cBhvr>
                                      <p:to>
                                        <p:strVal val="visible"/>
                                      </p:to>
                                    </p:set>
                                    <p:anim calcmode="lin" valueType="num">
                                      <p:cBhvr additive="base">
                                        <p:cTn id="25" dur="500" fill="hold"/>
                                        <p:tgtEl>
                                          <p:spTgt spid="537608"/>
                                        </p:tgtEl>
                                        <p:attrNameLst>
                                          <p:attrName>ppt_x</p:attrName>
                                        </p:attrNameLst>
                                      </p:cBhvr>
                                      <p:tavLst>
                                        <p:tav tm="0">
                                          <p:val>
                                            <p:strVal val="#ppt_x"/>
                                          </p:val>
                                        </p:tav>
                                        <p:tav tm="100000">
                                          <p:val>
                                            <p:strVal val="#ppt_x"/>
                                          </p:val>
                                        </p:tav>
                                      </p:tavLst>
                                    </p:anim>
                                    <p:anim calcmode="lin" valueType="num">
                                      <p:cBhvr additive="base">
                                        <p:cTn id="26" dur="500" fill="hold"/>
                                        <p:tgtEl>
                                          <p:spTgt spid="5376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5" grpId="0"/>
      <p:bldP spid="53760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a:xfrm>
            <a:off x="685800" y="609600"/>
            <a:ext cx="7772400" cy="774700"/>
          </a:xfrm>
        </p:spPr>
        <p:txBody>
          <a:bodyPr/>
          <a:lstStyle/>
          <a:p>
            <a:pPr algn="l"/>
            <a:r>
              <a:rPr lang="en-US" sz="4000" smtClean="0">
                <a:solidFill>
                  <a:srgbClr val="FFFFFF"/>
                </a:solidFill>
                <a:latin typeface="Calibri" pitchFamily="34" charset="0"/>
                <a:cs typeface="Calibri" pitchFamily="34" charset="0"/>
              </a:rPr>
              <a:t>The inverse of a matrix</a:t>
            </a:r>
          </a:p>
        </p:txBody>
      </p:sp>
      <p:sp>
        <p:nvSpPr>
          <p:cNvPr id="539653" name="Text Box 5"/>
          <p:cNvSpPr txBox="1">
            <a:spLocks noChangeArrowheads="1"/>
          </p:cNvSpPr>
          <p:nvPr/>
        </p:nvSpPr>
        <p:spPr bwMode="auto">
          <a:xfrm>
            <a:off x="750888" y="1468438"/>
            <a:ext cx="76565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800">
                <a:latin typeface="Calibri" pitchFamily="34" charset="0"/>
                <a:cs typeface="Calibri" pitchFamily="34" charset="0"/>
              </a:rPr>
              <a:t>The </a:t>
            </a:r>
            <a:r>
              <a:rPr lang="en-US" sz="2800" b="1">
                <a:solidFill>
                  <a:schemeClr val="accent2"/>
                </a:solidFill>
                <a:latin typeface="Calibri" pitchFamily="34" charset="0"/>
                <a:cs typeface="Calibri" pitchFamily="34" charset="0"/>
              </a:rPr>
              <a:t>inverse</a:t>
            </a:r>
            <a:r>
              <a:rPr lang="en-US" sz="2800">
                <a:latin typeface="Calibri" pitchFamily="34" charset="0"/>
                <a:cs typeface="Calibri" pitchFamily="34" charset="0"/>
              </a:rPr>
              <a:t> </a:t>
            </a:r>
            <a:r>
              <a:rPr lang="en-US" sz="2800" b="1">
                <a:solidFill>
                  <a:schemeClr val="accent2"/>
                </a:solidFill>
                <a:latin typeface="Calibri" pitchFamily="34" charset="0"/>
                <a:cs typeface="Calibri" pitchFamily="34" charset="0"/>
              </a:rPr>
              <a:t>A</a:t>
            </a:r>
            <a:r>
              <a:rPr lang="en-US" sz="2800" b="1" baseline="30000">
                <a:solidFill>
                  <a:schemeClr val="accent2"/>
                </a:solidFill>
                <a:latin typeface="Calibri" pitchFamily="34" charset="0"/>
                <a:cs typeface="Calibri" pitchFamily="34" charset="0"/>
              </a:rPr>
              <a:t>-1</a:t>
            </a:r>
            <a:r>
              <a:rPr lang="en-US" sz="2800">
                <a:latin typeface="Calibri" pitchFamily="34" charset="0"/>
                <a:cs typeface="Calibri" pitchFamily="34" charset="0"/>
              </a:rPr>
              <a:t> of a </a:t>
            </a:r>
            <a:r>
              <a:rPr lang="en-US" sz="2800" i="1">
                <a:latin typeface="Calibri" pitchFamily="34" charset="0"/>
                <a:cs typeface="Calibri" pitchFamily="34" charset="0"/>
              </a:rPr>
              <a:t>square </a:t>
            </a:r>
            <a:r>
              <a:rPr lang="en-US" sz="2800">
                <a:latin typeface="Calibri" pitchFamily="34" charset="0"/>
                <a:cs typeface="Calibri" pitchFamily="34" charset="0"/>
              </a:rPr>
              <a:t>matrix </a:t>
            </a:r>
            <a:r>
              <a:rPr lang="en-US" sz="2800" b="1">
                <a:latin typeface="Calibri" pitchFamily="34" charset="0"/>
                <a:cs typeface="Calibri" pitchFamily="34" charset="0"/>
              </a:rPr>
              <a:t>A</a:t>
            </a:r>
            <a:r>
              <a:rPr lang="en-US" sz="2800">
                <a:latin typeface="Calibri" pitchFamily="34" charset="0"/>
                <a:cs typeface="Calibri" pitchFamily="34" charset="0"/>
              </a:rPr>
              <a:t> is the unique matrix such that …</a:t>
            </a:r>
          </a:p>
        </p:txBody>
      </p:sp>
      <p:graphicFrame>
        <p:nvGraphicFramePr>
          <p:cNvPr id="539654" name="Object 6"/>
          <p:cNvGraphicFramePr>
            <a:graphicFrameLocks noChangeAspect="1"/>
          </p:cNvGraphicFramePr>
          <p:nvPr/>
        </p:nvGraphicFramePr>
        <p:xfrm>
          <a:off x="2376488" y="2365375"/>
          <a:ext cx="4410075" cy="787400"/>
        </p:xfrm>
        <a:graphic>
          <a:graphicData uri="http://schemas.openxmlformats.org/presentationml/2006/ole">
            <mc:AlternateContent xmlns:mc="http://schemas.openxmlformats.org/markup-compatibility/2006">
              <mc:Choice xmlns:v="urn:schemas-microsoft-com:vml" Requires="v">
                <p:oleObj spid="_x0000_s19480" name="Equation" r:id="rId3" imgW="1066800" imgH="190500" progId="Equation.3">
                  <p:embed/>
                </p:oleObj>
              </mc:Choice>
              <mc:Fallback>
                <p:oleObj name="Equation" r:id="rId3" imgW="1066800" imgH="190500" progId="Equation.3">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6488" y="2365375"/>
                        <a:ext cx="4410075"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5"/>
          <p:cNvSpPr txBox="1">
            <a:spLocks noChangeArrowheads="1"/>
          </p:cNvSpPr>
          <p:nvPr/>
        </p:nvSpPr>
        <p:spPr bwMode="auto">
          <a:xfrm>
            <a:off x="755650" y="3249613"/>
            <a:ext cx="7656513"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defRPr/>
            </a:pPr>
            <a:r>
              <a:rPr lang="en-US" sz="2000" i="1" dirty="0" smtClean="0">
                <a:latin typeface="Calibri" pitchFamily="34" charset="0"/>
                <a:cs typeface="Calibri" pitchFamily="34" charset="0"/>
              </a:rPr>
              <a:t>Notes:</a:t>
            </a:r>
          </a:p>
          <a:p>
            <a:pPr marL="514350" indent="-514350">
              <a:spcBef>
                <a:spcPct val="50000"/>
              </a:spcBef>
              <a:buFontTx/>
              <a:buAutoNum type="arabicPeriod"/>
              <a:defRPr/>
            </a:pPr>
            <a:r>
              <a:rPr lang="en-US" sz="2000" dirty="0" smtClean="0">
                <a:latin typeface="Calibri" pitchFamily="34" charset="0"/>
                <a:cs typeface="Calibri" pitchFamily="34" charset="0"/>
              </a:rPr>
              <a:t>A matrix is a square matrix if it has the same number of rows and columns</a:t>
            </a:r>
          </a:p>
          <a:p>
            <a:pPr marL="514350" indent="-514350">
              <a:spcBef>
                <a:spcPct val="50000"/>
              </a:spcBef>
              <a:buFontTx/>
              <a:buAutoNum type="arabicPeriod"/>
              <a:defRPr/>
            </a:pPr>
            <a:r>
              <a:rPr lang="en-US" sz="2000" dirty="0" smtClean="0">
                <a:latin typeface="Calibri" pitchFamily="34" charset="0"/>
                <a:cs typeface="Calibri" pitchFamily="34" charset="0"/>
              </a:rPr>
              <a:t>The inverse is only defined for square matrices</a:t>
            </a:r>
          </a:p>
          <a:p>
            <a:pPr marL="514350" indent="-514350">
              <a:spcBef>
                <a:spcPct val="50000"/>
              </a:spcBef>
              <a:buFontTx/>
              <a:buAutoNum type="arabicPeriod"/>
              <a:defRPr/>
            </a:pPr>
            <a:r>
              <a:rPr lang="en-US" sz="2000" dirty="0" smtClean="0">
                <a:latin typeface="Calibri" pitchFamily="34" charset="0"/>
                <a:cs typeface="Calibri" pitchFamily="34" charset="0"/>
              </a:rPr>
              <a:t>Not all square matrices have inverses, and no matrix may have more than one inverse</a:t>
            </a:r>
          </a:p>
          <a:p>
            <a:pPr marL="514350" indent="-514350">
              <a:spcBef>
                <a:spcPct val="50000"/>
              </a:spcBef>
              <a:buFontTx/>
              <a:buAutoNum type="arabicPeriod"/>
              <a:defRPr/>
            </a:pPr>
            <a:r>
              <a:rPr lang="en-US" sz="2000" dirty="0" smtClean="0">
                <a:latin typeface="Calibri" pitchFamily="34" charset="0"/>
                <a:cs typeface="Calibri" pitchFamily="34" charset="0"/>
              </a:rPr>
              <a:t>If </a:t>
            </a:r>
            <a:r>
              <a:rPr lang="en-US" sz="2000" b="1" dirty="0" smtClean="0">
                <a:solidFill>
                  <a:schemeClr val="accent2"/>
                </a:solidFill>
                <a:latin typeface="Calibri" pitchFamily="34" charset="0"/>
                <a:cs typeface="Calibri" pitchFamily="34" charset="0"/>
              </a:rPr>
              <a:t>A</a:t>
            </a:r>
            <a:r>
              <a:rPr lang="en-US" sz="2000" b="1" baseline="30000" dirty="0" smtClean="0">
                <a:solidFill>
                  <a:schemeClr val="accent2"/>
                </a:solidFill>
                <a:latin typeface="Calibri" pitchFamily="34" charset="0"/>
                <a:cs typeface="Calibri" pitchFamily="34" charset="0"/>
              </a:rPr>
              <a:t>-1</a:t>
            </a:r>
            <a:r>
              <a:rPr lang="en-US" sz="2000" dirty="0">
                <a:latin typeface="Calibri" pitchFamily="34" charset="0"/>
                <a:cs typeface="Calibri" pitchFamily="34" charset="0"/>
              </a:rPr>
              <a:t> </a:t>
            </a:r>
            <a:r>
              <a:rPr lang="en-US" sz="2000" dirty="0" smtClean="0">
                <a:latin typeface="Calibri" pitchFamily="34" charset="0"/>
                <a:cs typeface="Calibri" pitchFamily="34" charset="0"/>
              </a:rPr>
              <a:t>is the inverse of </a:t>
            </a:r>
            <a:r>
              <a:rPr lang="en-US" sz="2000" b="1" dirty="0" smtClean="0">
                <a:latin typeface="Calibri" pitchFamily="34" charset="0"/>
                <a:cs typeface="Calibri" pitchFamily="34" charset="0"/>
              </a:rPr>
              <a:t>A</a:t>
            </a:r>
            <a:r>
              <a:rPr lang="en-US" sz="2000" dirty="0" smtClean="0">
                <a:latin typeface="Calibri" pitchFamily="34" charset="0"/>
                <a:cs typeface="Calibri" pitchFamily="34" charset="0"/>
              </a:rPr>
              <a:t>, then </a:t>
            </a:r>
            <a:r>
              <a:rPr lang="en-US" sz="2000" b="1" dirty="0" smtClean="0">
                <a:latin typeface="Calibri" pitchFamily="34" charset="0"/>
                <a:cs typeface="Calibri" pitchFamily="34" charset="0"/>
              </a:rPr>
              <a:t>A</a:t>
            </a:r>
            <a:r>
              <a:rPr lang="en-US" sz="2000" dirty="0" smtClean="0">
                <a:latin typeface="Calibri" pitchFamily="34" charset="0"/>
                <a:cs typeface="Calibri" pitchFamily="34" charset="0"/>
              </a:rPr>
              <a:t> is the inverse of </a:t>
            </a:r>
            <a:r>
              <a:rPr lang="en-US" sz="2000" b="1" dirty="0">
                <a:solidFill>
                  <a:schemeClr val="accent2"/>
                </a:solidFill>
                <a:latin typeface="Calibri" pitchFamily="34" charset="0"/>
                <a:cs typeface="Calibri" pitchFamily="34" charset="0"/>
              </a:rPr>
              <a:t>A</a:t>
            </a:r>
            <a:r>
              <a:rPr lang="en-US" sz="2000" b="1" baseline="30000" dirty="0">
                <a:solidFill>
                  <a:schemeClr val="accent2"/>
                </a:solidFill>
                <a:latin typeface="Calibri" pitchFamily="34" charset="0"/>
                <a:cs typeface="Calibri" pitchFamily="34" charset="0"/>
              </a:rPr>
              <a:t>-1</a:t>
            </a:r>
            <a:r>
              <a:rPr lang="en-US" sz="2000" dirty="0">
                <a:latin typeface="Calibri" pitchFamily="34" charset="0"/>
                <a:cs typeface="Calibri" pitchFamily="34" charset="0"/>
              </a:rPr>
              <a:t> </a:t>
            </a:r>
            <a:endParaRPr lang="en-US" sz="2000" dirty="0" smtClean="0">
              <a:latin typeface="Calibri" pitchFamily="34" charset="0"/>
              <a:cs typeface="Calibri" pitchFamily="34" charset="0"/>
            </a:endParaRPr>
          </a:p>
          <a:p>
            <a:pPr marL="514350" indent="-514350">
              <a:spcBef>
                <a:spcPct val="50000"/>
              </a:spcBef>
              <a:buFontTx/>
              <a:buAutoNum type="arabicPeriod"/>
              <a:defRPr/>
            </a:pPr>
            <a:r>
              <a:rPr lang="en-US" sz="2000" dirty="0" smtClean="0">
                <a:latin typeface="Calibri" pitchFamily="34" charset="0"/>
                <a:cs typeface="Calibri" pitchFamily="34" charset="0"/>
              </a:rPr>
              <a:t>A square matrix that doesn’t have an inverse is called a </a:t>
            </a:r>
            <a:r>
              <a:rPr lang="en-US" sz="2000" i="1" dirty="0" smtClean="0">
                <a:latin typeface="Calibri" pitchFamily="34" charset="0"/>
                <a:cs typeface="Calibri" pitchFamily="34" charset="0"/>
              </a:rPr>
              <a:t>singular </a:t>
            </a:r>
            <a:r>
              <a:rPr lang="en-US" sz="2000" dirty="0" smtClean="0">
                <a:latin typeface="Calibri" pitchFamily="34" charset="0"/>
                <a:cs typeface="Calibri" pitchFamily="34" charset="0"/>
              </a:rPr>
              <a:t>matrix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9653"/>
                                        </p:tgtEl>
                                        <p:attrNameLst>
                                          <p:attrName>style.visibility</p:attrName>
                                        </p:attrNameLst>
                                      </p:cBhvr>
                                      <p:to>
                                        <p:strVal val="visible"/>
                                      </p:to>
                                    </p:set>
                                    <p:anim calcmode="lin" valueType="num">
                                      <p:cBhvr additive="base">
                                        <p:cTn id="7" dur="500" fill="hold"/>
                                        <p:tgtEl>
                                          <p:spTgt spid="539653"/>
                                        </p:tgtEl>
                                        <p:attrNameLst>
                                          <p:attrName>ppt_x</p:attrName>
                                        </p:attrNameLst>
                                      </p:cBhvr>
                                      <p:tavLst>
                                        <p:tav tm="0">
                                          <p:val>
                                            <p:strVal val="#ppt_x"/>
                                          </p:val>
                                        </p:tav>
                                        <p:tav tm="100000">
                                          <p:val>
                                            <p:strVal val="#ppt_x"/>
                                          </p:val>
                                        </p:tav>
                                      </p:tavLst>
                                    </p:anim>
                                    <p:anim calcmode="lin" valueType="num">
                                      <p:cBhvr additive="base">
                                        <p:cTn id="8" dur="500" fill="hold"/>
                                        <p:tgtEl>
                                          <p:spTgt spid="53965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26" fill="hold" nodeType="clickEffect">
                                  <p:stCondLst>
                                    <p:cond delay="0"/>
                                  </p:stCondLst>
                                  <p:childTnLst>
                                    <p:set>
                                      <p:cBhvr>
                                        <p:cTn id="12" dur="1" fill="hold">
                                          <p:stCondLst>
                                            <p:cond delay="0"/>
                                          </p:stCondLst>
                                        </p:cTn>
                                        <p:tgtEl>
                                          <p:spTgt spid="539654"/>
                                        </p:tgtEl>
                                        <p:attrNameLst>
                                          <p:attrName>style.visibility</p:attrName>
                                        </p:attrNameLst>
                                      </p:cBhvr>
                                      <p:to>
                                        <p:strVal val="visible"/>
                                      </p:to>
                                    </p:set>
                                    <p:animEffect transition="in" filter="barn(inHorizontal)">
                                      <p:cBhvr>
                                        <p:cTn id="13" dur="500"/>
                                        <p:tgtEl>
                                          <p:spTgt spid="53965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3"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ctrTitle"/>
          </p:nvPr>
        </p:nvSpPr>
        <p:spPr>
          <a:xfrm>
            <a:off x="685800" y="2951163"/>
            <a:ext cx="7772400" cy="1470025"/>
          </a:xfrm>
        </p:spPr>
        <p:txBody>
          <a:bodyPr/>
          <a:lstStyle/>
          <a:p>
            <a:r>
              <a:rPr lang="en-US" b="1" smtClean="0">
                <a:solidFill>
                  <a:schemeClr val="tx1"/>
                </a:solidFill>
                <a:latin typeface="Calibri" pitchFamily="34" charset="0"/>
                <a:cs typeface="Calibri" pitchFamily="34" charset="0"/>
              </a:rPr>
              <a:t>Least Squares Parameter Estimates</a:t>
            </a:r>
          </a:p>
        </p:txBody>
      </p:sp>
    </p:spTree>
  </p:cSld>
  <p:clrMapOvr>
    <a:masterClrMapping/>
  </p:clrMapOvr>
  <p:transition>
    <p:zoom dir="in"/>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a:xfrm>
            <a:off x="376238" y="569913"/>
            <a:ext cx="8081962" cy="828675"/>
          </a:xfrm>
        </p:spPr>
        <p:txBody>
          <a:bodyPr/>
          <a:lstStyle/>
          <a:p>
            <a:pPr algn="l"/>
            <a:r>
              <a:rPr lang="en-US" sz="4000" smtClean="0">
                <a:solidFill>
                  <a:srgbClr val="FFFFFF"/>
                </a:solidFill>
                <a:latin typeface="Calibri" pitchFamily="34" charset="0"/>
                <a:cs typeface="Calibri" pitchFamily="34" charset="0"/>
              </a:rPr>
              <a:t>What is a matrix?</a:t>
            </a:r>
            <a:endParaRPr lang="en-US" sz="4000" b="1" smtClean="0">
              <a:solidFill>
                <a:srgbClr val="FFFFFF"/>
              </a:solidFill>
              <a:latin typeface="Calibri" pitchFamily="34" charset="0"/>
              <a:cs typeface="Calibri" pitchFamily="34" charset="0"/>
            </a:endParaRPr>
          </a:p>
        </p:txBody>
      </p:sp>
      <p:sp>
        <p:nvSpPr>
          <p:cNvPr id="3075" name="Text Box 5"/>
          <p:cNvSpPr txBox="1">
            <a:spLocks noChangeArrowheads="1"/>
          </p:cNvSpPr>
          <p:nvPr/>
        </p:nvSpPr>
        <p:spPr bwMode="auto">
          <a:xfrm>
            <a:off x="523875" y="1731963"/>
            <a:ext cx="8229600"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800">
                <a:latin typeface="Calibri" pitchFamily="34" charset="0"/>
                <a:cs typeface="Calibri" pitchFamily="34" charset="0"/>
              </a:rPr>
              <a:t>An </a:t>
            </a:r>
            <a:r>
              <a:rPr lang="en-US" sz="2800" b="1">
                <a:solidFill>
                  <a:schemeClr val="accent2"/>
                </a:solidFill>
                <a:latin typeface="Calibri" pitchFamily="34" charset="0"/>
                <a:cs typeface="Calibri" pitchFamily="34" charset="0"/>
              </a:rPr>
              <a:t>r×c matrix</a:t>
            </a:r>
            <a:r>
              <a:rPr lang="en-US" sz="2800">
                <a:latin typeface="Calibri" pitchFamily="34" charset="0"/>
                <a:cs typeface="Calibri" pitchFamily="34" charset="0"/>
              </a:rPr>
              <a:t> is a rectangular array of symbols or numbers arranged in </a:t>
            </a:r>
            <a:r>
              <a:rPr lang="en-US" sz="2800" b="1">
                <a:latin typeface="Calibri" pitchFamily="34" charset="0"/>
                <a:cs typeface="Calibri" pitchFamily="34" charset="0"/>
              </a:rPr>
              <a:t>r rows</a:t>
            </a:r>
            <a:r>
              <a:rPr lang="en-US" sz="2800">
                <a:latin typeface="Calibri" pitchFamily="34" charset="0"/>
                <a:cs typeface="Calibri" pitchFamily="34" charset="0"/>
              </a:rPr>
              <a:t> and </a:t>
            </a:r>
            <a:r>
              <a:rPr lang="en-US" sz="2800" b="1">
                <a:latin typeface="Calibri" pitchFamily="34" charset="0"/>
                <a:cs typeface="Calibri" pitchFamily="34" charset="0"/>
              </a:rPr>
              <a:t>c columns</a:t>
            </a:r>
            <a:r>
              <a:rPr lang="en-US" sz="2800">
                <a:latin typeface="Calibri" pitchFamily="34" charset="0"/>
                <a:cs typeface="Calibri" pitchFamily="34" charset="0"/>
              </a:rPr>
              <a:t>. </a:t>
            </a:r>
          </a:p>
          <a:p>
            <a:pPr>
              <a:spcBef>
                <a:spcPct val="50000"/>
              </a:spcBef>
            </a:pPr>
            <a:r>
              <a:rPr lang="en-US" sz="2800">
                <a:latin typeface="Calibri" pitchFamily="34" charset="0"/>
                <a:cs typeface="Calibri" pitchFamily="34" charset="0"/>
              </a:rPr>
              <a:t>A matrix is almost always denoted by a single capital letter in boldface type.</a:t>
            </a:r>
          </a:p>
        </p:txBody>
      </p:sp>
      <p:graphicFrame>
        <p:nvGraphicFramePr>
          <p:cNvPr id="504866" name="Object 34"/>
          <p:cNvGraphicFramePr>
            <a:graphicFrameLocks noChangeAspect="1"/>
          </p:cNvGraphicFramePr>
          <p:nvPr/>
        </p:nvGraphicFramePr>
        <p:xfrm>
          <a:off x="608013" y="4668838"/>
          <a:ext cx="1724025" cy="1066800"/>
        </p:xfrm>
        <a:graphic>
          <a:graphicData uri="http://schemas.openxmlformats.org/presentationml/2006/ole">
            <mc:AlternateContent xmlns:mc="http://schemas.openxmlformats.org/markup-compatibility/2006">
              <mc:Choice xmlns:v="urn:schemas-microsoft-com:vml" Requires="v">
                <p:oleObj spid="_x0000_s3133" name="Equation" r:id="rId3" imgW="736600" imgH="457200" progId="Equation.3">
                  <p:embed/>
                </p:oleObj>
              </mc:Choice>
              <mc:Fallback>
                <p:oleObj name="Equation" r:id="rId3" imgW="736600" imgH="457200" progId="Equation.3">
                  <p:embed/>
                  <p:pic>
                    <p:nvPicPr>
                      <p:cNvPr id="0" name="Picture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013" y="4668838"/>
                        <a:ext cx="1724025"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4867" name="Object 35"/>
          <p:cNvGraphicFramePr>
            <a:graphicFrameLocks noChangeAspect="1"/>
          </p:cNvGraphicFramePr>
          <p:nvPr/>
        </p:nvGraphicFramePr>
        <p:xfrm>
          <a:off x="3117850" y="4068763"/>
          <a:ext cx="2238375" cy="2289175"/>
        </p:xfrm>
        <a:graphic>
          <a:graphicData uri="http://schemas.openxmlformats.org/presentationml/2006/ole">
            <mc:AlternateContent xmlns:mc="http://schemas.openxmlformats.org/markup-compatibility/2006">
              <mc:Choice xmlns:v="urn:schemas-microsoft-com:vml" Requires="v">
                <p:oleObj spid="_x0000_s3134" name="Equation" r:id="rId5" imgW="1117600" imgH="1143000" progId="Equation.3">
                  <p:embed/>
                </p:oleObj>
              </mc:Choice>
              <mc:Fallback>
                <p:oleObj name="Equation" r:id="rId5" imgW="1117600" imgH="1143000" progId="Equation.3">
                  <p:embed/>
                  <p:pic>
                    <p:nvPicPr>
                      <p:cNvPr id="0" name="Picture 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7850" y="4068763"/>
                        <a:ext cx="2238375" cy="228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4868" name="Object 36"/>
          <p:cNvGraphicFramePr>
            <a:graphicFrameLocks noChangeAspect="1"/>
          </p:cNvGraphicFramePr>
          <p:nvPr/>
        </p:nvGraphicFramePr>
        <p:xfrm>
          <a:off x="6069013" y="3771900"/>
          <a:ext cx="2390775" cy="2797175"/>
        </p:xfrm>
        <a:graphic>
          <a:graphicData uri="http://schemas.openxmlformats.org/presentationml/2006/ole">
            <mc:AlternateContent xmlns:mc="http://schemas.openxmlformats.org/markup-compatibility/2006">
              <mc:Choice xmlns:v="urn:schemas-microsoft-com:vml" Requires="v">
                <p:oleObj spid="_x0000_s3135" name="Equation" r:id="rId7" imgW="1193800" imgH="1397000" progId="Equation.3">
                  <p:embed/>
                </p:oleObj>
              </mc:Choice>
              <mc:Fallback>
                <p:oleObj name="Equation" r:id="rId7" imgW="1193800" imgH="1397000" progId="Equation.3">
                  <p:embed/>
                  <p:pic>
                    <p:nvPicPr>
                      <p:cNvPr id="0" name="Picture 6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69013" y="3771900"/>
                        <a:ext cx="2390775" cy="279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504866"/>
                                        </p:tgtEl>
                                        <p:attrNameLst>
                                          <p:attrName>style.visibility</p:attrName>
                                        </p:attrNameLst>
                                      </p:cBhvr>
                                      <p:to>
                                        <p:strVal val="visible"/>
                                      </p:to>
                                    </p:set>
                                    <p:anim calcmode="lin" valueType="num">
                                      <p:cBhvr additive="base">
                                        <p:cTn id="7" dur="500" fill="hold"/>
                                        <p:tgtEl>
                                          <p:spTgt spid="504866"/>
                                        </p:tgtEl>
                                        <p:attrNameLst>
                                          <p:attrName>ppt_x</p:attrName>
                                        </p:attrNameLst>
                                      </p:cBhvr>
                                      <p:tavLst>
                                        <p:tav tm="0">
                                          <p:val>
                                            <p:strVal val="1+#ppt_w/2"/>
                                          </p:val>
                                        </p:tav>
                                        <p:tav tm="100000">
                                          <p:val>
                                            <p:strVal val="#ppt_x"/>
                                          </p:val>
                                        </p:tav>
                                      </p:tavLst>
                                    </p:anim>
                                    <p:anim calcmode="lin" valueType="num">
                                      <p:cBhvr additive="base">
                                        <p:cTn id="8" dur="500" fill="hold"/>
                                        <p:tgtEl>
                                          <p:spTgt spid="50486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504867"/>
                                        </p:tgtEl>
                                        <p:attrNameLst>
                                          <p:attrName>style.visibility</p:attrName>
                                        </p:attrNameLst>
                                      </p:cBhvr>
                                      <p:to>
                                        <p:strVal val="visible"/>
                                      </p:to>
                                    </p:set>
                                    <p:anim calcmode="lin" valueType="num">
                                      <p:cBhvr additive="base">
                                        <p:cTn id="13" dur="500" fill="hold"/>
                                        <p:tgtEl>
                                          <p:spTgt spid="504867"/>
                                        </p:tgtEl>
                                        <p:attrNameLst>
                                          <p:attrName>ppt_x</p:attrName>
                                        </p:attrNameLst>
                                      </p:cBhvr>
                                      <p:tavLst>
                                        <p:tav tm="0">
                                          <p:val>
                                            <p:strVal val="1+#ppt_w/2"/>
                                          </p:val>
                                        </p:tav>
                                        <p:tav tm="100000">
                                          <p:val>
                                            <p:strVal val="#ppt_x"/>
                                          </p:val>
                                        </p:tav>
                                      </p:tavLst>
                                    </p:anim>
                                    <p:anim calcmode="lin" valueType="num">
                                      <p:cBhvr additive="base">
                                        <p:cTn id="14" dur="500" fill="hold"/>
                                        <p:tgtEl>
                                          <p:spTgt spid="50486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504868"/>
                                        </p:tgtEl>
                                        <p:attrNameLst>
                                          <p:attrName>style.visibility</p:attrName>
                                        </p:attrNameLst>
                                      </p:cBhvr>
                                      <p:to>
                                        <p:strVal val="visible"/>
                                      </p:to>
                                    </p:set>
                                    <p:anim calcmode="lin" valueType="num">
                                      <p:cBhvr additive="base">
                                        <p:cTn id="19" dur="500" fill="hold"/>
                                        <p:tgtEl>
                                          <p:spTgt spid="504868"/>
                                        </p:tgtEl>
                                        <p:attrNameLst>
                                          <p:attrName>ppt_x</p:attrName>
                                        </p:attrNameLst>
                                      </p:cBhvr>
                                      <p:tavLst>
                                        <p:tav tm="0">
                                          <p:val>
                                            <p:strVal val="1+#ppt_w/2"/>
                                          </p:val>
                                        </p:tav>
                                        <p:tav tm="100000">
                                          <p:val>
                                            <p:strVal val="#ppt_x"/>
                                          </p:val>
                                        </p:tav>
                                      </p:tavLst>
                                    </p:anim>
                                    <p:anim calcmode="lin" valueType="num">
                                      <p:cBhvr additive="base">
                                        <p:cTn id="20" dur="500" fill="hold"/>
                                        <p:tgtEl>
                                          <p:spTgt spid="5048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a:xfrm>
            <a:off x="550863" y="609600"/>
            <a:ext cx="7907337" cy="774700"/>
          </a:xfrm>
        </p:spPr>
        <p:txBody>
          <a:bodyPr/>
          <a:lstStyle/>
          <a:p>
            <a:pPr algn="l"/>
            <a:r>
              <a:rPr lang="en-US" sz="4000" smtClean="0">
                <a:solidFill>
                  <a:srgbClr val="FFFFFF"/>
                </a:solidFill>
                <a:latin typeface="Calibri" pitchFamily="34" charset="0"/>
                <a:cs typeface="Calibri" pitchFamily="34" charset="0"/>
              </a:rPr>
              <a:t>Least squares estimates</a:t>
            </a:r>
          </a:p>
        </p:txBody>
      </p:sp>
      <p:graphicFrame>
        <p:nvGraphicFramePr>
          <p:cNvPr id="533509" name="Object 5"/>
          <p:cNvGraphicFramePr>
            <a:graphicFrameLocks noChangeAspect="1"/>
          </p:cNvGraphicFramePr>
          <p:nvPr>
            <p:extLst>
              <p:ext uri="{D42A27DB-BD31-4B8C-83A1-F6EECF244321}">
                <p14:modId xmlns:p14="http://schemas.microsoft.com/office/powerpoint/2010/main" val="3727129970"/>
              </p:ext>
            </p:extLst>
          </p:nvPr>
        </p:nvGraphicFramePr>
        <p:xfrm>
          <a:off x="2723186" y="2778125"/>
          <a:ext cx="1730375" cy="2546350"/>
        </p:xfrm>
        <a:graphic>
          <a:graphicData uri="http://schemas.openxmlformats.org/presentationml/2006/ole">
            <mc:AlternateContent xmlns:mc="http://schemas.openxmlformats.org/markup-compatibility/2006">
              <mc:Choice xmlns:v="urn:schemas-microsoft-com:vml" Requires="v">
                <p:oleObj spid="_x0000_s21529" name="Equation" r:id="rId4" imgW="672840" imgH="990360" progId="Equation.3">
                  <p:embed/>
                </p:oleObj>
              </mc:Choice>
              <mc:Fallback>
                <p:oleObj name="Equation" r:id="rId4" imgW="672840" imgH="990360" progId="Equation.3">
                  <p:embed/>
                  <p:pic>
                    <p:nvPicPr>
                      <p:cNvPr id="0"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3186" y="2778125"/>
                        <a:ext cx="1730375" cy="2546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08" name="Text Box 6"/>
          <p:cNvSpPr txBox="1">
            <a:spLocks noChangeArrowheads="1"/>
          </p:cNvSpPr>
          <p:nvPr/>
        </p:nvSpPr>
        <p:spPr bwMode="auto">
          <a:xfrm>
            <a:off x="731838" y="1646238"/>
            <a:ext cx="76692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800">
                <a:latin typeface="Calibri" pitchFamily="34" charset="0"/>
                <a:cs typeface="Calibri" pitchFamily="34" charset="0"/>
              </a:rPr>
              <a:t>The </a:t>
            </a:r>
            <a:r>
              <a:rPr lang="en-US" sz="2800" i="1">
                <a:latin typeface="Calibri" pitchFamily="34" charset="0"/>
                <a:cs typeface="Calibri" pitchFamily="34" charset="0"/>
              </a:rPr>
              <a:t>p</a:t>
            </a:r>
            <a:r>
              <a:rPr lang="en-US" sz="2800">
                <a:latin typeface="Calibri" pitchFamily="34" charset="0"/>
                <a:cs typeface="Calibri" pitchFamily="34" charset="0"/>
              </a:rPr>
              <a:t>×</a:t>
            </a:r>
            <a:r>
              <a:rPr lang="en-US" sz="2800" i="1">
                <a:latin typeface="Calibri" pitchFamily="34" charset="0"/>
                <a:cs typeface="Calibri" pitchFamily="34" charset="0"/>
              </a:rPr>
              <a:t>1</a:t>
            </a:r>
            <a:r>
              <a:rPr lang="en-US" sz="2800">
                <a:latin typeface="Calibri" pitchFamily="34" charset="0"/>
                <a:cs typeface="Calibri" pitchFamily="34" charset="0"/>
              </a:rPr>
              <a:t> vector containing the estimates of the </a:t>
            </a:r>
            <a:r>
              <a:rPr lang="en-US" sz="2800" i="1">
                <a:latin typeface="Calibri" pitchFamily="34" charset="0"/>
                <a:cs typeface="Calibri" pitchFamily="34" charset="0"/>
              </a:rPr>
              <a:t>p</a:t>
            </a:r>
            <a:r>
              <a:rPr lang="en-US" sz="2800">
                <a:latin typeface="Calibri" pitchFamily="34" charset="0"/>
                <a:cs typeface="Calibri" pitchFamily="34" charset="0"/>
              </a:rPr>
              <a:t> parameters can be shown to equal:</a:t>
            </a:r>
          </a:p>
        </p:txBody>
      </p:sp>
      <mc:AlternateContent xmlns:mc="http://schemas.openxmlformats.org/markup-compatibility/2006" xmlns:a14="http://schemas.microsoft.com/office/drawing/2010/main">
        <mc:Choice Requires="a14">
          <p:sp>
            <p:nvSpPr>
              <p:cNvPr id="5" name="TextBox 4"/>
              <p:cNvSpPr txBox="1"/>
              <p:nvPr/>
            </p:nvSpPr>
            <p:spPr>
              <a:xfrm>
                <a:off x="2279142" y="6039285"/>
                <a:ext cx="5258234" cy="4816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𝑁𝑜𝑡𝑒</m:t>
                      </m:r>
                      <m:r>
                        <a:rPr lang="en-US" b="0" i="1" smtClean="0">
                          <a:latin typeface="Cambria Math"/>
                        </a:rPr>
                        <m:t>:</m:t>
                      </m:r>
                      <m:r>
                        <a:rPr lang="en-US" b="0" i="1" smtClean="0">
                          <a:latin typeface="Cambria Math"/>
                        </a:rPr>
                        <m:t>𝑠𝑜𝑚𝑒</m:t>
                      </m:r>
                      <m:r>
                        <a:rPr lang="en-US" b="0" i="1" smtClean="0">
                          <a:latin typeface="Cambria Math"/>
                        </a:rPr>
                        <m:t> </m:t>
                      </m:r>
                      <m:r>
                        <a:rPr lang="en-US" b="0" i="1" smtClean="0">
                          <a:latin typeface="Cambria Math"/>
                        </a:rPr>
                        <m:t>𝑏𝑜𝑜𝑘𝑠</m:t>
                      </m:r>
                      <m:r>
                        <a:rPr lang="en-US" b="0" i="1" smtClean="0">
                          <a:latin typeface="Cambria Math"/>
                        </a:rPr>
                        <m:t> </m:t>
                      </m:r>
                      <m:r>
                        <a:rPr lang="en-US" b="0" i="1" smtClean="0">
                          <a:latin typeface="Cambria Math"/>
                        </a:rPr>
                        <m:t>𝑢𝑠𝑒</m:t>
                      </m:r>
                      <m:r>
                        <a:rPr lang="en-US" b="0" i="1" smtClean="0">
                          <a:latin typeface="Cambria Math"/>
                        </a:rPr>
                        <m:t> </m:t>
                      </m:r>
                      <m:r>
                        <a:rPr lang="en-US" b="1" i="1" smtClean="0">
                          <a:latin typeface="Cambria Math"/>
                        </a:rPr>
                        <m:t>𝒃</m:t>
                      </m:r>
                      <m:r>
                        <a:rPr lang="en-US" b="0" i="1" smtClean="0">
                          <a:latin typeface="Cambria Math"/>
                        </a:rPr>
                        <m:t> </m:t>
                      </m:r>
                      <m:r>
                        <a:rPr lang="en-US" i="1">
                          <a:latin typeface="Cambria Math"/>
                          <a:ea typeface="Cambria Math"/>
                        </a:rPr>
                        <m:t>𝑖𝑛𝑠𝑡𝑒</m:t>
                      </m:r>
                      <m:r>
                        <a:rPr lang="en-US" b="0" i="1" smtClean="0">
                          <a:latin typeface="Cambria Math"/>
                          <a:ea typeface="Cambria Math"/>
                        </a:rPr>
                        <m:t>𝑎𝑑</m:t>
                      </m:r>
                      <m:r>
                        <a:rPr lang="en-US" b="0" i="1" smtClean="0">
                          <a:latin typeface="Cambria Math"/>
                          <a:ea typeface="Cambria Math"/>
                        </a:rPr>
                        <m:t> </m:t>
                      </m:r>
                      <m:r>
                        <a:rPr lang="en-US" b="0" i="1" smtClean="0">
                          <a:latin typeface="Cambria Math"/>
                          <a:ea typeface="Cambria Math"/>
                        </a:rPr>
                        <m:t>𝑜𝑓</m:t>
                      </m:r>
                      <m:r>
                        <a:rPr lang="en-US" b="0" i="1" smtClean="0">
                          <a:latin typeface="Cambria Math"/>
                          <a:ea typeface="Cambria Math"/>
                        </a:rPr>
                        <m:t> </m:t>
                      </m:r>
                      <m:acc>
                        <m:accPr>
                          <m:chr m:val="̂"/>
                          <m:ctrlPr>
                            <a:rPr lang="en-US" b="1" i="1" smtClean="0">
                              <a:latin typeface="Cambria Math" panose="02040503050406030204" pitchFamily="18" charset="0"/>
                              <a:ea typeface="Cambria Math"/>
                            </a:rPr>
                          </m:ctrlPr>
                        </m:accPr>
                        <m:e>
                          <m:r>
                            <a:rPr lang="en-US" b="1" i="1" smtClean="0">
                              <a:latin typeface="Cambria Math"/>
                              <a:ea typeface="Cambria Math"/>
                            </a:rPr>
                            <m:t>𝜷</m:t>
                          </m:r>
                        </m:e>
                      </m:acc>
                    </m:oMath>
                  </m:oMathPara>
                </a14:m>
                <a:endParaRPr lang="en-US" b="1" i="1" dirty="0"/>
              </a:p>
            </p:txBody>
          </p:sp>
        </mc:Choice>
        <mc:Fallback xmlns="">
          <p:sp>
            <p:nvSpPr>
              <p:cNvPr id="5" name="TextBox 4"/>
              <p:cNvSpPr txBox="1">
                <a:spLocks noRot="1" noChangeAspect="1" noMove="1" noResize="1" noEditPoints="1" noAdjustHandles="1" noChangeArrowheads="1" noChangeShapeType="1" noTextEdit="1"/>
              </p:cNvSpPr>
              <p:nvPr/>
            </p:nvSpPr>
            <p:spPr>
              <a:xfrm>
                <a:off x="2279142" y="6039285"/>
                <a:ext cx="5258234" cy="481670"/>
              </a:xfrm>
              <a:prstGeom prst="rect">
                <a:avLst/>
              </a:prstGeom>
              <a:blipFill rotWithShape="1">
                <a:blip r:embed="rId6" cstate="print"/>
                <a:stretch>
                  <a:fillRect t="-5063" r="-2204" b="-291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1772682" y="3702453"/>
                <a:ext cx="1258583" cy="6113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3200" b="1" i="1">
                              <a:latin typeface="Cambria Math" panose="02040503050406030204" pitchFamily="18" charset="0"/>
                              <a:ea typeface="Cambria Math"/>
                            </a:rPr>
                          </m:ctrlPr>
                        </m:accPr>
                        <m:e>
                          <m:r>
                            <a:rPr lang="en-US" sz="3200" b="1" i="1">
                              <a:latin typeface="Cambria Math"/>
                              <a:ea typeface="Cambria Math"/>
                            </a:rPr>
                            <m:t>𝜷</m:t>
                          </m:r>
                        </m:e>
                      </m:acc>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1772682" y="3702453"/>
                <a:ext cx="1258583" cy="611386"/>
              </a:xfrm>
              <a:prstGeom prst="rect">
                <a:avLst/>
              </a:prstGeom>
              <a:blipFill rotWithShape="1">
                <a:blip r:embed="rId7" cstate="print"/>
                <a:stretch>
                  <a:fillRect t="-8911" b="-30693"/>
                </a:stretch>
              </a:blipFill>
            </p:spPr>
            <p:txBody>
              <a:bodyPr/>
              <a:lstStyle/>
              <a:p>
                <a:r>
                  <a:rPr lang="en-US">
                    <a:noFill/>
                  </a:rPr>
                  <a:t> </a:t>
                </a:r>
              </a:p>
            </p:txBody>
          </p:sp>
        </mc:Fallback>
      </mc:AlternateContent>
      <p:sp>
        <p:nvSpPr>
          <p:cNvPr id="8" name="TextBox 7"/>
          <p:cNvSpPr txBox="1"/>
          <p:nvPr/>
        </p:nvSpPr>
        <p:spPr>
          <a:xfrm>
            <a:off x="4520212" y="3750017"/>
            <a:ext cx="2485148" cy="584775"/>
          </a:xfrm>
          <a:prstGeom prst="rect">
            <a:avLst/>
          </a:prstGeom>
          <a:noFill/>
        </p:spPr>
        <p:txBody>
          <a:bodyPr wrap="square" rtlCol="0">
            <a:spAutoFit/>
          </a:bodyPr>
          <a:lstStyle/>
          <a:p>
            <a:r>
              <a:rPr lang="en-US" sz="3200" b="1" dirty="0" smtClean="0">
                <a:latin typeface="+mj-lt"/>
              </a:rPr>
              <a:t>(</a:t>
            </a:r>
            <a:r>
              <a:rPr lang="en-US" sz="3200" b="1" i="1" dirty="0" smtClean="0">
                <a:latin typeface="+mj-lt"/>
              </a:rPr>
              <a:t>X</a:t>
            </a:r>
            <a:r>
              <a:rPr lang="en-US" sz="3200" b="1" i="1" dirty="0" smtClean="0">
                <a:latin typeface="Calibri" pitchFamily="34" charset="0"/>
              </a:rPr>
              <a:t>’</a:t>
            </a:r>
            <a:r>
              <a:rPr lang="en-US" sz="3200" b="1" i="1" dirty="0" smtClean="0">
                <a:latin typeface="+mj-lt"/>
              </a:rPr>
              <a:t>X</a:t>
            </a:r>
            <a:r>
              <a:rPr lang="en-US" sz="3200" b="1" dirty="0" smtClean="0">
                <a:latin typeface="+mj-lt"/>
              </a:rPr>
              <a:t>)</a:t>
            </a:r>
            <a:r>
              <a:rPr lang="en-US" sz="3200" b="1" baseline="30000" dirty="0" smtClean="0">
                <a:latin typeface="+mj-lt"/>
              </a:rPr>
              <a:t>-1</a:t>
            </a:r>
            <a:r>
              <a:rPr lang="en-US" sz="3200" b="1" i="1" dirty="0"/>
              <a:t> </a:t>
            </a:r>
            <a:r>
              <a:rPr lang="en-US" sz="3200" b="1" i="1" dirty="0" smtClean="0"/>
              <a:t>X</a:t>
            </a:r>
            <a:r>
              <a:rPr lang="en-US" sz="3200" b="1" i="1" dirty="0" smtClean="0">
                <a:latin typeface="Calibri" pitchFamily="34" charset="0"/>
              </a:rPr>
              <a:t>’</a:t>
            </a:r>
            <a:r>
              <a:rPr lang="en-US" sz="3200" b="1" i="1" dirty="0" smtClean="0"/>
              <a:t>Y</a:t>
            </a:r>
            <a:endParaRPr lang="en-US" sz="3200" b="1" dirty="0">
              <a:latin typeface="+mj-lt"/>
            </a:endParaRP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33509"/>
                                        </p:tgtEl>
                                        <p:attrNameLst>
                                          <p:attrName>style.visibility</p:attrName>
                                        </p:attrNameLst>
                                      </p:cBhvr>
                                      <p:to>
                                        <p:strVal val="visible"/>
                                      </p:to>
                                    </p:set>
                                    <p:animEffect transition="in" filter="blinds(horizontal)">
                                      <p:cBhvr>
                                        <p:cTn id="7" dur="500"/>
                                        <p:tgtEl>
                                          <p:spTgt spid="533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4584700" y="2011363"/>
            <a:ext cx="4249738" cy="4173537"/>
          </a:xfrm>
          <a:prstGeom prst="rect">
            <a:avLst/>
          </a:prstGeom>
          <a:solidFill>
            <a:schemeClr val="accent1"/>
          </a:solidFill>
          <a:ln w="9525" algn="ctr">
            <a:solidFill>
              <a:schemeClr val="tx1"/>
            </a:solidFill>
            <a:round/>
            <a:headEnd/>
            <a:tailEnd/>
          </a:ln>
        </p:spPr>
        <p:txBody>
          <a:bodyPr/>
          <a:lstStyle/>
          <a:p>
            <a:endParaRPr lang="en-US"/>
          </a:p>
        </p:txBody>
      </p:sp>
      <p:sp>
        <p:nvSpPr>
          <p:cNvPr id="22531" name="Rectangle 2"/>
          <p:cNvSpPr>
            <a:spLocks noGrp="1" noChangeArrowheads="1"/>
          </p:cNvSpPr>
          <p:nvPr>
            <p:ph type="title"/>
          </p:nvPr>
        </p:nvSpPr>
        <p:spPr>
          <a:xfrm>
            <a:off x="266700" y="488950"/>
            <a:ext cx="8582025" cy="1143000"/>
          </a:xfrm>
        </p:spPr>
        <p:txBody>
          <a:bodyPr/>
          <a:lstStyle/>
          <a:p>
            <a:pPr algn="l"/>
            <a:r>
              <a:rPr lang="en-US" sz="3200" smtClean="0">
                <a:solidFill>
                  <a:srgbClr val="FFFFFF"/>
                </a:solidFill>
                <a:latin typeface="Calibri" pitchFamily="34" charset="0"/>
                <a:cs typeface="Calibri" pitchFamily="34" charset="0"/>
              </a:rPr>
              <a:t>OLS Estimates in Simple Linear Regression</a:t>
            </a:r>
          </a:p>
        </p:txBody>
      </p:sp>
      <p:graphicFrame>
        <p:nvGraphicFramePr>
          <p:cNvPr id="22532" name="Object 3"/>
          <p:cNvGraphicFramePr>
            <a:graphicFrameLocks noChangeAspect="1"/>
          </p:cNvGraphicFramePr>
          <p:nvPr>
            <p:extLst>
              <p:ext uri="{D42A27DB-BD31-4B8C-83A1-F6EECF244321}">
                <p14:modId xmlns:p14="http://schemas.microsoft.com/office/powerpoint/2010/main" val="810343218"/>
              </p:ext>
            </p:extLst>
          </p:nvPr>
        </p:nvGraphicFramePr>
        <p:xfrm>
          <a:off x="606101" y="5825155"/>
          <a:ext cx="1128712" cy="1001712"/>
        </p:xfrm>
        <a:graphic>
          <a:graphicData uri="http://schemas.openxmlformats.org/presentationml/2006/ole">
            <mc:AlternateContent xmlns:mc="http://schemas.openxmlformats.org/markup-compatibility/2006">
              <mc:Choice xmlns:v="urn:schemas-microsoft-com:vml" Requires="v">
                <p:oleObj spid="_x0000_s22693" name="Equation" r:id="rId4" imgW="571320" imgH="507960" progId="Equation.3">
                  <p:embed/>
                </p:oleObj>
              </mc:Choice>
              <mc:Fallback>
                <p:oleObj name="Equation" r:id="rId4" imgW="571320" imgH="507960" progId="Equation.3">
                  <p:embed/>
                  <p:pic>
                    <p:nvPicPr>
                      <p:cNvPr id="0" name="Picture 1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101" y="5825155"/>
                        <a:ext cx="1128712" cy="1001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3" name="Object 7"/>
          <p:cNvGraphicFramePr>
            <a:graphicFrameLocks noChangeAspect="1"/>
          </p:cNvGraphicFramePr>
          <p:nvPr>
            <p:extLst>
              <p:ext uri="{D42A27DB-BD31-4B8C-83A1-F6EECF244321}">
                <p14:modId xmlns:p14="http://schemas.microsoft.com/office/powerpoint/2010/main" val="3632010737"/>
              </p:ext>
            </p:extLst>
          </p:nvPr>
        </p:nvGraphicFramePr>
        <p:xfrm>
          <a:off x="5374809" y="2717800"/>
          <a:ext cx="3271838" cy="1682750"/>
        </p:xfrm>
        <a:graphic>
          <a:graphicData uri="http://schemas.openxmlformats.org/presentationml/2006/ole">
            <mc:AlternateContent xmlns:mc="http://schemas.openxmlformats.org/markup-compatibility/2006">
              <mc:Choice xmlns:v="urn:schemas-microsoft-com:vml" Requires="v">
                <p:oleObj spid="_x0000_s22694" name="Equation" r:id="rId6" imgW="1828800" imgH="939600" progId="Equation.3">
                  <p:embed/>
                </p:oleObj>
              </mc:Choice>
              <mc:Fallback>
                <p:oleObj name="Equation" r:id="rId6" imgW="1828800" imgH="939600" progId="Equation.3">
                  <p:embed/>
                  <p:pic>
                    <p:nvPicPr>
                      <p:cNvPr id="0" name="Picture 15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74809" y="2717800"/>
                        <a:ext cx="3271838" cy="168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2534" name="Group 14"/>
          <p:cNvGrpSpPr>
            <a:grpSpLocks/>
          </p:cNvGrpSpPr>
          <p:nvPr/>
        </p:nvGrpSpPr>
        <p:grpSpPr bwMode="auto">
          <a:xfrm>
            <a:off x="161925" y="1998663"/>
            <a:ext cx="3876675" cy="3706812"/>
            <a:chOff x="176" y="1267"/>
            <a:chExt cx="2442" cy="2083"/>
          </a:xfrm>
        </p:grpSpPr>
        <p:sp>
          <p:nvSpPr>
            <p:cNvPr id="22540" name="Rectangle 8"/>
            <p:cNvSpPr>
              <a:spLocks noChangeArrowheads="1"/>
            </p:cNvSpPr>
            <p:nvPr/>
          </p:nvSpPr>
          <p:spPr bwMode="auto">
            <a:xfrm>
              <a:off x="242" y="1497"/>
              <a:ext cx="2327" cy="1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800" b="1">
                  <a:latin typeface="Calibri" pitchFamily="34" charset="0"/>
                  <a:cs typeface="Calibri" pitchFamily="34" charset="0"/>
                </a:rPr>
                <a:t>age         vocab     age*vocab  	  age</a:t>
              </a:r>
              <a:r>
                <a:rPr lang="en-US" sz="1800" b="1" baseline="30000">
                  <a:latin typeface="Calibri" pitchFamily="34" charset="0"/>
                  <a:cs typeface="Calibri" pitchFamily="34" charset="0"/>
                </a:rPr>
                <a:t>2</a:t>
              </a:r>
            </a:p>
            <a:p>
              <a:r>
                <a:rPr lang="en-US" sz="1800">
                  <a:latin typeface="Calibri" pitchFamily="34" charset="0"/>
                  <a:cs typeface="Calibri" pitchFamily="34" charset="0"/>
                </a:rPr>
                <a:t> 4	20  	  80	   16</a:t>
              </a:r>
            </a:p>
            <a:p>
              <a:r>
                <a:rPr lang="en-US" sz="1800">
                  <a:latin typeface="Calibri" pitchFamily="34" charset="0"/>
                  <a:cs typeface="Calibri" pitchFamily="34" charset="0"/>
                </a:rPr>
                <a:t> 5	30  	 150   	   25</a:t>
              </a:r>
            </a:p>
            <a:p>
              <a:r>
                <a:rPr lang="en-US" sz="1800">
                  <a:latin typeface="Calibri" pitchFamily="34" charset="0"/>
                  <a:cs typeface="Calibri" pitchFamily="34" charset="0"/>
                </a:rPr>
                <a:t> 6 	40  	 240	   36</a:t>
              </a:r>
            </a:p>
            <a:p>
              <a:r>
                <a:rPr lang="en-US" sz="1800">
                  <a:latin typeface="Calibri" pitchFamily="34" charset="0"/>
                  <a:cs typeface="Calibri" pitchFamily="34" charset="0"/>
                </a:rPr>
                <a:t> 7	45  	 315	   49</a:t>
              </a:r>
            </a:p>
            <a:p>
              <a:r>
                <a:rPr lang="en-US" sz="1800">
                  <a:latin typeface="Calibri" pitchFamily="34" charset="0"/>
                  <a:cs typeface="Calibri" pitchFamily="34" charset="0"/>
                </a:rPr>
                <a:t> 8	50  	 400	   64</a:t>
              </a:r>
            </a:p>
            <a:p>
              <a:r>
                <a:rPr lang="en-US" sz="1800">
                  <a:latin typeface="Calibri" pitchFamily="34" charset="0"/>
                  <a:cs typeface="Calibri" pitchFamily="34" charset="0"/>
                </a:rPr>
                <a:t> 9	55  	 495   	   81</a:t>
              </a:r>
            </a:p>
            <a:p>
              <a:r>
                <a:rPr lang="en-US" sz="1800">
                  <a:latin typeface="Calibri" pitchFamily="34" charset="0"/>
                  <a:cs typeface="Calibri" pitchFamily="34" charset="0"/>
                </a:rPr>
                <a:t>10	60	 600	  100</a:t>
              </a:r>
            </a:p>
            <a:p>
              <a:r>
                <a:rPr lang="en-US" sz="1800">
                  <a:latin typeface="Calibri" pitchFamily="34" charset="0"/>
                  <a:cs typeface="Calibri" pitchFamily="34" charset="0"/>
                </a:rPr>
                <a:t>----	-----  	-------   	 -------</a:t>
              </a:r>
            </a:p>
            <a:p>
              <a:r>
                <a:rPr lang="en-US" sz="1800" b="1">
                  <a:latin typeface="Calibri" pitchFamily="34" charset="0"/>
                  <a:cs typeface="Calibri" pitchFamily="34" charset="0"/>
                </a:rPr>
                <a:t>	       </a:t>
              </a:r>
              <a:r>
                <a:rPr lang="en-US" sz="1800" b="1" i="1" u="sng">
                  <a:solidFill>
                    <a:srgbClr val="FF0000"/>
                  </a:solidFill>
                  <a:latin typeface="Calibri" pitchFamily="34" charset="0"/>
                  <a:cs typeface="Calibri" pitchFamily="34" charset="0"/>
                </a:rPr>
                <a:t>SUMS</a:t>
              </a:r>
              <a:endParaRPr lang="en-US" sz="1800" b="1" u="sng">
                <a:solidFill>
                  <a:srgbClr val="FF0000"/>
                </a:solidFill>
                <a:latin typeface="Calibri" pitchFamily="34" charset="0"/>
                <a:cs typeface="Calibri" pitchFamily="34" charset="0"/>
              </a:endParaRPr>
            </a:p>
            <a:p>
              <a:r>
                <a:rPr lang="en-US" sz="1800" b="1">
                  <a:latin typeface="Calibri" pitchFamily="34" charset="0"/>
                  <a:cs typeface="Calibri" pitchFamily="34" charset="0"/>
                </a:rPr>
                <a:t>49	300 	2280	  371</a:t>
              </a:r>
            </a:p>
          </p:txBody>
        </p:sp>
        <p:sp>
          <p:nvSpPr>
            <p:cNvPr id="22541" name="Rectangle 9"/>
            <p:cNvSpPr>
              <a:spLocks noChangeArrowheads="1"/>
            </p:cNvSpPr>
            <p:nvPr/>
          </p:nvSpPr>
          <p:spPr bwMode="auto">
            <a:xfrm>
              <a:off x="176" y="1267"/>
              <a:ext cx="2442" cy="20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aphicFrame>
          <p:nvGraphicFramePr>
            <p:cNvPr id="22542" name="Object 10"/>
            <p:cNvGraphicFramePr>
              <a:graphicFrameLocks noChangeAspect="1"/>
            </p:cNvGraphicFramePr>
            <p:nvPr/>
          </p:nvGraphicFramePr>
          <p:xfrm>
            <a:off x="393" y="1310"/>
            <a:ext cx="159" cy="238"/>
          </p:xfrm>
          <a:graphic>
            <a:graphicData uri="http://schemas.openxmlformats.org/presentationml/2006/ole">
              <mc:AlternateContent xmlns:mc="http://schemas.openxmlformats.org/markup-compatibility/2006">
                <mc:Choice xmlns:v="urn:schemas-microsoft-com:vml" Requires="v">
                  <p:oleObj spid="_x0000_s22695" name="Equation" r:id="rId8" imgW="152334" imgH="228501" progId="Equation.3">
                    <p:embed/>
                  </p:oleObj>
                </mc:Choice>
                <mc:Fallback>
                  <p:oleObj name="Equation" r:id="rId8" imgW="152334" imgH="228501" progId="Equation.3">
                    <p:embed/>
                    <p:pic>
                      <p:nvPicPr>
                        <p:cNvPr id="0" name="Picture 16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3" y="1310"/>
                          <a:ext cx="159" cy="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43" name="Object 11"/>
            <p:cNvGraphicFramePr>
              <a:graphicFrameLocks noChangeAspect="1"/>
            </p:cNvGraphicFramePr>
            <p:nvPr/>
          </p:nvGraphicFramePr>
          <p:xfrm>
            <a:off x="918" y="1310"/>
            <a:ext cx="185" cy="238"/>
          </p:xfrm>
          <a:graphic>
            <a:graphicData uri="http://schemas.openxmlformats.org/presentationml/2006/ole">
              <mc:AlternateContent xmlns:mc="http://schemas.openxmlformats.org/markup-compatibility/2006">
                <mc:Choice xmlns:v="urn:schemas-microsoft-com:vml" Requires="v">
                  <p:oleObj spid="_x0000_s22696" name="Equation" r:id="rId10" imgW="177646" imgH="228402" progId="Equation.3">
                    <p:embed/>
                  </p:oleObj>
                </mc:Choice>
                <mc:Fallback>
                  <p:oleObj name="Equation" r:id="rId10" imgW="177646" imgH="228402" progId="Equation.3">
                    <p:embed/>
                    <p:pic>
                      <p:nvPicPr>
                        <p:cNvPr id="0" name="Picture 16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8" y="1310"/>
                          <a:ext cx="185" cy="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44" name="Object 12"/>
            <p:cNvGraphicFramePr>
              <a:graphicFrameLocks noChangeAspect="1"/>
            </p:cNvGraphicFramePr>
            <p:nvPr/>
          </p:nvGraphicFramePr>
          <p:xfrm>
            <a:off x="1398" y="1310"/>
            <a:ext cx="449" cy="238"/>
          </p:xfrm>
          <a:graphic>
            <a:graphicData uri="http://schemas.openxmlformats.org/presentationml/2006/ole">
              <mc:AlternateContent xmlns:mc="http://schemas.openxmlformats.org/markup-compatibility/2006">
                <mc:Choice xmlns:v="urn:schemas-microsoft-com:vml" Requires="v">
                  <p:oleObj spid="_x0000_s22697" name="Equation" r:id="rId12" imgW="431613" imgH="228501" progId="Equation.3">
                    <p:embed/>
                  </p:oleObj>
                </mc:Choice>
                <mc:Fallback>
                  <p:oleObj name="Equation" r:id="rId12" imgW="431613" imgH="228501" progId="Equation.3">
                    <p:embed/>
                    <p:pic>
                      <p:nvPicPr>
                        <p:cNvPr id="0" name="Picture 16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98" y="1310"/>
                          <a:ext cx="449" cy="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45" name="Object 13"/>
            <p:cNvGraphicFramePr>
              <a:graphicFrameLocks noChangeAspect="1"/>
            </p:cNvGraphicFramePr>
            <p:nvPr/>
          </p:nvGraphicFramePr>
          <p:xfrm>
            <a:off x="2117" y="1303"/>
            <a:ext cx="198" cy="251"/>
          </p:xfrm>
          <a:graphic>
            <a:graphicData uri="http://schemas.openxmlformats.org/presentationml/2006/ole">
              <mc:AlternateContent xmlns:mc="http://schemas.openxmlformats.org/markup-compatibility/2006">
                <mc:Choice xmlns:v="urn:schemas-microsoft-com:vml" Requires="v">
                  <p:oleObj spid="_x0000_s22698" name="Equation" r:id="rId14" imgW="190417" imgH="241195" progId="Equation.3">
                    <p:embed/>
                  </p:oleObj>
                </mc:Choice>
                <mc:Fallback>
                  <p:oleObj name="Equation" r:id="rId14" imgW="190417" imgH="241195" progId="Equation.3">
                    <p:embed/>
                    <p:pic>
                      <p:nvPicPr>
                        <p:cNvPr id="0" name="Picture 16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17" y="1303"/>
                          <a:ext cx="198" cy="2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2535" name="Text Box 15"/>
          <p:cNvSpPr txBox="1">
            <a:spLocks noChangeArrowheads="1"/>
          </p:cNvSpPr>
          <p:nvPr/>
        </p:nvSpPr>
        <p:spPr bwMode="auto">
          <a:xfrm>
            <a:off x="174625" y="1516063"/>
            <a:ext cx="1547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dirty="0">
                <a:latin typeface="Calibri" pitchFamily="34" charset="0"/>
                <a:cs typeface="Calibri" pitchFamily="34" charset="0"/>
              </a:rPr>
              <a:t>Find </a:t>
            </a:r>
            <a:r>
              <a:rPr lang="en-US" b="1" i="1" dirty="0">
                <a:latin typeface="Calibri" pitchFamily="34" charset="0"/>
                <a:cs typeface="Calibri" pitchFamily="34" charset="0"/>
              </a:rPr>
              <a:t>X'X</a:t>
            </a:r>
            <a:r>
              <a:rPr lang="en-US" dirty="0">
                <a:latin typeface="Calibri" pitchFamily="34" charset="0"/>
                <a:cs typeface="Calibri" pitchFamily="34" charset="0"/>
              </a:rPr>
              <a:t>.</a:t>
            </a:r>
          </a:p>
        </p:txBody>
      </p:sp>
      <p:sp>
        <p:nvSpPr>
          <p:cNvPr id="22536" name="Rectangle 16"/>
          <p:cNvSpPr>
            <a:spLocks noChangeArrowheads="1"/>
          </p:cNvSpPr>
          <p:nvPr/>
        </p:nvSpPr>
        <p:spPr bwMode="auto">
          <a:xfrm>
            <a:off x="161925" y="1485900"/>
            <a:ext cx="1500188" cy="5159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aphicFrame>
        <p:nvGraphicFramePr>
          <p:cNvPr id="22537" name="Object 1"/>
          <p:cNvGraphicFramePr>
            <a:graphicFrameLocks noChangeAspect="1"/>
          </p:cNvGraphicFramePr>
          <p:nvPr/>
        </p:nvGraphicFramePr>
        <p:xfrm>
          <a:off x="5248275" y="4505325"/>
          <a:ext cx="3267075" cy="1511300"/>
        </p:xfrm>
        <a:graphic>
          <a:graphicData uri="http://schemas.openxmlformats.org/presentationml/2006/ole">
            <mc:AlternateContent xmlns:mc="http://schemas.openxmlformats.org/markup-compatibility/2006">
              <mc:Choice xmlns:v="urn:schemas-microsoft-com:vml" Requires="v">
                <p:oleObj spid="_x0000_s22699" name="Equation" r:id="rId16" imgW="1866090" imgH="863225" progId="Equation.3">
                  <p:embed/>
                </p:oleObj>
              </mc:Choice>
              <mc:Fallback>
                <p:oleObj name="Equation" r:id="rId16" imgW="1866090" imgH="863225" progId="Equation.3">
                  <p:embed/>
                  <p:pic>
                    <p:nvPicPr>
                      <p:cNvPr id="0" name="Picture 16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248275" y="4505325"/>
                        <a:ext cx="3267075" cy="151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8" name="TextBox 3"/>
          <p:cNvSpPr txBox="1">
            <a:spLocks noChangeArrowheads="1"/>
          </p:cNvSpPr>
          <p:nvPr/>
        </p:nvSpPr>
        <p:spPr bwMode="auto">
          <a:xfrm>
            <a:off x="4611688" y="2124075"/>
            <a:ext cx="3940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i="1">
                <a:latin typeface="Calibri" pitchFamily="34" charset="0"/>
                <a:cs typeface="Calibri" pitchFamily="34" charset="0"/>
              </a:rPr>
              <a:t>Recall that…</a:t>
            </a:r>
          </a:p>
        </p:txBody>
      </p:sp>
      <p:cxnSp>
        <p:nvCxnSpPr>
          <p:cNvPr id="22539" name="Curved Connector 8"/>
          <p:cNvCxnSpPr>
            <a:cxnSpLocks noChangeShapeType="1"/>
          </p:cNvCxnSpPr>
          <p:nvPr/>
        </p:nvCxnSpPr>
        <p:spPr bwMode="auto">
          <a:xfrm rot="5400000" flipH="1" flipV="1">
            <a:off x="2282711" y="3678191"/>
            <a:ext cx="2514079" cy="2444749"/>
          </a:xfrm>
          <a:prstGeom prst="curvedConnector3">
            <a:avLst>
              <a:gd name="adj1" fmla="val 5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mc:AlternateContent xmlns:mc="http://schemas.openxmlformats.org/markup-compatibility/2006" xmlns:a14="http://schemas.microsoft.com/office/drawing/2010/main">
        <mc:Choice Requires="a14">
          <p:sp>
            <p:nvSpPr>
              <p:cNvPr id="2" name="Rectangle 1"/>
              <p:cNvSpPr/>
              <p:nvPr/>
            </p:nvSpPr>
            <p:spPr>
              <a:xfrm>
                <a:off x="181825" y="6073255"/>
                <a:ext cx="470000" cy="4814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b="1" i="1">
                              <a:latin typeface="Cambria Math" panose="02040503050406030204" pitchFamily="18" charset="0"/>
                              <a:ea typeface="Cambria Math"/>
                            </a:rPr>
                          </m:ctrlPr>
                        </m:accPr>
                        <m:e>
                          <m:r>
                            <a:rPr lang="en-US" b="1" i="1">
                              <a:latin typeface="Cambria Math"/>
                              <a:ea typeface="Cambria Math"/>
                            </a:rPr>
                            <m:t>𝜷</m:t>
                          </m:r>
                        </m:e>
                      </m:acc>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181825" y="6073255"/>
                <a:ext cx="470000" cy="481478"/>
              </a:xfrm>
              <a:prstGeom prst="rect">
                <a:avLst/>
              </a:prstGeom>
              <a:blipFill rotWithShape="1">
                <a:blip r:embed="rId18" cstate="print"/>
                <a:stretch>
                  <a:fillRect t="-5063" r="-28571" b="-29114"/>
                </a:stretch>
              </a:blipFill>
            </p:spPr>
            <p:txBody>
              <a:bodyPr/>
              <a:lstStyle/>
              <a:p>
                <a:r>
                  <a:rPr lang="en-US">
                    <a:noFill/>
                  </a:rPr>
                  <a:t> </a:t>
                </a:r>
              </a:p>
            </p:txBody>
          </p:sp>
        </mc:Fallback>
      </mc:AlternateContent>
      <p:sp>
        <p:nvSpPr>
          <p:cNvPr id="19" name="TextBox 18"/>
          <p:cNvSpPr txBox="1"/>
          <p:nvPr/>
        </p:nvSpPr>
        <p:spPr>
          <a:xfrm>
            <a:off x="4734828" y="3308517"/>
            <a:ext cx="859809" cy="461665"/>
          </a:xfrm>
          <a:prstGeom prst="rect">
            <a:avLst/>
          </a:prstGeom>
          <a:noFill/>
        </p:spPr>
        <p:txBody>
          <a:bodyPr wrap="square" rtlCol="0">
            <a:spAutoFit/>
          </a:bodyPr>
          <a:lstStyle/>
          <a:p>
            <a:r>
              <a:rPr lang="en-US" b="1" i="1" dirty="0" smtClean="0">
                <a:latin typeface="+mj-lt"/>
              </a:rPr>
              <a:t>X</a:t>
            </a:r>
            <a:r>
              <a:rPr lang="en-US" b="1" i="1" dirty="0" smtClean="0">
                <a:latin typeface="Calibri" pitchFamily="34" charset="0"/>
              </a:rPr>
              <a:t>’</a:t>
            </a:r>
            <a:r>
              <a:rPr lang="en-US" b="1" i="1" dirty="0" smtClean="0">
                <a:latin typeface="+mj-lt"/>
              </a:rPr>
              <a:t>X</a:t>
            </a:r>
            <a:endParaRPr lang="en-US" b="1" i="1" dirty="0">
              <a:latin typeface="+mj-lt"/>
            </a:endParaRPr>
          </a:p>
        </p:txBody>
      </p:sp>
      <p:sp>
        <p:nvSpPr>
          <p:cNvPr id="22" name="TextBox 21"/>
          <p:cNvSpPr txBox="1"/>
          <p:nvPr/>
        </p:nvSpPr>
        <p:spPr>
          <a:xfrm>
            <a:off x="1722438" y="6093068"/>
            <a:ext cx="2485148" cy="461665"/>
          </a:xfrm>
          <a:prstGeom prst="rect">
            <a:avLst/>
          </a:prstGeom>
          <a:noFill/>
        </p:spPr>
        <p:txBody>
          <a:bodyPr wrap="square" rtlCol="0">
            <a:spAutoFit/>
          </a:bodyPr>
          <a:lstStyle/>
          <a:p>
            <a:r>
              <a:rPr lang="en-US" b="1" dirty="0" smtClean="0">
                <a:latin typeface="+mj-lt"/>
              </a:rPr>
              <a:t>(</a:t>
            </a:r>
            <a:r>
              <a:rPr lang="en-US" b="1" i="1" dirty="0" smtClean="0">
                <a:latin typeface="+mj-lt"/>
              </a:rPr>
              <a:t>X</a:t>
            </a:r>
            <a:r>
              <a:rPr lang="en-US" b="1" i="1" dirty="0" smtClean="0">
                <a:latin typeface="Calibri" pitchFamily="34" charset="0"/>
              </a:rPr>
              <a:t>’</a:t>
            </a:r>
            <a:r>
              <a:rPr lang="en-US" b="1" i="1" dirty="0" smtClean="0">
                <a:latin typeface="+mj-lt"/>
              </a:rPr>
              <a:t>X</a:t>
            </a:r>
            <a:r>
              <a:rPr lang="en-US" b="1" dirty="0" smtClean="0">
                <a:latin typeface="+mj-lt"/>
              </a:rPr>
              <a:t>)</a:t>
            </a:r>
            <a:r>
              <a:rPr lang="en-US" b="1" baseline="30000" dirty="0" smtClean="0">
                <a:latin typeface="+mj-lt"/>
              </a:rPr>
              <a:t>-1</a:t>
            </a:r>
            <a:r>
              <a:rPr lang="en-US" b="1" i="1" dirty="0"/>
              <a:t> </a:t>
            </a:r>
            <a:r>
              <a:rPr lang="en-US" b="1" i="1" dirty="0" smtClean="0"/>
              <a:t>X</a:t>
            </a:r>
            <a:r>
              <a:rPr lang="en-US" b="1" i="1" dirty="0" smtClean="0">
                <a:latin typeface="Calibri" pitchFamily="34" charset="0"/>
              </a:rPr>
              <a:t>’</a:t>
            </a:r>
            <a:r>
              <a:rPr lang="en-US" b="1" i="1" dirty="0" smtClean="0"/>
              <a:t>Y</a:t>
            </a:r>
            <a:endParaRPr lang="en-US" b="1" dirty="0">
              <a:latin typeface="+mj-lt"/>
            </a:endParaRPr>
          </a:p>
        </p:txBody>
      </p:sp>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354013" y="609600"/>
            <a:ext cx="8104187" cy="768350"/>
          </a:xfrm>
        </p:spPr>
        <p:txBody>
          <a:bodyPr/>
          <a:lstStyle/>
          <a:p>
            <a:pPr algn="l"/>
            <a:r>
              <a:rPr lang="en-US" sz="3600" smtClean="0">
                <a:solidFill>
                  <a:srgbClr val="FFFFFF"/>
                </a:solidFill>
                <a:latin typeface="Calibri" pitchFamily="34" charset="0"/>
                <a:cs typeface="Calibri" pitchFamily="34" charset="0"/>
              </a:rPr>
              <a:t>The Details</a:t>
            </a:r>
          </a:p>
        </p:txBody>
      </p:sp>
      <p:graphicFrame>
        <p:nvGraphicFramePr>
          <p:cNvPr id="23555" name="Object 2"/>
          <p:cNvGraphicFramePr>
            <a:graphicFrameLocks noChangeAspect="1"/>
          </p:cNvGraphicFramePr>
          <p:nvPr>
            <p:extLst>
              <p:ext uri="{D42A27DB-BD31-4B8C-83A1-F6EECF244321}">
                <p14:modId xmlns:p14="http://schemas.microsoft.com/office/powerpoint/2010/main" val="394418630"/>
              </p:ext>
            </p:extLst>
          </p:nvPr>
        </p:nvGraphicFramePr>
        <p:xfrm>
          <a:off x="814960" y="1860550"/>
          <a:ext cx="7840662" cy="3275013"/>
        </p:xfrm>
        <a:graphic>
          <a:graphicData uri="http://schemas.openxmlformats.org/presentationml/2006/ole">
            <mc:AlternateContent xmlns:mc="http://schemas.openxmlformats.org/markup-compatibility/2006">
              <mc:Choice xmlns:v="urn:schemas-microsoft-com:vml" Requires="v">
                <p:oleObj spid="_x0000_s23597" name="Equation" r:id="rId3" imgW="4381200" imgH="1828800" progId="Equation.3">
                  <p:embed/>
                </p:oleObj>
              </mc:Choice>
              <mc:Fallback>
                <p:oleObj name="Equation" r:id="rId3" imgW="4381200" imgH="1828800" progId="Equation.3">
                  <p:embed/>
                  <p:pic>
                    <p:nvPicPr>
                      <p:cNvPr id="0" name="Picture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960" y="1860550"/>
                        <a:ext cx="7840662" cy="3275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6" name="Object 3"/>
          <p:cNvGraphicFramePr>
            <a:graphicFrameLocks noChangeAspect="1"/>
          </p:cNvGraphicFramePr>
          <p:nvPr/>
        </p:nvGraphicFramePr>
        <p:xfrm>
          <a:off x="2797175" y="4919663"/>
          <a:ext cx="3267075" cy="1511300"/>
        </p:xfrm>
        <a:graphic>
          <a:graphicData uri="http://schemas.openxmlformats.org/presentationml/2006/ole">
            <mc:AlternateContent xmlns:mc="http://schemas.openxmlformats.org/markup-compatibility/2006">
              <mc:Choice xmlns:v="urn:schemas-microsoft-com:vml" Requires="v">
                <p:oleObj spid="_x0000_s23598" name="Equation" r:id="rId5" imgW="1866090" imgH="863225" progId="Equation.3">
                  <p:embed/>
                </p:oleObj>
              </mc:Choice>
              <mc:Fallback>
                <p:oleObj name="Equation" r:id="rId5" imgW="1866090" imgH="863225" progId="Equation.3">
                  <p:embed/>
                  <p:pic>
                    <p:nvPicPr>
                      <p:cNvPr id="0" name="Picture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7175" y="4919663"/>
                        <a:ext cx="3267075" cy="151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p:cNvSpPr txBox="1"/>
          <p:nvPr/>
        </p:nvSpPr>
        <p:spPr>
          <a:xfrm>
            <a:off x="150128" y="3043452"/>
            <a:ext cx="859809" cy="461665"/>
          </a:xfrm>
          <a:prstGeom prst="rect">
            <a:avLst/>
          </a:prstGeom>
          <a:noFill/>
        </p:spPr>
        <p:txBody>
          <a:bodyPr wrap="square" rtlCol="0">
            <a:spAutoFit/>
          </a:bodyPr>
          <a:lstStyle/>
          <a:p>
            <a:r>
              <a:rPr lang="en-US" b="1" i="1" dirty="0" smtClean="0">
                <a:latin typeface="+mj-lt"/>
              </a:rPr>
              <a:t>X</a:t>
            </a:r>
            <a:r>
              <a:rPr lang="en-US" b="1" i="1" dirty="0" smtClean="0">
                <a:latin typeface="Calibri" pitchFamily="34" charset="0"/>
              </a:rPr>
              <a:t>’</a:t>
            </a:r>
            <a:r>
              <a:rPr lang="en-US" b="1" i="1" dirty="0" smtClean="0">
                <a:latin typeface="+mj-lt"/>
              </a:rPr>
              <a:t>X</a:t>
            </a:r>
            <a:endParaRPr lang="en-US" b="1" i="1" dirty="0">
              <a:latin typeface="+mj-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30213" y="609600"/>
            <a:ext cx="8027987" cy="774700"/>
          </a:xfrm>
        </p:spPr>
        <p:txBody>
          <a:bodyPr/>
          <a:lstStyle/>
          <a:p>
            <a:pPr algn="l"/>
            <a:r>
              <a:rPr lang="en-US" sz="3200" smtClean="0">
                <a:solidFill>
                  <a:srgbClr val="FFFFFF"/>
                </a:solidFill>
                <a:latin typeface="Calibri" pitchFamily="34" charset="0"/>
                <a:cs typeface="Calibri" pitchFamily="34" charset="0"/>
              </a:rPr>
              <a:t>OLS Estimates in simple linear regression</a:t>
            </a:r>
          </a:p>
        </p:txBody>
      </p:sp>
      <p:sp>
        <p:nvSpPr>
          <p:cNvPr id="24579" name="Text Box 3"/>
          <p:cNvSpPr txBox="1">
            <a:spLocks noChangeArrowheads="1"/>
          </p:cNvSpPr>
          <p:nvPr/>
        </p:nvSpPr>
        <p:spPr bwMode="auto">
          <a:xfrm>
            <a:off x="571500" y="2195513"/>
            <a:ext cx="820737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800" dirty="0">
                <a:latin typeface="Calibri" pitchFamily="34" charset="0"/>
                <a:cs typeface="Calibri" pitchFamily="34" charset="0"/>
              </a:rPr>
              <a:t>It’s very messy to determine inverses by hand.  We use computers to do so. You can do so with MATLAB (a software package you will use next semester) or even online: </a:t>
            </a:r>
            <a:r>
              <a:rPr lang="en-US" sz="2800" dirty="0">
                <a:latin typeface="Calibri" pitchFamily="34" charset="0"/>
                <a:cs typeface="Calibri" pitchFamily="34" charset="0"/>
                <a:hlinkClick r:id="rId3"/>
              </a:rPr>
              <a:t>http://www.bluebit.gr/matrix-calculator/</a:t>
            </a:r>
            <a:r>
              <a:rPr lang="en-US" sz="2800" dirty="0">
                <a:latin typeface="Calibri" pitchFamily="34" charset="0"/>
                <a:cs typeface="Calibri" pitchFamily="34" charset="0"/>
              </a:rPr>
              <a:t>.</a:t>
            </a:r>
          </a:p>
        </p:txBody>
      </p:sp>
      <p:graphicFrame>
        <p:nvGraphicFramePr>
          <p:cNvPr id="24580" name="Object 8"/>
          <p:cNvGraphicFramePr>
            <a:graphicFrameLocks noChangeAspect="1"/>
          </p:cNvGraphicFramePr>
          <p:nvPr>
            <p:extLst>
              <p:ext uri="{D42A27DB-BD31-4B8C-83A1-F6EECF244321}">
                <p14:modId xmlns:p14="http://schemas.microsoft.com/office/powerpoint/2010/main" val="1405928604"/>
              </p:ext>
            </p:extLst>
          </p:nvPr>
        </p:nvGraphicFramePr>
        <p:xfrm>
          <a:off x="1985963" y="4559300"/>
          <a:ext cx="5056187" cy="1071563"/>
        </p:xfrm>
        <a:graphic>
          <a:graphicData uri="http://schemas.openxmlformats.org/presentationml/2006/ole">
            <mc:AlternateContent xmlns:mc="http://schemas.openxmlformats.org/markup-compatibility/2006">
              <mc:Choice xmlns:v="urn:schemas-microsoft-com:vml" Requires="v">
                <p:oleObj spid="_x0000_s24603" name="Equation" r:id="rId4" imgW="2336760" imgH="495000" progId="Equation.3">
                  <p:embed/>
                </p:oleObj>
              </mc:Choice>
              <mc:Fallback>
                <p:oleObj name="Equation" r:id="rId4" imgW="2336760" imgH="495000" progId="Equation.3">
                  <p:embed/>
                  <p:pic>
                    <p:nvPicPr>
                      <p:cNvPr id="0"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5963" y="4559300"/>
                        <a:ext cx="5056187" cy="1071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1" name="Text Box 9"/>
          <p:cNvSpPr txBox="1">
            <a:spLocks noChangeArrowheads="1"/>
          </p:cNvSpPr>
          <p:nvPr/>
        </p:nvSpPr>
        <p:spPr bwMode="auto">
          <a:xfrm>
            <a:off x="571500" y="1660525"/>
            <a:ext cx="29924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800" dirty="0">
                <a:latin typeface="Calibri" pitchFamily="34" charset="0"/>
                <a:cs typeface="Calibri" pitchFamily="34" charset="0"/>
              </a:rPr>
              <a:t>Find inverse of </a:t>
            </a:r>
            <a:r>
              <a:rPr lang="en-US" sz="2800" b="1" dirty="0">
                <a:latin typeface="Calibri" pitchFamily="34" charset="0"/>
                <a:cs typeface="Calibri" pitchFamily="34" charset="0"/>
              </a:rPr>
              <a:t>X'X</a:t>
            </a:r>
            <a:r>
              <a:rPr lang="en-US" sz="2800" dirty="0">
                <a:latin typeface="Calibri" pitchFamily="34" charset="0"/>
                <a:cs typeface="Calibri" pitchFamily="34" charset="0"/>
              </a:rPr>
              <a:t>.</a:t>
            </a:r>
            <a:endParaRPr lang="en-US" dirty="0">
              <a:latin typeface="Calibri" pitchFamily="34" charset="0"/>
              <a:cs typeface="Calibri" pitchFamily="34" charset="0"/>
            </a:endParaRPr>
          </a:p>
        </p:txBody>
      </p:sp>
      <p:sp>
        <p:nvSpPr>
          <p:cNvPr id="24582" name="Rectangle 10"/>
          <p:cNvSpPr>
            <a:spLocks noChangeArrowheads="1"/>
          </p:cNvSpPr>
          <p:nvPr/>
        </p:nvSpPr>
        <p:spPr bwMode="auto">
          <a:xfrm>
            <a:off x="582613" y="1644650"/>
            <a:ext cx="2981325" cy="492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 name="TextBox 6"/>
          <p:cNvSpPr txBox="1"/>
          <p:nvPr/>
        </p:nvSpPr>
        <p:spPr>
          <a:xfrm>
            <a:off x="1269251" y="4926843"/>
            <a:ext cx="1091824" cy="461665"/>
          </a:xfrm>
          <a:prstGeom prst="rect">
            <a:avLst/>
          </a:prstGeom>
          <a:noFill/>
        </p:spPr>
        <p:txBody>
          <a:bodyPr wrap="square" rtlCol="0">
            <a:spAutoFit/>
          </a:bodyPr>
          <a:lstStyle/>
          <a:p>
            <a:r>
              <a:rPr lang="en-US" b="1" dirty="0" smtClean="0">
                <a:latin typeface="+mj-lt"/>
              </a:rPr>
              <a:t>(</a:t>
            </a:r>
            <a:r>
              <a:rPr lang="en-US" b="1" i="1" dirty="0" smtClean="0">
                <a:latin typeface="+mj-lt"/>
              </a:rPr>
              <a:t>X</a:t>
            </a:r>
            <a:r>
              <a:rPr lang="en-US" b="1" i="1" dirty="0" smtClean="0">
                <a:latin typeface="Calibri" pitchFamily="34" charset="0"/>
              </a:rPr>
              <a:t>’</a:t>
            </a:r>
            <a:r>
              <a:rPr lang="en-US" b="1" i="1" dirty="0" smtClean="0">
                <a:latin typeface="+mj-lt"/>
              </a:rPr>
              <a:t>X</a:t>
            </a:r>
            <a:r>
              <a:rPr lang="en-US" b="1" dirty="0" smtClean="0">
                <a:latin typeface="+mj-lt"/>
              </a:rPr>
              <a:t>)</a:t>
            </a:r>
            <a:endParaRPr lang="en-US" b="1" dirty="0">
              <a:latin typeface="+mj-lt"/>
            </a:endParaRPr>
          </a:p>
        </p:txBody>
      </p:sp>
    </p:spTree>
  </p:cSld>
  <p:clrMapOvr>
    <a:masterClrMapping/>
  </p:clrMapOvr>
  <p:transition>
    <p:cover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ChangeArrowheads="1"/>
          </p:cNvSpPr>
          <p:nvPr/>
        </p:nvSpPr>
        <p:spPr bwMode="auto">
          <a:xfrm>
            <a:off x="4572000" y="1474788"/>
            <a:ext cx="4486275" cy="5383212"/>
          </a:xfrm>
          <a:prstGeom prst="rect">
            <a:avLst/>
          </a:prstGeom>
          <a:solidFill>
            <a:schemeClr val="accent1"/>
          </a:solidFill>
          <a:ln w="9525" algn="ctr">
            <a:solidFill>
              <a:schemeClr val="tx1"/>
            </a:solidFill>
            <a:round/>
            <a:headEnd/>
            <a:tailEnd/>
          </a:ln>
        </p:spPr>
        <p:txBody>
          <a:bodyPr/>
          <a:lstStyle/>
          <a:p>
            <a:endParaRPr lang="en-US"/>
          </a:p>
        </p:txBody>
      </p:sp>
      <p:sp>
        <p:nvSpPr>
          <p:cNvPr id="25603" name="Rectangle 2"/>
          <p:cNvSpPr>
            <a:spLocks noGrp="1" noChangeArrowheads="1"/>
          </p:cNvSpPr>
          <p:nvPr>
            <p:ph type="title"/>
          </p:nvPr>
        </p:nvSpPr>
        <p:spPr>
          <a:xfrm>
            <a:off x="376238" y="609600"/>
            <a:ext cx="8431212" cy="774700"/>
          </a:xfrm>
        </p:spPr>
        <p:txBody>
          <a:bodyPr/>
          <a:lstStyle/>
          <a:p>
            <a:pPr algn="l"/>
            <a:r>
              <a:rPr lang="en-US" sz="3200" smtClean="0">
                <a:solidFill>
                  <a:srgbClr val="FFFFFF"/>
                </a:solidFill>
                <a:latin typeface="Calibri" pitchFamily="34" charset="0"/>
                <a:cs typeface="Calibri" pitchFamily="34" charset="0"/>
              </a:rPr>
              <a:t>Least Squares Estimates in Simple Regression</a:t>
            </a:r>
          </a:p>
        </p:txBody>
      </p:sp>
      <p:graphicFrame>
        <p:nvGraphicFramePr>
          <p:cNvPr id="25604" name="Object 3"/>
          <p:cNvGraphicFramePr>
            <a:graphicFrameLocks noChangeAspect="1"/>
          </p:cNvGraphicFramePr>
          <p:nvPr>
            <p:extLst>
              <p:ext uri="{D42A27DB-BD31-4B8C-83A1-F6EECF244321}">
                <p14:modId xmlns:p14="http://schemas.microsoft.com/office/powerpoint/2010/main" val="4076494328"/>
              </p:ext>
            </p:extLst>
          </p:nvPr>
        </p:nvGraphicFramePr>
        <p:xfrm>
          <a:off x="608013" y="5634038"/>
          <a:ext cx="2984500" cy="1001712"/>
        </p:xfrm>
        <a:graphic>
          <a:graphicData uri="http://schemas.openxmlformats.org/presentationml/2006/ole">
            <mc:AlternateContent xmlns:mc="http://schemas.openxmlformats.org/markup-compatibility/2006">
              <mc:Choice xmlns:v="urn:schemas-microsoft-com:vml" Requires="v">
                <p:oleObj spid="_x0000_s25738" name="Equation" r:id="rId3" imgW="1511280" imgH="507960" progId="Equation.3">
                  <p:embed/>
                </p:oleObj>
              </mc:Choice>
              <mc:Fallback>
                <p:oleObj name="Equation" r:id="rId3" imgW="1511280" imgH="507960" progId="Equation.3">
                  <p:embed/>
                  <p:pic>
                    <p:nvPicPr>
                      <p:cNvPr id="0" name="Picture 1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013" y="5634038"/>
                        <a:ext cx="2984500" cy="1001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5" name="Object 4"/>
          <p:cNvGraphicFramePr>
            <a:graphicFrameLocks noChangeAspect="1"/>
          </p:cNvGraphicFramePr>
          <p:nvPr>
            <p:extLst>
              <p:ext uri="{D42A27DB-BD31-4B8C-83A1-F6EECF244321}">
                <p14:modId xmlns:p14="http://schemas.microsoft.com/office/powerpoint/2010/main" val="1704746996"/>
              </p:ext>
            </p:extLst>
          </p:nvPr>
        </p:nvGraphicFramePr>
        <p:xfrm>
          <a:off x="4624388" y="1871663"/>
          <a:ext cx="4433887" cy="4986337"/>
        </p:xfrm>
        <a:graphic>
          <a:graphicData uri="http://schemas.openxmlformats.org/presentationml/2006/ole">
            <mc:AlternateContent xmlns:mc="http://schemas.openxmlformats.org/markup-compatibility/2006">
              <mc:Choice xmlns:v="urn:schemas-microsoft-com:vml" Requires="v">
                <p:oleObj spid="_x0000_s25739" name="Equation" r:id="rId5" imgW="2476440" imgH="2565360" progId="Equation.3">
                  <p:embed/>
                </p:oleObj>
              </mc:Choice>
              <mc:Fallback>
                <p:oleObj name="Equation" r:id="rId5" imgW="2476440" imgH="2565360" progId="Equation.3">
                  <p:embed/>
                  <p:pic>
                    <p:nvPicPr>
                      <p:cNvPr id="0" name="Picture 1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4388" y="1871663"/>
                        <a:ext cx="4433887" cy="4986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6" name="Text Box 12"/>
          <p:cNvSpPr txBox="1">
            <a:spLocks noChangeArrowheads="1"/>
          </p:cNvSpPr>
          <p:nvPr/>
        </p:nvSpPr>
        <p:spPr bwMode="auto">
          <a:xfrm>
            <a:off x="188913" y="1738313"/>
            <a:ext cx="1547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atin typeface="Calibri" pitchFamily="34" charset="0"/>
                <a:cs typeface="Calibri" pitchFamily="34" charset="0"/>
              </a:rPr>
              <a:t>Find </a:t>
            </a:r>
            <a:r>
              <a:rPr lang="en-US" b="1">
                <a:latin typeface="Calibri" pitchFamily="34" charset="0"/>
                <a:cs typeface="Calibri" pitchFamily="34" charset="0"/>
              </a:rPr>
              <a:t>X'Y</a:t>
            </a:r>
            <a:r>
              <a:rPr lang="en-US">
                <a:latin typeface="Calibri" pitchFamily="34" charset="0"/>
                <a:cs typeface="Calibri" pitchFamily="34" charset="0"/>
              </a:rPr>
              <a:t>.</a:t>
            </a:r>
          </a:p>
        </p:txBody>
      </p:sp>
      <p:sp>
        <p:nvSpPr>
          <p:cNvPr id="25607" name="Rectangle 13"/>
          <p:cNvSpPr>
            <a:spLocks noChangeArrowheads="1"/>
          </p:cNvSpPr>
          <p:nvPr/>
        </p:nvSpPr>
        <p:spPr bwMode="auto">
          <a:xfrm>
            <a:off x="166688" y="1687513"/>
            <a:ext cx="1500187" cy="5159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25608" name="Group 14"/>
          <p:cNvGrpSpPr>
            <a:grpSpLocks/>
          </p:cNvGrpSpPr>
          <p:nvPr/>
        </p:nvGrpSpPr>
        <p:grpSpPr bwMode="auto">
          <a:xfrm>
            <a:off x="161925" y="2200275"/>
            <a:ext cx="3876675" cy="3306763"/>
            <a:chOff x="176" y="1267"/>
            <a:chExt cx="2442" cy="2083"/>
          </a:xfrm>
        </p:grpSpPr>
        <p:sp>
          <p:nvSpPr>
            <p:cNvPr id="25611" name="Rectangle 8"/>
            <p:cNvSpPr>
              <a:spLocks noChangeArrowheads="1"/>
            </p:cNvSpPr>
            <p:nvPr/>
          </p:nvSpPr>
          <p:spPr bwMode="auto">
            <a:xfrm>
              <a:off x="242" y="1497"/>
              <a:ext cx="2327" cy="1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800" b="1">
                  <a:latin typeface="Calibri" pitchFamily="34" charset="0"/>
                  <a:cs typeface="Calibri" pitchFamily="34" charset="0"/>
                </a:rPr>
                <a:t>age         vocab     age*vocab  	  age</a:t>
              </a:r>
              <a:r>
                <a:rPr lang="en-US" sz="1800" b="1" baseline="30000">
                  <a:latin typeface="Calibri" pitchFamily="34" charset="0"/>
                  <a:cs typeface="Calibri" pitchFamily="34" charset="0"/>
                </a:rPr>
                <a:t>2</a:t>
              </a:r>
            </a:p>
            <a:p>
              <a:r>
                <a:rPr lang="en-US" sz="1800">
                  <a:latin typeface="Calibri" pitchFamily="34" charset="0"/>
                  <a:cs typeface="Calibri" pitchFamily="34" charset="0"/>
                </a:rPr>
                <a:t> 4	20  	  80	   16</a:t>
              </a:r>
            </a:p>
            <a:p>
              <a:r>
                <a:rPr lang="en-US" sz="1800">
                  <a:latin typeface="Calibri" pitchFamily="34" charset="0"/>
                  <a:cs typeface="Calibri" pitchFamily="34" charset="0"/>
                </a:rPr>
                <a:t> 5	30  	 150   	   25</a:t>
              </a:r>
            </a:p>
            <a:p>
              <a:r>
                <a:rPr lang="en-US" sz="1800">
                  <a:latin typeface="Calibri" pitchFamily="34" charset="0"/>
                  <a:cs typeface="Calibri" pitchFamily="34" charset="0"/>
                </a:rPr>
                <a:t> 6 	40  	 240	   36</a:t>
              </a:r>
            </a:p>
            <a:p>
              <a:r>
                <a:rPr lang="en-US" sz="1800">
                  <a:latin typeface="Calibri" pitchFamily="34" charset="0"/>
                  <a:cs typeface="Calibri" pitchFamily="34" charset="0"/>
                </a:rPr>
                <a:t> 7	45  	 315	   49</a:t>
              </a:r>
            </a:p>
            <a:p>
              <a:r>
                <a:rPr lang="en-US" sz="1800">
                  <a:latin typeface="Calibri" pitchFamily="34" charset="0"/>
                  <a:cs typeface="Calibri" pitchFamily="34" charset="0"/>
                </a:rPr>
                <a:t> 8	50  	 400	   64</a:t>
              </a:r>
            </a:p>
            <a:p>
              <a:r>
                <a:rPr lang="en-US" sz="1800">
                  <a:latin typeface="Calibri" pitchFamily="34" charset="0"/>
                  <a:cs typeface="Calibri" pitchFamily="34" charset="0"/>
                </a:rPr>
                <a:t> 9	55  	 495   	   81</a:t>
              </a:r>
            </a:p>
            <a:p>
              <a:r>
                <a:rPr lang="en-US" sz="1800">
                  <a:latin typeface="Calibri" pitchFamily="34" charset="0"/>
                  <a:cs typeface="Calibri" pitchFamily="34" charset="0"/>
                </a:rPr>
                <a:t>10	60	 600	  100</a:t>
              </a:r>
            </a:p>
            <a:p>
              <a:r>
                <a:rPr lang="en-US" sz="1800">
                  <a:latin typeface="Calibri" pitchFamily="34" charset="0"/>
                  <a:cs typeface="Calibri" pitchFamily="34" charset="0"/>
                </a:rPr>
                <a:t>----	-----  	-------   	 -------</a:t>
              </a:r>
            </a:p>
            <a:p>
              <a:r>
                <a:rPr lang="en-US" sz="1800" b="1">
                  <a:latin typeface="Calibri" pitchFamily="34" charset="0"/>
                  <a:cs typeface="Calibri" pitchFamily="34" charset="0"/>
                </a:rPr>
                <a:t>49	300 	2280	  371</a:t>
              </a:r>
            </a:p>
          </p:txBody>
        </p:sp>
        <p:sp>
          <p:nvSpPr>
            <p:cNvPr id="25612" name="Rectangle 9"/>
            <p:cNvSpPr>
              <a:spLocks noChangeArrowheads="1"/>
            </p:cNvSpPr>
            <p:nvPr/>
          </p:nvSpPr>
          <p:spPr bwMode="auto">
            <a:xfrm>
              <a:off x="176" y="1267"/>
              <a:ext cx="2442" cy="20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aphicFrame>
          <p:nvGraphicFramePr>
            <p:cNvPr id="25613" name="Object 10"/>
            <p:cNvGraphicFramePr>
              <a:graphicFrameLocks noChangeAspect="1"/>
            </p:cNvGraphicFramePr>
            <p:nvPr/>
          </p:nvGraphicFramePr>
          <p:xfrm>
            <a:off x="393" y="1310"/>
            <a:ext cx="159" cy="238"/>
          </p:xfrm>
          <a:graphic>
            <a:graphicData uri="http://schemas.openxmlformats.org/presentationml/2006/ole">
              <mc:AlternateContent xmlns:mc="http://schemas.openxmlformats.org/markup-compatibility/2006">
                <mc:Choice xmlns:v="urn:schemas-microsoft-com:vml" Requires="v">
                  <p:oleObj spid="_x0000_s25740" name="Equation" r:id="rId7" imgW="152334" imgH="228501" progId="Equation.3">
                    <p:embed/>
                  </p:oleObj>
                </mc:Choice>
                <mc:Fallback>
                  <p:oleObj name="Equation" r:id="rId7" imgW="152334" imgH="228501" progId="Equation.3">
                    <p:embed/>
                    <p:pic>
                      <p:nvPicPr>
                        <p:cNvPr id="0" name="Picture 1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3" y="1310"/>
                          <a:ext cx="159" cy="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4" name="Object 11"/>
            <p:cNvGraphicFramePr>
              <a:graphicFrameLocks noChangeAspect="1"/>
            </p:cNvGraphicFramePr>
            <p:nvPr/>
          </p:nvGraphicFramePr>
          <p:xfrm>
            <a:off x="918" y="1310"/>
            <a:ext cx="185" cy="238"/>
          </p:xfrm>
          <a:graphic>
            <a:graphicData uri="http://schemas.openxmlformats.org/presentationml/2006/ole">
              <mc:AlternateContent xmlns:mc="http://schemas.openxmlformats.org/markup-compatibility/2006">
                <mc:Choice xmlns:v="urn:schemas-microsoft-com:vml" Requires="v">
                  <p:oleObj spid="_x0000_s25741" name="Equation" r:id="rId9" imgW="177646" imgH="228402" progId="Equation.3">
                    <p:embed/>
                  </p:oleObj>
                </mc:Choice>
                <mc:Fallback>
                  <p:oleObj name="Equation" r:id="rId9" imgW="177646" imgH="228402" progId="Equation.3">
                    <p:embed/>
                    <p:pic>
                      <p:nvPicPr>
                        <p:cNvPr id="0" name="Picture 1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8" y="1310"/>
                          <a:ext cx="185" cy="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5" name="Object 12"/>
            <p:cNvGraphicFramePr>
              <a:graphicFrameLocks noChangeAspect="1"/>
            </p:cNvGraphicFramePr>
            <p:nvPr/>
          </p:nvGraphicFramePr>
          <p:xfrm>
            <a:off x="1398" y="1310"/>
            <a:ext cx="449" cy="238"/>
          </p:xfrm>
          <a:graphic>
            <a:graphicData uri="http://schemas.openxmlformats.org/presentationml/2006/ole">
              <mc:AlternateContent xmlns:mc="http://schemas.openxmlformats.org/markup-compatibility/2006">
                <mc:Choice xmlns:v="urn:schemas-microsoft-com:vml" Requires="v">
                  <p:oleObj spid="_x0000_s25742" name="Equation" r:id="rId11" imgW="431613" imgH="228501" progId="Equation.3">
                    <p:embed/>
                  </p:oleObj>
                </mc:Choice>
                <mc:Fallback>
                  <p:oleObj name="Equation" r:id="rId11" imgW="431613" imgH="228501" progId="Equation.3">
                    <p:embed/>
                    <p:pic>
                      <p:nvPicPr>
                        <p:cNvPr id="0" name="Picture 1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98" y="1310"/>
                          <a:ext cx="449" cy="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6" name="Object 13"/>
            <p:cNvGraphicFramePr>
              <a:graphicFrameLocks noChangeAspect="1"/>
            </p:cNvGraphicFramePr>
            <p:nvPr/>
          </p:nvGraphicFramePr>
          <p:xfrm>
            <a:off x="2117" y="1303"/>
            <a:ext cx="198" cy="251"/>
          </p:xfrm>
          <a:graphic>
            <a:graphicData uri="http://schemas.openxmlformats.org/presentationml/2006/ole">
              <mc:AlternateContent xmlns:mc="http://schemas.openxmlformats.org/markup-compatibility/2006">
                <mc:Choice xmlns:v="urn:schemas-microsoft-com:vml" Requires="v">
                  <p:oleObj spid="_x0000_s25743" name="Equation" r:id="rId13" imgW="190417" imgH="241195" progId="Equation.3">
                    <p:embed/>
                  </p:oleObj>
                </mc:Choice>
                <mc:Fallback>
                  <p:oleObj name="Equation" r:id="rId13" imgW="190417" imgH="241195" progId="Equation.3">
                    <p:embed/>
                    <p:pic>
                      <p:nvPicPr>
                        <p:cNvPr id="0" name="Picture 1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17" y="1303"/>
                          <a:ext cx="198" cy="2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25609" name="Curved Connector 3"/>
          <p:cNvCxnSpPr>
            <a:cxnSpLocks noChangeShapeType="1"/>
          </p:cNvCxnSpPr>
          <p:nvPr/>
        </p:nvCxnSpPr>
        <p:spPr bwMode="auto">
          <a:xfrm rot="5400000" flipH="1" flipV="1">
            <a:off x="2487613" y="3559175"/>
            <a:ext cx="2962275" cy="1768475"/>
          </a:xfrm>
          <a:prstGeom prst="curvedConnector3">
            <a:avLst>
              <a:gd name="adj1" fmla="val 8426"/>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8" name="TextBox 7"/>
          <p:cNvSpPr txBox="1"/>
          <p:nvPr/>
        </p:nvSpPr>
        <p:spPr>
          <a:xfrm>
            <a:off x="5595938" y="1474788"/>
            <a:ext cx="3548062" cy="461962"/>
          </a:xfrm>
          <a:prstGeom prst="rect">
            <a:avLst/>
          </a:prstGeom>
          <a:noFill/>
        </p:spPr>
        <p:txBody>
          <a:bodyPr>
            <a:spAutoFit/>
          </a:bodyPr>
          <a:lstStyle/>
          <a:p>
            <a:pPr>
              <a:defRPr/>
            </a:pPr>
            <a:r>
              <a:rPr lang="en-US" i="1" dirty="0">
                <a:solidFill>
                  <a:schemeClr val="accent6">
                    <a:lumMod val="60000"/>
                    <a:lumOff val="40000"/>
                  </a:schemeClr>
                </a:solidFill>
                <a:latin typeface="Calibri" pitchFamily="34" charset="0"/>
                <a:cs typeface="Calibri" pitchFamily="34" charset="0"/>
              </a:rPr>
              <a:t>     2 x n          </a:t>
            </a:r>
            <a:r>
              <a:rPr lang="en-US" i="1" dirty="0" err="1">
                <a:solidFill>
                  <a:schemeClr val="accent6">
                    <a:lumMod val="60000"/>
                    <a:lumOff val="40000"/>
                  </a:schemeClr>
                </a:solidFill>
                <a:latin typeface="Calibri" pitchFamily="34" charset="0"/>
                <a:cs typeface="Calibri" pitchFamily="34" charset="0"/>
              </a:rPr>
              <a:t>n</a:t>
            </a:r>
            <a:r>
              <a:rPr lang="en-US" i="1" dirty="0">
                <a:solidFill>
                  <a:schemeClr val="accent6">
                    <a:lumMod val="60000"/>
                    <a:lumOff val="40000"/>
                  </a:schemeClr>
                </a:solidFill>
                <a:latin typeface="Calibri" pitchFamily="34" charset="0"/>
                <a:cs typeface="Calibri" pitchFamily="34" charset="0"/>
              </a:rPr>
              <a:t> x 1   =&gt; 2 x 1</a:t>
            </a:r>
            <a:r>
              <a:rPr lang="en-US" dirty="0"/>
              <a:t>              </a:t>
            </a:r>
          </a:p>
        </p:txBody>
      </p:sp>
      <mc:AlternateContent xmlns:mc="http://schemas.openxmlformats.org/markup-compatibility/2006" xmlns:a14="http://schemas.microsoft.com/office/drawing/2010/main">
        <mc:Choice Requires="a14">
          <p:sp>
            <p:nvSpPr>
              <p:cNvPr id="17" name="Rectangle 16"/>
              <p:cNvSpPr/>
              <p:nvPr/>
            </p:nvSpPr>
            <p:spPr>
              <a:xfrm>
                <a:off x="181825" y="5854887"/>
                <a:ext cx="470000" cy="4814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b="1" i="1">
                              <a:latin typeface="Cambria Math" panose="02040503050406030204" pitchFamily="18" charset="0"/>
                              <a:ea typeface="Cambria Math"/>
                            </a:rPr>
                          </m:ctrlPr>
                        </m:accPr>
                        <m:e>
                          <m:r>
                            <a:rPr lang="en-US" b="1" i="1">
                              <a:latin typeface="Cambria Math"/>
                              <a:ea typeface="Cambria Math"/>
                            </a:rPr>
                            <m:t>𝜷</m:t>
                          </m:r>
                        </m:e>
                      </m:acc>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a:xfrm>
                <a:off x="181825" y="5854887"/>
                <a:ext cx="470000" cy="481478"/>
              </a:xfrm>
              <a:prstGeom prst="rect">
                <a:avLst/>
              </a:prstGeom>
              <a:blipFill rotWithShape="1">
                <a:blip r:embed="rId15" cstate="print"/>
                <a:stretch>
                  <a:fillRect t="-5063" r="-28571" b="-29114"/>
                </a:stretch>
              </a:blipFill>
            </p:spPr>
            <p:txBody>
              <a:bodyPr/>
              <a:lstStyle/>
              <a:p>
                <a:r>
                  <a:rPr lang="en-US">
                    <a:noFill/>
                  </a:rPr>
                  <a:t> </a:t>
                </a:r>
              </a:p>
            </p:txBody>
          </p:sp>
        </mc:Fallback>
      </mc:AlternateContent>
    </p:spTree>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15900" y="609600"/>
            <a:ext cx="8242300" cy="774700"/>
          </a:xfrm>
        </p:spPr>
        <p:txBody>
          <a:bodyPr/>
          <a:lstStyle/>
          <a:p>
            <a:pPr algn="l"/>
            <a:r>
              <a:rPr lang="en-US" sz="3200" smtClean="0">
                <a:solidFill>
                  <a:srgbClr val="FFFFFF"/>
                </a:solidFill>
                <a:latin typeface="Calibri" pitchFamily="34" charset="0"/>
                <a:cs typeface="Calibri" pitchFamily="34" charset="0"/>
              </a:rPr>
              <a:t>OLS estimates in simple linear regression</a:t>
            </a:r>
          </a:p>
        </p:txBody>
      </p:sp>
      <p:graphicFrame>
        <p:nvGraphicFramePr>
          <p:cNvPr id="26627" name="Object 3"/>
          <p:cNvGraphicFramePr>
            <a:graphicFrameLocks noChangeAspect="1"/>
          </p:cNvGraphicFramePr>
          <p:nvPr>
            <p:extLst>
              <p:ext uri="{D42A27DB-BD31-4B8C-83A1-F6EECF244321}">
                <p14:modId xmlns:p14="http://schemas.microsoft.com/office/powerpoint/2010/main" val="3465452774"/>
              </p:ext>
            </p:extLst>
          </p:nvPr>
        </p:nvGraphicFramePr>
        <p:xfrm>
          <a:off x="2869930" y="2170113"/>
          <a:ext cx="4324350" cy="1109662"/>
        </p:xfrm>
        <a:graphic>
          <a:graphicData uri="http://schemas.openxmlformats.org/presentationml/2006/ole">
            <mc:AlternateContent xmlns:mc="http://schemas.openxmlformats.org/markup-compatibility/2006">
              <mc:Choice xmlns:v="urn:schemas-microsoft-com:vml" Requires="v">
                <p:oleObj spid="_x0000_s26670" name="Equation" r:id="rId3" imgW="1777680" imgH="457200" progId="Equation.3">
                  <p:embed/>
                </p:oleObj>
              </mc:Choice>
              <mc:Fallback>
                <p:oleObj name="Equation" r:id="rId3" imgW="1777680" imgH="457200" progId="Equation.3">
                  <p:embed/>
                  <p:pic>
                    <p:nvPicPr>
                      <p:cNvPr id="0"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9930" y="2170113"/>
                        <a:ext cx="4324350" cy="1109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8" name="Object 8"/>
          <p:cNvGraphicFramePr>
            <a:graphicFrameLocks noChangeAspect="1"/>
          </p:cNvGraphicFramePr>
          <p:nvPr>
            <p:extLst>
              <p:ext uri="{D42A27DB-BD31-4B8C-83A1-F6EECF244321}">
                <p14:modId xmlns:p14="http://schemas.microsoft.com/office/powerpoint/2010/main" val="3173819930"/>
              </p:ext>
            </p:extLst>
          </p:nvPr>
        </p:nvGraphicFramePr>
        <p:xfrm>
          <a:off x="776288" y="3683000"/>
          <a:ext cx="7539037" cy="1193800"/>
        </p:xfrm>
        <a:graphic>
          <a:graphicData uri="http://schemas.openxmlformats.org/presentationml/2006/ole">
            <mc:AlternateContent xmlns:mc="http://schemas.openxmlformats.org/markup-compatibility/2006">
              <mc:Choice xmlns:v="urn:schemas-microsoft-com:vml" Requires="v">
                <p:oleObj spid="_x0000_s26671" name="Equation" r:id="rId5" imgW="3187440" imgH="507960" progId="Equation.3">
                  <p:embed/>
                </p:oleObj>
              </mc:Choice>
              <mc:Fallback>
                <p:oleObj name="Equation" r:id="rId5" imgW="3187440" imgH="507960" progId="Equation.3">
                  <p:embed/>
                  <p:pic>
                    <p:nvPicPr>
                      <p:cNvPr id="0" name="Picture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6288" y="3683000"/>
                        <a:ext cx="7539037" cy="119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1"/>
          <p:cNvGrpSpPr>
            <a:grpSpLocks/>
          </p:cNvGrpSpPr>
          <p:nvPr/>
        </p:nvGrpSpPr>
        <p:grpSpPr bwMode="auto">
          <a:xfrm>
            <a:off x="2133600" y="5345113"/>
            <a:ext cx="5264150" cy="1208087"/>
            <a:chOff x="1344" y="3367"/>
            <a:chExt cx="3316" cy="761"/>
          </a:xfrm>
        </p:grpSpPr>
        <p:sp>
          <p:nvSpPr>
            <p:cNvPr id="26630" name="Rectangle 9"/>
            <p:cNvSpPr>
              <a:spLocks noChangeArrowheads="1"/>
            </p:cNvSpPr>
            <p:nvPr/>
          </p:nvSpPr>
          <p:spPr bwMode="auto">
            <a:xfrm>
              <a:off x="1445" y="3488"/>
              <a:ext cx="3174"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dirty="0">
                  <a:latin typeface="Calibri" pitchFamily="34" charset="0"/>
                  <a:cs typeface="Calibri" pitchFamily="34" charset="0"/>
                </a:rPr>
                <a:t>So, the regression equation is:</a:t>
              </a:r>
            </a:p>
            <a:p>
              <a:pPr algn="ctr"/>
              <a:r>
                <a:rPr lang="en-US" b="1" i="1" dirty="0">
                  <a:solidFill>
                    <a:srgbClr val="FF0000"/>
                  </a:solidFill>
                  <a:latin typeface="Calibri" pitchFamily="34" charset="0"/>
                  <a:cs typeface="Calibri" pitchFamily="34" charset="0"/>
                </a:rPr>
                <a:t>Vocabulary </a:t>
              </a:r>
              <a:r>
                <a:rPr lang="en-US" b="1" dirty="0">
                  <a:solidFill>
                    <a:srgbClr val="FF0000"/>
                  </a:solidFill>
                  <a:latin typeface="Calibri" pitchFamily="34" charset="0"/>
                  <a:cs typeface="Calibri" pitchFamily="34" charset="0"/>
                </a:rPr>
                <a:t>= - </a:t>
              </a:r>
              <a:r>
                <a:rPr lang="en-US" b="1" dirty="0" smtClean="0">
                  <a:solidFill>
                    <a:srgbClr val="FF0000"/>
                  </a:solidFill>
                  <a:latin typeface="Calibri" pitchFamily="34" charset="0"/>
                  <a:cs typeface="Calibri" pitchFamily="34" charset="0"/>
                </a:rPr>
                <a:t>2.10 </a:t>
              </a:r>
              <a:r>
                <a:rPr lang="en-US" b="1" dirty="0">
                  <a:solidFill>
                    <a:srgbClr val="FF0000"/>
                  </a:solidFill>
                  <a:latin typeface="Calibri" pitchFamily="34" charset="0"/>
                  <a:cs typeface="Calibri" pitchFamily="34" charset="0"/>
                </a:rPr>
                <a:t>+ </a:t>
              </a:r>
              <a:r>
                <a:rPr lang="en-US" b="1" dirty="0" smtClean="0">
                  <a:solidFill>
                    <a:srgbClr val="FF0000"/>
                  </a:solidFill>
                  <a:latin typeface="Calibri" pitchFamily="34" charset="0"/>
                  <a:cs typeface="Calibri" pitchFamily="34" charset="0"/>
                </a:rPr>
                <a:t>7.08 </a:t>
              </a:r>
              <a:r>
                <a:rPr lang="en-US" b="1" i="1" dirty="0">
                  <a:solidFill>
                    <a:srgbClr val="FF0000"/>
                  </a:solidFill>
                  <a:latin typeface="Calibri" pitchFamily="34" charset="0"/>
                  <a:cs typeface="Calibri" pitchFamily="34" charset="0"/>
                </a:rPr>
                <a:t>Age</a:t>
              </a:r>
            </a:p>
          </p:txBody>
        </p:sp>
        <p:sp>
          <p:nvSpPr>
            <p:cNvPr id="26631" name="Rectangle 10"/>
            <p:cNvSpPr>
              <a:spLocks noChangeArrowheads="1"/>
            </p:cNvSpPr>
            <p:nvPr/>
          </p:nvSpPr>
          <p:spPr bwMode="auto">
            <a:xfrm>
              <a:off x="1344" y="3367"/>
              <a:ext cx="3316" cy="76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8" name="TextBox 7"/>
          <p:cNvSpPr txBox="1"/>
          <p:nvPr/>
        </p:nvSpPr>
        <p:spPr>
          <a:xfrm>
            <a:off x="425904" y="2435467"/>
            <a:ext cx="2485148" cy="523220"/>
          </a:xfrm>
          <a:prstGeom prst="rect">
            <a:avLst/>
          </a:prstGeom>
          <a:noFill/>
        </p:spPr>
        <p:txBody>
          <a:bodyPr wrap="square" rtlCol="0">
            <a:spAutoFit/>
          </a:bodyPr>
          <a:lstStyle/>
          <a:p>
            <a:r>
              <a:rPr lang="el-GR" sz="2800" b="1" i="1" dirty="0" smtClean="0">
                <a:latin typeface="+mj-lt"/>
              </a:rPr>
              <a:t>Β</a:t>
            </a:r>
            <a:r>
              <a:rPr lang="en-US" sz="2800" b="1" i="1" dirty="0" smtClean="0">
                <a:latin typeface="+mj-lt"/>
              </a:rPr>
              <a:t> = </a:t>
            </a:r>
            <a:r>
              <a:rPr lang="en-US" sz="2800" b="1" dirty="0" smtClean="0">
                <a:latin typeface="+mj-lt"/>
              </a:rPr>
              <a:t>(</a:t>
            </a:r>
            <a:r>
              <a:rPr lang="en-US" sz="2800" b="1" i="1" dirty="0" smtClean="0">
                <a:latin typeface="+mj-lt"/>
              </a:rPr>
              <a:t>X</a:t>
            </a:r>
            <a:r>
              <a:rPr lang="en-US" sz="2800" b="1" i="1" dirty="0" smtClean="0">
                <a:latin typeface="Calibri" pitchFamily="34" charset="0"/>
              </a:rPr>
              <a:t>’</a:t>
            </a:r>
            <a:r>
              <a:rPr lang="en-US" sz="2800" b="1" i="1" dirty="0" smtClean="0">
                <a:latin typeface="+mj-lt"/>
              </a:rPr>
              <a:t>X</a:t>
            </a:r>
            <a:r>
              <a:rPr lang="en-US" sz="2800" b="1" dirty="0" smtClean="0">
                <a:latin typeface="+mj-lt"/>
              </a:rPr>
              <a:t>)</a:t>
            </a:r>
            <a:r>
              <a:rPr lang="en-US" sz="2800" b="1" baseline="30000" dirty="0" smtClean="0">
                <a:latin typeface="+mj-lt"/>
              </a:rPr>
              <a:t>-1</a:t>
            </a:r>
            <a:r>
              <a:rPr lang="en-US" sz="2800" b="1" i="1" dirty="0"/>
              <a:t> </a:t>
            </a:r>
            <a:r>
              <a:rPr lang="en-US" sz="2800" b="1" i="1" dirty="0" smtClean="0"/>
              <a:t>X</a:t>
            </a:r>
            <a:r>
              <a:rPr lang="en-US" sz="2800" b="1" i="1" dirty="0" smtClean="0">
                <a:latin typeface="Calibri" pitchFamily="34" charset="0"/>
              </a:rPr>
              <a:t>’</a:t>
            </a:r>
            <a:r>
              <a:rPr lang="en-US" sz="2800" b="1" i="1" dirty="0" smtClean="0"/>
              <a:t>Y</a:t>
            </a:r>
            <a:endParaRPr lang="en-US" sz="2800" b="1" dirty="0">
              <a:latin typeface="+mj-lt"/>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a:xfrm>
            <a:off x="685800" y="609600"/>
            <a:ext cx="7772400" cy="781050"/>
          </a:xfrm>
        </p:spPr>
        <p:txBody>
          <a:bodyPr/>
          <a:lstStyle/>
          <a:p>
            <a:pPr algn="l"/>
            <a:r>
              <a:rPr lang="en-US" sz="3600" smtClean="0">
                <a:solidFill>
                  <a:srgbClr val="FFFFFF"/>
                </a:solidFill>
                <a:latin typeface="Calibri" pitchFamily="34" charset="0"/>
                <a:cs typeface="Calibri" pitchFamily="34" charset="0"/>
              </a:rPr>
              <a:t>Linear dependence</a:t>
            </a:r>
          </a:p>
        </p:txBody>
      </p:sp>
      <p:grpSp>
        <p:nvGrpSpPr>
          <p:cNvPr id="27651" name="Group 13"/>
          <p:cNvGrpSpPr>
            <a:grpSpLocks/>
          </p:cNvGrpSpPr>
          <p:nvPr/>
        </p:nvGrpSpPr>
        <p:grpSpPr bwMode="auto">
          <a:xfrm>
            <a:off x="690563" y="1631948"/>
            <a:ext cx="7961312" cy="3203572"/>
            <a:chOff x="368" y="1021"/>
            <a:chExt cx="5015" cy="2018"/>
          </a:xfrm>
        </p:grpSpPr>
        <p:sp>
          <p:nvSpPr>
            <p:cNvPr id="27653" name="Text Box 5"/>
            <p:cNvSpPr txBox="1">
              <a:spLocks noChangeArrowheads="1"/>
            </p:cNvSpPr>
            <p:nvPr/>
          </p:nvSpPr>
          <p:spPr bwMode="auto">
            <a:xfrm>
              <a:off x="368" y="1383"/>
              <a:ext cx="300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800" dirty="0">
                  <a:latin typeface="Calibri" pitchFamily="34" charset="0"/>
                  <a:cs typeface="Calibri" pitchFamily="34" charset="0"/>
                </a:rPr>
                <a:t>The columns of the matrix</a:t>
              </a:r>
              <a:r>
                <a:rPr lang="en-US" sz="2800" dirty="0" smtClean="0"/>
                <a:t>: </a:t>
              </a:r>
              <a:r>
                <a:rPr lang="en-US" sz="2800" b="1" i="1" dirty="0" smtClean="0"/>
                <a:t>A</a:t>
              </a:r>
              <a:r>
                <a:rPr lang="en-US" sz="2800" dirty="0" smtClean="0"/>
                <a:t> =</a:t>
              </a:r>
              <a:endParaRPr lang="en-US" sz="2800" dirty="0"/>
            </a:p>
          </p:txBody>
        </p:sp>
        <p:graphicFrame>
          <p:nvGraphicFramePr>
            <p:cNvPr id="27654" name="Object 7"/>
            <p:cNvGraphicFramePr>
              <a:graphicFrameLocks noChangeAspect="1"/>
            </p:cNvGraphicFramePr>
            <p:nvPr>
              <p:extLst>
                <p:ext uri="{D42A27DB-BD31-4B8C-83A1-F6EECF244321}">
                  <p14:modId xmlns:p14="http://schemas.microsoft.com/office/powerpoint/2010/main" val="2361027166"/>
                </p:ext>
              </p:extLst>
            </p:nvPr>
          </p:nvGraphicFramePr>
          <p:xfrm>
            <a:off x="3323" y="1021"/>
            <a:ext cx="1745" cy="1062"/>
          </p:xfrm>
          <a:graphic>
            <a:graphicData uri="http://schemas.openxmlformats.org/presentationml/2006/ole">
              <mc:AlternateContent xmlns:mc="http://schemas.openxmlformats.org/markup-compatibility/2006">
                <mc:Choice xmlns:v="urn:schemas-microsoft-com:vml" Requires="v">
                  <p:oleObj spid="_x0000_s27674" name="Equation" r:id="rId3" imgW="1168200" imgH="711000" progId="Equation.3">
                    <p:embed/>
                  </p:oleObj>
                </mc:Choice>
                <mc:Fallback>
                  <p:oleObj name="Equation" r:id="rId3" imgW="1168200" imgH="711000" progId="Equation.3">
                    <p:embed/>
                    <p:pic>
                      <p:nvPicPr>
                        <p:cNvPr id="0"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3" y="1021"/>
                          <a:ext cx="1745" cy="1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5" name="Text Box 9"/>
            <p:cNvSpPr txBox="1">
              <a:spLocks noChangeArrowheads="1"/>
            </p:cNvSpPr>
            <p:nvPr/>
          </p:nvSpPr>
          <p:spPr bwMode="auto">
            <a:xfrm>
              <a:off x="391" y="2174"/>
              <a:ext cx="4992"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800">
                  <a:latin typeface="Calibri" pitchFamily="34" charset="0"/>
                  <a:cs typeface="Calibri" pitchFamily="34" charset="0"/>
                </a:rPr>
                <a:t>are </a:t>
              </a:r>
              <a:r>
                <a:rPr lang="en-US" sz="2800" b="1">
                  <a:solidFill>
                    <a:schemeClr val="accent2"/>
                  </a:solidFill>
                  <a:latin typeface="Calibri" pitchFamily="34" charset="0"/>
                  <a:cs typeface="Calibri" pitchFamily="34" charset="0"/>
                </a:rPr>
                <a:t>linearly dependent</a:t>
              </a:r>
              <a:r>
                <a:rPr lang="en-US" sz="2800">
                  <a:latin typeface="Calibri" pitchFamily="34" charset="0"/>
                  <a:cs typeface="Calibri" pitchFamily="34" charset="0"/>
                </a:rPr>
                <a:t>, since (at least) one of the columns can be written as a linear combination of another.</a:t>
              </a:r>
            </a:p>
          </p:txBody>
        </p:sp>
      </p:grpSp>
      <p:sp>
        <p:nvSpPr>
          <p:cNvPr id="543755" name="Text Box 11"/>
          <p:cNvSpPr txBox="1">
            <a:spLocks noChangeArrowheads="1"/>
          </p:cNvSpPr>
          <p:nvPr/>
        </p:nvSpPr>
        <p:spPr bwMode="auto">
          <a:xfrm>
            <a:off x="722313" y="5205413"/>
            <a:ext cx="7888287"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800">
                <a:latin typeface="Calibri" pitchFamily="34" charset="0"/>
                <a:cs typeface="Calibri" pitchFamily="34" charset="0"/>
              </a:rPr>
              <a:t>If none of the columns can be written as a linear combination of another, then we say the columns are </a:t>
            </a:r>
            <a:r>
              <a:rPr lang="en-US" sz="2800" b="1">
                <a:solidFill>
                  <a:schemeClr val="accent2"/>
                </a:solidFill>
                <a:latin typeface="Calibri" pitchFamily="34" charset="0"/>
                <a:cs typeface="Calibri" pitchFamily="34" charset="0"/>
              </a:rPr>
              <a:t>linearly independent</a:t>
            </a:r>
            <a:r>
              <a:rPr lang="en-US" sz="2800">
                <a:latin typeface="Calibri" pitchFamily="34" charset="0"/>
                <a:cs typeface="Calibri" pitchFamily="34" charset="0"/>
              </a:rPr>
              <a:t>.</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43755"/>
                                        </p:tgtEl>
                                        <p:attrNameLst>
                                          <p:attrName>style.visibility</p:attrName>
                                        </p:attrNameLst>
                                      </p:cBhvr>
                                      <p:to>
                                        <p:strVal val="visible"/>
                                      </p:to>
                                    </p:set>
                                    <p:animEffect transition="in" filter="box(out)">
                                      <p:cBhvr>
                                        <p:cTn id="7" dur="500"/>
                                        <p:tgtEl>
                                          <p:spTgt spid="543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5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a:xfrm>
            <a:off x="390525" y="609600"/>
            <a:ext cx="8067675" cy="768350"/>
          </a:xfrm>
        </p:spPr>
        <p:txBody>
          <a:bodyPr/>
          <a:lstStyle/>
          <a:p>
            <a:pPr algn="l"/>
            <a:r>
              <a:rPr lang="en-US" sz="3600" smtClean="0">
                <a:solidFill>
                  <a:srgbClr val="FFFFFF"/>
                </a:solidFill>
                <a:latin typeface="Calibri" pitchFamily="34" charset="0"/>
                <a:cs typeface="Calibri" pitchFamily="34" charset="0"/>
              </a:rPr>
              <a:t>Linear dependence is not always obvious</a:t>
            </a:r>
          </a:p>
        </p:txBody>
      </p:sp>
      <p:graphicFrame>
        <p:nvGraphicFramePr>
          <p:cNvPr id="28675" name="Object 5"/>
          <p:cNvGraphicFramePr>
            <a:graphicFrameLocks noChangeAspect="1"/>
          </p:cNvGraphicFramePr>
          <p:nvPr/>
        </p:nvGraphicFramePr>
        <p:xfrm>
          <a:off x="3297238" y="1952625"/>
          <a:ext cx="2341562" cy="1795463"/>
        </p:xfrm>
        <a:graphic>
          <a:graphicData uri="http://schemas.openxmlformats.org/presentationml/2006/ole">
            <mc:AlternateContent xmlns:mc="http://schemas.openxmlformats.org/markup-compatibility/2006">
              <mc:Choice xmlns:v="urn:schemas-microsoft-com:vml" Requires="v">
                <p:oleObj spid="_x0000_s28714" name="Equation" r:id="rId3" imgW="927100" imgH="711200" progId="Equation.3">
                  <p:embed/>
                </p:oleObj>
              </mc:Choice>
              <mc:Fallback>
                <p:oleObj name="Equation" r:id="rId3" imgW="927100" imgH="711200" progId="Equation.3">
                  <p:embed/>
                  <p:pic>
                    <p:nvPicPr>
                      <p:cNvPr id="0" name="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7238" y="1952625"/>
                        <a:ext cx="2341562" cy="1795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76" name="Text Box 6"/>
          <p:cNvSpPr txBox="1">
            <a:spLocks noChangeArrowheads="1"/>
          </p:cNvSpPr>
          <p:nvPr/>
        </p:nvSpPr>
        <p:spPr bwMode="auto">
          <a:xfrm>
            <a:off x="390525" y="3960813"/>
            <a:ext cx="842645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800">
                <a:latin typeface="Calibri" pitchFamily="34" charset="0"/>
                <a:cs typeface="Calibri" pitchFamily="34" charset="0"/>
              </a:rPr>
              <a:t>Formally, the columns </a:t>
            </a:r>
            <a:r>
              <a:rPr lang="en-US" sz="2800" b="1">
                <a:latin typeface="Calibri" pitchFamily="34" charset="0"/>
                <a:cs typeface="Calibri" pitchFamily="34" charset="0"/>
              </a:rPr>
              <a:t>s</a:t>
            </a:r>
            <a:r>
              <a:rPr lang="en-US" sz="2800" b="1" baseline="-25000">
                <a:latin typeface="Calibri" pitchFamily="34" charset="0"/>
                <a:cs typeface="Calibri" pitchFamily="34" charset="0"/>
              </a:rPr>
              <a:t>1</a:t>
            </a:r>
            <a:r>
              <a:rPr lang="en-US" sz="2800">
                <a:latin typeface="Calibri" pitchFamily="34" charset="0"/>
                <a:cs typeface="Calibri" pitchFamily="34" charset="0"/>
              </a:rPr>
              <a:t>, </a:t>
            </a:r>
            <a:r>
              <a:rPr lang="en-US" sz="2800" b="1">
                <a:latin typeface="Calibri" pitchFamily="34" charset="0"/>
                <a:cs typeface="Calibri" pitchFamily="34" charset="0"/>
              </a:rPr>
              <a:t>s</a:t>
            </a:r>
            <a:r>
              <a:rPr lang="en-US" sz="2800" b="1" baseline="-25000">
                <a:latin typeface="Calibri" pitchFamily="34" charset="0"/>
                <a:cs typeface="Calibri" pitchFamily="34" charset="0"/>
              </a:rPr>
              <a:t>2</a:t>
            </a:r>
            <a:r>
              <a:rPr lang="en-US" sz="2800">
                <a:latin typeface="Calibri" pitchFamily="34" charset="0"/>
                <a:cs typeface="Calibri" pitchFamily="34" charset="0"/>
              </a:rPr>
              <a:t>, …, </a:t>
            </a:r>
            <a:r>
              <a:rPr lang="en-US" sz="2800" b="1">
                <a:latin typeface="Calibri" pitchFamily="34" charset="0"/>
                <a:cs typeface="Calibri" pitchFamily="34" charset="0"/>
              </a:rPr>
              <a:t>s</a:t>
            </a:r>
            <a:r>
              <a:rPr lang="en-US" sz="2800" b="1" baseline="-25000">
                <a:latin typeface="Calibri" pitchFamily="34" charset="0"/>
                <a:cs typeface="Calibri" pitchFamily="34" charset="0"/>
              </a:rPr>
              <a:t>n</a:t>
            </a:r>
            <a:r>
              <a:rPr lang="en-US" sz="2800">
                <a:latin typeface="Calibri" pitchFamily="34" charset="0"/>
                <a:cs typeface="Calibri" pitchFamily="34" charset="0"/>
              </a:rPr>
              <a:t> of an </a:t>
            </a:r>
            <a:r>
              <a:rPr lang="en-US" sz="2800" i="1">
                <a:latin typeface="Calibri" pitchFamily="34" charset="0"/>
                <a:cs typeface="Calibri" pitchFamily="34" charset="0"/>
              </a:rPr>
              <a:t>n</a:t>
            </a:r>
            <a:r>
              <a:rPr lang="en-US" sz="2800">
                <a:latin typeface="Calibri" pitchFamily="34" charset="0"/>
                <a:cs typeface="Calibri" pitchFamily="34" charset="0"/>
              </a:rPr>
              <a:t>×</a:t>
            </a:r>
            <a:r>
              <a:rPr lang="en-US" sz="2800" i="1">
                <a:latin typeface="Calibri" pitchFamily="34" charset="0"/>
                <a:cs typeface="Calibri" pitchFamily="34" charset="0"/>
              </a:rPr>
              <a:t>n</a:t>
            </a:r>
            <a:r>
              <a:rPr lang="en-US" sz="2800">
                <a:latin typeface="Calibri" pitchFamily="34" charset="0"/>
                <a:cs typeface="Calibri" pitchFamily="34" charset="0"/>
              </a:rPr>
              <a:t> matrix are </a:t>
            </a:r>
            <a:r>
              <a:rPr lang="en-US" sz="2800" b="1">
                <a:solidFill>
                  <a:schemeClr val="accent2"/>
                </a:solidFill>
                <a:latin typeface="Calibri" pitchFamily="34" charset="0"/>
                <a:cs typeface="Calibri" pitchFamily="34" charset="0"/>
              </a:rPr>
              <a:t>linearly dependent</a:t>
            </a:r>
            <a:r>
              <a:rPr lang="en-US" sz="2800">
                <a:latin typeface="Calibri" pitchFamily="34" charset="0"/>
                <a:cs typeface="Calibri" pitchFamily="34" charset="0"/>
              </a:rPr>
              <a:t> if there are constants </a:t>
            </a:r>
            <a:r>
              <a:rPr lang="en-US" sz="2800" i="1">
                <a:latin typeface="Calibri" pitchFamily="34" charset="0"/>
                <a:cs typeface="Calibri" pitchFamily="34" charset="0"/>
              </a:rPr>
              <a:t>a</a:t>
            </a:r>
            <a:r>
              <a:rPr lang="en-US" sz="2800" i="1" baseline="-25000">
                <a:latin typeface="Calibri" pitchFamily="34" charset="0"/>
                <a:cs typeface="Calibri" pitchFamily="34" charset="0"/>
              </a:rPr>
              <a:t>1</a:t>
            </a:r>
            <a:r>
              <a:rPr lang="en-US" sz="2800">
                <a:latin typeface="Calibri" pitchFamily="34" charset="0"/>
                <a:cs typeface="Calibri" pitchFamily="34" charset="0"/>
              </a:rPr>
              <a:t>, </a:t>
            </a:r>
            <a:r>
              <a:rPr lang="en-US" sz="2800" i="1">
                <a:latin typeface="Calibri" pitchFamily="34" charset="0"/>
                <a:cs typeface="Calibri" pitchFamily="34" charset="0"/>
              </a:rPr>
              <a:t>a</a:t>
            </a:r>
            <a:r>
              <a:rPr lang="en-US" sz="2800" i="1" baseline="-25000">
                <a:latin typeface="Calibri" pitchFamily="34" charset="0"/>
                <a:cs typeface="Calibri" pitchFamily="34" charset="0"/>
              </a:rPr>
              <a:t>2</a:t>
            </a:r>
            <a:r>
              <a:rPr lang="en-US" sz="2800">
                <a:latin typeface="Calibri" pitchFamily="34" charset="0"/>
                <a:cs typeface="Calibri" pitchFamily="34" charset="0"/>
              </a:rPr>
              <a:t>, …, </a:t>
            </a:r>
            <a:r>
              <a:rPr lang="en-US" sz="2800" i="1">
                <a:latin typeface="Calibri" pitchFamily="34" charset="0"/>
                <a:cs typeface="Calibri" pitchFamily="34" charset="0"/>
              </a:rPr>
              <a:t>a</a:t>
            </a:r>
            <a:r>
              <a:rPr lang="en-US" sz="2800" i="1" baseline="-25000">
                <a:latin typeface="Calibri" pitchFamily="34" charset="0"/>
                <a:cs typeface="Calibri" pitchFamily="34" charset="0"/>
              </a:rPr>
              <a:t>n</a:t>
            </a:r>
            <a:r>
              <a:rPr lang="en-US" sz="2800">
                <a:latin typeface="Calibri" pitchFamily="34" charset="0"/>
                <a:cs typeface="Calibri" pitchFamily="34" charset="0"/>
              </a:rPr>
              <a:t>, not all 0, such that:</a:t>
            </a:r>
          </a:p>
        </p:txBody>
      </p:sp>
      <p:graphicFrame>
        <p:nvGraphicFramePr>
          <p:cNvPr id="28677" name="Object 7"/>
          <p:cNvGraphicFramePr>
            <a:graphicFrameLocks noChangeAspect="1"/>
          </p:cNvGraphicFramePr>
          <p:nvPr/>
        </p:nvGraphicFramePr>
        <p:xfrm>
          <a:off x="2608263" y="5605463"/>
          <a:ext cx="4778375" cy="704850"/>
        </p:xfrm>
        <a:graphic>
          <a:graphicData uri="http://schemas.openxmlformats.org/presentationml/2006/ole">
            <mc:AlternateContent xmlns:mc="http://schemas.openxmlformats.org/markup-compatibility/2006">
              <mc:Choice xmlns:v="urn:schemas-microsoft-com:vml" Requires="v">
                <p:oleObj spid="_x0000_s28715" name="Equation" r:id="rId5" imgW="1549400" imgH="228600" progId="Equation.3">
                  <p:embed/>
                </p:oleObj>
              </mc:Choice>
              <mc:Fallback>
                <p:oleObj name="Equation" r:id="rId5" imgW="1549400" imgH="228600" progId="Equation.3">
                  <p:embed/>
                  <p:pic>
                    <p:nvPicPr>
                      <p:cNvPr id="0" name="Picture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8263" y="5605463"/>
                        <a:ext cx="4778375" cy="70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77825" y="609600"/>
            <a:ext cx="8437563" cy="768350"/>
          </a:xfrm>
        </p:spPr>
        <p:txBody>
          <a:bodyPr/>
          <a:lstStyle/>
          <a:p>
            <a:pPr algn="l"/>
            <a:r>
              <a:rPr lang="en-US" sz="3200" smtClean="0">
                <a:solidFill>
                  <a:srgbClr val="FFFFFF"/>
                </a:solidFill>
                <a:latin typeface="Calibri" pitchFamily="34" charset="0"/>
                <a:cs typeface="Calibri" pitchFamily="34" charset="0"/>
              </a:rPr>
              <a:t>Implications of linear dependence on regression</a:t>
            </a:r>
          </a:p>
        </p:txBody>
      </p:sp>
      <mc:AlternateContent xmlns:mc="http://schemas.openxmlformats.org/markup-compatibility/2006" xmlns:a14="http://schemas.microsoft.com/office/drawing/2010/main">
        <mc:Choice Requires="a14">
          <p:sp>
            <p:nvSpPr>
              <p:cNvPr id="546820" name="Rectangle 4"/>
              <p:cNvSpPr>
                <a:spLocks noGrp="1" noChangeArrowheads="1"/>
              </p:cNvSpPr>
              <p:nvPr>
                <p:ph type="body" idx="1"/>
              </p:nvPr>
            </p:nvSpPr>
            <p:spPr/>
            <p:txBody>
              <a:bodyPr/>
              <a:lstStyle/>
              <a:p>
                <a:r>
                  <a:rPr lang="en-US" dirty="0" smtClean="0">
                    <a:latin typeface="Calibri" pitchFamily="34" charset="0"/>
                    <a:cs typeface="Calibri" pitchFamily="34" charset="0"/>
                  </a:rPr>
                  <a:t>The inverse of a square matrix exists </a:t>
                </a:r>
                <a:r>
                  <a:rPr lang="en-US" u="sng" dirty="0" smtClean="0">
                    <a:latin typeface="Calibri" pitchFamily="34" charset="0"/>
                    <a:cs typeface="Calibri" pitchFamily="34" charset="0"/>
                  </a:rPr>
                  <a:t>only if</a:t>
                </a:r>
                <a:r>
                  <a:rPr lang="en-US" dirty="0" smtClean="0">
                    <a:latin typeface="Calibri" pitchFamily="34" charset="0"/>
                    <a:cs typeface="Calibri" pitchFamily="34" charset="0"/>
                  </a:rPr>
                  <a:t> the columns are linearly independent.</a:t>
                </a:r>
              </a:p>
              <a:p>
                <a:r>
                  <a:rPr lang="en-US" dirty="0" smtClean="0">
                    <a:latin typeface="Calibri" pitchFamily="34" charset="0"/>
                    <a:cs typeface="Calibri" pitchFamily="34" charset="0"/>
                  </a:rPr>
                  <a:t>Since the regression estimate </a:t>
                </a:r>
                <a14:m>
                  <m:oMath xmlns:m="http://schemas.openxmlformats.org/officeDocument/2006/math">
                    <m:acc>
                      <m:accPr>
                        <m:chr m:val="̂"/>
                        <m:ctrlPr>
                          <a:rPr lang="en-US" b="1" i="1" dirty="0">
                            <a:latin typeface="Cambria Math" panose="02040503050406030204" pitchFamily="18" charset="0"/>
                          </a:rPr>
                        </m:ctrlPr>
                      </m:accPr>
                      <m:e>
                        <m:r>
                          <a:rPr lang="en-US" b="1" i="1" dirty="0">
                            <a:latin typeface="Cambria Math"/>
                            <a:ea typeface="Cambria Math"/>
                          </a:rPr>
                          <m:t>𝜷</m:t>
                        </m:r>
                      </m:e>
                    </m:acc>
                  </m:oMath>
                </a14:m>
                <a:r>
                  <a:rPr lang="en-US" dirty="0" smtClean="0">
                    <a:latin typeface="Calibri" pitchFamily="34" charset="0"/>
                    <a:cs typeface="Calibri" pitchFamily="34" charset="0"/>
                  </a:rPr>
                  <a:t> depends on (</a:t>
                </a:r>
                <a:r>
                  <a:rPr lang="en-US" b="1" dirty="0" smtClean="0">
                    <a:latin typeface="Calibri" pitchFamily="34" charset="0"/>
                    <a:cs typeface="Calibri" pitchFamily="34" charset="0"/>
                  </a:rPr>
                  <a:t>X</a:t>
                </a:r>
                <a:r>
                  <a:rPr lang="en-US" dirty="0" smtClean="0">
                    <a:latin typeface="Calibri" pitchFamily="34" charset="0"/>
                    <a:cs typeface="Calibri" pitchFamily="34" charset="0"/>
                  </a:rPr>
                  <a:t>'</a:t>
                </a:r>
                <a:r>
                  <a:rPr lang="en-US" b="1" dirty="0" smtClean="0">
                    <a:latin typeface="Calibri" pitchFamily="34" charset="0"/>
                    <a:cs typeface="Calibri" pitchFamily="34" charset="0"/>
                  </a:rPr>
                  <a:t>X</a:t>
                </a:r>
                <a:r>
                  <a:rPr lang="en-US" dirty="0" smtClean="0">
                    <a:latin typeface="Calibri" pitchFamily="34" charset="0"/>
                    <a:cs typeface="Calibri" pitchFamily="34" charset="0"/>
                  </a:rPr>
                  <a:t>)</a:t>
                </a:r>
                <a:r>
                  <a:rPr lang="en-US" baseline="30000" dirty="0" smtClean="0">
                    <a:latin typeface="Calibri" pitchFamily="34" charset="0"/>
                    <a:cs typeface="Calibri" pitchFamily="34" charset="0"/>
                  </a:rPr>
                  <a:t>-1</a:t>
                </a:r>
                <a:r>
                  <a:rPr lang="en-US" dirty="0" smtClean="0">
                    <a:latin typeface="Calibri" pitchFamily="34" charset="0"/>
                    <a:cs typeface="Calibri" pitchFamily="34" charset="0"/>
                  </a:rPr>
                  <a:t>, the parameter estimates </a:t>
                </a:r>
                <a14:m>
                  <m:oMath xmlns:m="http://schemas.openxmlformats.org/officeDocument/2006/math">
                    <m:sSub>
                      <m:sSubPr>
                        <m:ctrlPr>
                          <a:rPr lang="en-US" i="1" dirty="0" smtClean="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a:ea typeface="Cambria Math"/>
                              </a:rPr>
                              <m:t>𝛽</m:t>
                            </m:r>
                          </m:e>
                        </m:acc>
                      </m:e>
                      <m:sub>
                        <m:r>
                          <a:rPr lang="en-US" b="0" i="1" dirty="0" smtClean="0">
                            <a:latin typeface="Cambria Math"/>
                          </a:rPr>
                          <m:t>0</m:t>
                        </m:r>
                      </m:sub>
                    </m:sSub>
                  </m:oMath>
                </a14:m>
                <a:r>
                  <a:rPr lang="en-US" dirty="0" smtClean="0">
                    <a:latin typeface="Calibri" pitchFamily="34" charset="0"/>
                    <a:cs typeface="Calibri" pitchFamily="34" charset="0"/>
                  </a:rPr>
                  <a:t>, </a:t>
                </a:r>
                <a14:m>
                  <m:oMath xmlns:m="http://schemas.openxmlformats.org/officeDocument/2006/math">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a:ea typeface="Cambria Math"/>
                              </a:rPr>
                              <m:t>𝛽</m:t>
                            </m:r>
                          </m:e>
                        </m:acc>
                      </m:e>
                      <m:sub>
                        <m:r>
                          <a:rPr lang="en-US" b="0" i="1" dirty="0" smtClean="0">
                            <a:latin typeface="Cambria Math"/>
                            <a:ea typeface="Cambria Math"/>
                          </a:rPr>
                          <m:t>1</m:t>
                        </m:r>
                      </m:sub>
                    </m:sSub>
                  </m:oMath>
                </a14:m>
                <a:r>
                  <a:rPr lang="en-US" dirty="0" smtClean="0">
                    <a:latin typeface="Calibri" pitchFamily="34" charset="0"/>
                    <a:cs typeface="Calibri" pitchFamily="34" charset="0"/>
                  </a:rPr>
                  <a:t> …, cannot be (uniquely) determined if some of the columns of </a:t>
                </a:r>
                <a:r>
                  <a:rPr lang="en-US" b="1" dirty="0" smtClean="0">
                    <a:latin typeface="Calibri" pitchFamily="34" charset="0"/>
                    <a:cs typeface="Calibri" pitchFamily="34" charset="0"/>
                  </a:rPr>
                  <a:t>X</a:t>
                </a:r>
                <a:r>
                  <a:rPr lang="en-US" dirty="0" smtClean="0">
                    <a:latin typeface="Calibri" pitchFamily="34" charset="0"/>
                    <a:cs typeface="Calibri" pitchFamily="34" charset="0"/>
                  </a:rPr>
                  <a:t> are linearly dependent.</a:t>
                </a:r>
              </a:p>
            </p:txBody>
          </p:sp>
        </mc:Choice>
        <mc:Fallback xmlns="">
          <p:sp>
            <p:nvSpPr>
              <p:cNvPr id="546820" name="Rectangle 4"/>
              <p:cNvSpPr>
                <a:spLocks noGrp="1" noRot="1" noChangeAspect="1" noMove="1" noResize="1" noEditPoints="1" noAdjustHandles="1" noChangeArrowheads="1" noChangeShapeType="1" noTextEdit="1"/>
              </p:cNvSpPr>
              <p:nvPr>
                <p:ph type="body" idx="1"/>
              </p:nvPr>
            </p:nvSpPr>
            <p:spPr>
              <a:blipFill rotWithShape="1">
                <a:blip r:embed="rId2" cstate="print"/>
                <a:stretch>
                  <a:fillRect l="-2118" t="-2222" r="-2980"/>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46820">
                                            <p:txEl>
                                              <p:pRg st="0" end="0"/>
                                            </p:txEl>
                                          </p:spTgt>
                                        </p:tgtEl>
                                        <p:attrNameLst>
                                          <p:attrName>style.visibility</p:attrName>
                                        </p:attrNameLst>
                                      </p:cBhvr>
                                      <p:to>
                                        <p:strVal val="visible"/>
                                      </p:to>
                                    </p:set>
                                    <p:anim calcmode="lin" valueType="num">
                                      <p:cBhvr additive="base">
                                        <p:cTn id="7" dur="500" fill="hold"/>
                                        <p:tgtEl>
                                          <p:spTgt spid="54682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4682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46820">
                                            <p:txEl>
                                              <p:pRg st="1" end="1"/>
                                            </p:txEl>
                                          </p:spTgt>
                                        </p:tgtEl>
                                        <p:attrNameLst>
                                          <p:attrName>style.visibility</p:attrName>
                                        </p:attrNameLst>
                                      </p:cBhvr>
                                      <p:to>
                                        <p:strVal val="visible"/>
                                      </p:to>
                                    </p:set>
                                    <p:anim calcmode="lin" valueType="num">
                                      <p:cBhvr additive="base">
                                        <p:cTn id="13" dur="500" fill="hold"/>
                                        <p:tgtEl>
                                          <p:spTgt spid="546820">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46820">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20"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609600"/>
            <a:ext cx="7772400" cy="768350"/>
          </a:xfrm>
        </p:spPr>
        <p:txBody>
          <a:bodyPr/>
          <a:lstStyle/>
          <a:p>
            <a:pPr algn="l"/>
            <a:r>
              <a:rPr lang="en-US" sz="3600" smtClean="0">
                <a:solidFill>
                  <a:srgbClr val="FFFFFF"/>
                </a:solidFill>
                <a:latin typeface="Calibri" pitchFamily="34" charset="0"/>
                <a:cs typeface="Calibri" pitchFamily="34" charset="0"/>
              </a:rPr>
              <a:t>The take-home message…</a:t>
            </a:r>
          </a:p>
        </p:txBody>
      </p:sp>
      <p:sp>
        <p:nvSpPr>
          <p:cNvPr id="30723" name="Rectangle 3"/>
          <p:cNvSpPr>
            <a:spLocks noGrp="1" noChangeArrowheads="1"/>
          </p:cNvSpPr>
          <p:nvPr>
            <p:ph type="body" idx="1"/>
          </p:nvPr>
        </p:nvSpPr>
        <p:spPr>
          <a:xfrm>
            <a:off x="685800" y="1712913"/>
            <a:ext cx="7772400" cy="4687887"/>
          </a:xfrm>
        </p:spPr>
        <p:txBody>
          <a:bodyPr/>
          <a:lstStyle/>
          <a:p>
            <a:r>
              <a:rPr lang="en-US" smtClean="0">
                <a:latin typeface="Calibri" pitchFamily="34" charset="0"/>
                <a:cs typeface="Calibri" pitchFamily="34" charset="0"/>
              </a:rPr>
              <a:t>If the columns of the </a:t>
            </a:r>
            <a:r>
              <a:rPr lang="en-US" b="1" smtClean="0">
                <a:latin typeface="Calibri" pitchFamily="34" charset="0"/>
                <a:cs typeface="Calibri" pitchFamily="34" charset="0"/>
              </a:rPr>
              <a:t>X</a:t>
            </a:r>
            <a:r>
              <a:rPr lang="en-US" smtClean="0">
                <a:latin typeface="Calibri" pitchFamily="34" charset="0"/>
                <a:cs typeface="Calibri" pitchFamily="34" charset="0"/>
              </a:rPr>
              <a:t> matrix are exactly or nearly linearly dependent (that is, if two or more of your explanatory variables are very strongly correlated), you will have problems estimating the regression function.</a:t>
            </a:r>
          </a:p>
          <a:p>
            <a:endParaRPr lang="en-US" smtClean="0">
              <a:latin typeface="Calibri" pitchFamily="34" charset="0"/>
              <a:cs typeface="Calibri" pitchFamily="34" charset="0"/>
            </a:endParaRPr>
          </a:p>
          <a:p>
            <a:r>
              <a:rPr lang="en-US" smtClean="0">
                <a:latin typeface="Calibri" pitchFamily="34" charset="0"/>
                <a:cs typeface="Calibri" pitchFamily="34" charset="0"/>
              </a:rPr>
              <a:t>This is the concept of MULTICOLLINEARITY in matrix terms!</a:t>
            </a:r>
          </a:p>
        </p:txBody>
      </p:sp>
    </p:spTree>
  </p:cSld>
  <p:clrMapOvr>
    <a:masterClrMapping/>
  </p:clrMapOvr>
  <p:transition>
    <p:check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a:xfrm>
            <a:off x="161925" y="604838"/>
            <a:ext cx="7772400" cy="779462"/>
          </a:xfrm>
        </p:spPr>
        <p:txBody>
          <a:bodyPr/>
          <a:lstStyle/>
          <a:p>
            <a:r>
              <a:rPr lang="en-US" sz="4000" smtClean="0">
                <a:solidFill>
                  <a:srgbClr val="FFFFFF"/>
                </a:solidFill>
                <a:latin typeface="Calibri" pitchFamily="34" charset="0"/>
                <a:cs typeface="Calibri" pitchFamily="34" charset="0"/>
              </a:rPr>
              <a:t>Definition of a vector and a scalar</a:t>
            </a:r>
          </a:p>
        </p:txBody>
      </p:sp>
      <p:sp>
        <p:nvSpPr>
          <p:cNvPr id="509957" name="Text Box 5"/>
          <p:cNvSpPr txBox="1">
            <a:spLocks noChangeArrowheads="1"/>
          </p:cNvSpPr>
          <p:nvPr/>
        </p:nvSpPr>
        <p:spPr bwMode="auto">
          <a:xfrm>
            <a:off x="622300" y="1519238"/>
            <a:ext cx="80089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800">
                <a:latin typeface="Calibri" pitchFamily="34" charset="0"/>
                <a:cs typeface="Calibri" pitchFamily="34" charset="0"/>
              </a:rPr>
              <a:t>A </a:t>
            </a:r>
            <a:r>
              <a:rPr lang="en-US" sz="2800" b="1">
                <a:solidFill>
                  <a:schemeClr val="accent2"/>
                </a:solidFill>
                <a:latin typeface="Calibri" pitchFamily="34" charset="0"/>
                <a:cs typeface="Calibri" pitchFamily="34" charset="0"/>
              </a:rPr>
              <a:t>column vector</a:t>
            </a:r>
            <a:r>
              <a:rPr lang="en-US" sz="2800">
                <a:latin typeface="Calibri" pitchFamily="34" charset="0"/>
                <a:cs typeface="Calibri" pitchFamily="34" charset="0"/>
              </a:rPr>
              <a:t> is an r×1 matrix, that is, a matrix with only one column.</a:t>
            </a:r>
          </a:p>
        </p:txBody>
      </p:sp>
      <p:graphicFrame>
        <p:nvGraphicFramePr>
          <p:cNvPr id="509958" name="Object 6"/>
          <p:cNvGraphicFramePr>
            <a:graphicFrameLocks noChangeAspect="1"/>
          </p:cNvGraphicFramePr>
          <p:nvPr/>
        </p:nvGraphicFramePr>
        <p:xfrm>
          <a:off x="3914775" y="2289175"/>
          <a:ext cx="1063625" cy="1609725"/>
        </p:xfrm>
        <a:graphic>
          <a:graphicData uri="http://schemas.openxmlformats.org/presentationml/2006/ole">
            <mc:AlternateContent xmlns:mc="http://schemas.openxmlformats.org/markup-compatibility/2006">
              <mc:Choice xmlns:v="urn:schemas-microsoft-com:vml" Requires="v">
                <p:oleObj spid="_x0000_s4140" name="Equation" r:id="rId3" imgW="469696" imgH="710891" progId="Equation.3">
                  <p:embed/>
                </p:oleObj>
              </mc:Choice>
              <mc:Fallback>
                <p:oleObj name="Equation" r:id="rId3" imgW="469696" imgH="710891" progId="Equation.3">
                  <p:embed/>
                  <p:pic>
                    <p:nvPicPr>
                      <p:cNvPr id="0"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4775" y="2289175"/>
                        <a:ext cx="1063625" cy="160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9959" name="Text Box 7"/>
          <p:cNvSpPr txBox="1">
            <a:spLocks noChangeArrowheads="1"/>
          </p:cNvSpPr>
          <p:nvPr/>
        </p:nvSpPr>
        <p:spPr bwMode="auto">
          <a:xfrm>
            <a:off x="622300" y="3925888"/>
            <a:ext cx="80089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800">
                <a:latin typeface="Calibri" pitchFamily="34" charset="0"/>
                <a:cs typeface="Calibri" pitchFamily="34" charset="0"/>
              </a:rPr>
              <a:t>A </a:t>
            </a:r>
            <a:r>
              <a:rPr lang="en-US" sz="2800" b="1">
                <a:latin typeface="Calibri" pitchFamily="34" charset="0"/>
                <a:cs typeface="Calibri" pitchFamily="34" charset="0"/>
              </a:rPr>
              <a:t>row vector</a:t>
            </a:r>
            <a:r>
              <a:rPr lang="en-US" sz="2800">
                <a:latin typeface="Calibri" pitchFamily="34" charset="0"/>
                <a:cs typeface="Calibri" pitchFamily="34" charset="0"/>
              </a:rPr>
              <a:t> is an 1×c matrix, that is, a matrix with only one row.</a:t>
            </a:r>
          </a:p>
        </p:txBody>
      </p:sp>
      <p:graphicFrame>
        <p:nvGraphicFramePr>
          <p:cNvPr id="509960" name="Object 8"/>
          <p:cNvGraphicFramePr>
            <a:graphicFrameLocks noChangeAspect="1"/>
          </p:cNvGraphicFramePr>
          <p:nvPr/>
        </p:nvGraphicFramePr>
        <p:xfrm>
          <a:off x="3270250" y="4991100"/>
          <a:ext cx="2360613" cy="455613"/>
        </p:xfrm>
        <a:graphic>
          <a:graphicData uri="http://schemas.openxmlformats.org/presentationml/2006/ole">
            <mc:AlternateContent xmlns:mc="http://schemas.openxmlformats.org/markup-compatibility/2006">
              <mc:Choice xmlns:v="urn:schemas-microsoft-com:vml" Requires="v">
                <p:oleObj spid="_x0000_s4141" name="Equation" r:id="rId5" imgW="1117115" imgH="215806" progId="Equation.3">
                  <p:embed/>
                </p:oleObj>
              </mc:Choice>
              <mc:Fallback>
                <p:oleObj name="Equation" r:id="rId5" imgW="1117115" imgH="215806" progId="Equation.3">
                  <p:embed/>
                  <p:pic>
                    <p:nvPicPr>
                      <p:cNvPr id="0" name="Picture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0250" y="4991100"/>
                        <a:ext cx="2360613" cy="45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9961" name="Text Box 9"/>
          <p:cNvSpPr txBox="1">
            <a:spLocks noChangeArrowheads="1"/>
          </p:cNvSpPr>
          <p:nvPr/>
        </p:nvSpPr>
        <p:spPr bwMode="auto">
          <a:xfrm>
            <a:off x="622300" y="5681663"/>
            <a:ext cx="74612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800">
                <a:latin typeface="Calibri" pitchFamily="34" charset="0"/>
                <a:cs typeface="Calibri" pitchFamily="34" charset="0"/>
              </a:rPr>
              <a:t>A 1×1 “matrix” is called a </a:t>
            </a:r>
            <a:r>
              <a:rPr lang="en-US" sz="2800" b="1">
                <a:latin typeface="Calibri" pitchFamily="34" charset="0"/>
                <a:cs typeface="Calibri" pitchFamily="34" charset="0"/>
              </a:rPr>
              <a:t>scalar</a:t>
            </a:r>
            <a:r>
              <a:rPr lang="en-US" sz="2800">
                <a:latin typeface="Calibri" pitchFamily="34" charset="0"/>
                <a:cs typeface="Calibri" pitchFamily="34" charset="0"/>
              </a:rPr>
              <a:t>, but it’s just an ordinary number, such as 4 or </a:t>
            </a:r>
            <a:r>
              <a:rPr lang="el-GR" sz="2800">
                <a:latin typeface="Calibri" pitchFamily="34" charset="0"/>
                <a:cs typeface="Calibri" pitchFamily="34" charset="0"/>
              </a:rPr>
              <a:t>σ</a:t>
            </a:r>
            <a:r>
              <a:rPr lang="en-US" sz="2800" baseline="30000">
                <a:latin typeface="Calibri" pitchFamily="34" charset="0"/>
                <a:cs typeface="Calibri" pitchFamily="34" charset="0"/>
              </a:rPr>
              <a:t>2</a:t>
            </a:r>
            <a:r>
              <a:rPr lang="en-US" sz="2800">
                <a:latin typeface="Calibri" pitchFamily="34" charset="0"/>
                <a:cs typeface="Calibri" pitchFamily="34" charset="0"/>
              </a:rPr>
              <a:t>.</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9957"/>
                                        </p:tgtEl>
                                        <p:attrNameLst>
                                          <p:attrName>style.visibility</p:attrName>
                                        </p:attrNameLst>
                                      </p:cBhvr>
                                      <p:to>
                                        <p:strVal val="visible"/>
                                      </p:to>
                                    </p:set>
                                    <p:anim calcmode="lin" valueType="num">
                                      <p:cBhvr additive="base">
                                        <p:cTn id="7" dur="500" fill="hold"/>
                                        <p:tgtEl>
                                          <p:spTgt spid="509957"/>
                                        </p:tgtEl>
                                        <p:attrNameLst>
                                          <p:attrName>ppt_x</p:attrName>
                                        </p:attrNameLst>
                                      </p:cBhvr>
                                      <p:tavLst>
                                        <p:tav tm="0">
                                          <p:val>
                                            <p:strVal val="#ppt_x"/>
                                          </p:val>
                                        </p:tav>
                                        <p:tav tm="100000">
                                          <p:val>
                                            <p:strVal val="#ppt_x"/>
                                          </p:val>
                                        </p:tav>
                                      </p:tavLst>
                                    </p:anim>
                                    <p:anim calcmode="lin" valueType="num">
                                      <p:cBhvr additive="base">
                                        <p:cTn id="8" dur="500" fill="hold"/>
                                        <p:tgtEl>
                                          <p:spTgt spid="50995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09958"/>
                                        </p:tgtEl>
                                        <p:attrNameLst>
                                          <p:attrName>style.visibility</p:attrName>
                                        </p:attrNameLst>
                                      </p:cBhvr>
                                      <p:to>
                                        <p:strVal val="visible"/>
                                      </p:to>
                                    </p:set>
                                    <p:anim calcmode="lin" valueType="num">
                                      <p:cBhvr additive="base">
                                        <p:cTn id="13" dur="500" fill="hold"/>
                                        <p:tgtEl>
                                          <p:spTgt spid="509958"/>
                                        </p:tgtEl>
                                        <p:attrNameLst>
                                          <p:attrName>ppt_x</p:attrName>
                                        </p:attrNameLst>
                                      </p:cBhvr>
                                      <p:tavLst>
                                        <p:tav tm="0">
                                          <p:val>
                                            <p:strVal val="#ppt_x"/>
                                          </p:val>
                                        </p:tav>
                                        <p:tav tm="100000">
                                          <p:val>
                                            <p:strVal val="#ppt_x"/>
                                          </p:val>
                                        </p:tav>
                                      </p:tavLst>
                                    </p:anim>
                                    <p:anim calcmode="lin" valueType="num">
                                      <p:cBhvr additive="base">
                                        <p:cTn id="14" dur="500" fill="hold"/>
                                        <p:tgtEl>
                                          <p:spTgt spid="50995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09959"/>
                                        </p:tgtEl>
                                        <p:attrNameLst>
                                          <p:attrName>style.visibility</p:attrName>
                                        </p:attrNameLst>
                                      </p:cBhvr>
                                      <p:to>
                                        <p:strVal val="visible"/>
                                      </p:to>
                                    </p:set>
                                    <p:anim calcmode="lin" valueType="num">
                                      <p:cBhvr additive="base">
                                        <p:cTn id="19" dur="500" fill="hold"/>
                                        <p:tgtEl>
                                          <p:spTgt spid="509959"/>
                                        </p:tgtEl>
                                        <p:attrNameLst>
                                          <p:attrName>ppt_x</p:attrName>
                                        </p:attrNameLst>
                                      </p:cBhvr>
                                      <p:tavLst>
                                        <p:tav tm="0">
                                          <p:val>
                                            <p:strVal val="0-#ppt_w/2"/>
                                          </p:val>
                                        </p:tav>
                                        <p:tav tm="100000">
                                          <p:val>
                                            <p:strVal val="#ppt_x"/>
                                          </p:val>
                                        </p:tav>
                                      </p:tavLst>
                                    </p:anim>
                                    <p:anim calcmode="lin" valueType="num">
                                      <p:cBhvr additive="base">
                                        <p:cTn id="20" dur="500" fill="hold"/>
                                        <p:tgtEl>
                                          <p:spTgt spid="50995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509960"/>
                                        </p:tgtEl>
                                        <p:attrNameLst>
                                          <p:attrName>style.visibility</p:attrName>
                                        </p:attrNameLst>
                                      </p:cBhvr>
                                      <p:to>
                                        <p:strVal val="visible"/>
                                      </p:to>
                                    </p:set>
                                    <p:anim calcmode="lin" valueType="num">
                                      <p:cBhvr additive="base">
                                        <p:cTn id="25" dur="500" fill="hold"/>
                                        <p:tgtEl>
                                          <p:spTgt spid="509960"/>
                                        </p:tgtEl>
                                        <p:attrNameLst>
                                          <p:attrName>ppt_x</p:attrName>
                                        </p:attrNameLst>
                                      </p:cBhvr>
                                      <p:tavLst>
                                        <p:tav tm="0">
                                          <p:val>
                                            <p:strVal val="0-#ppt_w/2"/>
                                          </p:val>
                                        </p:tav>
                                        <p:tav tm="100000">
                                          <p:val>
                                            <p:strVal val="#ppt_x"/>
                                          </p:val>
                                        </p:tav>
                                      </p:tavLst>
                                    </p:anim>
                                    <p:anim calcmode="lin" valueType="num">
                                      <p:cBhvr additive="base">
                                        <p:cTn id="26" dur="500" fill="hold"/>
                                        <p:tgtEl>
                                          <p:spTgt spid="50996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09961"/>
                                        </p:tgtEl>
                                        <p:attrNameLst>
                                          <p:attrName>style.visibility</p:attrName>
                                        </p:attrNameLst>
                                      </p:cBhvr>
                                      <p:to>
                                        <p:strVal val="visible"/>
                                      </p:to>
                                    </p:set>
                                    <p:anim calcmode="lin" valueType="num">
                                      <p:cBhvr additive="base">
                                        <p:cTn id="31" dur="500" fill="hold"/>
                                        <p:tgtEl>
                                          <p:spTgt spid="509961"/>
                                        </p:tgtEl>
                                        <p:attrNameLst>
                                          <p:attrName>ppt_x</p:attrName>
                                        </p:attrNameLst>
                                      </p:cBhvr>
                                      <p:tavLst>
                                        <p:tav tm="0">
                                          <p:val>
                                            <p:strVal val="#ppt_x"/>
                                          </p:val>
                                        </p:tav>
                                        <p:tav tm="100000">
                                          <p:val>
                                            <p:strVal val="#ppt_x"/>
                                          </p:val>
                                        </p:tav>
                                      </p:tavLst>
                                    </p:anim>
                                    <p:anim calcmode="lin" valueType="num">
                                      <p:cBhvr additive="base">
                                        <p:cTn id="32" dur="500" fill="hold"/>
                                        <p:tgtEl>
                                          <p:spTgt spid="5099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7" grpId="0"/>
      <p:bldP spid="509959" grpId="0"/>
      <p:bldP spid="50996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ctrTitle"/>
          </p:nvPr>
        </p:nvSpPr>
        <p:spPr/>
        <p:txBody>
          <a:bodyPr/>
          <a:lstStyle/>
          <a:p>
            <a:r>
              <a:rPr lang="en-US" dirty="0" smtClean="0">
                <a:solidFill>
                  <a:schemeClr val="tx1"/>
                </a:solidFill>
                <a:latin typeface="Calibri" pitchFamily="34" charset="0"/>
                <a:cs typeface="Calibri" pitchFamily="34" charset="0"/>
              </a:rPr>
              <a:t>Fitted values and residuals</a:t>
            </a:r>
          </a:p>
        </p:txBody>
      </p:sp>
    </p:spTree>
  </p:cSld>
  <p:clrMapOvr>
    <a:masterClrMapping/>
  </p:clrMapOvr>
  <p:transition>
    <p:diamon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a:xfrm>
            <a:off x="685800" y="609600"/>
            <a:ext cx="7772400" cy="768350"/>
          </a:xfrm>
        </p:spPr>
        <p:txBody>
          <a:bodyPr/>
          <a:lstStyle/>
          <a:p>
            <a:pPr algn="l"/>
            <a:r>
              <a:rPr lang="en-US" sz="3600" smtClean="0">
                <a:solidFill>
                  <a:srgbClr val="FFFFFF"/>
                </a:solidFill>
                <a:latin typeface="Calibri" pitchFamily="34" charset="0"/>
                <a:cs typeface="Calibri" pitchFamily="34" charset="0"/>
              </a:rPr>
              <a:t>Fitted (or predicted) values</a:t>
            </a:r>
          </a:p>
        </p:txBody>
      </p:sp>
      <p:graphicFrame>
        <p:nvGraphicFramePr>
          <p:cNvPr id="32771" name="Object 5"/>
          <p:cNvGraphicFramePr>
            <a:graphicFrameLocks noChangeAspect="1"/>
          </p:cNvGraphicFramePr>
          <p:nvPr>
            <p:extLst>
              <p:ext uri="{D42A27DB-BD31-4B8C-83A1-F6EECF244321}">
                <p14:modId xmlns:p14="http://schemas.microsoft.com/office/powerpoint/2010/main" val="3927577236"/>
              </p:ext>
            </p:extLst>
          </p:nvPr>
        </p:nvGraphicFramePr>
        <p:xfrm>
          <a:off x="2295525" y="2117725"/>
          <a:ext cx="4362450" cy="2960688"/>
        </p:xfrm>
        <a:graphic>
          <a:graphicData uri="http://schemas.openxmlformats.org/presentationml/2006/ole">
            <mc:AlternateContent xmlns:mc="http://schemas.openxmlformats.org/markup-compatibility/2006">
              <mc:Choice xmlns:v="urn:schemas-microsoft-com:vml" Requires="v">
                <p:oleObj spid="_x0000_s32791" name="Equation" r:id="rId3" imgW="1422360" imgH="965160" progId="Equation.3">
                  <p:embed/>
                </p:oleObj>
              </mc:Choice>
              <mc:Fallback>
                <p:oleObj name="Equation" r:id="rId3" imgW="1422360" imgH="965160" progId="Equation.3">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5525" y="2117725"/>
                        <a:ext cx="4362450" cy="296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dissolv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a:xfrm>
            <a:off x="622300" y="609600"/>
            <a:ext cx="7835900" cy="792163"/>
          </a:xfrm>
        </p:spPr>
        <p:txBody>
          <a:bodyPr/>
          <a:lstStyle/>
          <a:p>
            <a:pPr algn="l"/>
            <a:r>
              <a:rPr lang="en-US" sz="3600" smtClean="0">
                <a:solidFill>
                  <a:srgbClr val="FFFFFF"/>
                </a:solidFill>
                <a:latin typeface="Calibri" pitchFamily="34" charset="0"/>
                <a:cs typeface="Calibri" pitchFamily="34" charset="0"/>
              </a:rPr>
              <a:t>Fitted values</a:t>
            </a:r>
          </a:p>
        </p:txBody>
      </p:sp>
      <p:grpSp>
        <p:nvGrpSpPr>
          <p:cNvPr id="33795" name="Group 13"/>
          <p:cNvGrpSpPr>
            <a:grpSpLocks/>
          </p:cNvGrpSpPr>
          <p:nvPr/>
        </p:nvGrpSpPr>
        <p:grpSpPr bwMode="auto">
          <a:xfrm>
            <a:off x="622300" y="2784475"/>
            <a:ext cx="7839075" cy="2901950"/>
            <a:chOff x="392" y="1347"/>
            <a:chExt cx="4938" cy="1828"/>
          </a:xfrm>
        </p:grpSpPr>
        <p:graphicFrame>
          <p:nvGraphicFramePr>
            <p:cNvPr id="33800" name="Object 5"/>
            <p:cNvGraphicFramePr>
              <a:graphicFrameLocks noChangeAspect="1"/>
            </p:cNvGraphicFramePr>
            <p:nvPr>
              <p:extLst>
                <p:ext uri="{D42A27DB-BD31-4B8C-83A1-F6EECF244321}">
                  <p14:modId xmlns:p14="http://schemas.microsoft.com/office/powerpoint/2010/main" val="3153251309"/>
                </p:ext>
              </p:extLst>
            </p:nvPr>
          </p:nvGraphicFramePr>
          <p:xfrm>
            <a:off x="1387" y="1652"/>
            <a:ext cx="2960" cy="481"/>
          </p:xfrm>
          <a:graphic>
            <a:graphicData uri="http://schemas.openxmlformats.org/presentationml/2006/ole">
              <mc:AlternateContent xmlns:mc="http://schemas.openxmlformats.org/markup-compatibility/2006">
                <mc:Choice xmlns:v="urn:schemas-microsoft-com:vml" Requires="v">
                  <p:oleObj spid="_x0000_s33892" name="Equation" r:id="rId3" imgW="1485720" imgH="241200" progId="Equation.3">
                    <p:embed/>
                  </p:oleObj>
                </mc:Choice>
                <mc:Fallback>
                  <p:oleObj name="Equation" r:id="rId3" imgW="1485720" imgH="241200" progId="Equation.3">
                    <p:embed/>
                    <p:pic>
                      <p:nvPicPr>
                        <p:cNvPr id="0" name="Picture 9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7" y="1652"/>
                          <a:ext cx="2960" cy="4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01" name="Text Box 6"/>
            <p:cNvSpPr txBox="1">
              <a:spLocks noChangeArrowheads="1"/>
            </p:cNvSpPr>
            <p:nvPr/>
          </p:nvSpPr>
          <p:spPr bwMode="auto">
            <a:xfrm>
              <a:off x="392" y="1347"/>
              <a:ext cx="493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800">
                  <a:latin typeface="Calibri" pitchFamily="34" charset="0"/>
                  <a:cs typeface="Calibri" pitchFamily="34" charset="0"/>
                </a:rPr>
                <a:t>The vector of fitted (or predicted) values</a:t>
              </a:r>
            </a:p>
          </p:txBody>
        </p:sp>
        <p:sp>
          <p:nvSpPr>
            <p:cNvPr id="33802" name="Rectangle 7"/>
            <p:cNvSpPr>
              <a:spLocks noChangeArrowheads="1"/>
            </p:cNvSpPr>
            <p:nvPr/>
          </p:nvSpPr>
          <p:spPr bwMode="auto">
            <a:xfrm>
              <a:off x="400" y="2134"/>
              <a:ext cx="4312"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latin typeface="Calibri" pitchFamily="34" charset="0"/>
                  <a:cs typeface="Calibri" pitchFamily="34" charset="0"/>
                </a:rPr>
                <a:t>is sometimes represented as a function of the </a:t>
              </a:r>
              <a:r>
                <a:rPr lang="en-US" sz="2800" b="1">
                  <a:solidFill>
                    <a:schemeClr val="accent2"/>
                  </a:solidFill>
                  <a:latin typeface="Calibri" pitchFamily="34" charset="0"/>
                  <a:cs typeface="Calibri" pitchFamily="34" charset="0"/>
                </a:rPr>
                <a:t>hat matrix H</a:t>
              </a:r>
            </a:p>
          </p:txBody>
        </p:sp>
        <p:graphicFrame>
          <p:nvGraphicFramePr>
            <p:cNvPr id="33803" name="Object 8"/>
            <p:cNvGraphicFramePr>
              <a:graphicFrameLocks noChangeAspect="1"/>
            </p:cNvGraphicFramePr>
            <p:nvPr/>
          </p:nvGraphicFramePr>
          <p:xfrm>
            <a:off x="1831" y="2701"/>
            <a:ext cx="2220" cy="474"/>
          </p:xfrm>
          <a:graphic>
            <a:graphicData uri="http://schemas.openxmlformats.org/presentationml/2006/ole">
              <mc:AlternateContent xmlns:mc="http://schemas.openxmlformats.org/markup-compatibility/2006">
                <mc:Choice xmlns:v="urn:schemas-microsoft-com:vml" Requires="v">
                  <p:oleObj spid="_x0000_s33893" name="Equation" r:id="rId5" imgW="1129810" imgH="241195" progId="Equation.3">
                    <p:embed/>
                  </p:oleObj>
                </mc:Choice>
                <mc:Fallback>
                  <p:oleObj name="Equation" r:id="rId5" imgW="1129810" imgH="241195" progId="Equation.3">
                    <p:embed/>
                    <p:pic>
                      <p:nvPicPr>
                        <p:cNvPr id="0" name="Picture 9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1" y="2701"/>
                          <a:ext cx="2220" cy="4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3796" name="Text Box 9"/>
          <p:cNvSpPr txBox="1">
            <a:spLocks noChangeArrowheads="1"/>
          </p:cNvSpPr>
          <p:nvPr/>
        </p:nvSpPr>
        <p:spPr bwMode="auto">
          <a:xfrm>
            <a:off x="609600" y="5583238"/>
            <a:ext cx="1682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800">
                <a:latin typeface="Calibri" pitchFamily="34" charset="0"/>
                <a:cs typeface="Calibri" pitchFamily="34" charset="0"/>
              </a:rPr>
              <a:t>That is:</a:t>
            </a:r>
          </a:p>
        </p:txBody>
      </p:sp>
      <p:graphicFrame>
        <p:nvGraphicFramePr>
          <p:cNvPr id="33797" name="Object 10"/>
          <p:cNvGraphicFramePr>
            <a:graphicFrameLocks noChangeAspect="1"/>
          </p:cNvGraphicFramePr>
          <p:nvPr>
            <p:extLst>
              <p:ext uri="{D42A27DB-BD31-4B8C-83A1-F6EECF244321}">
                <p14:modId xmlns:p14="http://schemas.microsoft.com/office/powerpoint/2010/main" val="909688663"/>
              </p:ext>
            </p:extLst>
          </p:nvPr>
        </p:nvGraphicFramePr>
        <p:xfrm>
          <a:off x="2052638" y="6005513"/>
          <a:ext cx="5018087" cy="757237"/>
        </p:xfrm>
        <a:graphic>
          <a:graphicData uri="http://schemas.openxmlformats.org/presentationml/2006/ole">
            <mc:AlternateContent xmlns:mc="http://schemas.openxmlformats.org/markup-compatibility/2006">
              <mc:Choice xmlns:v="urn:schemas-microsoft-com:vml" Requires="v">
                <p:oleObj spid="_x0000_s33894" name="Equation" r:id="rId7" imgW="1498320" imgH="241200" progId="Equation.3">
                  <p:embed/>
                </p:oleObj>
              </mc:Choice>
              <mc:Fallback>
                <p:oleObj name="Equation" r:id="rId7" imgW="1498320" imgH="241200" progId="Equation.3">
                  <p:embed/>
                  <p:pic>
                    <p:nvPicPr>
                      <p:cNvPr id="0" name="Picture 9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2638" y="6005513"/>
                        <a:ext cx="5018087" cy="757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8" name="Object 5"/>
          <p:cNvGraphicFramePr>
            <a:graphicFrameLocks noChangeAspect="1"/>
          </p:cNvGraphicFramePr>
          <p:nvPr>
            <p:extLst>
              <p:ext uri="{D42A27DB-BD31-4B8C-83A1-F6EECF244321}">
                <p14:modId xmlns:p14="http://schemas.microsoft.com/office/powerpoint/2010/main" val="3633520902"/>
              </p:ext>
            </p:extLst>
          </p:nvPr>
        </p:nvGraphicFramePr>
        <p:xfrm>
          <a:off x="2970213" y="1912938"/>
          <a:ext cx="3175000" cy="763587"/>
        </p:xfrm>
        <a:graphic>
          <a:graphicData uri="http://schemas.openxmlformats.org/presentationml/2006/ole">
            <mc:AlternateContent xmlns:mc="http://schemas.openxmlformats.org/markup-compatibility/2006">
              <mc:Choice xmlns:v="urn:schemas-microsoft-com:vml" Requires="v">
                <p:oleObj spid="_x0000_s33895" name="Equation" r:id="rId9" imgW="1002960" imgH="241200" progId="Equation.3">
                  <p:embed/>
                </p:oleObj>
              </mc:Choice>
              <mc:Fallback>
                <p:oleObj name="Equation" r:id="rId9" imgW="1002960" imgH="241200" progId="Equation.3">
                  <p:embed/>
                  <p:pic>
                    <p:nvPicPr>
                      <p:cNvPr id="0" name="Picture 9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0213" y="1912938"/>
                        <a:ext cx="3175000" cy="763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799" name="Text Box 6"/>
          <p:cNvSpPr txBox="1">
            <a:spLocks noChangeArrowheads="1"/>
          </p:cNvSpPr>
          <p:nvPr/>
        </p:nvSpPr>
        <p:spPr bwMode="auto">
          <a:xfrm>
            <a:off x="628650" y="1454150"/>
            <a:ext cx="78390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800">
                <a:latin typeface="Calibri" pitchFamily="34" charset="0"/>
                <a:cs typeface="Calibri" pitchFamily="34" charset="0"/>
              </a:rPr>
              <a:t>Recall that:</a:t>
            </a:r>
          </a:p>
        </p:txBody>
      </p:sp>
    </p:spTree>
  </p:cSld>
  <p:clrMapOvr>
    <a:masterClrMapping/>
  </p:clrMapOvr>
  <p:transition>
    <p:cove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a:xfrm>
            <a:off x="685799" y="609600"/>
            <a:ext cx="8030497" cy="768350"/>
          </a:xfrm>
        </p:spPr>
        <p:txBody>
          <a:bodyPr/>
          <a:lstStyle/>
          <a:p>
            <a:pPr algn="l"/>
            <a:r>
              <a:rPr lang="en-US" sz="3600" dirty="0" smtClean="0">
                <a:solidFill>
                  <a:srgbClr val="FFFFFF"/>
                </a:solidFill>
                <a:latin typeface="Calibri" pitchFamily="34" charset="0"/>
                <a:cs typeface="Calibri" pitchFamily="34" charset="0"/>
              </a:rPr>
              <a:t>The predicted (estimated) residual vector</a:t>
            </a:r>
          </a:p>
        </p:txBody>
      </p:sp>
      <p:grpSp>
        <p:nvGrpSpPr>
          <p:cNvPr id="34819" name="Group 10"/>
          <p:cNvGrpSpPr>
            <a:grpSpLocks/>
          </p:cNvGrpSpPr>
          <p:nvPr/>
        </p:nvGrpSpPr>
        <p:grpSpPr bwMode="auto">
          <a:xfrm>
            <a:off x="1981201" y="1847850"/>
            <a:ext cx="5419725" cy="776288"/>
            <a:chOff x="1248" y="1234"/>
            <a:chExt cx="3414" cy="489"/>
          </a:xfrm>
        </p:grpSpPr>
        <p:graphicFrame>
          <p:nvGraphicFramePr>
            <p:cNvPr id="34827" name="Object 5"/>
            <p:cNvGraphicFramePr>
              <a:graphicFrameLocks noChangeAspect="1"/>
            </p:cNvGraphicFramePr>
            <p:nvPr>
              <p:extLst>
                <p:ext uri="{D42A27DB-BD31-4B8C-83A1-F6EECF244321}">
                  <p14:modId xmlns:p14="http://schemas.microsoft.com/office/powerpoint/2010/main" val="402977226"/>
                </p:ext>
              </p:extLst>
            </p:nvPr>
          </p:nvGraphicFramePr>
          <p:xfrm>
            <a:off x="1248" y="1234"/>
            <a:ext cx="1468" cy="489"/>
          </p:xfrm>
          <a:graphic>
            <a:graphicData uri="http://schemas.openxmlformats.org/presentationml/2006/ole">
              <mc:AlternateContent xmlns:mc="http://schemas.openxmlformats.org/markup-compatibility/2006">
                <mc:Choice xmlns:v="urn:schemas-microsoft-com:vml" Requires="v">
                  <p:oleObj spid="_x0000_s34895" name="Equation" r:id="rId3" imgW="685800" imgH="228600" progId="Equation.3">
                    <p:embed/>
                  </p:oleObj>
                </mc:Choice>
                <mc:Fallback>
                  <p:oleObj name="Equation" r:id="rId3" imgW="685800" imgH="228600" progId="Equation.3">
                    <p:embed/>
                    <p:pic>
                      <p:nvPicPr>
                        <p:cNvPr id="0" name="Picture 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8" y="1234"/>
                          <a:ext cx="1468" cy="4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8" name="Text Box 8"/>
            <p:cNvSpPr txBox="1">
              <a:spLocks noChangeArrowheads="1"/>
            </p:cNvSpPr>
            <p:nvPr/>
          </p:nvSpPr>
          <p:spPr bwMode="auto">
            <a:xfrm>
              <a:off x="3225" y="1315"/>
              <a:ext cx="143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800">
                  <a:latin typeface="Calibri" pitchFamily="34" charset="0"/>
                  <a:cs typeface="Calibri" pitchFamily="34" charset="0"/>
                </a:rPr>
                <a:t>for </a:t>
              </a:r>
              <a:r>
                <a:rPr lang="en-US" sz="2800" i="1">
                  <a:latin typeface="Calibri" pitchFamily="34" charset="0"/>
                  <a:cs typeface="Calibri" pitchFamily="34" charset="0"/>
                </a:rPr>
                <a:t>i</a:t>
              </a:r>
              <a:r>
                <a:rPr lang="en-US" sz="2800">
                  <a:latin typeface="Calibri" pitchFamily="34" charset="0"/>
                  <a:cs typeface="Calibri" pitchFamily="34" charset="0"/>
                </a:rPr>
                <a:t> = 1,…, n</a:t>
              </a:r>
            </a:p>
          </p:txBody>
        </p:sp>
      </p:grpSp>
      <p:grpSp>
        <p:nvGrpSpPr>
          <p:cNvPr id="3" name="Group 14"/>
          <p:cNvGrpSpPr>
            <a:grpSpLocks/>
          </p:cNvGrpSpPr>
          <p:nvPr/>
        </p:nvGrpSpPr>
        <p:grpSpPr bwMode="auto">
          <a:xfrm>
            <a:off x="744538" y="2901002"/>
            <a:ext cx="2828925" cy="3170238"/>
            <a:chOff x="1912" y="1927"/>
            <a:chExt cx="1782" cy="1997"/>
          </a:xfrm>
        </p:grpSpPr>
        <p:graphicFrame>
          <p:nvGraphicFramePr>
            <p:cNvPr id="34825" name="Object 12"/>
            <p:cNvGraphicFramePr>
              <a:graphicFrameLocks noChangeAspect="1"/>
            </p:cNvGraphicFramePr>
            <p:nvPr>
              <p:extLst>
                <p:ext uri="{D42A27DB-BD31-4B8C-83A1-F6EECF244321}">
                  <p14:modId xmlns:p14="http://schemas.microsoft.com/office/powerpoint/2010/main" val="1914496637"/>
                </p:ext>
              </p:extLst>
            </p:nvPr>
          </p:nvGraphicFramePr>
          <p:xfrm>
            <a:off x="2062" y="1970"/>
            <a:ext cx="1524" cy="1920"/>
          </p:xfrm>
          <a:graphic>
            <a:graphicData uri="http://schemas.openxmlformats.org/presentationml/2006/ole">
              <mc:AlternateContent xmlns:mc="http://schemas.openxmlformats.org/markup-compatibility/2006">
                <mc:Choice xmlns:v="urn:schemas-microsoft-com:vml" Requires="v">
                  <p:oleObj spid="_x0000_s34896" name="Equation" r:id="rId5" imgW="761760" imgH="914400" progId="Equation.3">
                    <p:embed/>
                  </p:oleObj>
                </mc:Choice>
                <mc:Fallback>
                  <p:oleObj name="Equation" r:id="rId5" imgW="761760" imgH="914400" progId="Equation.3">
                    <p:embed/>
                    <p:pic>
                      <p:nvPicPr>
                        <p:cNvPr id="0" name="Picture 7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2" y="1970"/>
                          <a:ext cx="1524" cy="19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6" name="Rectangle 13"/>
            <p:cNvSpPr>
              <a:spLocks noChangeArrowheads="1"/>
            </p:cNvSpPr>
            <p:nvPr/>
          </p:nvSpPr>
          <p:spPr bwMode="auto">
            <a:xfrm>
              <a:off x="1912" y="1927"/>
              <a:ext cx="1782" cy="1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4" name="Group 17"/>
          <p:cNvGrpSpPr>
            <a:grpSpLocks/>
          </p:cNvGrpSpPr>
          <p:nvPr/>
        </p:nvGrpSpPr>
        <p:grpSpPr bwMode="auto">
          <a:xfrm>
            <a:off x="4914900" y="3048000"/>
            <a:ext cx="3632200" cy="2792413"/>
            <a:chOff x="3096" y="1920"/>
            <a:chExt cx="2288" cy="1759"/>
          </a:xfrm>
        </p:grpSpPr>
        <p:graphicFrame>
          <p:nvGraphicFramePr>
            <p:cNvPr id="34823" name="Object 15"/>
            <p:cNvGraphicFramePr>
              <a:graphicFrameLocks noChangeAspect="1"/>
            </p:cNvGraphicFramePr>
            <p:nvPr>
              <p:extLst>
                <p:ext uri="{D42A27DB-BD31-4B8C-83A1-F6EECF244321}">
                  <p14:modId xmlns:p14="http://schemas.microsoft.com/office/powerpoint/2010/main" val="866101924"/>
                </p:ext>
              </p:extLst>
            </p:nvPr>
          </p:nvGraphicFramePr>
          <p:xfrm>
            <a:off x="3182" y="1994"/>
            <a:ext cx="2056" cy="1536"/>
          </p:xfrm>
          <a:graphic>
            <a:graphicData uri="http://schemas.openxmlformats.org/presentationml/2006/ole">
              <mc:AlternateContent xmlns:mc="http://schemas.openxmlformats.org/markup-compatibility/2006">
                <mc:Choice xmlns:v="urn:schemas-microsoft-com:vml" Requires="v">
                  <p:oleObj spid="_x0000_s34897" name="Equation" r:id="rId7" imgW="1257120" imgH="939600" progId="Equation.3">
                    <p:embed/>
                  </p:oleObj>
                </mc:Choice>
                <mc:Fallback>
                  <p:oleObj name="Equation" r:id="rId7" imgW="1257120" imgH="939600" progId="Equation.3">
                    <p:embed/>
                    <p:pic>
                      <p:nvPicPr>
                        <p:cNvPr id="0" name="Picture 7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82" y="1994"/>
                          <a:ext cx="2056" cy="15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4" name="Rectangle 16"/>
            <p:cNvSpPr>
              <a:spLocks noChangeArrowheads="1"/>
            </p:cNvSpPr>
            <p:nvPr/>
          </p:nvSpPr>
          <p:spPr bwMode="auto">
            <a:xfrm>
              <a:off x="3096" y="1920"/>
              <a:ext cx="2288" cy="175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562194" name="Line 18"/>
          <p:cNvSpPr>
            <a:spLocks noChangeShapeType="1"/>
          </p:cNvSpPr>
          <p:nvPr/>
        </p:nvSpPr>
        <p:spPr bwMode="auto">
          <a:xfrm>
            <a:off x="3644900" y="4414838"/>
            <a:ext cx="125571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 name="TextBox 1"/>
              <p:cNvSpPr txBox="1"/>
              <p:nvPr/>
            </p:nvSpPr>
            <p:spPr>
              <a:xfrm>
                <a:off x="3220838" y="6233101"/>
                <a:ext cx="518366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𝑁𝑜𝑡𝑒</m:t>
                      </m:r>
                      <m:r>
                        <a:rPr lang="en-US" b="0" i="1" smtClean="0">
                          <a:latin typeface="Cambria Math"/>
                        </a:rPr>
                        <m:t>:</m:t>
                      </m:r>
                      <m:r>
                        <a:rPr lang="en-US" b="0" i="1" smtClean="0">
                          <a:latin typeface="Cambria Math"/>
                        </a:rPr>
                        <m:t>𝑠𝑜𝑚𝑒</m:t>
                      </m:r>
                      <m:r>
                        <a:rPr lang="en-US" b="0" i="1" smtClean="0">
                          <a:latin typeface="Cambria Math"/>
                        </a:rPr>
                        <m:t> </m:t>
                      </m:r>
                      <m:r>
                        <a:rPr lang="en-US" b="0" i="1" smtClean="0">
                          <a:latin typeface="Cambria Math"/>
                        </a:rPr>
                        <m:t>𝑏𝑜𝑜𝑘𝑠</m:t>
                      </m:r>
                      <m:r>
                        <a:rPr lang="en-US" b="0" i="1" smtClean="0">
                          <a:latin typeface="Cambria Math"/>
                        </a:rPr>
                        <m:t> </m:t>
                      </m:r>
                      <m:r>
                        <a:rPr lang="en-US" b="0" i="1" smtClean="0">
                          <a:latin typeface="Cambria Math"/>
                        </a:rPr>
                        <m:t>𝑢𝑠𝑒</m:t>
                      </m:r>
                      <m:r>
                        <a:rPr lang="en-US" b="0" i="1" smtClean="0">
                          <a:latin typeface="Cambria Math"/>
                        </a:rPr>
                        <m:t> </m:t>
                      </m:r>
                      <m:r>
                        <a:rPr lang="en-US" b="0" i="1" smtClean="0">
                          <a:latin typeface="Cambria Math"/>
                        </a:rPr>
                        <m:t>𝑒</m:t>
                      </m:r>
                      <m:r>
                        <a:rPr lang="en-US" b="0" i="1" smtClean="0">
                          <a:latin typeface="Cambria Math"/>
                        </a:rPr>
                        <m:t> </m:t>
                      </m:r>
                      <m:r>
                        <a:rPr lang="en-US" i="1">
                          <a:latin typeface="Cambria Math"/>
                          <a:ea typeface="Cambria Math"/>
                        </a:rPr>
                        <m:t>𝑖𝑛𝑠𝑡𝑒</m:t>
                      </m:r>
                      <m:r>
                        <a:rPr lang="en-US" b="0" i="1" smtClean="0">
                          <a:latin typeface="Cambria Math"/>
                          <a:ea typeface="Cambria Math"/>
                        </a:rPr>
                        <m:t>𝑎𝑑</m:t>
                      </m:r>
                      <m:r>
                        <a:rPr lang="en-US" b="0" i="1" smtClean="0">
                          <a:latin typeface="Cambria Math"/>
                          <a:ea typeface="Cambria Math"/>
                        </a:rPr>
                        <m:t> </m:t>
                      </m:r>
                      <m:r>
                        <a:rPr lang="en-US" b="0" i="1" smtClean="0">
                          <a:latin typeface="Cambria Math"/>
                          <a:ea typeface="Cambria Math"/>
                        </a:rPr>
                        <m:t>𝑜𝑓</m:t>
                      </m:r>
                      <m:r>
                        <a:rPr lang="en-US" b="0" i="1" smtClean="0">
                          <a:latin typeface="Cambria Math"/>
                          <a:ea typeface="Cambria Math"/>
                        </a:rPr>
                        <m:t> </m:t>
                      </m:r>
                      <m:acc>
                        <m:accPr>
                          <m:chr m:val="̂"/>
                          <m:ctrlPr>
                            <a:rPr lang="en-US" b="0" i="1" smtClean="0">
                              <a:latin typeface="Cambria Math" panose="02040503050406030204" pitchFamily="18" charset="0"/>
                            </a:rPr>
                          </m:ctrlPr>
                        </m:accPr>
                        <m:e>
                          <m:r>
                            <a:rPr lang="en-US" b="0" i="1" smtClean="0">
                              <a:latin typeface="Cambria Math"/>
                              <a:ea typeface="Cambria Math"/>
                            </a:rPr>
                            <m:t>𝜀</m:t>
                          </m:r>
                        </m:e>
                      </m:acc>
                    </m:oMath>
                  </m:oMathPara>
                </a14:m>
                <a:endParaRPr lang="en-US" i="1" dirty="0"/>
              </a:p>
            </p:txBody>
          </p:sp>
        </mc:Choice>
        <mc:Fallback xmlns="">
          <p:sp>
            <p:nvSpPr>
              <p:cNvPr id="2" name="TextBox 1"/>
              <p:cNvSpPr txBox="1">
                <a:spLocks noRot="1" noChangeAspect="1" noMove="1" noResize="1" noEditPoints="1" noAdjustHandles="1" noChangeArrowheads="1" noChangeShapeType="1" noTextEdit="1"/>
              </p:cNvSpPr>
              <p:nvPr/>
            </p:nvSpPr>
            <p:spPr>
              <a:xfrm>
                <a:off x="3220838" y="6233101"/>
                <a:ext cx="5183663" cy="461665"/>
              </a:xfrm>
              <a:prstGeom prst="rect">
                <a:avLst/>
              </a:prstGeom>
              <a:blipFill rotWithShape="1">
                <a:blip r:embed="rId9" cstate="print"/>
                <a:stretch>
                  <a:fillRect t="-10526" r="-5758" b="-28947"/>
                </a:stretch>
              </a:blipFill>
            </p:spPr>
            <p:txBody>
              <a:bodyPr/>
              <a:lstStyle/>
              <a:p>
                <a:r>
                  <a:rPr lang="en-US">
                    <a:noFill/>
                  </a:rPr>
                  <a:t> </a:t>
                </a:r>
              </a:p>
            </p:txBody>
          </p:sp>
        </mc:Fallback>
      </mc:AlternateContent>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62194"/>
                                        </p:tgtEl>
                                        <p:attrNameLst>
                                          <p:attrName>style.visibility</p:attrName>
                                        </p:attrNameLst>
                                      </p:cBhvr>
                                      <p:to>
                                        <p:strVal val="visible"/>
                                      </p:to>
                                    </p:set>
                                    <p:anim calcmode="lin" valueType="num">
                                      <p:cBhvr additive="base">
                                        <p:cTn id="13" dur="500" fill="hold"/>
                                        <p:tgtEl>
                                          <p:spTgt spid="562194"/>
                                        </p:tgtEl>
                                        <p:attrNameLst>
                                          <p:attrName>ppt_x</p:attrName>
                                        </p:attrNameLst>
                                      </p:cBhvr>
                                      <p:tavLst>
                                        <p:tav tm="0">
                                          <p:val>
                                            <p:strVal val="0-#ppt_w/2"/>
                                          </p:val>
                                        </p:tav>
                                        <p:tav tm="100000">
                                          <p:val>
                                            <p:strVal val="#ppt_x"/>
                                          </p:val>
                                        </p:tav>
                                      </p:tavLst>
                                    </p:anim>
                                    <p:anim calcmode="lin" valueType="num">
                                      <p:cBhvr additive="base">
                                        <p:cTn id="14" dur="500" fill="hold"/>
                                        <p:tgtEl>
                                          <p:spTgt spid="56219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1+#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9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title"/>
          </p:nvPr>
        </p:nvSpPr>
        <p:spPr>
          <a:xfrm>
            <a:off x="685800" y="609600"/>
            <a:ext cx="7772400" cy="792163"/>
          </a:xfrm>
        </p:spPr>
        <p:txBody>
          <a:bodyPr/>
          <a:lstStyle/>
          <a:p>
            <a:r>
              <a:rPr lang="en-US" sz="3600" dirty="0" smtClean="0">
                <a:solidFill>
                  <a:srgbClr val="FFFFFF"/>
                </a:solidFill>
                <a:latin typeface="Calibri" pitchFamily="34" charset="0"/>
                <a:cs typeface="Calibri" pitchFamily="34" charset="0"/>
              </a:rPr>
              <a:t>The Residual Vector Written Differently</a:t>
            </a:r>
          </a:p>
        </p:txBody>
      </p:sp>
      <p:graphicFrame>
        <p:nvGraphicFramePr>
          <p:cNvPr id="35843" name="Object 6"/>
          <p:cNvGraphicFramePr>
            <a:graphicFrameLocks noChangeAspect="1"/>
          </p:cNvGraphicFramePr>
          <p:nvPr>
            <p:extLst>
              <p:ext uri="{D42A27DB-BD31-4B8C-83A1-F6EECF244321}">
                <p14:modId xmlns:p14="http://schemas.microsoft.com/office/powerpoint/2010/main" val="3642258271"/>
              </p:ext>
            </p:extLst>
          </p:nvPr>
        </p:nvGraphicFramePr>
        <p:xfrm>
          <a:off x="2119313" y="2600325"/>
          <a:ext cx="4841875" cy="2438400"/>
        </p:xfrm>
        <a:graphic>
          <a:graphicData uri="http://schemas.openxmlformats.org/presentationml/2006/ole">
            <mc:AlternateContent xmlns:mc="http://schemas.openxmlformats.org/markup-compatibility/2006">
              <mc:Choice xmlns:v="urn:schemas-microsoft-com:vml" Requires="v">
                <p:oleObj spid="_x0000_s35863" name="Equation" r:id="rId3" imgW="1866600" imgH="939600" progId="Equation.3">
                  <p:embed/>
                </p:oleObj>
              </mc:Choice>
              <mc:Fallback>
                <p:oleObj name="Equation" r:id="rId3" imgW="1866600" imgH="939600" progId="Equation.3">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9313" y="2600325"/>
                        <a:ext cx="4841875" cy="2438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dissolv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ctrTitle"/>
          </p:nvPr>
        </p:nvSpPr>
        <p:spPr>
          <a:xfrm>
            <a:off x="685800" y="2635401"/>
            <a:ext cx="7772400" cy="1470025"/>
          </a:xfrm>
        </p:spPr>
        <p:txBody>
          <a:bodyPr/>
          <a:lstStyle/>
          <a:p>
            <a:r>
              <a:rPr lang="en-US" dirty="0" smtClean="0">
                <a:solidFill>
                  <a:schemeClr val="tx1"/>
                </a:solidFill>
                <a:latin typeface="Calibri" pitchFamily="34" charset="0"/>
                <a:cs typeface="Calibri" pitchFamily="34" charset="0"/>
              </a:rPr>
              <a:t>Sum of Squares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46100" y="609600"/>
            <a:ext cx="7912100" cy="782638"/>
          </a:xfrm>
        </p:spPr>
        <p:txBody>
          <a:bodyPr/>
          <a:lstStyle/>
          <a:p>
            <a:pPr algn="l"/>
            <a:r>
              <a:rPr lang="en-US" sz="4000" smtClean="0">
                <a:solidFill>
                  <a:srgbClr val="FFFFFF"/>
                </a:solidFill>
                <a:latin typeface="Calibri" pitchFamily="34" charset="0"/>
                <a:cs typeface="Calibri" pitchFamily="34" charset="0"/>
              </a:rPr>
              <a:t>Sum of squares</a:t>
            </a:r>
          </a:p>
        </p:txBody>
      </p:sp>
      <p:sp>
        <p:nvSpPr>
          <p:cNvPr id="37891" name="Text Box 3"/>
          <p:cNvSpPr txBox="1">
            <a:spLocks noChangeArrowheads="1"/>
          </p:cNvSpPr>
          <p:nvPr/>
        </p:nvSpPr>
        <p:spPr bwMode="auto">
          <a:xfrm>
            <a:off x="136525" y="1417638"/>
            <a:ext cx="8748713"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800" dirty="0">
                <a:latin typeface="Calibri" pitchFamily="34" charset="0"/>
                <a:cs typeface="Calibri" pitchFamily="34" charset="0"/>
              </a:rPr>
              <a:t>In general, if you multiply any vector </a:t>
            </a:r>
            <a:r>
              <a:rPr lang="en-US" sz="2800" i="1" dirty="0">
                <a:latin typeface="Calibri" pitchFamily="34" charset="0"/>
                <a:cs typeface="Calibri" pitchFamily="34" charset="0"/>
              </a:rPr>
              <a:t>t </a:t>
            </a:r>
            <a:r>
              <a:rPr lang="en-US" sz="2800" dirty="0">
                <a:latin typeface="Calibri" pitchFamily="34" charset="0"/>
                <a:cs typeface="Calibri" pitchFamily="34" charset="0"/>
              </a:rPr>
              <a:t>by its transpose </a:t>
            </a:r>
            <a:r>
              <a:rPr lang="en-US" sz="2800" i="1" dirty="0" err="1">
                <a:latin typeface="Calibri" pitchFamily="34" charset="0"/>
                <a:cs typeface="Calibri" pitchFamily="34" charset="0"/>
              </a:rPr>
              <a:t>t</a:t>
            </a:r>
            <a:r>
              <a:rPr lang="en-US" sz="2800" baseline="30000" dirty="0" err="1">
                <a:latin typeface="Calibri" pitchFamily="34" charset="0"/>
                <a:cs typeface="Calibri" pitchFamily="34" charset="0"/>
              </a:rPr>
              <a:t>T</a:t>
            </a:r>
            <a:r>
              <a:rPr lang="en-US" sz="2800" dirty="0" smtClean="0">
                <a:latin typeface="Calibri" pitchFamily="34" charset="0"/>
                <a:cs typeface="Calibri" pitchFamily="34" charset="0"/>
              </a:rPr>
              <a:t>, </a:t>
            </a:r>
            <a:r>
              <a:rPr lang="en-US" sz="2800" dirty="0">
                <a:latin typeface="Calibri" pitchFamily="34" charset="0"/>
                <a:cs typeface="Calibri" pitchFamily="34" charset="0"/>
              </a:rPr>
              <a:t>(or rather, multiply </a:t>
            </a:r>
            <a:r>
              <a:rPr lang="en-US" sz="2800" i="1" dirty="0" err="1" smtClean="0">
                <a:latin typeface="Calibri" pitchFamily="34" charset="0"/>
                <a:cs typeface="Calibri" pitchFamily="34" charset="0"/>
              </a:rPr>
              <a:t>t</a:t>
            </a:r>
            <a:r>
              <a:rPr lang="en-US" sz="2800" baseline="30000" dirty="0" err="1">
                <a:latin typeface="Calibri" pitchFamily="34" charset="0"/>
                <a:cs typeface="Calibri" pitchFamily="34" charset="0"/>
              </a:rPr>
              <a:t>T</a:t>
            </a:r>
            <a:r>
              <a:rPr lang="en-US" sz="2800" dirty="0" smtClean="0">
                <a:latin typeface="Calibri" pitchFamily="34" charset="0"/>
                <a:cs typeface="Calibri" pitchFamily="34" charset="0"/>
              </a:rPr>
              <a:t> </a:t>
            </a:r>
            <a:r>
              <a:rPr lang="en-US" sz="2800" dirty="0">
                <a:latin typeface="Calibri" pitchFamily="34" charset="0"/>
                <a:cs typeface="Calibri" pitchFamily="34" charset="0"/>
              </a:rPr>
              <a:t>by </a:t>
            </a:r>
            <a:r>
              <a:rPr lang="en-US" sz="2800" i="1" dirty="0">
                <a:latin typeface="Calibri" pitchFamily="34" charset="0"/>
                <a:cs typeface="Calibri" pitchFamily="34" charset="0"/>
              </a:rPr>
              <a:t>t</a:t>
            </a:r>
            <a:r>
              <a:rPr lang="en-US" sz="2800" dirty="0">
                <a:latin typeface="Calibri" pitchFamily="34" charset="0"/>
                <a:cs typeface="Calibri" pitchFamily="34" charset="0"/>
              </a:rPr>
              <a:t>) you get a </a:t>
            </a:r>
            <a:r>
              <a:rPr lang="en-US" sz="2800" b="1" dirty="0">
                <a:latin typeface="Calibri" pitchFamily="34" charset="0"/>
                <a:cs typeface="Calibri" pitchFamily="34" charset="0"/>
              </a:rPr>
              <a:t>sum of squares</a:t>
            </a:r>
            <a:r>
              <a:rPr lang="en-US" sz="2800" dirty="0">
                <a:latin typeface="Calibri" pitchFamily="34" charset="0"/>
                <a:cs typeface="Calibri" pitchFamily="34" charset="0"/>
              </a:rPr>
              <a:t>.</a:t>
            </a:r>
          </a:p>
          <a:p>
            <a:pPr>
              <a:spcBef>
                <a:spcPct val="50000"/>
              </a:spcBef>
            </a:pPr>
            <a:endParaRPr lang="en-US" sz="2800" dirty="0">
              <a:latin typeface="Calibri" pitchFamily="34" charset="0"/>
              <a:cs typeface="Calibri" pitchFamily="34" charset="0"/>
            </a:endParaRPr>
          </a:p>
          <a:p>
            <a:pPr>
              <a:spcBef>
                <a:spcPct val="50000"/>
              </a:spcBef>
            </a:pPr>
            <a:endParaRPr lang="en-US" sz="2800" dirty="0">
              <a:latin typeface="Calibri" pitchFamily="34" charset="0"/>
              <a:cs typeface="Calibri" pitchFamily="34" charset="0"/>
            </a:endParaRPr>
          </a:p>
          <a:p>
            <a:pPr>
              <a:spcBef>
                <a:spcPct val="50000"/>
              </a:spcBef>
            </a:pPr>
            <a:endParaRPr lang="en-US" sz="1200" dirty="0">
              <a:latin typeface="Calibri" pitchFamily="34" charset="0"/>
              <a:cs typeface="Calibri" pitchFamily="34" charset="0"/>
            </a:endParaRPr>
          </a:p>
          <a:p>
            <a:pPr>
              <a:spcBef>
                <a:spcPct val="50000"/>
              </a:spcBef>
            </a:pPr>
            <a:endParaRPr lang="en-US" sz="1200" dirty="0">
              <a:latin typeface="Calibri" pitchFamily="34" charset="0"/>
              <a:cs typeface="Calibri" pitchFamily="34" charset="0"/>
            </a:endParaRPr>
          </a:p>
          <a:p>
            <a:pPr>
              <a:spcBef>
                <a:spcPct val="50000"/>
              </a:spcBef>
            </a:pPr>
            <a:endParaRPr lang="en-US" sz="1200" dirty="0">
              <a:latin typeface="Calibri" pitchFamily="34" charset="0"/>
              <a:cs typeface="Calibri" pitchFamily="34" charset="0"/>
            </a:endParaRPr>
          </a:p>
          <a:p>
            <a:pPr>
              <a:spcBef>
                <a:spcPct val="50000"/>
              </a:spcBef>
            </a:pPr>
            <a:r>
              <a:rPr lang="en-US" sz="2800" dirty="0">
                <a:latin typeface="Calibri" pitchFamily="34" charset="0"/>
                <a:cs typeface="Calibri" pitchFamily="34" charset="0"/>
              </a:rPr>
              <a:t>So in that case, if you pre-multiply residual vector               by its transpose             , you’ll get residual sum of squares:</a:t>
            </a:r>
          </a:p>
        </p:txBody>
      </p:sp>
      <p:graphicFrame>
        <p:nvGraphicFramePr>
          <p:cNvPr id="587780" name="Object 4"/>
          <p:cNvGraphicFramePr>
            <a:graphicFrameLocks noChangeAspect="1"/>
          </p:cNvGraphicFramePr>
          <p:nvPr/>
        </p:nvGraphicFramePr>
        <p:xfrm>
          <a:off x="1100138" y="2374900"/>
          <a:ext cx="7018337" cy="2209800"/>
        </p:xfrm>
        <a:graphic>
          <a:graphicData uri="http://schemas.openxmlformats.org/presentationml/2006/ole">
            <mc:AlternateContent xmlns:mc="http://schemas.openxmlformats.org/markup-compatibility/2006">
              <mc:Choice xmlns:v="urn:schemas-microsoft-com:vml" Requires="v">
                <p:oleObj spid="_x0000_s37978" name="Equation" r:id="rId4" imgW="2984500" imgH="939800" progId="Equation.3">
                  <p:embed/>
                </p:oleObj>
              </mc:Choice>
              <mc:Fallback>
                <p:oleObj name="Equation" r:id="rId4" imgW="2984500" imgH="939800" progId="Equation.3">
                  <p:embed/>
                  <p:pic>
                    <p:nvPicPr>
                      <p:cNvPr id="0" name="Picture 8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0138" y="2374900"/>
                        <a:ext cx="7018337" cy="220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3" name="Object 1"/>
          <p:cNvGraphicFramePr>
            <a:graphicFrameLocks noChangeAspect="1"/>
          </p:cNvGraphicFramePr>
          <p:nvPr>
            <p:extLst>
              <p:ext uri="{D42A27DB-BD31-4B8C-83A1-F6EECF244321}">
                <p14:modId xmlns:p14="http://schemas.microsoft.com/office/powerpoint/2010/main" val="4056827611"/>
              </p:ext>
            </p:extLst>
          </p:nvPr>
        </p:nvGraphicFramePr>
        <p:xfrm>
          <a:off x="722313" y="5791200"/>
          <a:ext cx="7696200" cy="957263"/>
        </p:xfrm>
        <a:graphic>
          <a:graphicData uri="http://schemas.openxmlformats.org/presentationml/2006/ole">
            <mc:AlternateContent xmlns:mc="http://schemas.openxmlformats.org/markup-compatibility/2006">
              <mc:Choice xmlns:v="urn:schemas-microsoft-com:vml" Requires="v">
                <p:oleObj spid="_x0000_s37979" name="Equation" r:id="rId6" imgW="3466800" imgH="431640" progId="Equation.3">
                  <p:embed/>
                </p:oleObj>
              </mc:Choice>
              <mc:Fallback>
                <p:oleObj name="Equation" r:id="rId6" imgW="3466800" imgH="431640" progId="Equation.3">
                  <p:embed/>
                  <p:pic>
                    <p:nvPicPr>
                      <p:cNvPr id="0" name="Picture 8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2313" y="5791200"/>
                        <a:ext cx="7696200" cy="957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4" name="Object 2"/>
          <p:cNvGraphicFramePr>
            <a:graphicFrameLocks noChangeAspect="1"/>
          </p:cNvGraphicFramePr>
          <p:nvPr>
            <p:extLst>
              <p:ext uri="{D42A27DB-BD31-4B8C-83A1-F6EECF244321}">
                <p14:modId xmlns:p14="http://schemas.microsoft.com/office/powerpoint/2010/main" val="3723567301"/>
              </p:ext>
            </p:extLst>
          </p:nvPr>
        </p:nvGraphicFramePr>
        <p:xfrm>
          <a:off x="2516188" y="4956175"/>
          <a:ext cx="1122362" cy="617538"/>
        </p:xfrm>
        <a:graphic>
          <a:graphicData uri="http://schemas.openxmlformats.org/presentationml/2006/ole">
            <mc:AlternateContent xmlns:mc="http://schemas.openxmlformats.org/markup-compatibility/2006">
              <mc:Choice xmlns:v="urn:schemas-microsoft-com:vml" Requires="v">
                <p:oleObj spid="_x0000_s37980" name="Equation" r:id="rId8" imgW="507960" imgH="279360" progId="Equation.3">
                  <p:embed/>
                </p:oleObj>
              </mc:Choice>
              <mc:Fallback>
                <p:oleObj name="Equation" r:id="rId8" imgW="507960" imgH="279360" progId="Equation.3">
                  <p:embed/>
                  <p:pic>
                    <p:nvPicPr>
                      <p:cNvPr id="0" name="Picture 8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6188" y="4956175"/>
                        <a:ext cx="1122362" cy="61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5" name="Object 4"/>
          <p:cNvGraphicFramePr>
            <a:graphicFrameLocks noChangeAspect="1"/>
          </p:cNvGraphicFramePr>
          <p:nvPr>
            <p:extLst>
              <p:ext uri="{D42A27DB-BD31-4B8C-83A1-F6EECF244321}">
                <p14:modId xmlns:p14="http://schemas.microsoft.com/office/powerpoint/2010/main" val="1787741923"/>
              </p:ext>
            </p:extLst>
          </p:nvPr>
        </p:nvGraphicFramePr>
        <p:xfrm>
          <a:off x="7459663" y="4600575"/>
          <a:ext cx="982662" cy="533400"/>
        </p:xfrm>
        <a:graphic>
          <a:graphicData uri="http://schemas.openxmlformats.org/presentationml/2006/ole">
            <mc:AlternateContent xmlns:mc="http://schemas.openxmlformats.org/markup-compatibility/2006">
              <mc:Choice xmlns:v="urn:schemas-microsoft-com:vml" Requires="v">
                <p:oleObj spid="_x0000_s37981" name="Equation" r:id="rId10" imgW="444240" imgH="241200" progId="Equation.3">
                  <p:embed/>
                </p:oleObj>
              </mc:Choice>
              <mc:Fallback>
                <p:oleObj name="Equation" r:id="rId10" imgW="444240" imgH="241200" progId="Equation.3">
                  <p:embed/>
                  <p:pic>
                    <p:nvPicPr>
                      <p:cNvPr id="0" name="Picture 8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59663" y="4600575"/>
                        <a:ext cx="982662"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87780"/>
                                        </p:tgtEl>
                                        <p:attrNameLst>
                                          <p:attrName>style.visibility</p:attrName>
                                        </p:attrNameLst>
                                      </p:cBhvr>
                                      <p:to>
                                        <p:strVal val="visible"/>
                                      </p:to>
                                    </p:set>
                                    <p:anim calcmode="lin" valueType="num">
                                      <p:cBhvr additive="base">
                                        <p:cTn id="7" dur="500" fill="hold"/>
                                        <p:tgtEl>
                                          <p:spTgt spid="587780"/>
                                        </p:tgtEl>
                                        <p:attrNameLst>
                                          <p:attrName>ppt_x</p:attrName>
                                        </p:attrNameLst>
                                      </p:cBhvr>
                                      <p:tavLst>
                                        <p:tav tm="0">
                                          <p:val>
                                            <p:strVal val="#ppt_x"/>
                                          </p:val>
                                        </p:tav>
                                        <p:tav tm="100000">
                                          <p:val>
                                            <p:strVal val="#ppt_x"/>
                                          </p:val>
                                        </p:tav>
                                      </p:tavLst>
                                    </p:anim>
                                    <p:anim calcmode="lin" valueType="num">
                                      <p:cBhvr additive="base">
                                        <p:cTn id="8" dur="500" fill="hold"/>
                                        <p:tgtEl>
                                          <p:spTgt spid="5877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609600"/>
            <a:ext cx="7772400" cy="768350"/>
          </a:xfrm>
        </p:spPr>
        <p:txBody>
          <a:bodyPr/>
          <a:lstStyle/>
          <a:p>
            <a:pPr algn="l"/>
            <a:r>
              <a:rPr lang="en-US" sz="3600" smtClean="0">
                <a:solidFill>
                  <a:srgbClr val="FFFFFF"/>
                </a:solidFill>
                <a:latin typeface="Calibri" pitchFamily="34" charset="0"/>
                <a:cs typeface="Calibri" pitchFamily="34" charset="0"/>
              </a:rPr>
              <a:t>Total sum of squares</a:t>
            </a:r>
          </a:p>
        </p:txBody>
      </p:sp>
      <p:graphicFrame>
        <p:nvGraphicFramePr>
          <p:cNvPr id="38915" name="Object 3"/>
          <p:cNvGraphicFramePr>
            <a:graphicFrameLocks noChangeAspect="1"/>
          </p:cNvGraphicFramePr>
          <p:nvPr/>
        </p:nvGraphicFramePr>
        <p:xfrm>
          <a:off x="1668463" y="2347913"/>
          <a:ext cx="5762625" cy="1152525"/>
        </p:xfrm>
        <a:graphic>
          <a:graphicData uri="http://schemas.openxmlformats.org/presentationml/2006/ole">
            <mc:AlternateContent xmlns:mc="http://schemas.openxmlformats.org/markup-compatibility/2006">
              <mc:Choice xmlns:v="urn:schemas-microsoft-com:vml" Requires="v">
                <p:oleObj spid="_x0000_s38957" name="Equation" r:id="rId4" imgW="2286000" imgH="457200" progId="Equation.3">
                  <p:embed/>
                </p:oleObj>
              </mc:Choice>
              <mc:Fallback>
                <p:oleObj name="Equation" r:id="rId4" imgW="2286000" imgH="457200" progId="Equation.3">
                  <p:embed/>
                  <p:pic>
                    <p:nvPicPr>
                      <p:cNvPr id="0" name="Picture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8463" y="2347913"/>
                        <a:ext cx="5762625" cy="1152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16" name="Text Box 4"/>
          <p:cNvSpPr txBox="1">
            <a:spLocks noChangeArrowheads="1"/>
          </p:cNvSpPr>
          <p:nvPr/>
        </p:nvSpPr>
        <p:spPr bwMode="auto">
          <a:xfrm>
            <a:off x="768350" y="1743075"/>
            <a:ext cx="7556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800">
                <a:latin typeface="Calibri" pitchFamily="34" charset="0"/>
                <a:cs typeface="Calibri" pitchFamily="34" charset="0"/>
              </a:rPr>
              <a:t>In the last deck of slides, we saw that:</a:t>
            </a:r>
          </a:p>
        </p:txBody>
      </p:sp>
      <p:grpSp>
        <p:nvGrpSpPr>
          <p:cNvPr id="38917" name="Group 9"/>
          <p:cNvGrpSpPr>
            <a:grpSpLocks/>
          </p:cNvGrpSpPr>
          <p:nvPr/>
        </p:nvGrpSpPr>
        <p:grpSpPr bwMode="auto">
          <a:xfrm>
            <a:off x="768350" y="3748088"/>
            <a:ext cx="7556500" cy="2441575"/>
            <a:chOff x="484" y="2430"/>
            <a:chExt cx="4760" cy="1538"/>
          </a:xfrm>
        </p:grpSpPr>
        <p:graphicFrame>
          <p:nvGraphicFramePr>
            <p:cNvPr id="38918" name="Object 6"/>
            <p:cNvGraphicFramePr>
              <a:graphicFrameLocks noChangeAspect="1"/>
            </p:cNvGraphicFramePr>
            <p:nvPr/>
          </p:nvGraphicFramePr>
          <p:xfrm>
            <a:off x="1734" y="2904"/>
            <a:ext cx="2046" cy="656"/>
          </p:xfrm>
          <a:graphic>
            <a:graphicData uri="http://schemas.openxmlformats.org/presentationml/2006/ole">
              <mc:AlternateContent xmlns:mc="http://schemas.openxmlformats.org/markup-compatibility/2006">
                <mc:Choice xmlns:v="urn:schemas-microsoft-com:vml" Requires="v">
                  <p:oleObj spid="_x0000_s38958" name="Equation" r:id="rId6" imgW="1346200" imgH="431800" progId="Equation.3">
                    <p:embed/>
                  </p:oleObj>
                </mc:Choice>
                <mc:Fallback>
                  <p:oleObj name="Equation" r:id="rId6" imgW="1346200" imgH="431800" progId="Equation.3">
                    <p:embed/>
                    <p:pic>
                      <p:nvPicPr>
                        <p:cNvPr id="0" name="Picture 4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34" y="2904"/>
                          <a:ext cx="2046" cy="6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19" name="Text Box 7"/>
            <p:cNvSpPr txBox="1">
              <a:spLocks noChangeArrowheads="1"/>
            </p:cNvSpPr>
            <p:nvPr/>
          </p:nvSpPr>
          <p:spPr bwMode="auto">
            <a:xfrm>
              <a:off x="484" y="2430"/>
              <a:ext cx="36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800">
                  <a:latin typeface="Calibri" pitchFamily="34" charset="0"/>
                  <a:cs typeface="Calibri" pitchFamily="34" charset="0"/>
                </a:rPr>
                <a:t>In matrix notation, we can write:</a:t>
              </a:r>
            </a:p>
          </p:txBody>
        </p:sp>
        <p:sp>
          <p:nvSpPr>
            <p:cNvPr id="38920" name="Text Box 8"/>
            <p:cNvSpPr txBox="1">
              <a:spLocks noChangeArrowheads="1"/>
            </p:cNvSpPr>
            <p:nvPr/>
          </p:nvSpPr>
          <p:spPr bwMode="auto">
            <a:xfrm>
              <a:off x="484" y="3641"/>
              <a:ext cx="47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800">
                  <a:latin typeface="Calibri" pitchFamily="34" charset="0"/>
                  <a:cs typeface="Calibri" pitchFamily="34" charset="0"/>
                </a:rPr>
                <a:t>where </a:t>
              </a:r>
              <a:r>
                <a:rPr lang="en-US" sz="2800" b="1">
                  <a:latin typeface="Calibri" pitchFamily="34" charset="0"/>
                  <a:cs typeface="Calibri" pitchFamily="34" charset="0"/>
                </a:rPr>
                <a:t>J</a:t>
              </a:r>
              <a:r>
                <a:rPr lang="en-US" sz="2800">
                  <a:latin typeface="Calibri" pitchFamily="34" charset="0"/>
                  <a:cs typeface="Calibri" pitchFamily="34" charset="0"/>
                </a:rPr>
                <a:t> is a (square) </a:t>
              </a:r>
              <a:r>
                <a:rPr lang="en-US" sz="2800" i="1">
                  <a:latin typeface="Calibri" pitchFamily="34" charset="0"/>
                  <a:cs typeface="Calibri" pitchFamily="34" charset="0"/>
                </a:rPr>
                <a:t>n</a:t>
              </a:r>
              <a:r>
                <a:rPr lang="en-US" sz="2800">
                  <a:latin typeface="Calibri" pitchFamily="34" charset="0"/>
                  <a:cs typeface="Calibri" pitchFamily="34" charset="0"/>
                </a:rPr>
                <a:t>×</a:t>
              </a:r>
              <a:r>
                <a:rPr lang="en-US" sz="2800" i="1">
                  <a:latin typeface="Calibri" pitchFamily="34" charset="0"/>
                  <a:cs typeface="Calibri" pitchFamily="34" charset="0"/>
                </a:rPr>
                <a:t>n</a:t>
              </a:r>
              <a:r>
                <a:rPr lang="en-US" sz="2800">
                  <a:latin typeface="Calibri" pitchFamily="34" charset="0"/>
                  <a:cs typeface="Calibri" pitchFamily="34" charset="0"/>
                </a:rPr>
                <a:t> matrix containing all 1’s.</a:t>
              </a:r>
            </a:p>
          </p:txBody>
        </p:sp>
      </p:grpSp>
    </p:spTree>
  </p:cSld>
  <p:clrMapOvr>
    <a:masterClrMapping/>
  </p:clrMapOvr>
  <p:transition>
    <p:circl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ctrTitle"/>
          </p:nvPr>
        </p:nvSpPr>
        <p:spPr/>
        <p:txBody>
          <a:bodyPr/>
          <a:lstStyle/>
          <a:p>
            <a:r>
              <a:rPr lang="en-US" smtClean="0">
                <a:solidFill>
                  <a:schemeClr val="tx1"/>
                </a:solidFill>
                <a:latin typeface="Calibri" pitchFamily="34" charset="0"/>
                <a:cs typeface="Calibri" pitchFamily="34" charset="0"/>
              </a:rPr>
              <a:t>Model assumptions</a:t>
            </a:r>
          </a:p>
        </p:txBody>
      </p:sp>
    </p:spTree>
  </p:cSld>
  <p:clrMapOvr>
    <a:masterClrMapping/>
  </p:clrMapOvr>
  <p:transition>
    <p:split orient="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77838" y="609600"/>
            <a:ext cx="7980362" cy="755650"/>
          </a:xfrm>
        </p:spPr>
        <p:txBody>
          <a:bodyPr/>
          <a:lstStyle/>
          <a:p>
            <a:pPr algn="l"/>
            <a:r>
              <a:rPr lang="en-US" sz="3600" smtClean="0">
                <a:solidFill>
                  <a:srgbClr val="FFFFFF"/>
                </a:solidFill>
                <a:latin typeface="Calibri" pitchFamily="34" charset="0"/>
                <a:cs typeface="Calibri" pitchFamily="34" charset="0"/>
              </a:rPr>
              <a:t>Error term assumptions</a:t>
            </a:r>
          </a:p>
        </p:txBody>
      </p:sp>
      <p:sp>
        <p:nvSpPr>
          <p:cNvPr id="594947" name="Rectangle 3"/>
          <p:cNvSpPr>
            <a:spLocks noGrp="1" noChangeArrowheads="1"/>
          </p:cNvSpPr>
          <p:nvPr>
            <p:ph type="body" idx="1"/>
          </p:nvPr>
        </p:nvSpPr>
        <p:spPr/>
        <p:txBody>
          <a:bodyPr/>
          <a:lstStyle/>
          <a:p>
            <a:r>
              <a:rPr lang="en-US" smtClean="0">
                <a:latin typeface="Calibri" pitchFamily="34" charset="0"/>
                <a:cs typeface="Calibri" pitchFamily="34" charset="0"/>
              </a:rPr>
              <a:t>Recall that the error terms </a:t>
            </a:r>
            <a:r>
              <a:rPr lang="el-GR" smtClean="0">
                <a:latin typeface="Calibri" pitchFamily="34" charset="0"/>
                <a:cs typeface="Calibri" pitchFamily="34" charset="0"/>
              </a:rPr>
              <a:t>ε</a:t>
            </a:r>
            <a:r>
              <a:rPr lang="en-US" baseline="-25000" smtClean="0">
                <a:latin typeface="Calibri" pitchFamily="34" charset="0"/>
                <a:cs typeface="Calibri" pitchFamily="34" charset="0"/>
              </a:rPr>
              <a:t>i</a:t>
            </a:r>
            <a:r>
              <a:rPr lang="en-US" smtClean="0">
                <a:latin typeface="Calibri" pitchFamily="34" charset="0"/>
                <a:cs typeface="Calibri" pitchFamily="34" charset="0"/>
              </a:rPr>
              <a:t> are:</a:t>
            </a:r>
          </a:p>
          <a:p>
            <a:pPr lvl="1"/>
            <a:r>
              <a:rPr lang="en-US" smtClean="0">
                <a:solidFill>
                  <a:schemeClr val="accent2"/>
                </a:solidFill>
                <a:latin typeface="Calibri" pitchFamily="34" charset="0"/>
                <a:cs typeface="Calibri" pitchFamily="34" charset="0"/>
              </a:rPr>
              <a:t>n</a:t>
            </a:r>
            <a:r>
              <a:rPr lang="en-US" smtClean="0">
                <a:latin typeface="Calibri" pitchFamily="34" charset="0"/>
                <a:cs typeface="Calibri" pitchFamily="34" charset="0"/>
              </a:rPr>
              <a:t>ormally distributed (with mean 0)</a:t>
            </a:r>
          </a:p>
          <a:p>
            <a:pPr lvl="1"/>
            <a:r>
              <a:rPr lang="en-US" smtClean="0">
                <a:latin typeface="Calibri" pitchFamily="34" charset="0"/>
                <a:cs typeface="Calibri" pitchFamily="34" charset="0"/>
              </a:rPr>
              <a:t>with</a:t>
            </a:r>
            <a:r>
              <a:rPr lang="en-US" smtClean="0">
                <a:solidFill>
                  <a:schemeClr val="accent2"/>
                </a:solidFill>
                <a:latin typeface="Calibri" pitchFamily="34" charset="0"/>
                <a:cs typeface="Calibri" pitchFamily="34" charset="0"/>
              </a:rPr>
              <a:t> e</a:t>
            </a:r>
            <a:r>
              <a:rPr lang="en-US" smtClean="0">
                <a:latin typeface="Calibri" pitchFamily="34" charset="0"/>
                <a:cs typeface="Calibri" pitchFamily="34" charset="0"/>
              </a:rPr>
              <a:t>qual variances </a:t>
            </a:r>
            <a:r>
              <a:rPr lang="el-GR" smtClean="0">
                <a:latin typeface="Calibri" pitchFamily="34" charset="0"/>
                <a:cs typeface="Calibri" pitchFamily="34" charset="0"/>
              </a:rPr>
              <a:t>σ</a:t>
            </a:r>
            <a:r>
              <a:rPr lang="en-US" baseline="30000" smtClean="0">
                <a:latin typeface="Calibri" pitchFamily="34" charset="0"/>
                <a:cs typeface="Calibri" pitchFamily="34" charset="0"/>
              </a:rPr>
              <a:t>2</a:t>
            </a:r>
            <a:endParaRPr lang="en-US" smtClean="0">
              <a:latin typeface="Calibri" pitchFamily="34" charset="0"/>
              <a:cs typeface="Calibri" pitchFamily="34" charset="0"/>
            </a:endParaRPr>
          </a:p>
          <a:p>
            <a:pPr lvl="1"/>
            <a:r>
              <a:rPr lang="en-US" smtClean="0">
                <a:solidFill>
                  <a:schemeClr val="accent2"/>
                </a:solidFill>
                <a:latin typeface="Calibri" pitchFamily="34" charset="0"/>
                <a:cs typeface="Calibri" pitchFamily="34" charset="0"/>
              </a:rPr>
              <a:t>i</a:t>
            </a:r>
            <a:r>
              <a:rPr lang="en-US" smtClean="0">
                <a:latin typeface="Calibri" pitchFamily="34" charset="0"/>
                <a:cs typeface="Calibri" pitchFamily="34" charset="0"/>
              </a:rPr>
              <a:t>ndependent</a:t>
            </a:r>
          </a:p>
          <a:p>
            <a:r>
              <a:rPr lang="en-US" smtClean="0">
                <a:latin typeface="Calibri" pitchFamily="34" charset="0"/>
                <a:cs typeface="Calibri" pitchFamily="34" charset="0"/>
              </a:rPr>
              <a:t>Now, let’s interpret this into matrix and vector language</a:t>
            </a:r>
            <a:endParaRPr lang="el-GR" smtClean="0">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94947">
                                            <p:txEl>
                                              <p:pRg st="0" end="0"/>
                                            </p:txEl>
                                          </p:spTgt>
                                        </p:tgtEl>
                                        <p:attrNameLst>
                                          <p:attrName>style.visibility</p:attrName>
                                        </p:attrNameLst>
                                      </p:cBhvr>
                                      <p:to>
                                        <p:strVal val="visible"/>
                                      </p:to>
                                    </p:set>
                                    <p:anim calcmode="lin" valueType="num">
                                      <p:cBhvr additive="base">
                                        <p:cTn id="7" dur="500" fill="hold"/>
                                        <p:tgtEl>
                                          <p:spTgt spid="5949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9494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94947">
                                            <p:txEl>
                                              <p:pRg st="1" end="1"/>
                                            </p:txEl>
                                          </p:spTgt>
                                        </p:tgtEl>
                                        <p:attrNameLst>
                                          <p:attrName>style.visibility</p:attrName>
                                        </p:attrNameLst>
                                      </p:cBhvr>
                                      <p:to>
                                        <p:strVal val="visible"/>
                                      </p:to>
                                    </p:set>
                                    <p:anim calcmode="lin" valueType="num">
                                      <p:cBhvr additive="base">
                                        <p:cTn id="11" dur="500" fill="hold"/>
                                        <p:tgtEl>
                                          <p:spTgt spid="59494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9494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94947">
                                            <p:txEl>
                                              <p:pRg st="2" end="2"/>
                                            </p:txEl>
                                          </p:spTgt>
                                        </p:tgtEl>
                                        <p:attrNameLst>
                                          <p:attrName>style.visibility</p:attrName>
                                        </p:attrNameLst>
                                      </p:cBhvr>
                                      <p:to>
                                        <p:strVal val="visible"/>
                                      </p:to>
                                    </p:set>
                                    <p:anim calcmode="lin" valueType="num">
                                      <p:cBhvr additive="base">
                                        <p:cTn id="15" dur="500" fill="hold"/>
                                        <p:tgtEl>
                                          <p:spTgt spid="594947">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9494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594947">
                                            <p:txEl>
                                              <p:pRg st="3" end="3"/>
                                            </p:txEl>
                                          </p:spTgt>
                                        </p:tgtEl>
                                        <p:attrNameLst>
                                          <p:attrName>style.visibility</p:attrName>
                                        </p:attrNameLst>
                                      </p:cBhvr>
                                      <p:to>
                                        <p:strVal val="visible"/>
                                      </p:to>
                                    </p:set>
                                    <p:anim calcmode="lin" valueType="num">
                                      <p:cBhvr additive="base">
                                        <p:cTn id="19" dur="500" fill="hold"/>
                                        <p:tgtEl>
                                          <p:spTgt spid="594947">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949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94947">
                                            <p:txEl>
                                              <p:pRg st="4" end="4"/>
                                            </p:txEl>
                                          </p:spTgt>
                                        </p:tgtEl>
                                        <p:attrNameLst>
                                          <p:attrName>style.visibility</p:attrName>
                                        </p:attrNameLst>
                                      </p:cBhvr>
                                      <p:to>
                                        <p:strVal val="visible"/>
                                      </p:to>
                                    </p:set>
                                    <p:anim calcmode="lin" valueType="num">
                                      <p:cBhvr additive="base">
                                        <p:cTn id="25" dur="500" fill="hold"/>
                                        <p:tgtEl>
                                          <p:spTgt spid="594947">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9494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a:xfrm>
            <a:off x="396875" y="577850"/>
            <a:ext cx="7772400" cy="793750"/>
          </a:xfrm>
        </p:spPr>
        <p:txBody>
          <a:bodyPr/>
          <a:lstStyle/>
          <a:p>
            <a:pPr algn="l"/>
            <a:r>
              <a:rPr lang="en-US" sz="3600" smtClean="0">
                <a:solidFill>
                  <a:srgbClr val="FFFFFF"/>
                </a:solidFill>
                <a:latin typeface="Calibri" pitchFamily="34" charset="0"/>
                <a:cs typeface="Calibri" pitchFamily="34" charset="0"/>
              </a:rPr>
              <a:t>Simple OLS regression equation</a:t>
            </a:r>
          </a:p>
        </p:txBody>
      </p:sp>
      <p:graphicFrame>
        <p:nvGraphicFramePr>
          <p:cNvPr id="5129" name="Object 6"/>
          <p:cNvGraphicFramePr>
            <a:graphicFrameLocks noChangeAspect="1"/>
          </p:cNvGraphicFramePr>
          <p:nvPr>
            <p:extLst>
              <p:ext uri="{D42A27DB-BD31-4B8C-83A1-F6EECF244321}">
                <p14:modId xmlns:p14="http://schemas.microsoft.com/office/powerpoint/2010/main" val="76266559"/>
              </p:ext>
            </p:extLst>
          </p:nvPr>
        </p:nvGraphicFramePr>
        <p:xfrm>
          <a:off x="1726526" y="1918493"/>
          <a:ext cx="381000" cy="720725"/>
        </p:xfrm>
        <a:graphic>
          <a:graphicData uri="http://schemas.openxmlformats.org/presentationml/2006/ole">
            <mc:AlternateContent xmlns:mc="http://schemas.openxmlformats.org/markup-compatibility/2006">
              <mc:Choice xmlns:v="urn:schemas-microsoft-com:vml" Requires="v">
                <p:oleObj spid="_x0000_s5171" name="Equation" r:id="rId3" imgW="114120" imgH="215640" progId="Equation.3">
                  <p:embed/>
                </p:oleObj>
              </mc:Choice>
              <mc:Fallback>
                <p:oleObj name="Equation" r:id="rId3" imgW="114120" imgH="215640" progId="Equation.3">
                  <p:embed/>
                  <p:pic>
                    <p:nvPicPr>
                      <p:cNvPr id="0" name="Picture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6526" y="1918493"/>
                        <a:ext cx="381000"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8" name="Rectangle 25"/>
          <p:cNvSpPr>
            <a:spLocks noChangeArrowheads="1"/>
          </p:cNvSpPr>
          <p:nvPr/>
        </p:nvSpPr>
        <p:spPr bwMode="auto">
          <a:xfrm>
            <a:off x="2644775" y="1932048"/>
            <a:ext cx="4022725" cy="1060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4" name="Group 27"/>
          <p:cNvGrpSpPr>
            <a:grpSpLocks/>
          </p:cNvGrpSpPr>
          <p:nvPr/>
        </p:nvGrpSpPr>
        <p:grpSpPr bwMode="auto">
          <a:xfrm>
            <a:off x="2443163" y="3205163"/>
            <a:ext cx="4425950" cy="3170237"/>
            <a:chOff x="1413" y="2004"/>
            <a:chExt cx="2788" cy="1997"/>
          </a:xfrm>
        </p:grpSpPr>
        <p:graphicFrame>
          <p:nvGraphicFramePr>
            <p:cNvPr id="5125" name="Object 23"/>
            <p:cNvGraphicFramePr>
              <a:graphicFrameLocks noChangeAspect="1"/>
            </p:cNvGraphicFramePr>
            <p:nvPr/>
          </p:nvGraphicFramePr>
          <p:xfrm>
            <a:off x="1556" y="2016"/>
            <a:ext cx="2531" cy="1920"/>
          </p:xfrm>
          <a:graphic>
            <a:graphicData uri="http://schemas.openxmlformats.org/presentationml/2006/ole">
              <mc:AlternateContent xmlns:mc="http://schemas.openxmlformats.org/markup-compatibility/2006">
                <mc:Choice xmlns:v="urn:schemas-microsoft-com:vml" Requires="v">
                  <p:oleObj spid="_x0000_s5172" name="Equation" r:id="rId5" imgW="1206500" imgH="914400" progId="Equation.3">
                    <p:embed/>
                  </p:oleObj>
                </mc:Choice>
                <mc:Fallback>
                  <p:oleObj name="Equation" r:id="rId5" imgW="1206500" imgH="914400" progId="Equation.3">
                    <p:embed/>
                    <p:pic>
                      <p:nvPicPr>
                        <p:cNvPr id="0" name="Picture 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6" y="2016"/>
                          <a:ext cx="2531" cy="19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6" name="Rectangle 26"/>
            <p:cNvSpPr>
              <a:spLocks noChangeArrowheads="1"/>
            </p:cNvSpPr>
            <p:nvPr/>
          </p:nvSpPr>
          <p:spPr bwMode="auto">
            <a:xfrm>
              <a:off x="1413" y="2004"/>
              <a:ext cx="2788" cy="1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mc:AlternateContent xmlns:mc="http://schemas.openxmlformats.org/markup-compatibility/2006" xmlns:a14="http://schemas.microsoft.com/office/drawing/2010/main">
        <mc:Choice Requires="a14">
          <p:sp>
            <p:nvSpPr>
              <p:cNvPr id="2" name="Rectangle 1"/>
              <p:cNvSpPr/>
              <p:nvPr/>
            </p:nvSpPr>
            <p:spPr>
              <a:xfrm>
                <a:off x="2713202" y="2110702"/>
                <a:ext cx="3885872" cy="7031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b="1" i="1" smtClean="0">
                          <a:latin typeface="Cambria Math" panose="02040503050406030204" pitchFamily="18" charset="0"/>
                        </a:rPr>
                        <m:t>𝒀</m:t>
                      </m:r>
                      <m:r>
                        <a:rPr lang="en-US" sz="3600" b="1" i="1" smtClean="0">
                          <a:latin typeface="Cambria Math" panose="02040503050406030204" pitchFamily="18" charset="0"/>
                        </a:rPr>
                        <m:t>=</m:t>
                      </m:r>
                      <m:sSub>
                        <m:sSubPr>
                          <m:ctrlPr>
                            <a:rPr lang="en-US" sz="3600" b="1" i="1">
                              <a:latin typeface="Cambria Math" panose="02040503050406030204" pitchFamily="18" charset="0"/>
                            </a:rPr>
                          </m:ctrlPr>
                        </m:sSubPr>
                        <m:e>
                          <m:r>
                            <a:rPr lang="en-US" sz="3600" b="1" i="1">
                              <a:latin typeface="Cambria Math" panose="02040503050406030204" pitchFamily="18" charset="0"/>
                            </a:rPr>
                            <m:t>𝜷</m:t>
                          </m:r>
                        </m:e>
                        <m:sub>
                          <m:r>
                            <a:rPr lang="en-US" sz="3600" b="1" i="1">
                              <a:latin typeface="Cambria Math" panose="02040503050406030204" pitchFamily="18" charset="0"/>
                            </a:rPr>
                            <m:t>𝟎</m:t>
                          </m:r>
                        </m:sub>
                      </m:sSub>
                      <m:r>
                        <a:rPr lang="en-US" sz="3600" b="1" i="1">
                          <a:latin typeface="Cambria Math" panose="02040503050406030204" pitchFamily="18" charset="0"/>
                        </a:rPr>
                        <m:t>+</m:t>
                      </m:r>
                      <m:sSub>
                        <m:sSubPr>
                          <m:ctrlPr>
                            <a:rPr lang="en-US" sz="3600" b="1" i="1">
                              <a:latin typeface="Cambria Math" panose="02040503050406030204" pitchFamily="18" charset="0"/>
                            </a:rPr>
                          </m:ctrlPr>
                        </m:sSubPr>
                        <m:e>
                          <m:r>
                            <a:rPr lang="en-US" sz="3600" b="1" i="1">
                              <a:latin typeface="Cambria Math" panose="02040503050406030204" pitchFamily="18" charset="0"/>
                            </a:rPr>
                            <m:t>𝜷</m:t>
                          </m:r>
                        </m:e>
                        <m:sub>
                          <m:r>
                            <a:rPr lang="en-US" sz="3600" b="1" i="1">
                              <a:latin typeface="Cambria Math" panose="02040503050406030204" pitchFamily="18" charset="0"/>
                            </a:rPr>
                            <m:t>𝟏</m:t>
                          </m:r>
                        </m:sub>
                      </m:sSub>
                      <m:r>
                        <a:rPr lang="en-US" sz="3600" b="1" i="1" smtClean="0">
                          <a:latin typeface="Cambria Math"/>
                        </a:rPr>
                        <m:t>𝑿</m:t>
                      </m:r>
                      <m:r>
                        <a:rPr lang="en-US" sz="3600" b="1" i="1">
                          <a:latin typeface="Cambria Math" panose="02040503050406030204" pitchFamily="18" charset="0"/>
                        </a:rPr>
                        <m:t>+</m:t>
                      </m:r>
                      <m:r>
                        <a:rPr lang="el-GR" sz="3600" b="1" i="1" smtClean="0">
                          <a:latin typeface="Cambria Math" panose="02040503050406030204" pitchFamily="18" charset="0"/>
                        </a:rPr>
                        <m:t>𝜺</m:t>
                      </m:r>
                    </m:oMath>
                  </m:oMathPara>
                </a14:m>
                <a:endParaRPr lang="en-US" sz="3600" b="1" dirty="0"/>
              </a:p>
            </p:txBody>
          </p:sp>
        </mc:Choice>
        <mc:Fallback xmlns="">
          <p:sp>
            <p:nvSpPr>
              <p:cNvPr id="2" name="Rectangle 1"/>
              <p:cNvSpPr>
                <a:spLocks noRot="1" noChangeAspect="1" noMove="1" noResize="1" noEditPoints="1" noAdjustHandles="1" noChangeArrowheads="1" noChangeShapeType="1" noTextEdit="1"/>
              </p:cNvSpPr>
              <p:nvPr/>
            </p:nvSpPr>
            <p:spPr>
              <a:xfrm>
                <a:off x="2713202" y="2110702"/>
                <a:ext cx="3885872" cy="703141"/>
              </a:xfrm>
              <a:prstGeom prst="rect">
                <a:avLst/>
              </a:prstGeom>
              <a:blipFill rotWithShape="1">
                <a:blip r:embed="rId7" cstate="print"/>
                <a:stretch>
                  <a:fillRect t="-13793" r="-6270" b="-22414"/>
                </a:stretch>
              </a:blipFill>
            </p:spPr>
            <p:txBody>
              <a:bodyPr/>
              <a:lstStyle/>
              <a:p>
                <a:r>
                  <a:rPr lang="en-US">
                    <a:noFill/>
                  </a:rPr>
                  <a:t> </a:t>
                </a:r>
              </a:p>
            </p:txBody>
          </p:sp>
        </mc:Fallback>
      </mc:AlternateContent>
      <p:sp>
        <p:nvSpPr>
          <p:cNvPr id="3" name="TextBox 2"/>
          <p:cNvSpPr txBox="1"/>
          <p:nvPr/>
        </p:nvSpPr>
        <p:spPr>
          <a:xfrm>
            <a:off x="7165075" y="4651527"/>
            <a:ext cx="1719618" cy="461665"/>
          </a:xfrm>
          <a:prstGeom prst="rect">
            <a:avLst/>
          </a:prstGeom>
          <a:noFill/>
        </p:spPr>
        <p:txBody>
          <a:bodyPr wrap="square" rtlCol="0">
            <a:spAutoFit/>
          </a:bodyPr>
          <a:lstStyle/>
          <a:p>
            <a:r>
              <a:rPr lang="en-US" dirty="0">
                <a:latin typeface="Calibri" pitchFamily="34" charset="0"/>
                <a:cs typeface="Calibri" pitchFamily="34" charset="0"/>
              </a:rPr>
              <a:t>for </a:t>
            </a:r>
            <a:r>
              <a:rPr lang="en-US" i="1" dirty="0">
                <a:latin typeface="Calibri" pitchFamily="34" charset="0"/>
                <a:cs typeface="Calibri" pitchFamily="34" charset="0"/>
              </a:rPr>
              <a:t>i</a:t>
            </a:r>
            <a:r>
              <a:rPr lang="en-US" dirty="0">
                <a:latin typeface="Calibri" pitchFamily="34" charset="0"/>
                <a:cs typeface="Calibri" pitchFamily="34" charset="0"/>
              </a:rPr>
              <a:t> = 1,…, n</a:t>
            </a:r>
            <a:endParaRPr lang="en-US"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609600"/>
            <a:ext cx="7772400" cy="755650"/>
          </a:xfrm>
        </p:spPr>
        <p:txBody>
          <a:bodyPr/>
          <a:lstStyle/>
          <a:p>
            <a:pPr algn="l"/>
            <a:r>
              <a:rPr lang="en-US" sz="3600" smtClean="0">
                <a:solidFill>
                  <a:srgbClr val="FFFFFF"/>
                </a:solidFill>
                <a:latin typeface="Calibri" pitchFamily="34" charset="0"/>
                <a:cs typeface="Calibri" pitchFamily="34" charset="0"/>
              </a:rPr>
              <a:t>Errors as a random vector</a:t>
            </a:r>
          </a:p>
        </p:txBody>
      </p:sp>
      <p:sp>
        <p:nvSpPr>
          <p:cNvPr id="41987" name="Text Box 4"/>
          <p:cNvSpPr txBox="1">
            <a:spLocks noChangeArrowheads="1"/>
          </p:cNvSpPr>
          <p:nvPr/>
        </p:nvSpPr>
        <p:spPr bwMode="auto">
          <a:xfrm>
            <a:off x="725488" y="2036763"/>
            <a:ext cx="7569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800">
                <a:latin typeface="Calibri" pitchFamily="34" charset="0"/>
                <a:cs typeface="Calibri" pitchFamily="34" charset="0"/>
              </a:rPr>
              <a:t>The </a:t>
            </a:r>
            <a:r>
              <a:rPr lang="en-US" sz="2800" i="1">
                <a:latin typeface="Calibri" pitchFamily="34" charset="0"/>
                <a:cs typeface="Calibri" pitchFamily="34" charset="0"/>
              </a:rPr>
              <a:t>n</a:t>
            </a:r>
            <a:r>
              <a:rPr lang="en-US" sz="2800">
                <a:latin typeface="Calibri" pitchFamily="34" charset="0"/>
                <a:cs typeface="Calibri" pitchFamily="34" charset="0"/>
              </a:rPr>
              <a:t>×</a:t>
            </a:r>
            <a:r>
              <a:rPr lang="en-US" sz="2800" i="1">
                <a:latin typeface="Calibri" pitchFamily="34" charset="0"/>
                <a:cs typeface="Calibri" pitchFamily="34" charset="0"/>
              </a:rPr>
              <a:t>1</a:t>
            </a:r>
            <a:r>
              <a:rPr lang="en-US" sz="2800">
                <a:latin typeface="Calibri" pitchFamily="34" charset="0"/>
                <a:cs typeface="Calibri" pitchFamily="34" charset="0"/>
              </a:rPr>
              <a:t> random</a:t>
            </a:r>
            <a:r>
              <a:rPr lang="en-US" sz="2800" b="1">
                <a:latin typeface="Calibri" pitchFamily="34" charset="0"/>
                <a:cs typeface="Calibri" pitchFamily="34" charset="0"/>
              </a:rPr>
              <a:t> error term vector</a:t>
            </a:r>
            <a:r>
              <a:rPr lang="en-US" sz="2800">
                <a:latin typeface="Calibri" pitchFamily="34" charset="0"/>
                <a:cs typeface="Calibri" pitchFamily="34" charset="0"/>
              </a:rPr>
              <a:t>, denoted as </a:t>
            </a:r>
            <a:r>
              <a:rPr lang="el-GR" sz="2800" b="1">
                <a:latin typeface="Calibri" pitchFamily="34" charset="0"/>
                <a:cs typeface="Calibri" pitchFamily="34" charset="0"/>
              </a:rPr>
              <a:t>ε</a:t>
            </a:r>
            <a:r>
              <a:rPr lang="en-US" sz="2800">
                <a:latin typeface="Calibri" pitchFamily="34" charset="0"/>
                <a:cs typeface="Calibri" pitchFamily="34" charset="0"/>
              </a:rPr>
              <a:t>, is:</a:t>
            </a:r>
            <a:endParaRPr lang="el-GR" sz="2800">
              <a:latin typeface="Calibri" pitchFamily="34" charset="0"/>
              <a:cs typeface="Calibri" pitchFamily="34" charset="0"/>
            </a:endParaRPr>
          </a:p>
        </p:txBody>
      </p:sp>
      <p:graphicFrame>
        <p:nvGraphicFramePr>
          <p:cNvPr id="41988" name="Object 5"/>
          <p:cNvGraphicFramePr>
            <a:graphicFrameLocks noChangeAspect="1"/>
          </p:cNvGraphicFramePr>
          <p:nvPr/>
        </p:nvGraphicFramePr>
        <p:xfrm>
          <a:off x="3414713" y="2886075"/>
          <a:ext cx="1935162" cy="3254375"/>
        </p:xfrm>
        <a:graphic>
          <a:graphicData uri="http://schemas.openxmlformats.org/presentationml/2006/ole">
            <mc:AlternateContent xmlns:mc="http://schemas.openxmlformats.org/markup-compatibility/2006">
              <mc:Choice xmlns:v="urn:schemas-microsoft-com:vml" Requires="v">
                <p:oleObj spid="_x0000_s42007" name="Equation" r:id="rId3" imgW="558800" imgH="939800" progId="Equation.3">
                  <p:embed/>
                </p:oleObj>
              </mc:Choice>
              <mc:Fallback>
                <p:oleObj name="Equation" r:id="rId3" imgW="558800" imgH="939800" progId="Equation.3">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4713" y="2886075"/>
                        <a:ext cx="1935162" cy="325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27025" y="609600"/>
            <a:ext cx="8612188" cy="768350"/>
          </a:xfrm>
        </p:spPr>
        <p:txBody>
          <a:bodyPr/>
          <a:lstStyle/>
          <a:p>
            <a:pPr algn="l"/>
            <a:r>
              <a:rPr lang="en-US" sz="3200" smtClean="0">
                <a:solidFill>
                  <a:srgbClr val="FFFFFF"/>
                </a:solidFill>
                <a:latin typeface="Calibri" pitchFamily="34" charset="0"/>
                <a:cs typeface="Calibri" pitchFamily="34" charset="0"/>
              </a:rPr>
              <a:t>Expected value of the random error term vector</a:t>
            </a:r>
          </a:p>
        </p:txBody>
      </p:sp>
      <p:grpSp>
        <p:nvGrpSpPr>
          <p:cNvPr id="2" name="Group 3"/>
          <p:cNvGrpSpPr>
            <a:grpSpLocks/>
          </p:cNvGrpSpPr>
          <p:nvPr/>
        </p:nvGrpSpPr>
        <p:grpSpPr bwMode="auto">
          <a:xfrm>
            <a:off x="1036638" y="2097088"/>
            <a:ext cx="6851650" cy="3425825"/>
            <a:chOff x="653" y="1321"/>
            <a:chExt cx="4316" cy="2158"/>
          </a:xfrm>
        </p:grpSpPr>
        <p:sp>
          <p:nvSpPr>
            <p:cNvPr id="43012" name="Text Box 4"/>
            <p:cNvSpPr txBox="1">
              <a:spLocks noChangeArrowheads="1"/>
            </p:cNvSpPr>
            <p:nvPr/>
          </p:nvSpPr>
          <p:spPr bwMode="auto">
            <a:xfrm>
              <a:off x="653" y="1321"/>
              <a:ext cx="431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atin typeface="Calibri" pitchFamily="34" charset="0"/>
                  <a:cs typeface="Calibri" pitchFamily="34" charset="0"/>
                </a:rPr>
                <a:t>The </a:t>
              </a:r>
              <a:r>
                <a:rPr lang="en-US" i="1">
                  <a:latin typeface="Calibri" pitchFamily="34" charset="0"/>
                  <a:cs typeface="Calibri" pitchFamily="34" charset="0"/>
                </a:rPr>
                <a:t>n</a:t>
              </a:r>
              <a:r>
                <a:rPr lang="en-US">
                  <a:latin typeface="Calibri" pitchFamily="34" charset="0"/>
                  <a:cs typeface="Calibri" pitchFamily="34" charset="0"/>
                </a:rPr>
                <a:t>×</a:t>
              </a:r>
              <a:r>
                <a:rPr lang="en-US" i="1">
                  <a:latin typeface="Calibri" pitchFamily="34" charset="0"/>
                  <a:cs typeface="Calibri" pitchFamily="34" charset="0"/>
                </a:rPr>
                <a:t>1</a:t>
              </a:r>
              <a:r>
                <a:rPr lang="en-US">
                  <a:latin typeface="Calibri" pitchFamily="34" charset="0"/>
                  <a:cs typeface="Calibri" pitchFamily="34" charset="0"/>
                </a:rPr>
                <a:t> </a:t>
              </a:r>
              <a:r>
                <a:rPr lang="en-US" b="1">
                  <a:solidFill>
                    <a:schemeClr val="accent2"/>
                  </a:solidFill>
                  <a:latin typeface="Calibri" pitchFamily="34" charset="0"/>
                  <a:cs typeface="Calibri" pitchFamily="34" charset="0"/>
                </a:rPr>
                <a:t>mean error term vector</a:t>
              </a:r>
              <a:r>
                <a:rPr lang="en-US">
                  <a:latin typeface="Calibri" pitchFamily="34" charset="0"/>
                  <a:cs typeface="Calibri" pitchFamily="34" charset="0"/>
                </a:rPr>
                <a:t>, denoted as </a:t>
              </a:r>
              <a:r>
                <a:rPr lang="en-US" b="1">
                  <a:latin typeface="Calibri" pitchFamily="34" charset="0"/>
                  <a:cs typeface="Calibri" pitchFamily="34" charset="0"/>
                </a:rPr>
                <a:t>E(</a:t>
              </a:r>
              <a:r>
                <a:rPr lang="el-GR" b="1">
                  <a:latin typeface="Calibri" pitchFamily="34" charset="0"/>
                  <a:cs typeface="Calibri" pitchFamily="34" charset="0"/>
                </a:rPr>
                <a:t>ε</a:t>
              </a:r>
              <a:r>
                <a:rPr lang="en-US" b="1">
                  <a:latin typeface="Calibri" pitchFamily="34" charset="0"/>
                  <a:cs typeface="Calibri" pitchFamily="34" charset="0"/>
                </a:rPr>
                <a:t>)</a:t>
              </a:r>
              <a:r>
                <a:rPr lang="en-US">
                  <a:latin typeface="Calibri" pitchFamily="34" charset="0"/>
                  <a:cs typeface="Calibri" pitchFamily="34" charset="0"/>
                </a:rPr>
                <a:t>,</a:t>
              </a:r>
              <a:r>
                <a:rPr lang="en-US" b="1">
                  <a:latin typeface="Calibri" pitchFamily="34" charset="0"/>
                  <a:cs typeface="Calibri" pitchFamily="34" charset="0"/>
                </a:rPr>
                <a:t> </a:t>
              </a:r>
              <a:r>
                <a:rPr lang="en-US">
                  <a:latin typeface="Calibri" pitchFamily="34" charset="0"/>
                  <a:cs typeface="Calibri" pitchFamily="34" charset="0"/>
                </a:rPr>
                <a:t>is:</a:t>
              </a:r>
              <a:endParaRPr lang="el-GR">
                <a:latin typeface="Calibri" pitchFamily="34" charset="0"/>
                <a:cs typeface="Calibri" pitchFamily="34" charset="0"/>
              </a:endParaRPr>
            </a:p>
          </p:txBody>
        </p:sp>
        <p:graphicFrame>
          <p:nvGraphicFramePr>
            <p:cNvPr id="43013" name="Object 5"/>
            <p:cNvGraphicFramePr>
              <a:graphicFrameLocks noChangeAspect="1"/>
            </p:cNvGraphicFramePr>
            <p:nvPr/>
          </p:nvGraphicFramePr>
          <p:xfrm>
            <a:off x="1358" y="1779"/>
            <a:ext cx="2826" cy="1700"/>
          </p:xfrm>
          <a:graphic>
            <a:graphicData uri="http://schemas.openxmlformats.org/presentationml/2006/ole">
              <mc:AlternateContent xmlns:mc="http://schemas.openxmlformats.org/markup-compatibility/2006">
                <mc:Choice xmlns:v="urn:schemas-microsoft-com:vml" Requires="v">
                  <p:oleObj spid="_x0000_s43032" name="Equation" r:id="rId3" imgW="1562100" imgH="939800" progId="Equation.3">
                    <p:embed/>
                  </p:oleObj>
                </mc:Choice>
                <mc:Fallback>
                  <p:oleObj name="Equation" r:id="rId3" imgW="1562100" imgH="939800" progId="Equation.3">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8" y="1779"/>
                          <a:ext cx="2826" cy="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07963" y="609600"/>
            <a:ext cx="7772400" cy="755650"/>
          </a:xfrm>
        </p:spPr>
        <p:txBody>
          <a:bodyPr/>
          <a:lstStyle/>
          <a:p>
            <a:pPr algn="l"/>
            <a:r>
              <a:rPr lang="en-US" sz="3200" smtClean="0">
                <a:solidFill>
                  <a:srgbClr val="FFFFFF"/>
                </a:solidFill>
                <a:latin typeface="Calibri" pitchFamily="34" charset="0"/>
                <a:cs typeface="Calibri" pitchFamily="34" charset="0"/>
              </a:rPr>
              <a:t>Variance of the random error term vector</a:t>
            </a:r>
          </a:p>
        </p:txBody>
      </p:sp>
      <p:sp>
        <p:nvSpPr>
          <p:cNvPr id="44035" name="Text Box 4"/>
          <p:cNvSpPr txBox="1">
            <a:spLocks noChangeArrowheads="1"/>
          </p:cNvSpPr>
          <p:nvPr/>
        </p:nvSpPr>
        <p:spPr bwMode="auto">
          <a:xfrm>
            <a:off x="0" y="1416050"/>
            <a:ext cx="91440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dirty="0">
                <a:latin typeface="Calibri" pitchFamily="34" charset="0"/>
                <a:cs typeface="Calibri" pitchFamily="34" charset="0"/>
              </a:rPr>
              <a:t>Recall from the previous lecture that the variance of the </a:t>
            </a:r>
            <a:r>
              <a:rPr lang="en-US" dirty="0" smtClean="0">
                <a:latin typeface="Calibri" pitchFamily="34" charset="0"/>
                <a:cs typeface="Calibri" pitchFamily="34" charset="0"/>
              </a:rPr>
              <a:t>errors is </a:t>
            </a:r>
            <a:r>
              <a:rPr lang="en-US" dirty="0">
                <a:latin typeface="Calibri" pitchFamily="34" charset="0"/>
                <a:cs typeface="Calibri" pitchFamily="34" charset="0"/>
              </a:rPr>
              <a:t>assumed to be </a:t>
            </a:r>
            <a:r>
              <a:rPr lang="el-GR" dirty="0">
                <a:latin typeface="Calibri" pitchFamily="34" charset="0"/>
                <a:cs typeface="Calibri" pitchFamily="34" charset="0"/>
              </a:rPr>
              <a:t>σ</a:t>
            </a:r>
            <a:r>
              <a:rPr lang="en-US" baseline="30000" dirty="0">
                <a:latin typeface="Calibri" pitchFamily="34" charset="0"/>
                <a:cs typeface="Calibri" pitchFamily="34" charset="0"/>
              </a:rPr>
              <a:t>2</a:t>
            </a:r>
            <a:r>
              <a:rPr lang="en-US" dirty="0">
                <a:latin typeface="Calibri" pitchFamily="34" charset="0"/>
                <a:cs typeface="Calibri" pitchFamily="34" charset="0"/>
              </a:rPr>
              <a:t>. That is, variance of </a:t>
            </a:r>
            <a:r>
              <a:rPr lang="en-US" dirty="0" smtClean="0">
                <a:latin typeface="Calibri" pitchFamily="34" charset="0"/>
                <a:cs typeface="Calibri" pitchFamily="34" charset="0"/>
              </a:rPr>
              <a:t>errors </a:t>
            </a:r>
            <a:r>
              <a:rPr lang="en-US" dirty="0">
                <a:latin typeface="Calibri" pitchFamily="34" charset="0"/>
                <a:cs typeface="Calibri" pitchFamily="34" charset="0"/>
              </a:rPr>
              <a:t>is constant, and doesn’t vary with X </a:t>
            </a:r>
            <a:r>
              <a:rPr lang="en-US" dirty="0" smtClean="0">
                <a:latin typeface="Calibri" pitchFamily="34" charset="0"/>
                <a:cs typeface="Calibri" pitchFamily="34" charset="0"/>
              </a:rPr>
              <a:t>- i.e., </a:t>
            </a:r>
            <a:r>
              <a:rPr lang="en-US" dirty="0">
                <a:latin typeface="Calibri" pitchFamily="34" charset="0"/>
                <a:cs typeface="Calibri" pitchFamily="34" charset="0"/>
              </a:rPr>
              <a:t>the assumptions of </a:t>
            </a:r>
            <a:r>
              <a:rPr lang="en-US" i="1" dirty="0">
                <a:latin typeface="Calibri" pitchFamily="34" charset="0"/>
                <a:cs typeface="Calibri" pitchFamily="34" charset="0"/>
              </a:rPr>
              <a:t>homoscedasticity </a:t>
            </a:r>
            <a:r>
              <a:rPr lang="en-US" dirty="0">
                <a:latin typeface="Calibri" pitchFamily="34" charset="0"/>
                <a:cs typeface="Calibri" pitchFamily="34" charset="0"/>
              </a:rPr>
              <a:t>and independence of </a:t>
            </a:r>
            <a:r>
              <a:rPr lang="en-US" dirty="0" smtClean="0">
                <a:latin typeface="Calibri" pitchFamily="34" charset="0"/>
                <a:cs typeface="Calibri" pitchFamily="34" charset="0"/>
              </a:rPr>
              <a:t>errors </a:t>
            </a:r>
            <a:r>
              <a:rPr lang="en-US" dirty="0">
                <a:latin typeface="Calibri" pitchFamily="34" charset="0"/>
                <a:cs typeface="Calibri" pitchFamily="34" charset="0"/>
              </a:rPr>
              <a:t>(i.e., no </a:t>
            </a:r>
            <a:r>
              <a:rPr lang="en-US" i="1" dirty="0">
                <a:latin typeface="Calibri" pitchFamily="34" charset="0"/>
                <a:cs typeface="Calibri" pitchFamily="34" charset="0"/>
              </a:rPr>
              <a:t>autocorrelation</a:t>
            </a:r>
            <a:r>
              <a:rPr lang="en-US" dirty="0">
                <a:latin typeface="Calibri" pitchFamily="34" charset="0"/>
                <a:cs typeface="Calibri" pitchFamily="34" charset="0"/>
              </a:rPr>
              <a:t>) hold.</a:t>
            </a:r>
            <a:endParaRPr lang="en-US" sz="2000" dirty="0">
              <a:latin typeface="Calibri" pitchFamily="34" charset="0"/>
              <a:cs typeface="Calibri" pitchFamily="34" charset="0"/>
            </a:endParaRPr>
          </a:p>
          <a:p>
            <a:pPr>
              <a:spcBef>
                <a:spcPct val="50000"/>
              </a:spcBef>
            </a:pPr>
            <a:r>
              <a:rPr lang="en-US" dirty="0">
                <a:latin typeface="Calibri" pitchFamily="34" charset="0"/>
                <a:cs typeface="Calibri" pitchFamily="34" charset="0"/>
              </a:rPr>
              <a:t>Now let’s define the </a:t>
            </a:r>
            <a:r>
              <a:rPr lang="en-US" i="1" dirty="0">
                <a:latin typeface="Calibri" pitchFamily="34" charset="0"/>
                <a:cs typeface="Calibri" pitchFamily="34" charset="0"/>
              </a:rPr>
              <a:t>variance-covariance </a:t>
            </a:r>
            <a:r>
              <a:rPr lang="en-US" dirty="0">
                <a:latin typeface="Calibri" pitchFamily="34" charset="0"/>
                <a:cs typeface="Calibri" pitchFamily="34" charset="0"/>
              </a:rPr>
              <a:t>matrix of </a:t>
            </a:r>
            <a:r>
              <a:rPr lang="en-US" dirty="0" smtClean="0">
                <a:latin typeface="Calibri" pitchFamily="34" charset="0"/>
                <a:cs typeface="Calibri" pitchFamily="34" charset="0"/>
              </a:rPr>
              <a:t>errors </a:t>
            </a:r>
            <a:r>
              <a:rPr lang="en-US" dirty="0">
                <a:latin typeface="Calibri" pitchFamily="34" charset="0"/>
                <a:cs typeface="Calibri" pitchFamily="34" charset="0"/>
              </a:rPr>
              <a:t>as </a:t>
            </a:r>
            <a:r>
              <a:rPr lang="en-US" i="1" dirty="0">
                <a:latin typeface="Calibri" pitchFamily="34" charset="0"/>
                <a:cs typeface="Calibri" pitchFamily="34" charset="0"/>
              </a:rPr>
              <a:t>E</a:t>
            </a:r>
            <a:r>
              <a:rPr lang="en-US" dirty="0">
                <a:latin typeface="Calibri" pitchFamily="34" charset="0"/>
                <a:cs typeface="Calibri" pitchFamily="34" charset="0"/>
              </a:rPr>
              <a:t>(</a:t>
            </a:r>
            <a:r>
              <a:rPr lang="el-GR" i="1" dirty="0">
                <a:latin typeface="Calibri" pitchFamily="34" charset="0"/>
                <a:cs typeface="Calibri" pitchFamily="34" charset="0"/>
              </a:rPr>
              <a:t>εε</a:t>
            </a:r>
            <a:r>
              <a:rPr lang="en-US" dirty="0">
                <a:latin typeface="Calibri" pitchFamily="34" charset="0"/>
                <a:cs typeface="Calibri" pitchFamily="34" charset="0"/>
              </a:rPr>
              <a:t>’|</a:t>
            </a:r>
            <a:r>
              <a:rPr lang="en-US" i="1" dirty="0">
                <a:latin typeface="Calibri" pitchFamily="34" charset="0"/>
                <a:cs typeface="Calibri" pitchFamily="34" charset="0"/>
              </a:rPr>
              <a:t>X</a:t>
            </a:r>
            <a:r>
              <a:rPr lang="en-US" dirty="0">
                <a:latin typeface="Calibri" pitchFamily="34" charset="0"/>
                <a:cs typeface="Calibri" pitchFamily="34" charset="0"/>
              </a:rPr>
              <a:t>): </a:t>
            </a:r>
          </a:p>
        </p:txBody>
      </p:sp>
      <p:sp>
        <p:nvSpPr>
          <p:cNvPr id="7" name="TextBox 1"/>
          <p:cNvSpPr txBox="1">
            <a:spLocks noRot="1" noChangeAspect="1" noMove="1" noResize="1" noEditPoints="1" noAdjustHandles="1" noChangeArrowheads="1" noChangeShapeType="1" noTextEdit="1"/>
          </p:cNvSpPr>
          <p:nvPr/>
        </p:nvSpPr>
        <p:spPr>
          <a:xfrm>
            <a:off x="109186" y="3685881"/>
            <a:ext cx="8939282" cy="3037626"/>
          </a:xfrm>
          <a:prstGeom prst="rect">
            <a:avLst/>
          </a:prstGeom>
          <a:blipFill rotWithShape="1">
            <a:blip r:embed="rId2" cstate="print"/>
            <a:stretch>
              <a:fillRect/>
            </a:stretch>
          </a:blipFill>
        </p:spPr>
        <p:txBody>
          <a:bodyPr/>
          <a:lstStyle/>
          <a:p>
            <a:r>
              <a:rPr lang="en-US">
                <a:noFill/>
              </a:rPr>
              <a: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ChangeArrowheads="1"/>
          </p:cNvSpPr>
          <p:nvPr/>
        </p:nvSpPr>
        <p:spPr bwMode="auto">
          <a:xfrm>
            <a:off x="6169025" y="2409825"/>
            <a:ext cx="2933700" cy="3384550"/>
          </a:xfrm>
          <a:prstGeom prst="rect">
            <a:avLst/>
          </a:prstGeom>
          <a:solidFill>
            <a:schemeClr val="accent1"/>
          </a:solidFill>
          <a:ln w="9525" algn="ctr">
            <a:solidFill>
              <a:schemeClr val="tx1"/>
            </a:solidFill>
            <a:round/>
            <a:headEnd/>
            <a:tailEnd/>
          </a:ln>
        </p:spPr>
        <p:txBody>
          <a:bodyPr/>
          <a:lstStyle/>
          <a:p>
            <a:endParaRPr lang="en-US"/>
          </a:p>
        </p:txBody>
      </p:sp>
      <p:sp>
        <p:nvSpPr>
          <p:cNvPr id="5" name="Rectangle 4"/>
          <p:cNvSpPr>
            <a:spLocks noRot="1" noChangeAspect="1" noMove="1" noResize="1" noEditPoints="1" noAdjustHandles="1" noChangeArrowheads="1" noChangeShapeType="1" noTextEdit="1"/>
          </p:cNvSpPr>
          <p:nvPr/>
        </p:nvSpPr>
        <p:spPr>
          <a:xfrm>
            <a:off x="95701" y="1978926"/>
            <a:ext cx="8379559" cy="4245265"/>
          </a:xfrm>
          <a:prstGeom prst="rect">
            <a:avLst/>
          </a:prstGeom>
          <a:blipFill rotWithShape="1">
            <a:blip r:embed="rId2" cstate="print"/>
            <a:stretch>
              <a:fillRect l="-1164" b="-2443"/>
            </a:stretch>
          </a:blipFill>
        </p:spPr>
        <p:txBody>
          <a:bodyPr/>
          <a:lstStyle/>
          <a:p>
            <a:r>
              <a:rPr lang="en-US">
                <a:noFill/>
              </a:rPr>
              <a:t> </a:t>
            </a:r>
          </a:p>
        </p:txBody>
      </p:sp>
      <p:sp>
        <p:nvSpPr>
          <p:cNvPr id="45060" name="Rectangle 2"/>
          <p:cNvSpPr txBox="1">
            <a:spLocks noChangeArrowheads="1"/>
          </p:cNvSpPr>
          <p:nvPr/>
        </p:nvSpPr>
        <p:spPr bwMode="auto">
          <a:xfrm>
            <a:off x="207963" y="609600"/>
            <a:ext cx="8840787"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3200">
                <a:solidFill>
                  <a:srgbClr val="FFFFFF"/>
                </a:solidFill>
                <a:latin typeface="Calibri" pitchFamily="34" charset="0"/>
                <a:cs typeface="Calibri" pitchFamily="34" charset="0"/>
              </a:rPr>
              <a:t>Variance of the random error term vector (cont’d)</a:t>
            </a:r>
          </a:p>
        </p:txBody>
      </p:sp>
      <p:sp>
        <p:nvSpPr>
          <p:cNvPr id="45061" name="TextBox 6"/>
          <p:cNvSpPr txBox="1">
            <a:spLocks noChangeArrowheads="1"/>
          </p:cNvSpPr>
          <p:nvPr/>
        </p:nvSpPr>
        <p:spPr bwMode="auto">
          <a:xfrm>
            <a:off x="6169025" y="2409825"/>
            <a:ext cx="29337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dirty="0">
                <a:latin typeface="Calibri" pitchFamily="34" charset="0"/>
                <a:cs typeface="Calibri" pitchFamily="34" charset="0"/>
              </a:rPr>
              <a:t>Recall that E(</a:t>
            </a:r>
            <a:r>
              <a:rPr lang="el-GR" sz="2000" i="1" dirty="0">
                <a:latin typeface="Calibri" pitchFamily="34" charset="0"/>
                <a:cs typeface="Calibri" pitchFamily="34" charset="0"/>
              </a:rPr>
              <a:t>ε</a:t>
            </a:r>
            <a:r>
              <a:rPr lang="en-US" sz="2000" dirty="0">
                <a:latin typeface="Calibri" pitchFamily="34" charset="0"/>
                <a:cs typeface="Calibri" pitchFamily="34" charset="0"/>
              </a:rPr>
              <a:t>) = </a:t>
            </a:r>
            <a:r>
              <a:rPr lang="el-GR" sz="2000" i="1" dirty="0">
                <a:latin typeface="Calibri" pitchFamily="34" charset="0"/>
                <a:cs typeface="Calibri" pitchFamily="34" charset="0"/>
              </a:rPr>
              <a:t>μ</a:t>
            </a:r>
            <a:r>
              <a:rPr lang="en-US" sz="2000" dirty="0">
                <a:latin typeface="Calibri" pitchFamily="34" charset="0"/>
                <a:cs typeface="Calibri" pitchFamily="34" charset="0"/>
              </a:rPr>
              <a:t> = 0.</a:t>
            </a:r>
          </a:p>
          <a:p>
            <a:r>
              <a:rPr lang="en-US" sz="2000" dirty="0">
                <a:latin typeface="Calibri" pitchFamily="34" charset="0"/>
                <a:cs typeface="Calibri" pitchFamily="34" charset="0"/>
              </a:rPr>
              <a:t>That is, the true average value of </a:t>
            </a:r>
            <a:r>
              <a:rPr lang="en-US" sz="2000" dirty="0" smtClean="0">
                <a:latin typeface="Calibri" pitchFamily="34" charset="0"/>
                <a:cs typeface="Calibri" pitchFamily="34" charset="0"/>
              </a:rPr>
              <a:t>the errors is </a:t>
            </a:r>
            <a:r>
              <a:rPr lang="en-US" sz="2000" dirty="0">
                <a:latin typeface="Calibri" pitchFamily="34" charset="0"/>
                <a:cs typeface="Calibri" pitchFamily="34" charset="0"/>
              </a:rPr>
              <a:t>0.</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By definition, </a:t>
            </a:r>
          </a:p>
          <a:p>
            <a:r>
              <a:rPr lang="en-US" sz="2000" dirty="0">
                <a:latin typeface="Calibri" pitchFamily="34" charset="0"/>
                <a:cs typeface="Calibri" pitchFamily="34" charset="0"/>
              </a:rPr>
              <a:t>V(</a:t>
            </a:r>
            <a:r>
              <a:rPr lang="el-GR" sz="2000" i="1" dirty="0">
                <a:latin typeface="Calibri" pitchFamily="34" charset="0"/>
                <a:cs typeface="Calibri" pitchFamily="34" charset="0"/>
              </a:rPr>
              <a:t>ε</a:t>
            </a:r>
            <a:r>
              <a:rPr lang="en-US" sz="2000" dirty="0">
                <a:latin typeface="Calibri" pitchFamily="34" charset="0"/>
                <a:cs typeface="Calibri" pitchFamily="34" charset="0"/>
              </a:rPr>
              <a:t>) = E(</a:t>
            </a:r>
            <a:r>
              <a:rPr lang="el-GR" sz="2000" i="1" dirty="0">
                <a:latin typeface="Calibri" pitchFamily="34" charset="0"/>
                <a:cs typeface="Calibri" pitchFamily="34" charset="0"/>
              </a:rPr>
              <a:t>ε</a:t>
            </a:r>
            <a:r>
              <a:rPr lang="en-US" sz="2000" i="1" dirty="0">
                <a:latin typeface="Calibri" pitchFamily="34" charset="0"/>
                <a:cs typeface="Calibri" pitchFamily="34" charset="0"/>
              </a:rPr>
              <a:t> – </a:t>
            </a:r>
            <a:r>
              <a:rPr lang="el-GR" sz="2000" i="1" dirty="0">
                <a:latin typeface="Calibri" pitchFamily="34" charset="0"/>
                <a:cs typeface="Calibri" pitchFamily="34" charset="0"/>
              </a:rPr>
              <a:t>μ</a:t>
            </a:r>
            <a:r>
              <a:rPr lang="en-US" sz="2000" dirty="0">
                <a:latin typeface="Calibri" pitchFamily="34" charset="0"/>
                <a:cs typeface="Calibri" pitchFamily="34" charset="0"/>
              </a:rPr>
              <a:t>)</a:t>
            </a:r>
            <a:r>
              <a:rPr lang="en-US" sz="2000" baseline="30000" dirty="0">
                <a:latin typeface="Calibri" pitchFamily="34" charset="0"/>
                <a:cs typeface="Calibri" pitchFamily="34" charset="0"/>
              </a:rPr>
              <a:t>2</a:t>
            </a:r>
            <a:r>
              <a:rPr lang="en-US" sz="2000" dirty="0">
                <a:latin typeface="Calibri" pitchFamily="34" charset="0"/>
                <a:cs typeface="Calibri" pitchFamily="34" charset="0"/>
              </a:rPr>
              <a:t> = </a:t>
            </a:r>
            <a:r>
              <a:rPr lang="el-GR" sz="2000" dirty="0">
                <a:latin typeface="Calibri" pitchFamily="34" charset="0"/>
                <a:cs typeface="Calibri" pitchFamily="34" charset="0"/>
              </a:rPr>
              <a:t>σ</a:t>
            </a:r>
            <a:r>
              <a:rPr lang="en-US" sz="2000" baseline="30000" dirty="0">
                <a:latin typeface="Calibri" pitchFamily="34" charset="0"/>
                <a:cs typeface="Calibri" pitchFamily="34" charset="0"/>
              </a:rPr>
              <a:t>2</a:t>
            </a:r>
            <a:r>
              <a:rPr lang="en-US" sz="2000" dirty="0">
                <a:latin typeface="Calibri" pitchFamily="34" charset="0"/>
                <a:cs typeface="Calibri" pitchFamily="34" charset="0"/>
              </a:rPr>
              <a:t>.</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But, since </a:t>
            </a:r>
            <a:r>
              <a:rPr lang="el-GR" sz="2000" i="1" dirty="0">
                <a:latin typeface="Calibri" pitchFamily="34" charset="0"/>
                <a:cs typeface="Calibri" pitchFamily="34" charset="0"/>
              </a:rPr>
              <a:t>μ</a:t>
            </a:r>
            <a:r>
              <a:rPr lang="en-US" sz="2000" dirty="0">
                <a:latin typeface="Calibri" pitchFamily="34" charset="0"/>
                <a:cs typeface="Calibri" pitchFamily="34" charset="0"/>
              </a:rPr>
              <a:t> = 0,</a:t>
            </a:r>
          </a:p>
          <a:p>
            <a:r>
              <a:rPr lang="el-GR" sz="2000" dirty="0">
                <a:latin typeface="Calibri" pitchFamily="34" charset="0"/>
                <a:cs typeface="Calibri" pitchFamily="34" charset="0"/>
              </a:rPr>
              <a:t>σ</a:t>
            </a:r>
            <a:r>
              <a:rPr lang="en-US" sz="2000" baseline="30000" dirty="0">
                <a:latin typeface="Calibri" pitchFamily="34" charset="0"/>
                <a:cs typeface="Calibri" pitchFamily="34" charset="0"/>
              </a:rPr>
              <a:t>2</a:t>
            </a:r>
            <a:r>
              <a:rPr lang="en-US" sz="2000" dirty="0">
                <a:latin typeface="Calibri" pitchFamily="34" charset="0"/>
                <a:cs typeface="Calibri" pitchFamily="34" charset="0"/>
              </a:rPr>
              <a:t> = E(</a:t>
            </a:r>
            <a:r>
              <a:rPr lang="el-GR" sz="2000" i="1" dirty="0">
                <a:latin typeface="Calibri" pitchFamily="34" charset="0"/>
                <a:cs typeface="Calibri" pitchFamily="34" charset="0"/>
              </a:rPr>
              <a:t>ε</a:t>
            </a:r>
            <a:r>
              <a:rPr lang="en-US" sz="2000" i="1" dirty="0">
                <a:latin typeface="Calibri" pitchFamily="34" charset="0"/>
                <a:cs typeface="Calibri" pitchFamily="34" charset="0"/>
              </a:rPr>
              <a:t> – </a:t>
            </a:r>
            <a:r>
              <a:rPr lang="el-GR" sz="2000" i="1" dirty="0">
                <a:latin typeface="Calibri" pitchFamily="34" charset="0"/>
                <a:cs typeface="Calibri" pitchFamily="34" charset="0"/>
              </a:rPr>
              <a:t>μ</a:t>
            </a:r>
            <a:r>
              <a:rPr lang="en-US" sz="2000" dirty="0">
                <a:latin typeface="Calibri" pitchFamily="34" charset="0"/>
                <a:cs typeface="Calibri" pitchFamily="34" charset="0"/>
              </a:rPr>
              <a:t>)</a:t>
            </a:r>
            <a:r>
              <a:rPr lang="en-US" sz="2000" baseline="30000" dirty="0">
                <a:latin typeface="Calibri" pitchFamily="34" charset="0"/>
                <a:cs typeface="Calibri" pitchFamily="34" charset="0"/>
              </a:rPr>
              <a:t>2</a:t>
            </a:r>
            <a:r>
              <a:rPr lang="el-GR" sz="2000" i="1" dirty="0">
                <a:latin typeface="Calibri" pitchFamily="34" charset="0"/>
                <a:cs typeface="Calibri" pitchFamily="34" charset="0"/>
              </a:rPr>
              <a:t> </a:t>
            </a:r>
            <a:r>
              <a:rPr lang="en-US" sz="2000" i="1" dirty="0">
                <a:latin typeface="Calibri" pitchFamily="34" charset="0"/>
                <a:cs typeface="Calibri" pitchFamily="34" charset="0"/>
              </a:rPr>
              <a:t>= </a:t>
            </a:r>
            <a:r>
              <a:rPr lang="en-US" sz="2000" dirty="0">
                <a:latin typeface="Calibri" pitchFamily="34" charset="0"/>
                <a:cs typeface="Calibri" pitchFamily="34" charset="0"/>
              </a:rPr>
              <a:t>E(</a:t>
            </a:r>
            <a:r>
              <a:rPr lang="el-GR" sz="2000" i="1" dirty="0">
                <a:latin typeface="Calibri" pitchFamily="34" charset="0"/>
                <a:cs typeface="Calibri" pitchFamily="34" charset="0"/>
              </a:rPr>
              <a:t>ε</a:t>
            </a:r>
            <a:r>
              <a:rPr lang="en-US" sz="2000" dirty="0">
                <a:latin typeface="Calibri" pitchFamily="34" charset="0"/>
                <a:cs typeface="Calibri" pitchFamily="34" charset="0"/>
              </a:rPr>
              <a:t>)</a:t>
            </a:r>
            <a:r>
              <a:rPr lang="en-US" sz="2000" baseline="30000" dirty="0">
                <a:latin typeface="Calibri" pitchFamily="34" charset="0"/>
                <a:cs typeface="Calibri" pitchFamily="34" charset="0"/>
              </a:rPr>
              <a:t>2</a:t>
            </a:r>
            <a:r>
              <a:rPr lang="en-US" sz="2000" i="1" dirty="0">
                <a:latin typeface="Calibri" pitchFamily="34" charset="0"/>
                <a:cs typeface="Calibri" pitchFamily="34" charset="0"/>
              </a:rPr>
              <a:t>.</a:t>
            </a:r>
          </a:p>
          <a:p>
            <a:endParaRPr lang="en-US" sz="2000" i="1"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Box 4"/>
          <p:cNvSpPr txBox="1">
            <a:spLocks noChangeArrowheads="1"/>
          </p:cNvSpPr>
          <p:nvPr/>
        </p:nvSpPr>
        <p:spPr bwMode="auto">
          <a:xfrm>
            <a:off x="0" y="1384300"/>
            <a:ext cx="9144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 typeface="Arial" charset="0"/>
              <a:buChar char="•"/>
            </a:pPr>
            <a:r>
              <a:rPr lang="en-US" sz="2000" dirty="0">
                <a:latin typeface="Calibri" pitchFamily="34" charset="0"/>
                <a:cs typeface="Calibri" pitchFamily="34" charset="0"/>
              </a:rPr>
              <a:t>If we have </a:t>
            </a:r>
            <a:r>
              <a:rPr lang="en-US" sz="2000" i="1" dirty="0">
                <a:latin typeface="Calibri" pitchFamily="34" charset="0"/>
                <a:cs typeface="Calibri" pitchFamily="34" charset="0"/>
              </a:rPr>
              <a:t>homoscedasticity</a:t>
            </a:r>
            <a:r>
              <a:rPr lang="en-US" sz="2000" dirty="0">
                <a:latin typeface="Calibri" pitchFamily="34" charset="0"/>
                <a:cs typeface="Calibri" pitchFamily="34" charset="0"/>
              </a:rPr>
              <a:t>, then regardless of the values of predictors X, E(</a:t>
            </a:r>
            <a:r>
              <a:rPr lang="el-GR" sz="2000" i="1" dirty="0">
                <a:latin typeface="Calibri" pitchFamily="34" charset="0"/>
                <a:cs typeface="Calibri" pitchFamily="34" charset="0"/>
              </a:rPr>
              <a:t>ε</a:t>
            </a:r>
            <a:r>
              <a:rPr lang="en-US" sz="2000" baseline="-25000" dirty="0">
                <a:latin typeface="Calibri" pitchFamily="34" charset="0"/>
                <a:cs typeface="Calibri" pitchFamily="34" charset="0"/>
              </a:rPr>
              <a:t>i</a:t>
            </a:r>
            <a:r>
              <a:rPr lang="en-US" sz="2000" dirty="0">
                <a:latin typeface="Calibri" pitchFamily="34" charset="0"/>
                <a:cs typeface="Calibri" pitchFamily="34" charset="0"/>
              </a:rPr>
              <a:t>)</a:t>
            </a:r>
            <a:r>
              <a:rPr lang="en-US" sz="2000" baseline="30000" dirty="0">
                <a:latin typeface="Calibri" pitchFamily="34" charset="0"/>
                <a:cs typeface="Calibri" pitchFamily="34" charset="0"/>
              </a:rPr>
              <a:t>2</a:t>
            </a:r>
            <a:r>
              <a:rPr lang="en-US" sz="2000" dirty="0">
                <a:latin typeface="Calibri" pitchFamily="34" charset="0"/>
                <a:cs typeface="Calibri" pitchFamily="34" charset="0"/>
              </a:rPr>
              <a:t>  = </a:t>
            </a:r>
            <a:r>
              <a:rPr lang="el-GR" sz="2000" dirty="0">
                <a:latin typeface="Calibri" pitchFamily="34" charset="0"/>
                <a:cs typeface="Calibri" pitchFamily="34" charset="0"/>
              </a:rPr>
              <a:t>σ</a:t>
            </a:r>
            <a:r>
              <a:rPr lang="en-US" sz="2000" baseline="30000" dirty="0">
                <a:latin typeface="Calibri" pitchFamily="34" charset="0"/>
                <a:cs typeface="Calibri" pitchFamily="34" charset="0"/>
              </a:rPr>
              <a:t>2</a:t>
            </a:r>
            <a:r>
              <a:rPr lang="en-US" sz="2000" dirty="0">
                <a:latin typeface="Calibri" pitchFamily="34" charset="0"/>
                <a:cs typeface="Calibri" pitchFamily="34" charset="0"/>
              </a:rPr>
              <a:t> for all </a:t>
            </a:r>
            <a:r>
              <a:rPr lang="en-US" sz="2000" i="1" dirty="0">
                <a:latin typeface="Calibri" pitchFamily="34" charset="0"/>
                <a:cs typeface="Calibri" pitchFamily="34" charset="0"/>
              </a:rPr>
              <a:t>i</a:t>
            </a:r>
            <a:r>
              <a:rPr lang="en-US" sz="2000" dirty="0">
                <a:latin typeface="Calibri" pitchFamily="34" charset="0"/>
                <a:cs typeface="Calibri" pitchFamily="34" charset="0"/>
              </a:rPr>
              <a:t>. So all terms on the main diagonal can be replaced by </a:t>
            </a:r>
            <a:r>
              <a:rPr lang="el-GR" sz="2000" dirty="0">
                <a:latin typeface="Calibri" pitchFamily="34" charset="0"/>
                <a:cs typeface="Calibri" pitchFamily="34" charset="0"/>
              </a:rPr>
              <a:t>σ</a:t>
            </a:r>
            <a:r>
              <a:rPr lang="en-US" sz="2000" baseline="30000" dirty="0">
                <a:latin typeface="Calibri" pitchFamily="34" charset="0"/>
                <a:cs typeface="Calibri" pitchFamily="34" charset="0"/>
              </a:rPr>
              <a:t>2</a:t>
            </a:r>
            <a:r>
              <a:rPr lang="en-US" sz="2000" dirty="0">
                <a:latin typeface="Calibri" pitchFamily="34" charset="0"/>
                <a:cs typeface="Calibri" pitchFamily="34" charset="0"/>
              </a:rPr>
              <a:t>. </a:t>
            </a:r>
          </a:p>
          <a:p>
            <a:pPr>
              <a:buFont typeface="Arial" charset="0"/>
              <a:buChar char="•"/>
            </a:pPr>
            <a:r>
              <a:rPr lang="en-US" sz="2000" dirty="0">
                <a:latin typeface="Calibri" pitchFamily="34" charset="0"/>
                <a:cs typeface="Calibri" pitchFamily="34" charset="0"/>
              </a:rPr>
              <a:t>Also, if observations are </a:t>
            </a:r>
            <a:r>
              <a:rPr lang="en-US" sz="2000" i="1" dirty="0">
                <a:latin typeface="Calibri" pitchFamily="34" charset="0"/>
                <a:cs typeface="Calibri" pitchFamily="34" charset="0"/>
              </a:rPr>
              <a:t>independent </a:t>
            </a:r>
            <a:r>
              <a:rPr lang="en-US" sz="2000" dirty="0">
                <a:latin typeface="Calibri" pitchFamily="34" charset="0"/>
                <a:cs typeface="Calibri" pitchFamily="34" charset="0"/>
              </a:rPr>
              <a:t>(not </a:t>
            </a:r>
            <a:r>
              <a:rPr lang="en-US" sz="2000" i="1" dirty="0" err="1">
                <a:latin typeface="Calibri" pitchFamily="34" charset="0"/>
                <a:cs typeface="Calibri" pitchFamily="34" charset="0"/>
              </a:rPr>
              <a:t>autocorrelated</a:t>
            </a:r>
            <a:r>
              <a:rPr lang="en-US" sz="2000" dirty="0">
                <a:latin typeface="Calibri" pitchFamily="34" charset="0"/>
                <a:cs typeface="Calibri" pitchFamily="34" charset="0"/>
              </a:rPr>
              <a:t>), then the covariance terms E(</a:t>
            </a:r>
            <a:r>
              <a:rPr lang="el-GR" sz="2000" i="1" dirty="0">
                <a:latin typeface="Calibri" pitchFamily="34" charset="0"/>
                <a:cs typeface="Calibri" pitchFamily="34" charset="0"/>
              </a:rPr>
              <a:t>ε</a:t>
            </a:r>
            <a:r>
              <a:rPr lang="en-US" sz="2000" baseline="-25000" dirty="0">
                <a:latin typeface="Calibri" pitchFamily="34" charset="0"/>
                <a:cs typeface="Calibri" pitchFamily="34" charset="0"/>
              </a:rPr>
              <a:t>i</a:t>
            </a:r>
            <a:r>
              <a:rPr lang="el-GR" sz="2000" i="1" dirty="0">
                <a:latin typeface="Calibri" pitchFamily="34" charset="0"/>
                <a:cs typeface="Calibri" pitchFamily="34" charset="0"/>
              </a:rPr>
              <a:t> ε</a:t>
            </a:r>
            <a:r>
              <a:rPr lang="en-US" sz="2000" baseline="-25000" dirty="0" err="1">
                <a:latin typeface="Calibri" pitchFamily="34" charset="0"/>
                <a:cs typeface="Calibri" pitchFamily="34" charset="0"/>
              </a:rPr>
              <a:t>j</a:t>
            </a:r>
            <a:r>
              <a:rPr lang="en-US" sz="2000" dirty="0" err="1">
                <a:latin typeface="Calibri" pitchFamily="34" charset="0"/>
                <a:cs typeface="Calibri" pitchFamily="34" charset="0"/>
              </a:rPr>
              <a:t>|X</a:t>
            </a:r>
            <a:r>
              <a:rPr lang="en-US" sz="2000" dirty="0">
                <a:latin typeface="Calibri" pitchFamily="34" charset="0"/>
                <a:cs typeface="Calibri" pitchFamily="34" charset="0"/>
              </a:rPr>
              <a:t>) should be 0 for all </a:t>
            </a:r>
            <a:r>
              <a:rPr lang="en-US" sz="2000" i="1" dirty="0">
                <a:latin typeface="Calibri" pitchFamily="34" charset="0"/>
                <a:cs typeface="Calibri" pitchFamily="34" charset="0"/>
              </a:rPr>
              <a:t>i</a:t>
            </a:r>
            <a:r>
              <a:rPr lang="en-US" sz="2000" dirty="0">
                <a:latin typeface="Calibri" pitchFamily="34" charset="0"/>
                <a:cs typeface="Calibri" pitchFamily="34" charset="0"/>
              </a:rPr>
              <a:t> and </a:t>
            </a:r>
            <a:r>
              <a:rPr lang="en-US" sz="2000" i="1" dirty="0">
                <a:latin typeface="Calibri" pitchFamily="34" charset="0"/>
                <a:cs typeface="Calibri" pitchFamily="34" charset="0"/>
              </a:rPr>
              <a:t>j</a:t>
            </a:r>
            <a:r>
              <a:rPr lang="en-US" sz="2000" dirty="0">
                <a:latin typeface="Calibri" pitchFamily="34" charset="0"/>
                <a:cs typeface="Calibri" pitchFamily="34" charset="0"/>
              </a:rPr>
              <a:t>. That is, the </a:t>
            </a:r>
            <a:r>
              <a:rPr lang="en-US" sz="2000" dirty="0" smtClean="0">
                <a:latin typeface="Calibri" pitchFamily="34" charset="0"/>
                <a:cs typeface="Calibri" pitchFamily="34" charset="0"/>
              </a:rPr>
              <a:t>error </a:t>
            </a:r>
            <a:r>
              <a:rPr lang="en-US" sz="2000" dirty="0">
                <a:latin typeface="Calibri" pitchFamily="34" charset="0"/>
                <a:cs typeface="Calibri" pitchFamily="34" charset="0"/>
              </a:rPr>
              <a:t>of one observation should be completely independent of the </a:t>
            </a:r>
            <a:r>
              <a:rPr lang="en-US" sz="2000" dirty="0" smtClean="0">
                <a:latin typeface="Calibri" pitchFamily="34" charset="0"/>
                <a:cs typeface="Calibri" pitchFamily="34" charset="0"/>
              </a:rPr>
              <a:t>error of </a:t>
            </a:r>
            <a:r>
              <a:rPr lang="en-US" sz="2000" dirty="0">
                <a:latin typeface="Calibri" pitchFamily="34" charset="0"/>
                <a:cs typeface="Calibri" pitchFamily="34" charset="0"/>
              </a:rPr>
              <a:t>another observation, even if their predictors X have similar values.</a:t>
            </a:r>
          </a:p>
        </p:txBody>
      </p:sp>
      <p:sp>
        <p:nvSpPr>
          <p:cNvPr id="6" name="Rectangle 5"/>
          <p:cNvSpPr>
            <a:spLocks noRot="1" noChangeAspect="1" noMove="1" noResize="1" noEditPoints="1" noAdjustHandles="1" noChangeArrowheads="1" noChangeShapeType="1" noTextEdit="1"/>
          </p:cNvSpPr>
          <p:nvPr/>
        </p:nvSpPr>
        <p:spPr>
          <a:xfrm>
            <a:off x="163776" y="3452923"/>
            <a:ext cx="8836927" cy="3346301"/>
          </a:xfrm>
          <a:prstGeom prst="rect">
            <a:avLst/>
          </a:prstGeom>
          <a:blipFill rotWithShape="1">
            <a:blip r:embed="rId2" cstate="print"/>
            <a:stretch>
              <a:fillRect l="-1104"/>
            </a:stretch>
          </a:blipFill>
        </p:spPr>
        <p:txBody>
          <a:bodyPr/>
          <a:lstStyle/>
          <a:p>
            <a:r>
              <a:rPr lang="en-US">
                <a:noFill/>
              </a:rPr>
              <a:t> </a:t>
            </a:r>
          </a:p>
        </p:txBody>
      </p:sp>
      <p:sp>
        <p:nvSpPr>
          <p:cNvPr id="46084" name="Rectangle 2"/>
          <p:cNvSpPr txBox="1">
            <a:spLocks noChangeArrowheads="1"/>
          </p:cNvSpPr>
          <p:nvPr/>
        </p:nvSpPr>
        <p:spPr bwMode="auto">
          <a:xfrm>
            <a:off x="207963" y="609600"/>
            <a:ext cx="8840787"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3200">
                <a:solidFill>
                  <a:srgbClr val="FFFFFF"/>
                </a:solidFill>
                <a:latin typeface="Calibri" pitchFamily="34" charset="0"/>
                <a:cs typeface="Calibri" pitchFamily="34" charset="0"/>
              </a:rPr>
              <a:t>Variance of the random error term vector (cont’d)</a:t>
            </a:r>
          </a:p>
        </p:txBody>
      </p:sp>
      <p:sp>
        <p:nvSpPr>
          <p:cNvPr id="46085" name="TextBox 7"/>
          <p:cNvSpPr txBox="1">
            <a:spLocks noChangeArrowheads="1"/>
          </p:cNvSpPr>
          <p:nvPr/>
        </p:nvSpPr>
        <p:spPr bwMode="auto">
          <a:xfrm>
            <a:off x="3289300" y="6305550"/>
            <a:ext cx="5391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a:latin typeface="Calibri" pitchFamily="34" charset="0"/>
                <a:cs typeface="Calibri" pitchFamily="34" charset="0"/>
              </a:rPr>
              <a:t>(This is a regression assumption)</a:t>
            </a:r>
            <a:endParaRPr lang="en-US">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14338" y="609600"/>
            <a:ext cx="7772400" cy="768350"/>
          </a:xfrm>
        </p:spPr>
        <p:txBody>
          <a:bodyPr/>
          <a:lstStyle/>
          <a:p>
            <a:pPr algn="l"/>
            <a:r>
              <a:rPr lang="en-US" sz="3600" smtClean="0">
                <a:solidFill>
                  <a:srgbClr val="FFFFFF"/>
                </a:solidFill>
                <a:latin typeface="Calibri" pitchFamily="34" charset="0"/>
                <a:cs typeface="Calibri" pitchFamily="34" charset="0"/>
              </a:rPr>
              <a:t>The general linear regression model</a:t>
            </a:r>
          </a:p>
        </p:txBody>
      </p:sp>
      <p:grpSp>
        <p:nvGrpSpPr>
          <p:cNvPr id="47107" name="Group 7"/>
          <p:cNvGrpSpPr>
            <a:grpSpLocks/>
          </p:cNvGrpSpPr>
          <p:nvPr/>
        </p:nvGrpSpPr>
        <p:grpSpPr bwMode="auto">
          <a:xfrm>
            <a:off x="598488" y="1335817"/>
            <a:ext cx="8302625" cy="1809750"/>
            <a:chOff x="261" y="1099"/>
            <a:chExt cx="5230" cy="1140"/>
          </a:xfrm>
        </p:grpSpPr>
        <p:sp>
          <p:nvSpPr>
            <p:cNvPr id="47109" name="Text Box 4"/>
            <p:cNvSpPr txBox="1">
              <a:spLocks noChangeArrowheads="1"/>
            </p:cNvSpPr>
            <p:nvPr/>
          </p:nvSpPr>
          <p:spPr bwMode="auto">
            <a:xfrm>
              <a:off x="261" y="1099"/>
              <a:ext cx="5230"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800">
                  <a:latin typeface="Calibri" pitchFamily="34" charset="0"/>
                  <a:cs typeface="Calibri" pitchFamily="34" charset="0"/>
                </a:rPr>
                <a:t>Putting the regression function and assumptions all together, we get:</a:t>
              </a:r>
            </a:p>
          </p:txBody>
        </p:sp>
        <p:graphicFrame>
          <p:nvGraphicFramePr>
            <p:cNvPr id="47110" name="Object 5"/>
            <p:cNvGraphicFramePr>
              <a:graphicFrameLocks noChangeAspect="1"/>
            </p:cNvGraphicFramePr>
            <p:nvPr>
              <p:extLst>
                <p:ext uri="{D42A27DB-BD31-4B8C-83A1-F6EECF244321}">
                  <p14:modId xmlns:p14="http://schemas.microsoft.com/office/powerpoint/2010/main" val="2845955834"/>
                </p:ext>
              </p:extLst>
            </p:nvPr>
          </p:nvGraphicFramePr>
          <p:xfrm>
            <a:off x="1982" y="1766"/>
            <a:ext cx="1685" cy="473"/>
          </p:xfrm>
          <a:graphic>
            <a:graphicData uri="http://schemas.openxmlformats.org/presentationml/2006/ole">
              <mc:AlternateContent xmlns:mc="http://schemas.openxmlformats.org/markup-compatibility/2006">
                <mc:Choice xmlns:v="urn:schemas-microsoft-com:vml" Requires="v">
                  <p:oleObj spid="_x0000_s47130" name="Equation" r:id="rId3" imgW="723600" imgH="203040" progId="Equation.3">
                    <p:embed/>
                  </p:oleObj>
                </mc:Choice>
                <mc:Fallback>
                  <p:oleObj name="Equation" r:id="rId3" imgW="723600" imgH="203040" progId="Equation.3">
                    <p:embed/>
                    <p:pic>
                      <p:nvPicPr>
                        <p:cNvPr id="0"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2" y="1766"/>
                          <a:ext cx="1685" cy="4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02118" name="Text Box 6"/>
          <p:cNvSpPr txBox="1">
            <a:spLocks noChangeArrowheads="1"/>
          </p:cNvSpPr>
          <p:nvPr/>
        </p:nvSpPr>
        <p:spPr bwMode="auto">
          <a:xfrm>
            <a:off x="598488" y="2945542"/>
            <a:ext cx="8302625"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800" dirty="0">
                <a:latin typeface="Calibri" pitchFamily="34" charset="0"/>
                <a:cs typeface="Calibri" pitchFamily="34" charset="0"/>
              </a:rPr>
              <a:t>where:</a:t>
            </a:r>
          </a:p>
          <a:p>
            <a:pPr>
              <a:spcBef>
                <a:spcPct val="50000"/>
              </a:spcBef>
              <a:buFontTx/>
              <a:buChar char="•"/>
            </a:pPr>
            <a:r>
              <a:rPr lang="en-US" sz="2800" dirty="0">
                <a:latin typeface="Calibri" pitchFamily="34" charset="0"/>
                <a:cs typeface="Calibri" pitchFamily="34" charset="0"/>
              </a:rPr>
              <a:t> </a:t>
            </a:r>
            <a:r>
              <a:rPr lang="en-US" sz="2800" b="1" dirty="0">
                <a:latin typeface="Calibri" pitchFamily="34" charset="0"/>
                <a:cs typeface="Calibri" pitchFamily="34" charset="0"/>
              </a:rPr>
              <a:t>Y</a:t>
            </a:r>
            <a:r>
              <a:rPr lang="en-US" sz="2800" dirty="0">
                <a:latin typeface="Calibri" pitchFamily="34" charset="0"/>
                <a:cs typeface="Calibri" pitchFamily="34" charset="0"/>
              </a:rPr>
              <a:t> is an </a:t>
            </a:r>
            <a:r>
              <a:rPr lang="en-US" sz="2800" i="1" dirty="0">
                <a:latin typeface="Calibri" pitchFamily="34" charset="0"/>
                <a:cs typeface="Calibri" pitchFamily="34" charset="0"/>
              </a:rPr>
              <a:t>n x 1</a:t>
            </a:r>
            <a:r>
              <a:rPr lang="en-US" sz="2800" dirty="0">
                <a:latin typeface="Calibri" pitchFamily="34" charset="0"/>
                <a:cs typeface="Calibri" pitchFamily="34" charset="0"/>
              </a:rPr>
              <a:t> vector of </a:t>
            </a:r>
            <a:r>
              <a:rPr lang="en-US" sz="2800" dirty="0" smtClean="0">
                <a:latin typeface="Calibri" pitchFamily="34" charset="0"/>
                <a:cs typeface="Calibri" pitchFamily="34" charset="0"/>
              </a:rPr>
              <a:t>response (dependent variable) </a:t>
            </a:r>
            <a:r>
              <a:rPr lang="en-US" sz="2800" dirty="0">
                <a:latin typeface="Calibri" pitchFamily="34" charset="0"/>
                <a:cs typeface="Calibri" pitchFamily="34" charset="0"/>
              </a:rPr>
              <a:t>values</a:t>
            </a:r>
          </a:p>
          <a:p>
            <a:pPr>
              <a:spcBef>
                <a:spcPct val="50000"/>
              </a:spcBef>
              <a:buFontTx/>
              <a:buChar char="•"/>
            </a:pPr>
            <a:r>
              <a:rPr lang="en-US" sz="2800" dirty="0">
                <a:latin typeface="Calibri" pitchFamily="34" charset="0"/>
                <a:cs typeface="Calibri" pitchFamily="34" charset="0"/>
              </a:rPr>
              <a:t> </a:t>
            </a:r>
            <a:r>
              <a:rPr lang="en-US" sz="2800" b="1" dirty="0">
                <a:latin typeface="Calibri" pitchFamily="34" charset="0"/>
                <a:cs typeface="Calibri" pitchFamily="34" charset="0"/>
              </a:rPr>
              <a:t>X</a:t>
            </a:r>
            <a:r>
              <a:rPr lang="en-US" sz="2800" dirty="0">
                <a:latin typeface="Calibri" pitchFamily="34" charset="0"/>
                <a:cs typeface="Calibri" pitchFamily="34" charset="0"/>
              </a:rPr>
              <a:t> is an </a:t>
            </a:r>
            <a:r>
              <a:rPr lang="en-US" sz="2800" i="1" dirty="0">
                <a:latin typeface="Calibri" pitchFamily="34" charset="0"/>
                <a:cs typeface="Calibri" pitchFamily="34" charset="0"/>
              </a:rPr>
              <a:t>n x k</a:t>
            </a:r>
            <a:r>
              <a:rPr lang="en-US" sz="2800" dirty="0">
                <a:latin typeface="Calibri" pitchFamily="34" charset="0"/>
                <a:cs typeface="Calibri" pitchFamily="34" charset="0"/>
              </a:rPr>
              <a:t> matrix of predictor values</a:t>
            </a:r>
          </a:p>
          <a:p>
            <a:pPr>
              <a:spcBef>
                <a:spcPct val="50000"/>
              </a:spcBef>
              <a:buFontTx/>
              <a:buChar char="•"/>
            </a:pPr>
            <a:r>
              <a:rPr lang="en-US" sz="2800" b="1" dirty="0">
                <a:latin typeface="Calibri" pitchFamily="34" charset="0"/>
                <a:cs typeface="Calibri" pitchFamily="34" charset="0"/>
              </a:rPr>
              <a:t> </a:t>
            </a:r>
            <a:r>
              <a:rPr lang="el-GR" sz="2800" b="1" dirty="0">
                <a:latin typeface="Calibri" pitchFamily="34" charset="0"/>
                <a:cs typeface="Calibri" pitchFamily="34" charset="0"/>
              </a:rPr>
              <a:t>β</a:t>
            </a:r>
            <a:r>
              <a:rPr lang="en-US" sz="2800" dirty="0">
                <a:latin typeface="Calibri" pitchFamily="34" charset="0"/>
                <a:cs typeface="Calibri" pitchFamily="34" charset="0"/>
              </a:rPr>
              <a:t> is an </a:t>
            </a:r>
            <a:r>
              <a:rPr lang="en-US" sz="2800" i="1" dirty="0">
                <a:latin typeface="Calibri" pitchFamily="34" charset="0"/>
                <a:cs typeface="Calibri" pitchFamily="34" charset="0"/>
              </a:rPr>
              <a:t>k x 1</a:t>
            </a:r>
            <a:r>
              <a:rPr lang="en-US" sz="2800" dirty="0">
                <a:latin typeface="Calibri" pitchFamily="34" charset="0"/>
                <a:cs typeface="Calibri" pitchFamily="34" charset="0"/>
              </a:rPr>
              <a:t> vector of </a:t>
            </a:r>
            <a:r>
              <a:rPr lang="en-US" sz="2800" i="1" dirty="0">
                <a:latin typeface="Calibri" pitchFamily="34" charset="0"/>
                <a:cs typeface="Calibri" pitchFamily="34" charset="0"/>
              </a:rPr>
              <a:t>k</a:t>
            </a:r>
            <a:r>
              <a:rPr lang="en-US" sz="2800" dirty="0">
                <a:latin typeface="Calibri" pitchFamily="34" charset="0"/>
                <a:cs typeface="Calibri" pitchFamily="34" charset="0"/>
              </a:rPr>
              <a:t> unknown parameters</a:t>
            </a:r>
          </a:p>
          <a:p>
            <a:pPr>
              <a:spcBef>
                <a:spcPct val="50000"/>
              </a:spcBef>
              <a:buFontTx/>
              <a:buChar char="•"/>
            </a:pPr>
            <a:r>
              <a:rPr lang="en-US" sz="2800" b="1" dirty="0">
                <a:latin typeface="Calibri" pitchFamily="34" charset="0"/>
                <a:cs typeface="Calibri" pitchFamily="34" charset="0"/>
              </a:rPr>
              <a:t> </a:t>
            </a:r>
            <a:r>
              <a:rPr lang="el-GR" sz="2800" b="1" dirty="0">
                <a:latin typeface="Calibri" pitchFamily="34" charset="0"/>
                <a:cs typeface="Calibri" pitchFamily="34" charset="0"/>
              </a:rPr>
              <a:t>ε</a:t>
            </a:r>
            <a:r>
              <a:rPr lang="en-US" sz="2800" dirty="0">
                <a:latin typeface="Calibri" pitchFamily="34" charset="0"/>
                <a:cs typeface="Calibri" pitchFamily="34" charset="0"/>
              </a:rPr>
              <a:t> is an </a:t>
            </a:r>
            <a:r>
              <a:rPr lang="en-US" sz="2800" i="1" dirty="0">
                <a:latin typeface="Calibri" pitchFamily="34" charset="0"/>
                <a:cs typeface="Calibri" pitchFamily="34" charset="0"/>
              </a:rPr>
              <a:t>n x 1</a:t>
            </a:r>
            <a:r>
              <a:rPr lang="en-US" sz="2800" dirty="0">
                <a:latin typeface="Calibri" pitchFamily="34" charset="0"/>
                <a:cs typeface="Calibri" pitchFamily="34" charset="0"/>
              </a:rPr>
              <a:t> vector of </a:t>
            </a:r>
            <a:r>
              <a:rPr lang="en-US" sz="2800" dirty="0">
                <a:solidFill>
                  <a:schemeClr val="accent2"/>
                </a:solidFill>
                <a:latin typeface="Calibri" pitchFamily="34" charset="0"/>
                <a:cs typeface="Calibri" pitchFamily="34" charset="0"/>
              </a:rPr>
              <a:t>i</a:t>
            </a:r>
            <a:r>
              <a:rPr lang="en-US" sz="2800" dirty="0">
                <a:latin typeface="Calibri" pitchFamily="34" charset="0"/>
                <a:cs typeface="Calibri" pitchFamily="34" charset="0"/>
              </a:rPr>
              <a:t>ndependent, </a:t>
            </a:r>
            <a:r>
              <a:rPr lang="en-US" sz="2800" dirty="0">
                <a:solidFill>
                  <a:schemeClr val="accent2"/>
                </a:solidFill>
                <a:latin typeface="Calibri" pitchFamily="34" charset="0"/>
                <a:cs typeface="Calibri" pitchFamily="34" charset="0"/>
              </a:rPr>
              <a:t>n</a:t>
            </a:r>
            <a:r>
              <a:rPr lang="en-US" sz="2800" dirty="0">
                <a:latin typeface="Calibri" pitchFamily="34" charset="0"/>
                <a:cs typeface="Calibri" pitchFamily="34" charset="0"/>
              </a:rPr>
              <a:t>ormal error terms with mean </a:t>
            </a:r>
            <a:r>
              <a:rPr lang="en-US" sz="2800" b="1" dirty="0">
                <a:latin typeface="Calibri" pitchFamily="34" charset="0"/>
                <a:cs typeface="Calibri" pitchFamily="34" charset="0"/>
              </a:rPr>
              <a:t>0 </a:t>
            </a:r>
            <a:r>
              <a:rPr lang="en-US" sz="2800" dirty="0">
                <a:latin typeface="Calibri" pitchFamily="34" charset="0"/>
                <a:cs typeface="Calibri" pitchFamily="34" charset="0"/>
              </a:rPr>
              <a:t>and (</a:t>
            </a:r>
            <a:r>
              <a:rPr lang="en-US" sz="2800" dirty="0">
                <a:solidFill>
                  <a:schemeClr val="accent2"/>
                </a:solidFill>
                <a:latin typeface="Calibri" pitchFamily="34" charset="0"/>
                <a:cs typeface="Calibri" pitchFamily="34" charset="0"/>
              </a:rPr>
              <a:t>e</a:t>
            </a:r>
            <a:r>
              <a:rPr lang="en-US" sz="2800" dirty="0">
                <a:latin typeface="Calibri" pitchFamily="34" charset="0"/>
                <a:cs typeface="Calibri" pitchFamily="34" charset="0"/>
              </a:rPr>
              <a:t>qual) variance </a:t>
            </a:r>
            <a:r>
              <a:rPr lang="el-GR" sz="2800" dirty="0">
                <a:latin typeface="Calibri" pitchFamily="34" charset="0"/>
                <a:cs typeface="Calibri" pitchFamily="34" charset="0"/>
              </a:rPr>
              <a:t>σ</a:t>
            </a:r>
            <a:r>
              <a:rPr lang="en-US" sz="2800" baseline="30000" dirty="0">
                <a:latin typeface="Calibri" pitchFamily="34" charset="0"/>
                <a:cs typeface="Calibri" pitchFamily="34" charset="0"/>
              </a:rPr>
              <a:t>2</a:t>
            </a:r>
            <a:r>
              <a:rPr lang="en-US" sz="2800" b="1" dirty="0">
                <a:latin typeface="Calibri" pitchFamily="34" charset="0"/>
                <a:cs typeface="Calibri" pitchFamily="34" charset="0"/>
              </a:rPr>
              <a:t>I</a:t>
            </a:r>
            <a:r>
              <a:rPr lang="en-US" sz="2800" dirty="0">
                <a:latin typeface="Calibri" pitchFamily="34" charset="0"/>
                <a:cs typeface="Calibri" pitchFamily="34" charset="0"/>
              </a:rPr>
              <a:t>.</a:t>
            </a:r>
            <a:endParaRPr lang="el-GR" sz="2800" baseline="30000" dirty="0">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02118"/>
                                        </p:tgtEl>
                                        <p:attrNameLst>
                                          <p:attrName>style.visibility</p:attrName>
                                        </p:attrNameLst>
                                      </p:cBhvr>
                                      <p:to>
                                        <p:strVal val="visible"/>
                                      </p:to>
                                    </p:set>
                                    <p:animEffect transition="in" filter="checkerboard(across)">
                                      <p:cBhvr>
                                        <p:cTn id="7" dur="500"/>
                                        <p:tgtEl>
                                          <p:spTgt spid="602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1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385763" y="609600"/>
            <a:ext cx="7772400" cy="782638"/>
          </a:xfrm>
        </p:spPr>
        <p:txBody>
          <a:bodyPr/>
          <a:lstStyle/>
          <a:p>
            <a:pPr algn="l"/>
            <a:r>
              <a:rPr lang="en-US" sz="3200" smtClean="0">
                <a:solidFill>
                  <a:srgbClr val="FFFFFF"/>
                </a:solidFill>
                <a:latin typeface="Calibri" pitchFamily="34" charset="0"/>
                <a:cs typeface="Calibri" pitchFamily="34" charset="0"/>
              </a:rPr>
              <a:t>Suggested Reading (over the winter break):</a:t>
            </a:r>
          </a:p>
        </p:txBody>
      </p:sp>
      <p:sp>
        <p:nvSpPr>
          <p:cNvPr id="3" name="TextBox 2"/>
          <p:cNvSpPr txBox="1"/>
          <p:nvPr/>
        </p:nvSpPr>
        <p:spPr>
          <a:xfrm>
            <a:off x="436563" y="1992313"/>
            <a:ext cx="8256587" cy="3048000"/>
          </a:xfrm>
          <a:prstGeom prst="rect">
            <a:avLst/>
          </a:prstGeom>
          <a:noFill/>
        </p:spPr>
        <p:txBody>
          <a:bodyPr>
            <a:spAutoFit/>
          </a:bodyPr>
          <a:lstStyle/>
          <a:p>
            <a:pPr marL="457200" indent="-457200">
              <a:buFontTx/>
              <a:buAutoNum type="arabicPeriod"/>
              <a:defRPr/>
            </a:pPr>
            <a:r>
              <a:rPr lang="en-US" dirty="0">
                <a:latin typeface="Calibri" pitchFamily="34" charset="0"/>
                <a:cs typeface="Calibri" pitchFamily="34" charset="0"/>
              </a:rPr>
              <a:t>More about matrices and OLS in matrix notation: </a:t>
            </a:r>
            <a:r>
              <a:rPr lang="en-US" dirty="0">
                <a:latin typeface="Calibri" pitchFamily="34" charset="0"/>
                <a:cs typeface="Calibri" pitchFamily="34" charset="0"/>
                <a:hlinkClick r:id="rId2"/>
              </a:rPr>
              <a:t>https://files.nyu.edu/mrg217/public/ols_matrix.pdf</a:t>
            </a:r>
            <a:endParaRPr lang="en-US" dirty="0">
              <a:latin typeface="Calibri" pitchFamily="34" charset="0"/>
              <a:cs typeface="Calibri" pitchFamily="34" charset="0"/>
            </a:endParaRPr>
          </a:p>
          <a:p>
            <a:pPr lvl="1">
              <a:defRPr/>
            </a:pPr>
            <a:r>
              <a:rPr lang="en-US" dirty="0">
                <a:latin typeface="Calibri" pitchFamily="34" charset="0"/>
                <a:cs typeface="Calibri" pitchFamily="34" charset="0"/>
              </a:rPr>
              <a:t>and </a:t>
            </a:r>
            <a:r>
              <a:rPr lang="en-US" dirty="0">
                <a:latin typeface="Calibri" pitchFamily="34" charset="0"/>
                <a:cs typeface="Calibri" pitchFamily="34" charset="0"/>
                <a:hlinkClick r:id="rId3"/>
              </a:rPr>
              <a:t>http://www.unc.edu/~nielsen/soci709/m4/m4.pdf</a:t>
            </a:r>
            <a:endParaRPr lang="en-US" dirty="0">
              <a:latin typeface="Calibri" pitchFamily="34" charset="0"/>
              <a:cs typeface="Calibri" pitchFamily="34" charset="0"/>
            </a:endParaRPr>
          </a:p>
          <a:p>
            <a:pPr marL="457200" indent="-457200">
              <a:buFontTx/>
              <a:buAutoNum type="arabicPeriod"/>
              <a:defRPr/>
            </a:pPr>
            <a:r>
              <a:rPr lang="en-US" dirty="0">
                <a:latin typeface="Calibri" pitchFamily="34" charset="0"/>
                <a:cs typeface="Calibri" pitchFamily="34" charset="0"/>
              </a:rPr>
              <a:t>Determinants: </a:t>
            </a:r>
            <a:r>
              <a:rPr lang="en-US" dirty="0">
                <a:latin typeface="Calibri" pitchFamily="34" charset="0"/>
                <a:cs typeface="Calibri" pitchFamily="34" charset="0"/>
                <a:hlinkClick r:id="rId4"/>
              </a:rPr>
              <a:t>http://www.es.ucsc.edu/~eart111/lecture12.pdf</a:t>
            </a:r>
            <a:endParaRPr lang="en-US" dirty="0">
              <a:latin typeface="Calibri" pitchFamily="34" charset="0"/>
              <a:cs typeface="Calibri" pitchFamily="34" charset="0"/>
            </a:endParaRPr>
          </a:p>
          <a:p>
            <a:pPr marL="457200" indent="-457200">
              <a:buFontTx/>
              <a:buAutoNum type="arabicPeriod"/>
              <a:defRPr/>
            </a:pPr>
            <a:r>
              <a:rPr lang="en-US" dirty="0">
                <a:latin typeface="Calibri" pitchFamily="34" charset="0"/>
                <a:cs typeface="Calibri" pitchFamily="34" charset="0"/>
              </a:rPr>
              <a:t>Eigenvalues/Eigenvectors: </a:t>
            </a:r>
            <a:r>
              <a:rPr lang="en-US" dirty="0">
                <a:latin typeface="Calibri" pitchFamily="34" charset="0"/>
                <a:cs typeface="Calibri" pitchFamily="34" charset="0"/>
                <a:hlinkClick r:id="rId5"/>
              </a:rPr>
              <a:t>http://ceee.rice.edu/Books/LA/eigen/</a:t>
            </a:r>
            <a:endParaRPr lang="en-US" dirty="0">
              <a:latin typeface="Calibri" pitchFamily="34" charset="0"/>
              <a:cs typeface="Calibri" pitchFamily="34" charset="0"/>
            </a:endParaRPr>
          </a:p>
          <a:p>
            <a:pPr>
              <a:defRPr/>
            </a:pPr>
            <a:endParaRPr lang="en-US" dirty="0">
              <a:latin typeface="Calibri" pitchFamily="34" charset="0"/>
              <a:cs typeface="Calibri"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82575" y="609600"/>
            <a:ext cx="8605838" cy="774700"/>
          </a:xfrm>
        </p:spPr>
        <p:txBody>
          <a:bodyPr/>
          <a:lstStyle/>
          <a:p>
            <a:r>
              <a:rPr lang="en-US" sz="4000" smtClean="0">
                <a:solidFill>
                  <a:srgbClr val="FFFFFF"/>
                </a:solidFill>
                <a:latin typeface="Calibri" pitchFamily="34" charset="0"/>
                <a:cs typeface="Calibri" pitchFamily="34" charset="0"/>
              </a:rPr>
              <a:t>Simple regression in matrix notation</a:t>
            </a:r>
          </a:p>
        </p:txBody>
      </p:sp>
      <p:graphicFrame>
        <p:nvGraphicFramePr>
          <p:cNvPr id="508933" name="Object 5"/>
          <p:cNvGraphicFramePr>
            <a:graphicFrameLocks noChangeAspect="1"/>
          </p:cNvGraphicFramePr>
          <p:nvPr>
            <p:extLst>
              <p:ext uri="{D42A27DB-BD31-4B8C-83A1-F6EECF244321}">
                <p14:modId xmlns:p14="http://schemas.microsoft.com/office/powerpoint/2010/main" val="1884480832"/>
              </p:ext>
            </p:extLst>
          </p:nvPr>
        </p:nvGraphicFramePr>
        <p:xfrm>
          <a:off x="2956873" y="5590536"/>
          <a:ext cx="2760663" cy="774700"/>
        </p:xfrm>
        <a:graphic>
          <a:graphicData uri="http://schemas.openxmlformats.org/presentationml/2006/ole">
            <mc:AlternateContent xmlns:mc="http://schemas.openxmlformats.org/markup-compatibility/2006">
              <mc:Choice xmlns:v="urn:schemas-microsoft-com:vml" Requires="v">
                <p:oleObj spid="_x0000_s6191" name="Equation" r:id="rId3" imgW="723600" imgH="203040" progId="Equation.3">
                  <p:embed/>
                </p:oleObj>
              </mc:Choice>
              <mc:Fallback>
                <p:oleObj name="Equation" r:id="rId3" imgW="723600" imgH="203040" progId="Equation.3">
                  <p:embed/>
                  <p:pic>
                    <p:nvPicPr>
                      <p:cNvPr id="0" name="Picture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6873" y="5590536"/>
                        <a:ext cx="2760663" cy="77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8934" name="Line 6"/>
          <p:cNvSpPr>
            <a:spLocks noChangeShapeType="1"/>
          </p:cNvSpPr>
          <p:nvPr/>
        </p:nvSpPr>
        <p:spPr bwMode="auto">
          <a:xfrm>
            <a:off x="2487613" y="4852988"/>
            <a:ext cx="560387" cy="7921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8935" name="Line 7"/>
          <p:cNvSpPr>
            <a:spLocks noChangeShapeType="1"/>
          </p:cNvSpPr>
          <p:nvPr/>
        </p:nvSpPr>
        <p:spPr bwMode="auto">
          <a:xfrm>
            <a:off x="4133850" y="4840288"/>
            <a:ext cx="96838" cy="8540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8936" name="Line 8"/>
          <p:cNvSpPr>
            <a:spLocks noChangeShapeType="1"/>
          </p:cNvSpPr>
          <p:nvPr/>
        </p:nvSpPr>
        <p:spPr bwMode="auto">
          <a:xfrm flipH="1">
            <a:off x="4730750" y="4170363"/>
            <a:ext cx="547688" cy="14874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8937" name="Line 9"/>
          <p:cNvSpPr>
            <a:spLocks noChangeShapeType="1"/>
          </p:cNvSpPr>
          <p:nvPr/>
        </p:nvSpPr>
        <p:spPr bwMode="auto">
          <a:xfrm flipH="1">
            <a:off x="5559425" y="4876800"/>
            <a:ext cx="560388" cy="8540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6152" name="Object 10"/>
          <p:cNvGraphicFramePr>
            <a:graphicFrameLocks noChangeAspect="1"/>
          </p:cNvGraphicFramePr>
          <p:nvPr/>
        </p:nvGraphicFramePr>
        <p:xfrm>
          <a:off x="2039938" y="2144713"/>
          <a:ext cx="4821237" cy="2744787"/>
        </p:xfrm>
        <a:graphic>
          <a:graphicData uri="http://schemas.openxmlformats.org/presentationml/2006/ole">
            <mc:AlternateContent xmlns:mc="http://schemas.openxmlformats.org/markup-compatibility/2006">
              <mc:Choice xmlns:v="urn:schemas-microsoft-com:vml" Requires="v">
                <p:oleObj spid="_x0000_s6192" name="Equation" r:id="rId5" imgW="1651000" imgH="939800" progId="Equation.3">
                  <p:embed/>
                </p:oleObj>
              </mc:Choice>
              <mc:Fallback>
                <p:oleObj name="Equation" r:id="rId5" imgW="1651000" imgH="939800" progId="Equation.3">
                  <p:embed/>
                  <p:pic>
                    <p:nvPicPr>
                      <p:cNvPr id="0" name="Picture 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9938" y="2144713"/>
                        <a:ext cx="4821237" cy="2744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08933"/>
                                        </p:tgtEl>
                                        <p:attrNameLst>
                                          <p:attrName>style.visibility</p:attrName>
                                        </p:attrNameLst>
                                      </p:cBhvr>
                                      <p:to>
                                        <p:strVal val="visible"/>
                                      </p:to>
                                    </p:set>
                                    <p:anim calcmode="lin" valueType="num">
                                      <p:cBhvr additive="base">
                                        <p:cTn id="7" dur="500" fill="hold"/>
                                        <p:tgtEl>
                                          <p:spTgt spid="508933"/>
                                        </p:tgtEl>
                                        <p:attrNameLst>
                                          <p:attrName>ppt_x</p:attrName>
                                        </p:attrNameLst>
                                      </p:cBhvr>
                                      <p:tavLst>
                                        <p:tav tm="0">
                                          <p:val>
                                            <p:strVal val="#ppt_x"/>
                                          </p:val>
                                        </p:tav>
                                        <p:tav tm="100000">
                                          <p:val>
                                            <p:strVal val="#ppt_x"/>
                                          </p:val>
                                        </p:tav>
                                      </p:tavLst>
                                    </p:anim>
                                    <p:anim calcmode="lin" valueType="num">
                                      <p:cBhvr additive="base">
                                        <p:cTn id="8" dur="500" fill="hold"/>
                                        <p:tgtEl>
                                          <p:spTgt spid="50893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508934"/>
                                        </p:tgtEl>
                                        <p:attrNameLst>
                                          <p:attrName>style.visibility</p:attrName>
                                        </p:attrNameLst>
                                      </p:cBhvr>
                                      <p:to>
                                        <p:strVal val="visible"/>
                                      </p:to>
                                    </p:set>
                                    <p:anim calcmode="lin" valueType="num">
                                      <p:cBhvr additive="base">
                                        <p:cTn id="13" dur="500" fill="hold"/>
                                        <p:tgtEl>
                                          <p:spTgt spid="508934"/>
                                        </p:tgtEl>
                                        <p:attrNameLst>
                                          <p:attrName>ppt_x</p:attrName>
                                        </p:attrNameLst>
                                      </p:cBhvr>
                                      <p:tavLst>
                                        <p:tav tm="0">
                                          <p:val>
                                            <p:strVal val="0-#ppt_w/2"/>
                                          </p:val>
                                        </p:tav>
                                        <p:tav tm="100000">
                                          <p:val>
                                            <p:strVal val="#ppt_x"/>
                                          </p:val>
                                        </p:tav>
                                      </p:tavLst>
                                    </p:anim>
                                    <p:anim calcmode="lin" valueType="num">
                                      <p:cBhvr additive="base">
                                        <p:cTn id="14" dur="500" fill="hold"/>
                                        <p:tgtEl>
                                          <p:spTgt spid="508934"/>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508935"/>
                                        </p:tgtEl>
                                        <p:attrNameLst>
                                          <p:attrName>style.visibility</p:attrName>
                                        </p:attrNameLst>
                                      </p:cBhvr>
                                      <p:to>
                                        <p:strVal val="visible"/>
                                      </p:to>
                                    </p:set>
                                    <p:anim calcmode="lin" valueType="num">
                                      <p:cBhvr additive="base">
                                        <p:cTn id="19" dur="500" fill="hold"/>
                                        <p:tgtEl>
                                          <p:spTgt spid="508935"/>
                                        </p:tgtEl>
                                        <p:attrNameLst>
                                          <p:attrName>ppt_x</p:attrName>
                                        </p:attrNameLst>
                                      </p:cBhvr>
                                      <p:tavLst>
                                        <p:tav tm="0">
                                          <p:val>
                                            <p:strVal val="#ppt_x"/>
                                          </p:val>
                                        </p:tav>
                                        <p:tav tm="100000">
                                          <p:val>
                                            <p:strVal val="#ppt_x"/>
                                          </p:val>
                                        </p:tav>
                                      </p:tavLst>
                                    </p:anim>
                                    <p:anim calcmode="lin" valueType="num">
                                      <p:cBhvr additive="base">
                                        <p:cTn id="20" dur="500" fill="hold"/>
                                        <p:tgtEl>
                                          <p:spTgt spid="508935"/>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508936"/>
                                        </p:tgtEl>
                                        <p:attrNameLst>
                                          <p:attrName>style.visibility</p:attrName>
                                        </p:attrNameLst>
                                      </p:cBhvr>
                                      <p:to>
                                        <p:strVal val="visible"/>
                                      </p:to>
                                    </p:set>
                                    <p:anim calcmode="lin" valueType="num">
                                      <p:cBhvr additive="base">
                                        <p:cTn id="25" dur="500" fill="hold"/>
                                        <p:tgtEl>
                                          <p:spTgt spid="508936"/>
                                        </p:tgtEl>
                                        <p:attrNameLst>
                                          <p:attrName>ppt_x</p:attrName>
                                        </p:attrNameLst>
                                      </p:cBhvr>
                                      <p:tavLst>
                                        <p:tav tm="0">
                                          <p:val>
                                            <p:strVal val="#ppt_x"/>
                                          </p:val>
                                        </p:tav>
                                        <p:tav tm="100000">
                                          <p:val>
                                            <p:strVal val="#ppt_x"/>
                                          </p:val>
                                        </p:tav>
                                      </p:tavLst>
                                    </p:anim>
                                    <p:anim calcmode="lin" valueType="num">
                                      <p:cBhvr additive="base">
                                        <p:cTn id="26" dur="500" fill="hold"/>
                                        <p:tgtEl>
                                          <p:spTgt spid="508936"/>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508937"/>
                                        </p:tgtEl>
                                        <p:attrNameLst>
                                          <p:attrName>style.visibility</p:attrName>
                                        </p:attrNameLst>
                                      </p:cBhvr>
                                      <p:to>
                                        <p:strVal val="visible"/>
                                      </p:to>
                                    </p:set>
                                    <p:anim calcmode="lin" valueType="num">
                                      <p:cBhvr additive="base">
                                        <p:cTn id="31" dur="500" fill="hold"/>
                                        <p:tgtEl>
                                          <p:spTgt spid="508937"/>
                                        </p:tgtEl>
                                        <p:attrNameLst>
                                          <p:attrName>ppt_x</p:attrName>
                                        </p:attrNameLst>
                                      </p:cBhvr>
                                      <p:tavLst>
                                        <p:tav tm="0">
                                          <p:val>
                                            <p:strVal val="1+#ppt_w/2"/>
                                          </p:val>
                                        </p:tav>
                                        <p:tav tm="100000">
                                          <p:val>
                                            <p:strVal val="#ppt_x"/>
                                          </p:val>
                                        </p:tav>
                                      </p:tavLst>
                                    </p:anim>
                                    <p:anim calcmode="lin" valueType="num">
                                      <p:cBhvr additive="base">
                                        <p:cTn id="32" dur="500" fill="hold"/>
                                        <p:tgtEl>
                                          <p:spTgt spid="50893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4" grpId="0" animBg="1"/>
      <p:bldP spid="508935" grpId="0" animBg="1"/>
      <p:bldP spid="508936" grpId="0" animBg="1"/>
      <p:bldP spid="50893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609600"/>
            <a:ext cx="7772400" cy="788988"/>
          </a:xfrm>
        </p:spPr>
        <p:txBody>
          <a:bodyPr/>
          <a:lstStyle/>
          <a:p>
            <a:pPr algn="l"/>
            <a:r>
              <a:rPr lang="en-US" smtClean="0">
                <a:solidFill>
                  <a:srgbClr val="FFFFFF"/>
                </a:solidFill>
                <a:latin typeface="Calibri" pitchFamily="34" charset="0"/>
                <a:cs typeface="Calibri" pitchFamily="34" charset="0"/>
              </a:rPr>
              <a:t>Matrix addition</a:t>
            </a:r>
          </a:p>
        </p:txBody>
      </p:sp>
      <p:graphicFrame>
        <p:nvGraphicFramePr>
          <p:cNvPr id="7171" name="Object 3"/>
          <p:cNvGraphicFramePr>
            <a:graphicFrameLocks noGrp="1" noChangeAspect="1"/>
          </p:cNvGraphicFramePr>
          <p:nvPr>
            <p:ph sz="half" idx="1"/>
          </p:nvPr>
        </p:nvGraphicFramePr>
        <p:xfrm>
          <a:off x="2760663" y="1581150"/>
          <a:ext cx="3425825" cy="944563"/>
        </p:xfrm>
        <a:graphic>
          <a:graphicData uri="http://schemas.openxmlformats.org/presentationml/2006/ole">
            <mc:AlternateContent xmlns:mc="http://schemas.openxmlformats.org/markup-compatibility/2006">
              <mc:Choice xmlns:v="urn:schemas-microsoft-com:vml" Requires="v">
                <p:oleObj spid="_x0000_s7191" name="Equation" r:id="rId3" imgW="736600" imgH="203200" progId="Equation.3">
                  <p:embed/>
                </p:oleObj>
              </mc:Choice>
              <mc:Fallback>
                <p:oleObj name="Equation" r:id="rId3" imgW="736600" imgH="203200" progId="Equation.3">
                  <p:embed/>
                  <p:pic>
                    <p:nvPicPr>
                      <p:cNvPr id="0" name="Picture 2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0663" y="1581150"/>
                        <a:ext cx="3425825" cy="944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2" name="Rectangle 4"/>
          <p:cNvSpPr>
            <a:spLocks noGrp="1" noChangeArrowheads="1"/>
          </p:cNvSpPr>
          <p:nvPr>
            <p:ph type="body" sz="half" idx="2"/>
          </p:nvPr>
        </p:nvSpPr>
        <p:spPr>
          <a:xfrm>
            <a:off x="685800" y="2511425"/>
            <a:ext cx="7772400" cy="4117975"/>
          </a:xfrm>
        </p:spPr>
        <p:txBody>
          <a:bodyPr/>
          <a:lstStyle/>
          <a:p>
            <a:pPr>
              <a:lnSpc>
                <a:spcPct val="90000"/>
              </a:lnSpc>
            </a:pPr>
            <a:r>
              <a:rPr lang="en-US" sz="2800" dirty="0" smtClean="0">
                <a:latin typeface="Calibri" pitchFamily="34" charset="0"/>
                <a:cs typeface="Calibri" pitchFamily="34" charset="0"/>
              </a:rPr>
              <a:t>The </a:t>
            </a:r>
            <a:r>
              <a:rPr lang="en-US" sz="2800" b="1" dirty="0" smtClean="0">
                <a:latin typeface="Calibri" pitchFamily="34" charset="0"/>
                <a:cs typeface="Calibri" pitchFamily="34" charset="0"/>
              </a:rPr>
              <a:t>X</a:t>
            </a:r>
            <a:r>
              <a:rPr lang="el-GR" sz="2800" b="1" dirty="0" smtClean="0">
                <a:latin typeface="Calibri" pitchFamily="34" charset="0"/>
                <a:cs typeface="Calibri" pitchFamily="34" charset="0"/>
              </a:rPr>
              <a:t>β</a:t>
            </a:r>
            <a:r>
              <a:rPr lang="en-US" sz="2800" dirty="0" smtClean="0">
                <a:latin typeface="Calibri" pitchFamily="34" charset="0"/>
                <a:cs typeface="Calibri" pitchFamily="34" charset="0"/>
              </a:rPr>
              <a:t>+</a:t>
            </a:r>
            <a:r>
              <a:rPr lang="el-GR" sz="2800" b="1" dirty="0" smtClean="0">
                <a:latin typeface="Calibri" pitchFamily="34" charset="0"/>
                <a:cs typeface="Calibri" pitchFamily="34" charset="0"/>
              </a:rPr>
              <a:t>ε</a:t>
            </a:r>
            <a:r>
              <a:rPr lang="en-US" sz="2800" dirty="0" smtClean="0">
                <a:latin typeface="Calibri" pitchFamily="34" charset="0"/>
                <a:cs typeface="Calibri" pitchFamily="34" charset="0"/>
              </a:rPr>
              <a:t> in the regression equation is an example of </a:t>
            </a:r>
            <a:r>
              <a:rPr lang="en-US" sz="2800" b="1" dirty="0" smtClean="0">
                <a:latin typeface="Calibri" pitchFamily="34" charset="0"/>
                <a:cs typeface="Calibri" pitchFamily="34" charset="0"/>
              </a:rPr>
              <a:t>matrix addition</a:t>
            </a:r>
            <a:r>
              <a:rPr lang="en-US" sz="2800" dirty="0" smtClean="0">
                <a:latin typeface="Calibri" pitchFamily="34" charset="0"/>
                <a:cs typeface="Calibri" pitchFamily="34" charset="0"/>
              </a:rPr>
              <a:t>.</a:t>
            </a:r>
          </a:p>
          <a:p>
            <a:pPr>
              <a:lnSpc>
                <a:spcPct val="90000"/>
              </a:lnSpc>
            </a:pPr>
            <a:r>
              <a:rPr lang="en-US" sz="2800" dirty="0" smtClean="0">
                <a:latin typeface="Calibri" pitchFamily="34" charset="0"/>
                <a:cs typeface="Calibri" pitchFamily="34" charset="0"/>
              </a:rPr>
              <a:t>Simply add the corresponding elements of the two matrices.</a:t>
            </a:r>
          </a:p>
          <a:p>
            <a:pPr lvl="1">
              <a:lnSpc>
                <a:spcPct val="90000"/>
              </a:lnSpc>
            </a:pPr>
            <a:r>
              <a:rPr lang="en-US" sz="2400" dirty="0" smtClean="0">
                <a:latin typeface="Calibri" pitchFamily="34" charset="0"/>
                <a:cs typeface="Calibri" pitchFamily="34" charset="0"/>
              </a:rPr>
              <a:t>For example, add the entry in the first row, first column of the first matrix with the entry in the first row, first column of the second matrix, and so on.</a:t>
            </a:r>
          </a:p>
          <a:p>
            <a:pPr>
              <a:lnSpc>
                <a:spcPct val="90000"/>
              </a:lnSpc>
            </a:pPr>
            <a:r>
              <a:rPr lang="en-US" sz="2800" dirty="0" smtClean="0">
                <a:latin typeface="Calibri" pitchFamily="34" charset="0"/>
                <a:cs typeface="Calibri" pitchFamily="34" charset="0"/>
              </a:rPr>
              <a:t>Two matrices can be added together only if they have the same number of rows and columns.</a:t>
            </a:r>
          </a:p>
          <a:p>
            <a:pPr>
              <a:lnSpc>
                <a:spcPct val="90000"/>
              </a:lnSpc>
            </a:pPr>
            <a:r>
              <a:rPr lang="en-US" sz="2800" dirty="0" smtClean="0">
                <a:latin typeface="Calibri" pitchFamily="34" charset="0"/>
                <a:cs typeface="Calibri" pitchFamily="34" charset="0"/>
              </a:rPr>
              <a:t>Same rules for matrix subtraction.</a:t>
            </a:r>
            <a:endParaRPr lang="el-GR" sz="2800" dirty="0" smtClean="0">
              <a:latin typeface="Calibri" pitchFamily="34" charset="0"/>
              <a:cs typeface="Calibri" pitchFamily="34" charset="0"/>
            </a:endParaRPr>
          </a:p>
        </p:txBody>
      </p:sp>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a:xfrm>
            <a:off x="685800" y="609600"/>
            <a:ext cx="7772400" cy="801688"/>
          </a:xfrm>
        </p:spPr>
        <p:txBody>
          <a:bodyPr/>
          <a:lstStyle/>
          <a:p>
            <a:pPr algn="l"/>
            <a:r>
              <a:rPr lang="en-US" sz="4000" smtClean="0">
                <a:solidFill>
                  <a:srgbClr val="FFFFFF"/>
                </a:solidFill>
                <a:latin typeface="Calibri" pitchFamily="34" charset="0"/>
                <a:cs typeface="Calibri" pitchFamily="34" charset="0"/>
              </a:rPr>
              <a:t>Matrix addition</a:t>
            </a:r>
          </a:p>
        </p:txBody>
      </p:sp>
      <p:graphicFrame>
        <p:nvGraphicFramePr>
          <p:cNvPr id="8195" name="Object 5"/>
          <p:cNvGraphicFramePr>
            <a:graphicFrameLocks noChangeAspect="1"/>
          </p:cNvGraphicFramePr>
          <p:nvPr>
            <p:extLst>
              <p:ext uri="{D42A27DB-BD31-4B8C-83A1-F6EECF244321}">
                <p14:modId xmlns:p14="http://schemas.microsoft.com/office/powerpoint/2010/main" val="3953159847"/>
              </p:ext>
            </p:extLst>
          </p:nvPr>
        </p:nvGraphicFramePr>
        <p:xfrm>
          <a:off x="1579586" y="1852286"/>
          <a:ext cx="7496175" cy="1633538"/>
        </p:xfrm>
        <a:graphic>
          <a:graphicData uri="http://schemas.openxmlformats.org/presentationml/2006/ole">
            <mc:AlternateContent xmlns:mc="http://schemas.openxmlformats.org/markup-compatibility/2006">
              <mc:Choice xmlns:v="urn:schemas-microsoft-com:vml" Requires="v">
                <p:oleObj spid="_x0000_s8237" name="Equation" r:id="rId3" imgW="3263760" imgH="711000" progId="Equation.3">
                  <p:embed/>
                </p:oleObj>
              </mc:Choice>
              <mc:Fallback>
                <p:oleObj name="Equation" r:id="rId3" imgW="3263760" imgH="711000" progId="Equation.3">
                  <p:embed/>
                  <p:pic>
                    <p:nvPicPr>
                      <p:cNvPr id="0" name="Picture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9586" y="1852286"/>
                        <a:ext cx="7496175" cy="1633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8"/>
          <p:cNvGrpSpPr>
            <a:grpSpLocks/>
          </p:cNvGrpSpPr>
          <p:nvPr/>
        </p:nvGrpSpPr>
        <p:grpSpPr bwMode="auto">
          <a:xfrm>
            <a:off x="514350" y="3952875"/>
            <a:ext cx="4954588" cy="2308225"/>
            <a:chOff x="307" y="2496"/>
            <a:chExt cx="3121" cy="1454"/>
          </a:xfrm>
        </p:grpSpPr>
        <p:graphicFrame>
          <p:nvGraphicFramePr>
            <p:cNvPr id="8197" name="Object 6"/>
            <p:cNvGraphicFramePr>
              <a:graphicFrameLocks noChangeAspect="1"/>
            </p:cNvGraphicFramePr>
            <p:nvPr/>
          </p:nvGraphicFramePr>
          <p:xfrm>
            <a:off x="2138" y="2880"/>
            <a:ext cx="1290" cy="1070"/>
          </p:xfrm>
          <a:graphic>
            <a:graphicData uri="http://schemas.openxmlformats.org/presentationml/2006/ole">
              <mc:AlternateContent xmlns:mc="http://schemas.openxmlformats.org/markup-compatibility/2006">
                <mc:Choice xmlns:v="urn:schemas-microsoft-com:vml" Requires="v">
                  <p:oleObj spid="_x0000_s8238" name="Equation" r:id="rId5" imgW="825500" imgH="685800" progId="Equation.3">
                    <p:embed/>
                  </p:oleObj>
                </mc:Choice>
                <mc:Fallback>
                  <p:oleObj name="Equation" r:id="rId5" imgW="825500" imgH="685800" progId="Equation.3">
                    <p:embed/>
                    <p:pic>
                      <p:nvPicPr>
                        <p:cNvPr id="0" name="Picture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8" y="2880"/>
                          <a:ext cx="1290" cy="10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8" name="Text Box 7"/>
            <p:cNvSpPr txBox="1">
              <a:spLocks noChangeArrowheads="1"/>
            </p:cNvSpPr>
            <p:nvPr/>
          </p:nvSpPr>
          <p:spPr bwMode="auto">
            <a:xfrm>
              <a:off x="307" y="2496"/>
              <a:ext cx="14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800">
                  <a:latin typeface="Calibri" pitchFamily="34" charset="0"/>
                  <a:cs typeface="Calibri" pitchFamily="34" charset="0"/>
                </a:rPr>
                <a:t>For example:</a:t>
              </a:r>
            </a:p>
          </p:txBody>
        </p:sp>
      </p:grpSp>
      <mc:AlternateContent xmlns:mc="http://schemas.openxmlformats.org/markup-compatibility/2006" xmlns:a14="http://schemas.microsoft.com/office/drawing/2010/main">
        <mc:Choice Requires="a14">
          <p:sp>
            <p:nvSpPr>
              <p:cNvPr id="3" name="Rectangle 2"/>
              <p:cNvSpPr/>
              <p:nvPr/>
            </p:nvSpPr>
            <p:spPr>
              <a:xfrm>
                <a:off x="15523" y="2408833"/>
                <a:ext cx="164500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𝑻</m:t>
                      </m:r>
                      <m:r>
                        <a:rPr lang="en-US" b="1" i="1">
                          <a:latin typeface="Cambria Math" panose="02040503050406030204" pitchFamily="18" charset="0"/>
                        </a:rPr>
                        <m:t>=</m:t>
                      </m:r>
                      <m:r>
                        <a:rPr lang="en-US" b="1" i="1">
                          <a:latin typeface="Cambria Math" panose="02040503050406030204" pitchFamily="18" charset="0"/>
                        </a:rPr>
                        <m:t>𝑼</m:t>
                      </m:r>
                      <m:r>
                        <a:rPr lang="en-US" b="1" i="1">
                          <a:latin typeface="Cambria Math" panose="02040503050406030204" pitchFamily="18" charset="0"/>
                        </a:rPr>
                        <m:t>+</m:t>
                      </m:r>
                      <m:r>
                        <a:rPr lang="en-US" b="1" i="1">
                          <a:latin typeface="Cambria Math" panose="02040503050406030204" pitchFamily="18" charset="0"/>
                        </a:rPr>
                        <m:t>𝑽</m:t>
                      </m:r>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15523" y="2408833"/>
                <a:ext cx="1645002" cy="461665"/>
              </a:xfrm>
              <a:prstGeom prst="rect">
                <a:avLst/>
              </a:prstGeom>
              <a:blipFill rotWithShape="1">
                <a:blip r:embed="rId7" cstate="print"/>
                <a:stretch>
                  <a:fillRect t="-10526" r="-8178" b="-28947"/>
                </a:stretch>
              </a:blipFill>
            </p:spPr>
            <p:txBody>
              <a:bodyPr/>
              <a:lstStyle/>
              <a:p>
                <a:r>
                  <a:rPr lang="en-US">
                    <a:noFill/>
                  </a:rPr>
                  <a:t> </a:t>
                </a:r>
              </a:p>
            </p:txBody>
          </p:sp>
        </mc:Fallback>
      </mc:AlternateContent>
    </p:spTree>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84188" y="609600"/>
            <a:ext cx="7974012" cy="788988"/>
          </a:xfrm>
        </p:spPr>
        <p:txBody>
          <a:bodyPr/>
          <a:lstStyle/>
          <a:p>
            <a:pPr algn="l"/>
            <a:r>
              <a:rPr lang="en-US" sz="4000" smtClean="0">
                <a:solidFill>
                  <a:srgbClr val="FFFFFF"/>
                </a:solidFill>
                <a:latin typeface="Calibri" pitchFamily="34" charset="0"/>
                <a:cs typeface="Calibri" pitchFamily="34" charset="0"/>
              </a:rPr>
              <a:t>Scalar by matrix multiplication</a:t>
            </a:r>
          </a:p>
        </p:txBody>
      </p:sp>
      <p:sp>
        <p:nvSpPr>
          <p:cNvPr id="9219" name="Text Box 3"/>
          <p:cNvSpPr txBox="1">
            <a:spLocks noChangeArrowheads="1"/>
          </p:cNvSpPr>
          <p:nvPr/>
        </p:nvSpPr>
        <p:spPr bwMode="auto">
          <a:xfrm>
            <a:off x="695325" y="2111375"/>
            <a:ext cx="79184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800">
                <a:latin typeface="Calibri" pitchFamily="34" charset="0"/>
                <a:cs typeface="Calibri" pitchFamily="34" charset="0"/>
              </a:rPr>
              <a:t>Just multiply each element of the matrix by the scalar. </a:t>
            </a:r>
          </a:p>
        </p:txBody>
      </p:sp>
      <p:grpSp>
        <p:nvGrpSpPr>
          <p:cNvPr id="2" name="Group 4"/>
          <p:cNvGrpSpPr>
            <a:grpSpLocks/>
          </p:cNvGrpSpPr>
          <p:nvPr/>
        </p:nvGrpSpPr>
        <p:grpSpPr bwMode="auto">
          <a:xfrm>
            <a:off x="695325" y="3255963"/>
            <a:ext cx="6280150" cy="2773362"/>
            <a:chOff x="499" y="2051"/>
            <a:chExt cx="3956" cy="1747"/>
          </a:xfrm>
        </p:grpSpPr>
        <p:graphicFrame>
          <p:nvGraphicFramePr>
            <p:cNvPr id="9221" name="Object 5"/>
            <p:cNvGraphicFramePr>
              <a:graphicFrameLocks noChangeAspect="1"/>
            </p:cNvGraphicFramePr>
            <p:nvPr/>
          </p:nvGraphicFramePr>
          <p:xfrm>
            <a:off x="1300" y="2536"/>
            <a:ext cx="3155" cy="1262"/>
          </p:xfrm>
          <a:graphic>
            <a:graphicData uri="http://schemas.openxmlformats.org/presentationml/2006/ole">
              <mc:AlternateContent xmlns:mc="http://schemas.openxmlformats.org/markup-compatibility/2006">
                <mc:Choice xmlns:v="urn:schemas-microsoft-com:vml" Requires="v">
                  <p:oleObj spid="_x0000_s9241" name="Equation" r:id="rId3" imgW="1778000" imgH="711200" progId="Equation.3">
                    <p:embed/>
                  </p:oleObj>
                </mc:Choice>
                <mc:Fallback>
                  <p:oleObj name="Equation" r:id="rId3" imgW="1778000" imgH="711200" progId="Equation.3">
                    <p:embed/>
                    <p:pic>
                      <p:nvPicPr>
                        <p:cNvPr id="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0" y="2536"/>
                          <a:ext cx="3155" cy="1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2" name="Text Box 6"/>
            <p:cNvSpPr txBox="1">
              <a:spLocks noChangeArrowheads="1"/>
            </p:cNvSpPr>
            <p:nvPr/>
          </p:nvSpPr>
          <p:spPr bwMode="auto">
            <a:xfrm>
              <a:off x="499" y="2051"/>
              <a:ext cx="13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800">
                  <a:latin typeface="Calibri" pitchFamily="34" charset="0"/>
                  <a:cs typeface="Calibri" pitchFamily="34" charset="0"/>
                </a:rPr>
                <a:t>For example: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a:xfrm>
            <a:off x="685800" y="604838"/>
            <a:ext cx="7772400" cy="779462"/>
          </a:xfrm>
        </p:spPr>
        <p:txBody>
          <a:bodyPr/>
          <a:lstStyle/>
          <a:p>
            <a:pPr algn="l"/>
            <a:r>
              <a:rPr lang="en-US" sz="3600" smtClean="0">
                <a:solidFill>
                  <a:srgbClr val="FFFFFF"/>
                </a:solidFill>
                <a:latin typeface="Calibri" pitchFamily="34" charset="0"/>
                <a:cs typeface="Calibri" pitchFamily="34" charset="0"/>
              </a:rPr>
              <a:t>Matrix multiplication</a:t>
            </a:r>
          </a:p>
        </p:txBody>
      </p:sp>
      <p:graphicFrame>
        <p:nvGraphicFramePr>
          <p:cNvPr id="10243" name="Object 5"/>
          <p:cNvGraphicFramePr>
            <a:graphicFrameLocks noGrp="1" noChangeAspect="1"/>
          </p:cNvGraphicFramePr>
          <p:nvPr>
            <p:ph sz="half" idx="1"/>
          </p:nvPr>
        </p:nvGraphicFramePr>
        <p:xfrm>
          <a:off x="2741613" y="1430338"/>
          <a:ext cx="3425825" cy="944562"/>
        </p:xfrm>
        <a:graphic>
          <a:graphicData uri="http://schemas.openxmlformats.org/presentationml/2006/ole">
            <mc:AlternateContent xmlns:mc="http://schemas.openxmlformats.org/markup-compatibility/2006">
              <mc:Choice xmlns:v="urn:schemas-microsoft-com:vml" Requires="v">
                <p:oleObj spid="_x0000_s10264" name="Equation" r:id="rId4" imgW="736600" imgH="203200" progId="Equation.3">
                  <p:embed/>
                </p:oleObj>
              </mc:Choice>
              <mc:Fallback>
                <p:oleObj name="Equation" r:id="rId4" imgW="736600" imgH="203200" progId="Equation.3">
                  <p:embed/>
                  <p:pic>
                    <p:nvPicPr>
                      <p:cNvPr id="0" name="Picture 2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1613" y="1430338"/>
                        <a:ext cx="3425825" cy="944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4" name="Rectangle 6"/>
          <p:cNvSpPr>
            <a:spLocks noGrp="1" noChangeArrowheads="1"/>
          </p:cNvSpPr>
          <p:nvPr>
            <p:ph type="body" sz="half" idx="2"/>
          </p:nvPr>
        </p:nvSpPr>
        <p:spPr>
          <a:xfrm>
            <a:off x="403225" y="2352675"/>
            <a:ext cx="8391525" cy="4237038"/>
          </a:xfrm>
        </p:spPr>
        <p:txBody>
          <a:bodyPr/>
          <a:lstStyle/>
          <a:p>
            <a:pPr>
              <a:lnSpc>
                <a:spcPct val="90000"/>
              </a:lnSpc>
            </a:pPr>
            <a:r>
              <a:rPr lang="en-US" sz="2800" dirty="0" smtClean="0">
                <a:latin typeface="Calibri" pitchFamily="34" charset="0"/>
                <a:cs typeface="Calibri" pitchFamily="34" charset="0"/>
              </a:rPr>
              <a:t>The </a:t>
            </a:r>
            <a:r>
              <a:rPr lang="en-US" sz="2800" b="1" dirty="0" smtClean="0">
                <a:latin typeface="Calibri" pitchFamily="34" charset="0"/>
                <a:cs typeface="Calibri" pitchFamily="34" charset="0"/>
              </a:rPr>
              <a:t>X</a:t>
            </a:r>
            <a:r>
              <a:rPr lang="el-GR" sz="2800" b="1" dirty="0" smtClean="0">
                <a:latin typeface="Calibri" pitchFamily="34" charset="0"/>
                <a:cs typeface="Calibri" pitchFamily="34" charset="0"/>
              </a:rPr>
              <a:t>β</a:t>
            </a:r>
            <a:r>
              <a:rPr lang="en-US" sz="2800" dirty="0" smtClean="0">
                <a:latin typeface="Calibri" pitchFamily="34" charset="0"/>
                <a:cs typeface="Calibri" pitchFamily="34" charset="0"/>
              </a:rPr>
              <a:t> in the regression function is an example of </a:t>
            </a:r>
            <a:r>
              <a:rPr lang="en-US" sz="2800" b="1" dirty="0" smtClean="0">
                <a:latin typeface="Calibri" pitchFamily="34" charset="0"/>
                <a:cs typeface="Calibri" pitchFamily="34" charset="0"/>
              </a:rPr>
              <a:t>matrix multiplication</a:t>
            </a:r>
            <a:r>
              <a:rPr lang="en-US" sz="2800" dirty="0" smtClean="0">
                <a:latin typeface="Calibri" pitchFamily="34" charset="0"/>
                <a:cs typeface="Calibri" pitchFamily="34" charset="0"/>
              </a:rPr>
              <a:t>.</a:t>
            </a:r>
          </a:p>
          <a:p>
            <a:pPr>
              <a:lnSpc>
                <a:spcPct val="90000"/>
              </a:lnSpc>
            </a:pPr>
            <a:r>
              <a:rPr lang="en-US" sz="2800" dirty="0" smtClean="0">
                <a:latin typeface="Calibri" pitchFamily="34" charset="0"/>
                <a:cs typeface="Calibri" pitchFamily="34" charset="0"/>
              </a:rPr>
              <a:t>Two matrices can be multiplied together </a:t>
            </a:r>
            <a:r>
              <a:rPr lang="en-US" sz="2800" i="1" dirty="0" err="1" smtClean="0">
                <a:latin typeface="Calibri" pitchFamily="34" charset="0"/>
                <a:cs typeface="Calibri" pitchFamily="34" charset="0"/>
              </a:rPr>
              <a:t>iff</a:t>
            </a:r>
            <a:r>
              <a:rPr lang="en-US" sz="2800" i="1" dirty="0" smtClean="0">
                <a:latin typeface="Calibri" pitchFamily="34" charset="0"/>
                <a:cs typeface="Calibri" pitchFamily="34" charset="0"/>
              </a:rPr>
              <a:t> </a:t>
            </a:r>
            <a:r>
              <a:rPr lang="en-US" sz="2800" dirty="0" smtClean="0">
                <a:latin typeface="Calibri" pitchFamily="34" charset="0"/>
                <a:cs typeface="Calibri" pitchFamily="34" charset="0"/>
              </a:rPr>
              <a:t>the number of columns of the first matrix equals the number of rows of the second matrix.</a:t>
            </a:r>
          </a:p>
          <a:p>
            <a:pPr lvl="1">
              <a:lnSpc>
                <a:spcPct val="90000"/>
              </a:lnSpc>
            </a:pPr>
            <a:r>
              <a:rPr lang="en-US" sz="2400" dirty="0" smtClean="0">
                <a:latin typeface="Calibri" pitchFamily="34" charset="0"/>
                <a:cs typeface="Calibri" pitchFamily="34" charset="0"/>
              </a:rPr>
              <a:t>Otherwise, matrix multiplication is impossible!</a:t>
            </a:r>
          </a:p>
          <a:p>
            <a:pPr>
              <a:lnSpc>
                <a:spcPct val="90000"/>
              </a:lnSpc>
            </a:pPr>
            <a:r>
              <a:rPr lang="en-US" sz="2800" dirty="0" smtClean="0">
                <a:latin typeface="Calibri" pitchFamily="34" charset="0"/>
                <a:cs typeface="Calibri" pitchFamily="34" charset="0"/>
              </a:rPr>
              <a:t>The number of rows of the resulting matrix equals the number of rows of the first matrix.</a:t>
            </a:r>
          </a:p>
          <a:p>
            <a:pPr>
              <a:lnSpc>
                <a:spcPct val="90000"/>
              </a:lnSpc>
            </a:pPr>
            <a:r>
              <a:rPr lang="en-US" sz="2800" dirty="0" smtClean="0">
                <a:latin typeface="Calibri" pitchFamily="34" charset="0"/>
                <a:cs typeface="Calibri" pitchFamily="34" charset="0"/>
              </a:rPr>
              <a:t>The number of columns of the resulting matrix equals the number of columns of the second matrix.</a:t>
            </a:r>
            <a:endParaRPr lang="el-GR" sz="2800" dirty="0" smtClean="0">
              <a:latin typeface="Calibri" pitchFamily="34" charset="0"/>
              <a:cs typeface="Calibri" pitchFamily="34" charset="0"/>
            </a:endParaRPr>
          </a:p>
        </p:txBody>
      </p:sp>
    </p:spTree>
  </p:cSld>
  <p:clrMapOvr>
    <a:masterClrMapping/>
  </p:clrMapOvr>
  <p:transition>
    <p:dissolve/>
  </p:transition>
  <p:timing>
    <p:tnLst>
      <p:par>
        <p:cTn id="1" dur="indefinite" restart="never" nodeType="tmRoot"/>
      </p:par>
    </p:tnLst>
  </p:timing>
</p:sld>
</file>

<file path=ppt/theme/theme1.xml><?xml version="1.0" encoding="utf-8"?>
<a:theme xmlns:a="http://schemas.openxmlformats.org/drawingml/2006/main" name="review">
  <a:themeElements>
    <a:clrScheme name="revie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review">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re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revie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revie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revie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revie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revie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revie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review</Template>
  <TotalTime>7506</TotalTime>
  <Words>1781</Words>
  <Application>Microsoft Office PowerPoint</Application>
  <PresentationFormat>On-screen Show (4:3)</PresentationFormat>
  <Paragraphs>216</Paragraphs>
  <Slides>46</Slides>
  <Notes>12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3" baseType="lpstr">
      <vt:lpstr>Greek Symbols</vt:lpstr>
      <vt:lpstr>Arial</vt:lpstr>
      <vt:lpstr>Times New Roman</vt:lpstr>
      <vt:lpstr>Calibri</vt:lpstr>
      <vt:lpstr>Cambria Math</vt:lpstr>
      <vt:lpstr>review</vt:lpstr>
      <vt:lpstr>Equation</vt:lpstr>
      <vt:lpstr>Introduction to Matrices and Linear Regression Models in Matrix Terms</vt:lpstr>
      <vt:lpstr>What is a matrix?</vt:lpstr>
      <vt:lpstr>Definition of a vector and a scalar</vt:lpstr>
      <vt:lpstr>Simple OLS regression equation</vt:lpstr>
      <vt:lpstr>Simple regression in matrix notation</vt:lpstr>
      <vt:lpstr>Matrix addition</vt:lpstr>
      <vt:lpstr>Matrix addition</vt:lpstr>
      <vt:lpstr>Scalar by matrix multiplication</vt:lpstr>
      <vt:lpstr>Matrix multiplication</vt:lpstr>
      <vt:lpstr>Matrix multiplication</vt:lpstr>
      <vt:lpstr>Matrix multiplication</vt:lpstr>
      <vt:lpstr>The Xβ Multiplication in Simple Regression</vt:lpstr>
      <vt:lpstr>The Xβ+ε addition in simple OLS regression</vt:lpstr>
      <vt:lpstr>Multiple regression function in matrix notation</vt:lpstr>
      <vt:lpstr>The transpose of a matrix</vt:lpstr>
      <vt:lpstr>The X'X matrix for simple OLS regression</vt:lpstr>
      <vt:lpstr>Definition of the identity matrix</vt:lpstr>
      <vt:lpstr>The inverse of a matrix</vt:lpstr>
      <vt:lpstr>Least Squares Parameter Estimates</vt:lpstr>
      <vt:lpstr>Least squares estimates</vt:lpstr>
      <vt:lpstr>OLS Estimates in Simple Linear Regression</vt:lpstr>
      <vt:lpstr>The Details</vt:lpstr>
      <vt:lpstr>OLS Estimates in simple linear regression</vt:lpstr>
      <vt:lpstr>Least Squares Estimates in Simple Regression</vt:lpstr>
      <vt:lpstr>OLS estimates in simple linear regression</vt:lpstr>
      <vt:lpstr>Linear dependence</vt:lpstr>
      <vt:lpstr>Linear dependence is not always obvious</vt:lpstr>
      <vt:lpstr>Implications of linear dependence on regression</vt:lpstr>
      <vt:lpstr>The take-home message…</vt:lpstr>
      <vt:lpstr>Fitted values and residuals</vt:lpstr>
      <vt:lpstr>Fitted (or predicted) values</vt:lpstr>
      <vt:lpstr>Fitted values</vt:lpstr>
      <vt:lpstr>The predicted (estimated) residual vector</vt:lpstr>
      <vt:lpstr>The Residual Vector Written Differently</vt:lpstr>
      <vt:lpstr>Sum of Squares</vt:lpstr>
      <vt:lpstr>Sum of squares</vt:lpstr>
      <vt:lpstr>Total sum of squares</vt:lpstr>
      <vt:lpstr>Model assumptions</vt:lpstr>
      <vt:lpstr>Error term assumptions</vt:lpstr>
      <vt:lpstr>Errors as a random vector</vt:lpstr>
      <vt:lpstr>Expected value of the random error term vector</vt:lpstr>
      <vt:lpstr>Variance of the random error term vector</vt:lpstr>
      <vt:lpstr>PowerPoint Presentation</vt:lpstr>
      <vt:lpstr>PowerPoint Presentation</vt:lpstr>
      <vt:lpstr>The general linear regression model</vt:lpstr>
      <vt:lpstr>Suggested Reading (over the winter break):</vt:lpstr>
    </vt:vector>
  </TitlesOfParts>
  <Company>Penn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Broad Overview of Key Statistical Concepts</dc:title>
  <dc:creator>LSimon</dc:creator>
  <cp:lastModifiedBy>Eugene Brusilovskiy</cp:lastModifiedBy>
  <cp:revision>359</cp:revision>
  <cp:lastPrinted>1999-01-28T21:00:58Z</cp:lastPrinted>
  <dcterms:created xsi:type="dcterms:W3CDTF">2002-09-16T17:15:16Z</dcterms:created>
  <dcterms:modified xsi:type="dcterms:W3CDTF">2015-09-16T16:49:33Z</dcterms:modified>
</cp:coreProperties>
</file>