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9" r:id="rId4"/>
    <p:sldId id="260" r:id="rId5"/>
    <p:sldId id="261" r:id="rId6"/>
    <p:sldId id="262" r:id="rId7"/>
    <p:sldId id="263" r:id="rId8"/>
    <p:sldId id="264" r:id="rId9"/>
    <p:sldId id="359" r:id="rId10"/>
    <p:sldId id="265" r:id="rId11"/>
    <p:sldId id="267" r:id="rId12"/>
    <p:sldId id="268" r:id="rId13"/>
    <p:sldId id="270" r:id="rId14"/>
    <p:sldId id="269" r:id="rId15"/>
    <p:sldId id="271" r:id="rId16"/>
    <p:sldId id="272" r:id="rId17"/>
    <p:sldId id="273" r:id="rId18"/>
    <p:sldId id="274" r:id="rId19"/>
    <p:sldId id="300" r:id="rId20"/>
    <p:sldId id="278" r:id="rId21"/>
    <p:sldId id="280" r:id="rId22"/>
    <p:sldId id="294" r:id="rId23"/>
    <p:sldId id="296" r:id="rId24"/>
    <p:sldId id="297" r:id="rId25"/>
    <p:sldId id="298" r:id="rId26"/>
    <p:sldId id="299" r:id="rId27"/>
    <p:sldId id="345" r:id="rId28"/>
    <p:sldId id="301" r:id="rId29"/>
    <p:sldId id="302" r:id="rId30"/>
    <p:sldId id="303" r:id="rId31"/>
    <p:sldId id="304" r:id="rId32"/>
    <p:sldId id="346" r:id="rId33"/>
    <p:sldId id="347" r:id="rId34"/>
    <p:sldId id="310" r:id="rId35"/>
    <p:sldId id="306" r:id="rId36"/>
    <p:sldId id="343" r:id="rId37"/>
    <p:sldId id="305" r:id="rId38"/>
    <p:sldId id="311" r:id="rId39"/>
    <p:sldId id="307" r:id="rId40"/>
    <p:sldId id="313" r:id="rId41"/>
    <p:sldId id="312" r:id="rId42"/>
    <p:sldId id="314" r:id="rId43"/>
    <p:sldId id="315" r:id="rId44"/>
    <p:sldId id="318" r:id="rId45"/>
    <p:sldId id="316" r:id="rId46"/>
    <p:sldId id="317" r:id="rId47"/>
    <p:sldId id="350" r:id="rId48"/>
    <p:sldId id="351" r:id="rId49"/>
    <p:sldId id="352" r:id="rId50"/>
    <p:sldId id="353" r:id="rId51"/>
    <p:sldId id="354" r:id="rId52"/>
    <p:sldId id="355" r:id="rId53"/>
    <p:sldId id="357" r:id="rId54"/>
    <p:sldId id="360" r:id="rId55"/>
    <p:sldId id="358" r:id="rId56"/>
    <p:sldId id="348" r:id="rId57"/>
    <p:sldId id="349" r:id="rId58"/>
    <p:sldId id="321" r:id="rId59"/>
    <p:sldId id="322" r:id="rId60"/>
    <p:sldId id="325" r:id="rId61"/>
    <p:sldId id="327" r:id="rId62"/>
    <p:sldId id="328" r:id="rId63"/>
    <p:sldId id="326" r:id="rId64"/>
    <p:sldId id="323" r:id="rId65"/>
    <p:sldId id="334" r:id="rId66"/>
    <p:sldId id="336" r:id="rId67"/>
    <p:sldId id="338" r:id="rId68"/>
    <p:sldId id="342" r:id="rId69"/>
    <p:sldId id="340" r:id="rId70"/>
    <p:sldId id="330" r:id="rId71"/>
    <p:sldId id="331" r:id="rId72"/>
    <p:sldId id="332" r:id="rId73"/>
    <p:sldId id="333" r:id="rId74"/>
    <p:sldId id="341" r:id="rId75"/>
    <p:sldId id="320" r:id="rId76"/>
    <p:sldId id="339" r:id="rId77"/>
    <p:sldId id="31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gene Brusilovskiy" initials="EB" lastIdx="1" clrIdx="0">
    <p:extLst>
      <p:ext uri="{19B8F6BF-5375-455C-9EA6-DF929625EA0E}">
        <p15:presenceInfo xmlns:p15="http://schemas.microsoft.com/office/powerpoint/2012/main" userId="S-1-5-21-3496871491-3148157022-986074665-152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5070" autoAdjust="0"/>
  </p:normalViewPr>
  <p:slideViewPr>
    <p:cSldViewPr snapToGrid="0">
      <p:cViewPr varScale="1">
        <p:scale>
          <a:sx n="172" d="100"/>
          <a:sy n="172" d="100"/>
        </p:scale>
        <p:origin x="3138"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FC74E-535F-42A0-A374-D7AE4927D205}"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1E87E-7E2D-493B-ADD9-F986B78208F2}" type="slidenum">
              <a:rPr lang="en-US" smtClean="0"/>
              <a:t>‹#›</a:t>
            </a:fld>
            <a:endParaRPr lang="en-US"/>
          </a:p>
        </p:txBody>
      </p:sp>
    </p:spTree>
    <p:extLst>
      <p:ext uri="{BB962C8B-B14F-4D97-AF65-F5344CB8AC3E}">
        <p14:creationId xmlns:p14="http://schemas.microsoft.com/office/powerpoint/2010/main" val="281954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33</a:t>
            </a:fld>
            <a:endParaRPr lang="en-US"/>
          </a:p>
        </p:txBody>
      </p:sp>
    </p:spTree>
    <p:extLst>
      <p:ext uri="{BB962C8B-B14F-4D97-AF65-F5344CB8AC3E}">
        <p14:creationId xmlns:p14="http://schemas.microsoft.com/office/powerpoint/2010/main" val="181786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 Proportion of observed 1’s correctly</a:t>
            </a:r>
            <a:r>
              <a:rPr lang="en-US" baseline="0" dirty="0"/>
              <a:t> predicted; Specificity: proportion of observed 0’s that are correctly predicted</a:t>
            </a:r>
            <a:endParaRPr lang="en-US" dirty="0"/>
          </a:p>
        </p:txBody>
      </p:sp>
      <p:sp>
        <p:nvSpPr>
          <p:cNvPr id="4" name="Slide Number Placeholder 3"/>
          <p:cNvSpPr>
            <a:spLocks noGrp="1"/>
          </p:cNvSpPr>
          <p:nvPr>
            <p:ph type="sldNum" sz="quarter" idx="10"/>
          </p:nvPr>
        </p:nvSpPr>
        <p:spPr/>
        <p:txBody>
          <a:bodyPr/>
          <a:lstStyle/>
          <a:p>
            <a:fld id="{22F1E87E-7E2D-493B-ADD9-F986B78208F2}" type="slidenum">
              <a:rPr lang="en-US" smtClean="0"/>
              <a:t>43</a:t>
            </a:fld>
            <a:endParaRPr lang="en-US"/>
          </a:p>
        </p:txBody>
      </p:sp>
    </p:spTree>
    <p:extLst>
      <p:ext uri="{BB962C8B-B14F-4D97-AF65-F5344CB8AC3E}">
        <p14:creationId xmlns:p14="http://schemas.microsoft.com/office/powerpoint/2010/main" val="181323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98E497-8E03-4D96-A54E-6492DFDB4E51}"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27120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7153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97272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8E497-8E03-4D96-A54E-6492DFDB4E51}"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3924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8E497-8E03-4D96-A54E-6492DFDB4E51}"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4097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98E497-8E03-4D96-A54E-6492DFDB4E51}"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136956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98E497-8E03-4D96-A54E-6492DFDB4E51}"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35235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98E497-8E03-4D96-A54E-6492DFDB4E51}"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45494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E497-8E03-4D96-A54E-6492DFDB4E51}"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53966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39666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8E497-8E03-4D96-A54E-6492DFDB4E51}"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DE4F8-D2CD-4003-8EED-233D9ED9CC17}" type="slidenum">
              <a:rPr lang="en-US" smtClean="0"/>
              <a:t>‹#›</a:t>
            </a:fld>
            <a:endParaRPr lang="en-US"/>
          </a:p>
        </p:txBody>
      </p:sp>
    </p:spTree>
    <p:extLst>
      <p:ext uri="{BB962C8B-B14F-4D97-AF65-F5344CB8AC3E}">
        <p14:creationId xmlns:p14="http://schemas.microsoft.com/office/powerpoint/2010/main" val="268048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E497-8E03-4D96-A54E-6492DFDB4E51}" type="datetimeFigureOut">
              <a:rPr lang="en-US" smtClean="0"/>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DE4F8-D2CD-4003-8EED-233D9ED9CC17}" type="slidenum">
              <a:rPr lang="en-US" smtClean="0"/>
              <a:t>‹#›</a:t>
            </a:fld>
            <a:endParaRPr lang="en-US"/>
          </a:p>
        </p:txBody>
      </p:sp>
    </p:spTree>
    <p:extLst>
      <p:ext uri="{BB962C8B-B14F-4D97-AF65-F5344CB8AC3E}">
        <p14:creationId xmlns:p14="http://schemas.microsoft.com/office/powerpoint/2010/main" val="153273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graphpad.com/support/faqid/1465/" TargetMode="Externa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zep.net/stat/mlelr.pdf" TargetMode="External"/><Relationship Id="rId1" Type="http://schemas.openxmlformats.org/officeDocument/2006/relationships/slideLayout" Target="../slideLayouts/slideLayout2.xml"/><Relationship Id="rId4" Type="http://schemas.openxmlformats.org/officeDocument/2006/relationships/hyperlink" Target="http://www.appstate.edu/~whiteheadjc/service/logi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ts.ucla.edu/stat/r/dae/logit.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www.ats.ucla.edu/stat/mult_pkg/faq/general/odds_ratio.htm" TargetMode="Externa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hyperlink" Target="http://www.medicine.mcgill.ca/epidemiology/joseph/courses/epib-621/logfit.pdf"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0.png"/><Relationship Id="rId7"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False_negative_rate" TargetMode="External"/><Relationship Id="rId2" Type="http://schemas.openxmlformats.org/officeDocument/2006/relationships/hyperlink" Target="http://en.wikipedia.org/wiki/Complementary_event" TargetMode="External"/><Relationship Id="rId1" Type="http://schemas.openxmlformats.org/officeDocument/2006/relationships/slideLayout" Target="../slideLayouts/slideLayout2.xml"/><Relationship Id="rId5" Type="http://schemas.openxmlformats.org/officeDocument/2006/relationships/hyperlink" Target="http://en.wikipedia.org/wiki/Sensitivity_and_specificity" TargetMode="External"/><Relationship Id="rId4" Type="http://schemas.openxmlformats.org/officeDocument/2006/relationships/hyperlink" Target="http://en.wikipedia.org/wiki/False_positive_rat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7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gim.unmc.edu/dxtests/roc3.htm" TargetMode="External"/><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gim.unmc.edu/dxtests/roc3.ht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hopstat.wordpress.com/2014/12/19/a-small-introduction-to-the-rocr-pack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thestatsgeek.com/2014/05/05/area-under-the-roc-curve-assessing-discrimination-in-logistic-regression/" TargetMode="Externa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hyperlink" Target="http://www.dataschool.io/roc-curves-and-auc-explained/"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r-bloggers.com/predicting-creditability-using-logistic-regression-in-r-cross-validating-the-classifier-part-2-2/" TargetMode="External"/><Relationship Id="rId2" Type="http://schemas.openxmlformats.org/officeDocument/2006/relationships/hyperlink" Target="https://www.r-bloggers.com/evaluating-logistic-regression-model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tatisticalhorizons.com/logistic-regression-for-rare-event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ats.ucla.edu/stat/r/dae/mlogit.htm" TargetMode="External"/><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ats.ucla.edu/stat/stata/dae/mlogit.htm" TargetMode="External"/><Relationship Id="rId2" Type="http://schemas.openxmlformats.org/officeDocument/2006/relationships/hyperlink" Target="http://www.ats.ucla.edu/stat/r/dae/mlogit.htm"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www.ats.ucla.edu/stat/r/dae/ologit.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Logistic Regression</a:t>
            </a:r>
          </a:p>
        </p:txBody>
      </p:sp>
    </p:spTree>
    <p:extLst>
      <p:ext uri="{BB962C8B-B14F-4D97-AF65-F5344CB8AC3E}">
        <p14:creationId xmlns:p14="http://schemas.microsoft.com/office/powerpoint/2010/main" val="215929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Examples of Translator Functions</a:t>
            </a:r>
          </a:p>
        </p:txBody>
      </p:sp>
      <p:sp>
        <p:nvSpPr>
          <p:cNvPr id="3" name="Content Placeholder 2"/>
          <p:cNvSpPr>
            <a:spLocks noGrp="1"/>
          </p:cNvSpPr>
          <p:nvPr>
            <p:ph idx="1"/>
          </p:nvPr>
        </p:nvSpPr>
        <p:spPr>
          <a:xfrm>
            <a:off x="0" y="1139824"/>
            <a:ext cx="12192000" cy="4664075"/>
          </a:xfrm>
        </p:spPr>
        <p:txBody>
          <a:bodyPr/>
          <a:lstStyle/>
          <a:p>
            <a:pPr>
              <a:spcBef>
                <a:spcPct val="50000"/>
              </a:spcBef>
            </a:pPr>
            <a:r>
              <a:rPr lang="en-US" altLang="en-US" dirty="0"/>
              <a:t>Statisticians generally use 2 translator functions of this sort:</a:t>
            </a:r>
          </a:p>
          <a:p>
            <a:pPr lvl="1">
              <a:spcBef>
                <a:spcPct val="20000"/>
              </a:spcBef>
              <a:buSzPct val="60000"/>
              <a:buFont typeface="Wingdings 2" panose="05020102010507070707" pitchFamily="18" charset="2"/>
              <a:buChar char=""/>
            </a:pPr>
            <a:r>
              <a:rPr lang="en-US" altLang="en-US" dirty="0" err="1"/>
              <a:t>Probit</a:t>
            </a:r>
            <a:endParaRPr lang="en-US" altLang="en-US" dirty="0"/>
          </a:p>
          <a:p>
            <a:pPr lvl="1">
              <a:spcBef>
                <a:spcPct val="20000"/>
              </a:spcBef>
              <a:buSzPct val="60000"/>
              <a:buFont typeface="Wingdings 2" panose="05020102010507070707" pitchFamily="18" charset="2"/>
              <a:buChar char=""/>
            </a:pPr>
            <a:r>
              <a:rPr lang="en-US" altLang="en-US" dirty="0"/>
              <a:t>Logit (or more specifically, Logistic)</a:t>
            </a:r>
          </a:p>
          <a:p>
            <a:pPr>
              <a:spcBef>
                <a:spcPct val="50000"/>
              </a:spcBef>
            </a:pPr>
            <a:r>
              <a:rPr lang="en-US" altLang="en-US" dirty="0"/>
              <a:t>The differences between the two models are subtle.</a:t>
            </a:r>
          </a:p>
          <a:p>
            <a:pPr>
              <a:spcBef>
                <a:spcPct val="50000"/>
              </a:spcBef>
            </a:pPr>
            <a:r>
              <a:rPr lang="en-US" altLang="en-US" dirty="0"/>
              <a:t>We will focus on the </a:t>
            </a:r>
            <a:r>
              <a:rPr lang="en-US" altLang="en-US" i="1" dirty="0"/>
              <a:t>logit</a:t>
            </a:r>
            <a:r>
              <a:rPr lang="en-US" altLang="en-US" dirty="0"/>
              <a:t> translator for this course.</a:t>
            </a:r>
          </a:p>
          <a:p>
            <a:endParaRPr lang="en-US" dirty="0"/>
          </a:p>
        </p:txBody>
      </p:sp>
      <p:sp>
        <p:nvSpPr>
          <p:cNvPr id="4" name="TextBox 3"/>
          <p:cNvSpPr txBox="1"/>
          <p:nvPr/>
        </p:nvSpPr>
        <p:spPr>
          <a:xfrm>
            <a:off x="0" y="6375400"/>
            <a:ext cx="11201400" cy="369332"/>
          </a:xfrm>
          <a:prstGeom prst="rect">
            <a:avLst/>
          </a:prstGeom>
          <a:noFill/>
        </p:spPr>
        <p:txBody>
          <a:bodyPr wrap="square" rtlCol="0">
            <a:spAutoFit/>
          </a:bodyPr>
          <a:lstStyle/>
          <a:p>
            <a:r>
              <a:rPr lang="en-US" i="1" dirty="0"/>
              <a:t>Source: wps.aw.com/</a:t>
            </a:r>
            <a:r>
              <a:rPr lang="en-US" i="1" dirty="0" err="1"/>
              <a:t>wps</a:t>
            </a:r>
            <a:r>
              <a:rPr lang="en-US" i="1" dirty="0"/>
              <a:t>/media/objects/2387/2445250/PPTs/ch19lectr28.ppt </a:t>
            </a:r>
          </a:p>
        </p:txBody>
      </p:sp>
    </p:spTree>
    <p:extLst>
      <p:ext uri="{BB962C8B-B14F-4D97-AF65-F5344CB8AC3E}">
        <p14:creationId xmlns:p14="http://schemas.microsoft.com/office/powerpoint/2010/main" val="184698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The 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0824"/>
                <a:ext cx="12192000" cy="5337175"/>
              </a:xfrm>
            </p:spPr>
            <p:txBody>
              <a:bodyPr>
                <a:normAutofit/>
              </a:bodyPr>
              <a:lstStyle/>
              <a:p>
                <a:r>
                  <a:rPr lang="en-US" altLang="en-US" dirty="0"/>
                  <a:t>The logit model with one predictor looks like this:</a:t>
                </a:r>
              </a:p>
              <a:p>
                <a:endParaRPr lang="en-US" altLang="en-US" dirty="0"/>
              </a:p>
              <a:p>
                <a:pPr marL="0" indent="0">
                  <a:buNone/>
                </a:pPr>
                <a14:m>
                  <m:oMathPara xmlns:m="http://schemas.openxmlformats.org/officeDocument/2006/math">
                    <m:oMathParaPr>
                      <m:jc m:val="centerGroup"/>
                    </m:oMathParaPr>
                    <m:oMath xmlns:m="http://schemas.openxmlformats.org/officeDocument/2006/math">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ln</m:t>
                          </m:r>
                        </m:fName>
                        <m:e>
                          <m:d>
                            <m:dPr>
                              <m:ctrlPr>
                                <a:rPr lang="en-US" altLang="en-US" b="0" i="1" smtClean="0">
                                  <a:latin typeface="Cambria Math" panose="02040503050406030204" pitchFamily="18" charset="0"/>
                                </a:rPr>
                              </m:ctrlPr>
                            </m:dPr>
                            <m:e>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𝑝</m:t>
                                  </m:r>
                                </m:num>
                                <m:den>
                                  <m:r>
                                    <a:rPr lang="en-US" altLang="en-US" b="0" i="1" smtClean="0">
                                      <a:latin typeface="Cambria Math" panose="02040503050406030204" pitchFamily="18" charset="0"/>
                                    </a:rPr>
                                    <m:t>1−</m:t>
                                  </m:r>
                                  <m:r>
                                    <a:rPr lang="en-US" altLang="en-US" b="0" i="1" smtClean="0">
                                      <a:latin typeface="Cambria Math" panose="02040503050406030204" pitchFamily="18" charset="0"/>
                                    </a:rPr>
                                    <m:t>𝑝</m:t>
                                  </m:r>
                                </m:den>
                              </m:f>
                            </m:e>
                          </m:d>
                        </m:e>
                      </m:func>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𝛽</m:t>
                          </m:r>
                        </m:e>
                        <m:sub>
                          <m:r>
                            <a:rPr lang="en-US" altLang="en-US" b="0" i="1" smtClean="0">
                              <a:latin typeface="Cambria Math" panose="02040503050406030204" pitchFamily="18" charset="0"/>
                            </a:rPr>
                            <m:t>1</m:t>
                          </m:r>
                        </m:sub>
                      </m:sSub>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𝜀</m:t>
                      </m:r>
                    </m:oMath>
                  </m:oMathPara>
                </a14:m>
                <a:endParaRPr lang="en-US" altLang="en-US" dirty="0"/>
              </a:p>
              <a:p>
                <a:pPr>
                  <a:buNone/>
                </a:pPr>
                <a:endParaRPr lang="en-US" altLang="en-US" dirty="0"/>
              </a:p>
              <a:p>
                <a:r>
                  <a:rPr lang="en-US" altLang="en-US" dirty="0"/>
                  <a:t>In the equation above, </a:t>
                </a:r>
                <a14:m>
                  <m:oMath xmlns:m="http://schemas.openxmlformats.org/officeDocument/2006/math">
                    <m:r>
                      <a:rPr lang="en-US" altLang="en-US" i="1">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𝑌</m:t>
                    </m:r>
                    <m:r>
                      <a:rPr lang="en-US" altLang="en-US" b="0" i="1" smtClean="0">
                        <a:latin typeface="Cambria Math" panose="02040503050406030204" pitchFamily="18" charset="0"/>
                      </a:rPr>
                      <m:t>=1)</m:t>
                    </m:r>
                  </m:oMath>
                </a14:m>
                <a:endParaRPr lang="en-US" altLang="en-US" dirty="0"/>
              </a:p>
              <a:p>
                <a:r>
                  <a:rPr lang="en-US" altLang="en-US" dirty="0"/>
                  <a:t>The quantity </a:t>
                </a:r>
                <a14:m>
                  <m:oMath xmlns:m="http://schemas.openxmlformats.org/officeDocument/2006/math">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oMath>
                </a14:m>
                <a:r>
                  <a:rPr lang="en-US" altLang="en-US" dirty="0"/>
                  <a:t> is called the </a:t>
                </a:r>
                <a:r>
                  <a:rPr lang="en-US" altLang="en-US" i="1" dirty="0"/>
                  <a:t>odds</a:t>
                </a:r>
              </a:p>
              <a:p>
                <a:r>
                  <a:rPr lang="en-US" altLang="en-US" dirty="0"/>
                  <a:t>The quantity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a14:m>
                <a:r>
                  <a:rPr lang="en-US" altLang="en-US" dirty="0"/>
                  <a:t> is called the </a:t>
                </a:r>
                <a:r>
                  <a:rPr lang="en-US" altLang="en-US" i="1" dirty="0"/>
                  <a:t>log odds</a:t>
                </a:r>
                <a:r>
                  <a:rPr lang="en-US" altLang="en-US" dirty="0"/>
                  <a:t>, or </a:t>
                </a:r>
                <a:r>
                  <a:rPr lang="en-US" altLang="en-US" i="1" dirty="0"/>
                  <a:t>logit</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0824"/>
                <a:ext cx="12192000" cy="5337175"/>
              </a:xfrm>
              <a:blipFill rotWithShape="1">
                <a:blip r:embed="rId2"/>
                <a:stretch>
                  <a:fillRect l="-1000" t="-1826"/>
                </a:stretch>
              </a:blipFill>
            </p:spPr>
            <p:txBody>
              <a:bodyPr/>
              <a:lstStyle/>
              <a:p>
                <a:r>
                  <a:rPr lang="en-US">
                    <a:noFill/>
                  </a:rPr>
                  <a:t> </a:t>
                </a:r>
              </a:p>
            </p:txBody>
          </p:sp>
        </mc:Fallback>
      </mc:AlternateContent>
    </p:spTree>
    <p:extLst>
      <p:ext uri="{BB962C8B-B14F-4D97-AF65-F5344CB8AC3E}">
        <p14:creationId xmlns:p14="http://schemas.microsoft.com/office/powerpoint/2010/main" val="265537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98300" cy="1325563"/>
          </a:xfrm>
        </p:spPr>
        <p:txBody>
          <a:bodyPr/>
          <a:lstStyle/>
          <a:p>
            <a:r>
              <a:rPr lang="en-US" dirty="0"/>
              <a:t>A Bit More About Odds 				</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711324"/>
                <a:ext cx="12192000" cy="5146676"/>
              </a:xfrm>
            </p:spPr>
            <p:txBody>
              <a:bodyPr>
                <a:normAutofit fontScale="92500" lnSpcReduction="20000"/>
              </a:bodyPr>
              <a:lstStyle/>
              <a:p>
                <a:r>
                  <a:rPr lang="en-US" dirty="0"/>
                  <a:t>Probability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i="1">
                            <a:latin typeface="Cambria Math" panose="02040503050406030204" pitchFamily="18" charset="0"/>
                          </a:rPr>
                          <m:t>𝑝𝑜𝑠𝑠𝑖𝑏𝑙𝑒</m:t>
                        </m:r>
                        <m:r>
                          <a:rPr lang="en-US" i="1">
                            <a:latin typeface="Cambria Math" panose="02040503050406030204" pitchFamily="18" charset="0"/>
                          </a:rPr>
                          <m:t> </m:t>
                        </m:r>
                        <m:r>
                          <a:rPr lang="en-US" i="1">
                            <a:latin typeface="Cambria Math" panose="02040503050406030204" pitchFamily="18" charset="0"/>
                          </a:rPr>
                          <m:t>𝑜𝑢𝑡𝑐𝑜𝑚𝑒𝑠</m:t>
                        </m:r>
                      </m:den>
                    </m:f>
                  </m:oMath>
                </a14:m>
                <a:endParaRPr lang="en-US" dirty="0"/>
              </a:p>
              <a:p>
                <a:endParaRPr lang="en-US" dirty="0"/>
              </a:p>
              <a:p>
                <a:r>
                  <a:rPr lang="en-US" dirty="0"/>
                  <a:t>Odds may be calculated as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𝑑𝑒𝑠𝑖𝑟𝑎𝑏𝑙𝑒</m:t>
                        </m:r>
                        <m:r>
                          <a:rPr lang="en-US" i="1">
                            <a:latin typeface="Cambria Math" panose="02040503050406030204" pitchFamily="18" charset="0"/>
                          </a:rPr>
                          <m:t> </m:t>
                        </m:r>
                        <m:r>
                          <a:rPr lang="en-US" i="1">
                            <a:latin typeface="Cambria Math" panose="02040503050406030204" pitchFamily="18" charset="0"/>
                          </a:rPr>
                          <m:t>𝑜𝑢𝑡𝑐𝑜𝑚𝑒𝑠</m:t>
                        </m:r>
                      </m:num>
                      <m:den>
                        <m:r>
                          <a:rPr lang="en-US" i="1">
                            <a:latin typeface="Cambria Math" panose="02040503050406030204" pitchFamily="18" charset="0"/>
                          </a:rPr>
                          <m:t># </m:t>
                        </m:r>
                        <m:r>
                          <a:rPr lang="en-US" b="0" i="1" smtClean="0">
                            <a:latin typeface="Cambria Math" panose="02040503050406030204" pitchFamily="18" charset="0"/>
                          </a:rPr>
                          <m:t>𝑢𝑛𝑑𝑒𝑠𝑟𝑖𝑎𝑏𝑙𝑒</m:t>
                        </m:r>
                        <m:r>
                          <a:rPr lang="en-US" b="0" i="1" smtClean="0">
                            <a:latin typeface="Cambria Math" panose="02040503050406030204" pitchFamily="18" charset="0"/>
                          </a:rPr>
                          <m:t> </m:t>
                        </m:r>
                        <m:r>
                          <a:rPr lang="en-US" i="1">
                            <a:latin typeface="Cambria Math" panose="02040503050406030204" pitchFamily="18" charset="0"/>
                          </a:rPr>
                          <m:t>𝑜𝑢𝑡𝑐𝑜𝑚𝑒𝑠</m:t>
                        </m:r>
                      </m:den>
                    </m:f>
                  </m:oMath>
                </a14:m>
                <a:r>
                  <a:rPr lang="en-US" dirty="0"/>
                  <a:t/>
                </a:r>
                <a:br>
                  <a:rPr lang="en-US" dirty="0"/>
                </a:br>
                <a:endParaRPr lang="en-US" dirty="0"/>
              </a:p>
              <a:p>
                <a:r>
                  <a:rPr lang="en-US" dirty="0"/>
                  <a:t>As an example, probability of event Y=1 (hospital in zip code) can be calculated as:</a:t>
                </a:r>
              </a:p>
              <a:p>
                <a:pPr lvl="1"/>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num>
                      <m:den>
                        <m:r>
                          <a:rPr lang="en-US" i="1">
                            <a:latin typeface="Cambria Math" panose="02040503050406030204" pitchFamily="18" charset="0"/>
                          </a:rPr>
                          <m:t># </m:t>
                        </m:r>
                        <m:r>
                          <a:rPr lang="en-US" b="0" i="1" smtClean="0">
                            <a:latin typeface="Cambria Math" panose="02040503050406030204" pitchFamily="18" charset="0"/>
                          </a:rPr>
                          <m:t>𝑧𝑖𝑝</m:t>
                        </m:r>
                        <m:r>
                          <a:rPr lang="en-US" b="0" i="1" smtClean="0">
                            <a:latin typeface="Cambria Math" panose="02040503050406030204" pitchFamily="18" charset="0"/>
                          </a:rPr>
                          <m:t> </m:t>
                        </m:r>
                        <m:r>
                          <a:rPr lang="en-US" b="0" i="1" smtClean="0">
                            <a:latin typeface="Cambria Math" panose="02040503050406030204" pitchFamily="18" charset="0"/>
                          </a:rPr>
                          <m:t>𝑐𝑜𝑑𝑒𝑠</m:t>
                        </m:r>
                      </m:den>
                    </m:f>
                  </m:oMath>
                </a14:m>
                <a:r>
                  <a:rPr lang="en-US" dirty="0"/>
                  <a:t>.  </a:t>
                </a:r>
              </a:p>
              <a:p>
                <a:pPr lvl="2"/>
                <a:endParaRPr lang="en-US" dirty="0"/>
              </a:p>
              <a:p>
                <a:r>
                  <a:rPr lang="en-US" dirty="0"/>
                  <a:t>Odds of event Y=1 can be calculated as:</a:t>
                </a:r>
              </a:p>
              <a:p>
                <a:pPr lvl="1"/>
                <a14:m>
                  <m:oMath xmlns:m="http://schemas.openxmlformats.org/officeDocument/2006/math">
                    <m:r>
                      <a:rPr lang="en-US" b="0" i="1" smtClean="0">
                        <a:latin typeface="Cambria Math" panose="02040503050406030204" pitchFamily="18" charset="0"/>
                      </a:rPr>
                      <m:t>𝑂𝑑𝑑𝑠</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𝑡h𝑒𝑟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h𝑜𝑠𝑝𝑖𝑡𝑎𝑙</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num>
                      <m:den>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r>
                              <a:rPr lang="en-US" i="1">
                                <a:latin typeface="Cambria Math" panose="02040503050406030204" pitchFamily="18" charset="0"/>
                              </a:rPr>
                              <m:t> </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𝑡h𝑒𝑟</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𝑛𝑜</m:t>
                            </m:r>
                            <m:r>
                              <a:rPr lang="en-US" i="1">
                                <a:latin typeface="Cambria Math" panose="02040503050406030204" pitchFamily="18" charset="0"/>
                              </a:rPr>
                              <m:t> </m:t>
                            </m:r>
                            <m:r>
                              <a:rPr lang="en-US" i="1">
                                <a:latin typeface="Cambria Math" panose="02040503050406030204" pitchFamily="18" charset="0"/>
                              </a:rPr>
                              <m:t>h𝑜𝑠𝑝𝑖𝑡𝑎𝑙</m:t>
                            </m:r>
                          </m:num>
                          <m:den>
                            <m:r>
                              <a:rPr lang="en-US" i="1">
                                <a:latin typeface="Cambria Math" panose="02040503050406030204" pitchFamily="18" charset="0"/>
                              </a:rPr>
                              <m:t># </m:t>
                            </m:r>
                            <m:r>
                              <a:rPr lang="en-US" i="1">
                                <a:latin typeface="Cambria Math" panose="02040503050406030204" pitchFamily="18" charset="0"/>
                              </a:rPr>
                              <m:t>𝑧𝑖𝑝</m:t>
                            </m:r>
                            <m:r>
                              <a:rPr lang="en-US" i="1">
                                <a:latin typeface="Cambria Math" panose="02040503050406030204" pitchFamily="18" charset="0"/>
                              </a:rPr>
                              <m:t> </m:t>
                            </m:r>
                            <m:r>
                              <a:rPr lang="en-US" i="1">
                                <a:latin typeface="Cambria Math" panose="02040503050406030204" pitchFamily="18" charset="0"/>
                              </a:rPr>
                              <m:t>𝑐𝑜𝑑𝑒𝑠</m:t>
                            </m:r>
                          </m:den>
                        </m:f>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=0</m:t>
                        </m:r>
                        <m:r>
                          <a:rPr lang="en-US"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1−</m:t>
                        </m:r>
                        <m:r>
                          <a:rPr lang="en-US" b="0" i="1" smtClean="0">
                            <a:latin typeface="Cambria Math" panose="02040503050406030204" pitchFamily="18" charset="0"/>
                          </a:rPr>
                          <m:t>𝑝</m:t>
                        </m:r>
                      </m:den>
                    </m:f>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711324"/>
                <a:ext cx="12192000" cy="5146676"/>
              </a:xfrm>
              <a:blipFill rotWithShape="0">
                <a:blip r:embed="rId2"/>
                <a:stretch>
                  <a:fillRect l="-750" t="-1896"/>
                </a:stretch>
              </a:blipFill>
            </p:spPr>
            <p:txBody>
              <a:bodyPr/>
              <a:lstStyle/>
              <a:p>
                <a:r>
                  <a:rPr lang="en-US">
                    <a:noFill/>
                  </a:rPr>
                  <a:t> </a:t>
                </a:r>
              </a:p>
            </p:txBody>
          </p:sp>
        </mc:Fallback>
      </mc:AlternateContent>
    </p:spTree>
    <p:extLst>
      <p:ext uri="{BB962C8B-B14F-4D97-AF65-F5344CB8AC3E}">
        <p14:creationId xmlns:p14="http://schemas.microsoft.com/office/powerpoint/2010/main" val="421430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79"/>
            <a:ext cx="12192000" cy="916169"/>
          </a:xfrm>
        </p:spPr>
        <p:txBody>
          <a:bodyPr/>
          <a:lstStyle/>
          <a:p>
            <a:r>
              <a:rPr lang="en-US" dirty="0"/>
              <a:t>What Happens If We Take the Log of the Odds?</a:t>
            </a:r>
          </a:p>
        </p:txBody>
      </p:sp>
      <p:sp>
        <p:nvSpPr>
          <p:cNvPr id="4" name="Rectangle 3"/>
          <p:cNvSpPr/>
          <p:nvPr/>
        </p:nvSpPr>
        <p:spPr>
          <a:xfrm>
            <a:off x="850900" y="6190734"/>
            <a:ext cx="6249047" cy="369332"/>
          </a:xfrm>
          <a:prstGeom prst="rect">
            <a:avLst/>
          </a:prstGeom>
        </p:spPr>
        <p:txBody>
          <a:bodyPr wrap="square">
            <a:spAutoFit/>
          </a:bodyPr>
          <a:lstStyle/>
          <a:p>
            <a:r>
              <a:rPr lang="en-US" dirty="0"/>
              <a:t>Source: </a:t>
            </a:r>
            <a:r>
              <a:rPr lang="en-US" dirty="0">
                <a:hlinkClick r:id="rId2"/>
              </a:rPr>
              <a:t>http://www.graphpad.com/support/faqid/1465/</a:t>
            </a:r>
            <a:endParaRPr lang="en-US" dirty="0"/>
          </a:p>
        </p:txBody>
      </p:sp>
      <p:pic>
        <p:nvPicPr>
          <p:cNvPr id="5" name="Picture 4"/>
          <p:cNvPicPr>
            <a:picLocks noChangeAspect="1"/>
          </p:cNvPicPr>
          <p:nvPr/>
        </p:nvPicPr>
        <p:blipFill>
          <a:blip r:embed="rId3"/>
          <a:stretch>
            <a:fillRect/>
          </a:stretch>
        </p:blipFill>
        <p:spPr>
          <a:xfrm>
            <a:off x="1401762" y="1366837"/>
            <a:ext cx="9972675" cy="4362450"/>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528985" y="1470942"/>
                <a:ext cx="210179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en-US" i="1" smtClean="0">
                              <a:latin typeface="Cambria Math" panose="02040503050406030204" pitchFamily="18" charset="0"/>
                            </a:rPr>
                          </m:ctrlPr>
                        </m:funcPr>
                        <m:fName>
                          <m:r>
                            <m:rPr>
                              <m:sty m:val="p"/>
                            </m:rPr>
                            <a:rPr lang="en-US" altLang="en-US" b="0" i="0" smtClean="0">
                              <a:latin typeface="Cambria Math" panose="02040503050406030204" pitchFamily="18" charset="0"/>
                            </a:rPr>
                            <m:t>Logit</m:t>
                          </m:r>
                          <m:r>
                            <a:rPr lang="en-US" altLang="en-US" b="0" i="0" smtClean="0">
                              <a:latin typeface="Cambria Math" panose="02040503050406030204" pitchFamily="18" charset="0"/>
                            </a:rPr>
                            <m:t>=</m:t>
                          </m:r>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528985" y="1470942"/>
                <a:ext cx="2101794" cy="714683"/>
              </a:xfrm>
              <a:prstGeom prst="rect">
                <a:avLst/>
              </a:prstGeom>
              <a:blipFill rotWithShape="1">
                <a:blip r:embed="rId4"/>
                <a:stretch>
                  <a:fillRect r="-2319"/>
                </a:stretch>
              </a:blipFill>
            </p:spPr>
            <p:txBody>
              <a:bodyPr/>
              <a:lstStyle/>
              <a:p>
                <a:r>
                  <a:rPr lang="en-US">
                    <a:noFill/>
                  </a:rPr>
                  <a:t> </a:t>
                </a:r>
              </a:p>
            </p:txBody>
          </p:sp>
        </mc:Fallback>
      </mc:AlternateContent>
    </p:spTree>
    <p:extLst>
      <p:ext uri="{BB962C8B-B14F-4D97-AF65-F5344CB8AC3E}">
        <p14:creationId xmlns:p14="http://schemas.microsoft.com/office/powerpoint/2010/main" val="191651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95400"/>
          </a:xfrm>
        </p:spPr>
        <p:txBody>
          <a:bodyPr/>
          <a:lstStyle/>
          <a:p>
            <a:r>
              <a:rPr lang="en-US" dirty="0"/>
              <a:t>The Logistic Function (AKA Inverse-Logit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08124"/>
                <a:ext cx="12192000" cy="5349876"/>
              </a:xfrm>
            </p:spPr>
            <p:txBody>
              <a:bodyPr>
                <a:normAutofit fontScale="92500" lnSpcReduction="10000"/>
              </a:bodyPr>
              <a:lstStyle/>
              <a:p>
                <a:r>
                  <a:rPr lang="en-US" dirty="0"/>
                  <a:t>Going back to our model,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ln</m:t>
                        </m:r>
                      </m:fName>
                      <m:e>
                        <m:d>
                          <m:dPr>
                            <m:ctrlPr>
                              <a:rPr lang="en-US" altLang="en-US" i="1">
                                <a:latin typeface="Cambria Math" panose="02040503050406030204" pitchFamily="18" charset="0"/>
                              </a:rPr>
                            </m:ctrlPr>
                          </m:dPr>
                          <m:e>
                            <m:f>
                              <m:fPr>
                                <m:ctrlPr>
                                  <a:rPr lang="en-US" altLang="en-US" i="1">
                                    <a:latin typeface="Cambria Math" panose="02040503050406030204" pitchFamily="18" charset="0"/>
                                  </a:rPr>
                                </m:ctrlPr>
                              </m:fPr>
                              <m:num>
                                <m:r>
                                  <a:rPr lang="en-US" altLang="en-US" i="1">
                                    <a:latin typeface="Cambria Math" panose="02040503050406030204" pitchFamily="18" charset="0"/>
                                  </a:rPr>
                                  <m:t>𝑝</m:t>
                                </m:r>
                              </m:num>
                              <m:den>
                                <m:r>
                                  <a:rPr lang="en-US" altLang="en-US" i="1">
                                    <a:latin typeface="Cambria Math" panose="02040503050406030204" pitchFamily="18" charset="0"/>
                                  </a:rPr>
                                  <m:t>1−</m:t>
                                </m:r>
                                <m:r>
                                  <a:rPr lang="en-US" altLang="en-US" i="1">
                                    <a:latin typeface="Cambria Math" panose="02040503050406030204" pitchFamily="18" charset="0"/>
                                  </a:rPr>
                                  <m:t>𝑝</m:t>
                                </m:r>
                              </m:den>
                            </m:f>
                          </m:e>
                        </m:d>
                      </m:e>
                    </m:func>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0</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𝛽</m:t>
                        </m:r>
                      </m:e>
                      <m:sub>
                        <m:r>
                          <a:rPr lang="en-US" altLang="en-US" i="1">
                            <a:latin typeface="Cambria Math" panose="02040503050406030204" pitchFamily="18" charset="0"/>
                          </a:rPr>
                          <m:t>1</m:t>
                        </m:r>
                      </m:sub>
                    </m:sSub>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b="0" i="1" smtClean="0">
                        <a:latin typeface="Cambria Math" panose="02040503050406030204" pitchFamily="18" charset="0"/>
                      </a:rPr>
                      <m:t>.</m:t>
                    </m:r>
                  </m:oMath>
                </a14:m>
                <a:r>
                  <a:rPr lang="en-US" altLang="en-US" dirty="0"/>
                  <a:t> (Let’s forget about the error term </a:t>
                </a:r>
                <a14:m>
                  <m:oMath xmlns:m="http://schemas.openxmlformats.org/officeDocument/2006/math">
                    <m:r>
                      <a:rPr lang="en-US" altLang="en-US" i="1">
                        <a:latin typeface="Cambria Math" panose="02040503050406030204" pitchFamily="18" charset="0"/>
                        <a:ea typeface="Cambria Math" panose="02040503050406030204" pitchFamily="18" charset="0"/>
                      </a:rPr>
                      <m:t>𝜀</m:t>
                    </m:r>
                  </m:oMath>
                </a14:m>
                <a:r>
                  <a:rPr lang="en-US" altLang="en-US" dirty="0"/>
                  <a:t> for the moment.)</a:t>
                </a:r>
              </a:p>
              <a:p>
                <a:endParaRPr lang="en-US" altLang="en-US" dirty="0"/>
              </a:p>
              <a:p>
                <a:r>
                  <a:rPr lang="en-US" dirty="0"/>
                  <a:t>If we solve the equation above for </a:t>
                </a:r>
                <a:r>
                  <a:rPr lang="en-US" i="1" dirty="0"/>
                  <a:t>p = P(Y=1)</a:t>
                </a:r>
                <a:r>
                  <a:rPr lang="en-US" dirty="0"/>
                  <a:t>, a little algebra later, we will get:</a:t>
                </a:r>
              </a:p>
              <a:p>
                <a:endParaRPr lang="en-US" b="0" i="1" dirty="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a:t>
                </a:r>
              </a:p>
              <a:p>
                <a:endParaRPr lang="en-US" dirty="0"/>
              </a:p>
              <a:p>
                <a:r>
                  <a:rPr lang="en-US" dirty="0"/>
                  <a:t>The function above (with </a:t>
                </a:r>
                <a:r>
                  <a:rPr lang="en-US" i="1" dirty="0"/>
                  <a:t>p</a:t>
                </a:r>
                <a:r>
                  <a:rPr lang="en-US" dirty="0"/>
                  <a:t> on the left hand side) is usually known as the </a:t>
                </a:r>
                <a:r>
                  <a:rPr lang="en-US" i="1" dirty="0"/>
                  <a:t>inverse logit</a:t>
                </a:r>
                <a:r>
                  <a:rPr lang="en-US" dirty="0"/>
                  <a:t>, or the </a:t>
                </a:r>
                <a:r>
                  <a:rPr lang="en-US" i="1" dirty="0"/>
                  <a:t>logistic</a:t>
                </a:r>
                <a:r>
                  <a:rPr lang="en-US" dirty="0"/>
                  <a:t>, function. However, some statisticians will still call it just the logit function.</a:t>
                </a:r>
              </a:p>
              <a:p>
                <a:endParaRPr lang="en-US" dirty="0"/>
              </a:p>
              <a:p>
                <a:r>
                  <a:rPr lang="en-US" dirty="0"/>
                  <a:t>On the previous slide, the graph on the right is that of the </a:t>
                </a:r>
                <a:r>
                  <a:rPr lang="en-US" i="1" dirty="0"/>
                  <a:t>logistic</a:t>
                </a:r>
                <a:r>
                  <a:rPr lang="en-US" dirty="0"/>
                  <a:t>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08124"/>
                <a:ext cx="12192000" cy="5349876"/>
              </a:xfrm>
              <a:blipFill rotWithShape="0">
                <a:blip r:embed="rId2"/>
                <a:stretch>
                  <a:fillRect l="-750" t="-683" r="-700" b="-2050"/>
                </a:stretch>
              </a:blipFill>
            </p:spPr>
            <p:txBody>
              <a:bodyPr/>
              <a:lstStyle/>
              <a:p>
                <a:r>
                  <a:rPr lang="en-US">
                    <a:noFill/>
                  </a:rPr>
                  <a:t> </a:t>
                </a:r>
              </a:p>
            </p:txBody>
          </p:sp>
        </mc:Fallback>
      </mc:AlternateContent>
    </p:spTree>
    <p:extLst>
      <p:ext uri="{BB962C8B-B14F-4D97-AF65-F5344CB8AC3E}">
        <p14:creationId xmlns:p14="http://schemas.microsoft.com/office/powerpoint/2010/main" val="301485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92200"/>
          </a:xfrm>
        </p:spPr>
        <p:txBody>
          <a:bodyPr/>
          <a:lstStyle/>
          <a:p>
            <a:r>
              <a:rPr lang="en-US" dirty="0"/>
              <a:t>Properties of the Logistic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06524"/>
                <a:ext cx="12192000" cy="5451475"/>
              </a:xfrm>
            </p:spPr>
            <p:txBody>
              <a:bodyPr>
                <a:normAutofit/>
              </a:bodyPr>
              <a:lstStyle/>
              <a:p>
                <a14:m>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endParaRPr lang="en-US" dirty="0"/>
              </a:p>
              <a:p>
                <a:endParaRPr lang="en-US" dirty="0"/>
              </a:p>
              <a:p>
                <a:r>
                  <a:rPr lang="en-US" dirty="0"/>
                  <a:t>If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t>, then p=0.5</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big, p approaches 1</a:t>
                </a:r>
              </a:p>
              <a:p>
                <a:r>
                  <a:rPr lang="en-US" dirty="0"/>
                  <a:t>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gets really small, p approaches 0.</a:t>
                </a:r>
              </a:p>
              <a:p>
                <a:endParaRPr lang="en-US" dirty="0"/>
              </a:p>
              <a:p>
                <a:r>
                  <a:rPr lang="en-US" dirty="0"/>
                  <a:t>This is exactly the type of “translator” function we were hoping for earlier!</a:t>
                </a:r>
              </a:p>
              <a:p>
                <a:pPr marL="0" indent="0">
                  <a:buNone/>
                </a:pPr>
                <a:r>
                  <a:rPr lang="en-US" dirty="0"/>
                  <a:t>* In OLS,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oMath>
                </a14:m>
                <a:r>
                  <a:rPr lang="en-US" dirty="0"/>
                  <a:t> would be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06524"/>
                <a:ext cx="12192000" cy="5451475"/>
              </a:xfrm>
              <a:blipFill rotWithShape="0">
                <a:blip r:embed="rId2"/>
                <a:stretch>
                  <a:fillRect l="-1000"/>
                </a:stretch>
              </a:blipFill>
            </p:spPr>
            <p:txBody>
              <a:bodyPr/>
              <a:lstStyle/>
              <a:p>
                <a:r>
                  <a:rPr lang="en-US">
                    <a:noFill/>
                  </a:rPr>
                  <a:t> </a:t>
                </a:r>
              </a:p>
            </p:txBody>
          </p:sp>
        </mc:Fallback>
      </mc:AlternateContent>
    </p:spTree>
    <p:extLst>
      <p:ext uri="{BB962C8B-B14F-4D97-AF65-F5344CB8AC3E}">
        <p14:creationId xmlns:p14="http://schemas.microsoft.com/office/powerpoint/2010/main" val="274067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6300"/>
          </a:xfrm>
        </p:spPr>
        <p:txBody>
          <a:bodyPr/>
          <a:lstStyle/>
          <a:p>
            <a:r>
              <a:rPr lang="en-US" dirty="0"/>
              <a:t>Maximum Likelihood Estimation (MLE) of Parameters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86393"/>
                <a:ext cx="12192000" cy="5502275"/>
              </a:xfrm>
            </p:spPr>
            <p:txBody>
              <a:bodyPr>
                <a:normAutofit/>
              </a:bodyPr>
              <a:lstStyle/>
              <a:p>
                <a:r>
                  <a:rPr lang="en-US" altLang="en-US" dirty="0"/>
                  <a:t>MLE is a statistical method for estimating the coefficients of a model.</a:t>
                </a:r>
              </a:p>
              <a:p>
                <a:r>
                  <a:rPr lang="en-US" altLang="en-US" dirty="0"/>
                  <a:t>The likelihood function (L) measures the probability of observing the particular set of dependent variable values (y</a:t>
                </a:r>
                <a:r>
                  <a:rPr lang="en-US" altLang="en-US" baseline="-25000" dirty="0"/>
                  <a:t>1</a:t>
                </a:r>
                <a:r>
                  <a:rPr lang="en-US" altLang="en-US" dirty="0"/>
                  <a:t>, y</a:t>
                </a:r>
                <a:r>
                  <a:rPr lang="en-US" altLang="en-US" baseline="-25000" dirty="0"/>
                  <a:t>2</a:t>
                </a:r>
                <a:r>
                  <a:rPr lang="en-US" altLang="en-US" dirty="0"/>
                  <a:t>, ..., </a:t>
                </a:r>
                <a:r>
                  <a:rPr lang="en-US" altLang="en-US" dirty="0" err="1"/>
                  <a:t>y</a:t>
                </a:r>
                <a:r>
                  <a:rPr lang="en-US" altLang="en-US" baseline="-25000" dirty="0" err="1"/>
                  <a:t>n</a:t>
                </a:r>
                <a:r>
                  <a:rPr lang="en-US" altLang="en-US" dirty="0"/>
                  <a:t>) that occur in the sample: </a:t>
                </a:r>
                <a:br>
                  <a:rPr lang="en-US" altLang="en-US" dirty="0"/>
                </a:br>
                <a:r>
                  <a:rPr lang="en-US" altLang="en-US" dirty="0"/>
                  <a:t>	</a:t>
                </a:r>
                <a:endParaRPr lang="en-US" alt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𝐿</m:t>
                      </m:r>
                      <m:r>
                        <a:rPr lang="en-US" altLang="en-US" b="0" i="1" smtClean="0">
                          <a:latin typeface="Cambria Math" panose="02040503050406030204" pitchFamily="18" charset="0"/>
                        </a:rPr>
                        <m:t>=</m:t>
                      </m:r>
                      <m:r>
                        <a:rPr lang="en-US" altLang="en-US" b="0" i="1" smtClean="0">
                          <a:latin typeface="Cambria Math" panose="02040503050406030204" pitchFamily="18" charset="0"/>
                        </a:rPr>
                        <m:t>𝑃𝑟𝑜𝑏𝑎𝑏𝑖𝑙𝑖𝑡𝑦</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0" i="1" smtClean="0">
                                  <a:latin typeface="Cambria Math" panose="02040503050406030204" pitchFamily="18" charset="0"/>
                                </a:rPr>
                                <m:t>𝑦</m:t>
                              </m:r>
                            </m:e>
                            <m:sub>
                              <m:r>
                                <a:rPr lang="en-US" altLang="en-US" b="0" i="1" smtClean="0">
                                  <a:latin typeface="Cambria Math" panose="02040503050406030204" pitchFamily="18" charset="0"/>
                                </a:rPr>
                                <m:t>𝑛</m:t>
                              </m:r>
                            </m:sub>
                          </m:sSub>
                        </m:e>
                      </m:d>
                    </m:oMath>
                  </m:oMathPara>
                </a14:m>
                <a:endParaRPr lang="en-US" altLang="en-US" dirty="0"/>
              </a:p>
              <a:p>
                <a:endParaRPr lang="en-US" altLang="en-US" dirty="0"/>
              </a:p>
              <a:p>
                <a:r>
                  <a:rPr lang="en-US" altLang="en-US" dirty="0"/>
                  <a:t>The higher the L, the higher the probability of observing the </a:t>
                </a:r>
                <a:r>
                  <a:rPr lang="en-US" altLang="en-US" dirty="0" err="1"/>
                  <a:t>y</a:t>
                </a:r>
                <a:r>
                  <a:rPr lang="en-US" altLang="en-US" baseline="-25000" dirty="0" err="1"/>
                  <a:t>i</a:t>
                </a:r>
                <a:r>
                  <a:rPr lang="en-US" altLang="en-US" dirty="0" err="1"/>
                  <a:t>’s</a:t>
                </a:r>
                <a:r>
                  <a:rPr lang="en-US" altLang="en-US" dirty="0"/>
                  <a:t> in the sample. </a:t>
                </a:r>
              </a:p>
              <a:p>
                <a:r>
                  <a:rPr lang="en-US" altLang="en-US" dirty="0"/>
                  <a:t>MLE involves finding the coefficients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alt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oMath>
                </a14:m>
                <a:r>
                  <a:rPr lang="en-US" altLang="en-US" dirty="0"/>
                  <a:t> that make the log of the likelihood function (a function which is easier to work with than the likelihood function itself) as large as possible.</a:t>
                </a:r>
              </a:p>
              <a:p>
                <a:r>
                  <a:rPr lang="en-US" altLang="en-US" dirty="0"/>
                  <a:t>For more information on maximum likelihood estimation for logistic regression, see: </a:t>
                </a:r>
                <a:r>
                  <a:rPr lang="en-US" altLang="en-US" dirty="0">
                    <a:hlinkClick r:id="rId2"/>
                  </a:rPr>
                  <a:t>http://czep.net/stat/mlelr.pdf</a:t>
                </a:r>
                <a:r>
                  <a:rPr lang="en-US"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86393"/>
                <a:ext cx="12192000" cy="5502275"/>
              </a:xfrm>
              <a:blipFill rotWithShape="0">
                <a:blip r:embed="rId3"/>
                <a:stretch>
                  <a:fillRect l="-900" t="-1885" r="-1700"/>
                </a:stretch>
              </a:blipFill>
            </p:spPr>
            <p:txBody>
              <a:bodyPr/>
              <a:lstStyle/>
              <a:p>
                <a:r>
                  <a:rPr lang="en-US">
                    <a:noFill/>
                  </a:rPr>
                  <a:t> </a:t>
                </a:r>
              </a:p>
            </p:txBody>
          </p:sp>
        </mc:Fallback>
      </mc:AlternateContent>
      <p:sp>
        <p:nvSpPr>
          <p:cNvPr id="4" name="Rectangle 3"/>
          <p:cNvSpPr/>
          <p:nvPr/>
        </p:nvSpPr>
        <p:spPr>
          <a:xfrm>
            <a:off x="0" y="6488668"/>
            <a:ext cx="6489699" cy="369332"/>
          </a:xfrm>
          <a:prstGeom prst="rect">
            <a:avLst/>
          </a:prstGeom>
        </p:spPr>
        <p:txBody>
          <a:bodyPr wrap="square">
            <a:spAutoFit/>
          </a:bodyPr>
          <a:lstStyle/>
          <a:p>
            <a:r>
              <a:rPr lang="en-US" dirty="0"/>
              <a:t>Source: </a:t>
            </a:r>
            <a:r>
              <a:rPr lang="en-US" dirty="0">
                <a:hlinkClick r:id="rId4"/>
              </a:rPr>
              <a:t>www.appstate.edu/~</a:t>
            </a:r>
            <a:r>
              <a:rPr lang="en-US" b="1" dirty="0">
                <a:hlinkClick r:id="rId4"/>
              </a:rPr>
              <a:t>whitehead</a:t>
            </a:r>
            <a:r>
              <a:rPr lang="en-US" dirty="0">
                <a:hlinkClick r:id="rId4"/>
              </a:rPr>
              <a:t>jc/service/</a:t>
            </a:r>
            <a:r>
              <a:rPr lang="en-US" b="1" dirty="0">
                <a:hlinkClick r:id="rId4"/>
              </a:rPr>
              <a:t>logit</a:t>
            </a:r>
            <a:r>
              <a:rPr lang="en-US" dirty="0">
                <a:hlinkClick r:id="rId4"/>
              </a:rPr>
              <a:t>/</a:t>
            </a:r>
            <a:r>
              <a:rPr lang="en-US" dirty="0"/>
              <a:t> </a:t>
            </a:r>
          </a:p>
        </p:txBody>
      </p:sp>
    </p:spTree>
    <p:extLst>
      <p:ext uri="{BB962C8B-B14F-4D97-AF65-F5344CB8AC3E}">
        <p14:creationId xmlns:p14="http://schemas.microsoft.com/office/powerpoint/2010/main" val="92870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What Happens When We Have 2+ Predictors?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95424"/>
                <a:ext cx="12192000" cy="5108575"/>
              </a:xfrm>
            </p:spPr>
            <p:txBody>
              <a:bodyPr/>
              <a:lstStyle/>
              <a:p>
                <a:r>
                  <a:rPr lang="en-US" dirty="0"/>
                  <a:t>Multiple logistic regression</a:t>
                </a:r>
              </a:p>
              <a:p>
                <a:r>
                  <a:rPr lang="en-US" dirty="0"/>
                  <a:t>Everything is pretty much the same as when there’s 1 predictor</a:t>
                </a:r>
              </a:p>
              <a:p>
                <a:r>
                  <a:rPr lang="en-US" dirty="0"/>
                  <a:t>When there are, say, 3 predictors:</a:t>
                </a:r>
              </a:p>
              <a:p>
                <a:pPr lvl="1"/>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sup>
                        </m:sSup>
                      </m:den>
                    </m:f>
                  </m:oMath>
                </a14:m>
                <a:r>
                  <a:rPr lang="en-US" dirty="0"/>
                  <a:t> becomes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oMath>
                </a14:m>
                <a:r>
                  <a:rPr lang="en-US" dirty="0"/>
                  <a:t> </a:t>
                </a:r>
              </a:p>
              <a:p>
                <a:pPr lvl="1"/>
                <a:r>
                  <a:rPr lang="en-US" dirty="0"/>
                  <a:t>As with OLS regression, we need to make sure there’s no </a:t>
                </a:r>
                <a:r>
                  <a:rPr lang="en-US" dirty="0" err="1"/>
                  <a:t>multicollinearity</a:t>
                </a:r>
                <a:r>
                  <a:rPr lang="en-US" dirty="0"/>
                  <a:t>.</a:t>
                </a:r>
              </a:p>
              <a:p>
                <a:pPr lvl="1"/>
                <a:r>
                  <a:rPr lang="en-US" dirty="0"/>
                  <a:t>As with OLS regression, when interpreting the coefficient of each predictor, we need the “holding all other predictors constant” qualifier.</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95424"/>
                <a:ext cx="12192000" cy="5108575"/>
              </a:xfrm>
              <a:blipFill rotWithShape="0">
                <a:blip r:embed="rId2"/>
                <a:stretch>
                  <a:fillRect l="-900" t="-1909"/>
                </a:stretch>
              </a:blipFill>
            </p:spPr>
            <p:txBody>
              <a:bodyPr/>
              <a:lstStyle/>
              <a:p>
                <a:r>
                  <a:rPr lang="en-US">
                    <a:noFill/>
                  </a:rPr>
                  <a:t> </a:t>
                </a:r>
              </a:p>
            </p:txBody>
          </p:sp>
        </mc:Fallback>
      </mc:AlternateContent>
    </p:spTree>
    <p:extLst>
      <p:ext uri="{BB962C8B-B14F-4D97-AF65-F5344CB8AC3E}">
        <p14:creationId xmlns:p14="http://schemas.microsoft.com/office/powerpoint/2010/main" val="115545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9475"/>
          </a:xfrm>
        </p:spPr>
        <p:txBody>
          <a:bodyPr/>
          <a:lstStyle/>
          <a:p>
            <a:r>
              <a:rPr lang="en-US" dirty="0"/>
              <a:t>Assumptions of Logistic Regression</a:t>
            </a:r>
          </a:p>
        </p:txBody>
      </p:sp>
      <p:sp>
        <p:nvSpPr>
          <p:cNvPr id="3" name="Content Placeholder 2"/>
          <p:cNvSpPr>
            <a:spLocks noGrp="1"/>
          </p:cNvSpPr>
          <p:nvPr>
            <p:ph idx="1"/>
          </p:nvPr>
        </p:nvSpPr>
        <p:spPr>
          <a:xfrm>
            <a:off x="0" y="1016794"/>
            <a:ext cx="12192000" cy="5841206"/>
          </a:xfrm>
        </p:spPr>
        <p:txBody>
          <a:bodyPr>
            <a:normAutofit fontScale="92500" lnSpcReduction="20000"/>
          </a:bodyPr>
          <a:lstStyle/>
          <a:p>
            <a:r>
              <a:rPr lang="en-US" dirty="0"/>
              <a:t>Recall the assumptions of OLS:</a:t>
            </a:r>
          </a:p>
          <a:p>
            <a:pPr lvl="1"/>
            <a:r>
              <a:rPr lang="en-US" dirty="0"/>
              <a:t>Independence of observations</a:t>
            </a:r>
          </a:p>
          <a:p>
            <a:pPr lvl="1"/>
            <a:r>
              <a:rPr lang="en-US" dirty="0"/>
              <a:t>Linear relationship between DV and each predictor</a:t>
            </a:r>
          </a:p>
          <a:p>
            <a:pPr lvl="1"/>
            <a:r>
              <a:rPr lang="en-US" dirty="0"/>
              <a:t>Normality of residuals</a:t>
            </a:r>
          </a:p>
          <a:p>
            <a:pPr lvl="1"/>
            <a:r>
              <a:rPr lang="en-US" dirty="0"/>
              <a:t>Homoscedasticity</a:t>
            </a:r>
          </a:p>
          <a:p>
            <a:pPr lvl="1"/>
            <a:r>
              <a:rPr lang="en-US" dirty="0"/>
              <a:t>No </a:t>
            </a:r>
            <a:r>
              <a:rPr lang="en-US" dirty="0" err="1"/>
              <a:t>multicollinearity</a:t>
            </a:r>
            <a:endParaRPr lang="en-US" dirty="0"/>
          </a:p>
          <a:p>
            <a:r>
              <a:rPr lang="en-US" dirty="0"/>
              <a:t>Assumptions of Logistic Regression</a:t>
            </a:r>
          </a:p>
          <a:p>
            <a:pPr lvl="1"/>
            <a:r>
              <a:rPr lang="en-US" dirty="0"/>
              <a:t>DV must be binary</a:t>
            </a:r>
          </a:p>
          <a:p>
            <a:pPr lvl="1"/>
            <a:r>
              <a:rPr lang="en-US" dirty="0"/>
              <a:t>Independence of observations</a:t>
            </a:r>
          </a:p>
          <a:p>
            <a:pPr lvl="1"/>
            <a:r>
              <a:rPr lang="en-US" dirty="0"/>
              <a:t>No severe </a:t>
            </a:r>
            <a:r>
              <a:rPr lang="en-US" dirty="0" err="1"/>
              <a:t>multicollinearity</a:t>
            </a:r>
            <a:endParaRPr lang="en-US" dirty="0"/>
          </a:p>
          <a:p>
            <a:pPr lvl="1"/>
            <a:r>
              <a:rPr lang="en-US" dirty="0"/>
              <a:t>Larger samples are needed than for linear regression because MLE (and not least squares) is used to estimate regression coefficients.</a:t>
            </a:r>
          </a:p>
          <a:p>
            <a:pPr lvl="2"/>
            <a:r>
              <a:rPr lang="en-US" dirty="0"/>
              <a:t>You need at least 50 observations per predictor (compared to about 10 per predictor in OLS regression)</a:t>
            </a:r>
          </a:p>
          <a:p>
            <a:r>
              <a:rPr lang="en-US" dirty="0"/>
              <a:t>But in Logistic Regression</a:t>
            </a:r>
          </a:p>
          <a:p>
            <a:pPr lvl="1"/>
            <a:r>
              <a:rPr lang="en-US" dirty="0"/>
              <a:t>There’s no assumption that there needs to be a linear relationship between DV and each </a:t>
            </a:r>
            <a:r>
              <a:rPr lang="en-US" dirty="0" smtClean="0"/>
              <a:t>IV</a:t>
            </a:r>
          </a:p>
          <a:p>
            <a:pPr lvl="2"/>
            <a:r>
              <a:rPr lang="en-US" dirty="0" smtClean="0"/>
              <a:t>We </a:t>
            </a:r>
            <a:r>
              <a:rPr lang="en-US" b="1" i="1" dirty="0" smtClean="0"/>
              <a:t>do </a:t>
            </a:r>
            <a:r>
              <a:rPr lang="en-US" dirty="0" smtClean="0"/>
              <a:t>assume that the log odds of Y=1 is linearly related to each of the IVs, but it’s not something we usually test for in practice.</a:t>
            </a:r>
            <a:endParaRPr lang="en-US" dirty="0"/>
          </a:p>
          <a:p>
            <a:pPr lvl="1"/>
            <a:r>
              <a:rPr lang="en-US" dirty="0"/>
              <a:t>No assumption of homoscedasticity</a:t>
            </a:r>
          </a:p>
          <a:p>
            <a:pPr lvl="1"/>
            <a:r>
              <a:rPr lang="en-US" dirty="0"/>
              <a:t>Residuals don’t need to be normal</a:t>
            </a:r>
          </a:p>
        </p:txBody>
      </p:sp>
    </p:spTree>
    <p:extLst>
      <p:ext uri="{BB962C8B-B14F-4D97-AF65-F5344CB8AC3E}">
        <p14:creationId xmlns:p14="http://schemas.microsoft.com/office/powerpoint/2010/main" val="95952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lstStyle/>
          <a:p>
            <a:r>
              <a:rPr lang="en-US" dirty="0"/>
              <a:t>Let’s Run Some Regressions!</a:t>
            </a:r>
          </a:p>
        </p:txBody>
      </p:sp>
      <p:sp>
        <p:nvSpPr>
          <p:cNvPr id="3" name="Content Placeholder 2"/>
          <p:cNvSpPr>
            <a:spLocks noGrp="1"/>
          </p:cNvSpPr>
          <p:nvPr>
            <p:ph idx="1"/>
          </p:nvPr>
        </p:nvSpPr>
        <p:spPr>
          <a:xfrm>
            <a:off x="0" y="1457324"/>
            <a:ext cx="12192000" cy="5400675"/>
          </a:xfrm>
        </p:spPr>
        <p:txBody>
          <a:bodyPr/>
          <a:lstStyle/>
          <a:p>
            <a:r>
              <a:rPr lang="en-US" dirty="0"/>
              <a:t>The following slides will be structured like this:</a:t>
            </a:r>
          </a:p>
          <a:p>
            <a:pPr lvl="1"/>
            <a:r>
              <a:rPr lang="en-US" dirty="0"/>
              <a:t>First we’ll talk about getting the required packages and libraries in R, and importing the data into R</a:t>
            </a:r>
          </a:p>
          <a:p>
            <a:pPr lvl="1"/>
            <a:r>
              <a:rPr lang="en-US" dirty="0"/>
              <a:t>Then, we’ll go over how to interpret the logistic regression coefficients</a:t>
            </a:r>
          </a:p>
          <a:p>
            <a:pPr lvl="2"/>
            <a:r>
              <a:rPr lang="en-US" dirty="0"/>
              <a:t>In practice, this should really be done only for those variables which are statistically significant</a:t>
            </a:r>
          </a:p>
          <a:p>
            <a:pPr lvl="1"/>
            <a:r>
              <a:rPr lang="en-US" dirty="0"/>
              <a:t>Then, we’ll talk about the significance tests for each coefficient</a:t>
            </a:r>
          </a:p>
          <a:p>
            <a:pPr lvl="1"/>
            <a:r>
              <a:rPr lang="en-US" dirty="0"/>
              <a:t>Then we’ll talk about goodness of fit measures</a:t>
            </a:r>
          </a:p>
          <a:p>
            <a:pPr lvl="1"/>
            <a:endParaRPr lang="en-US" dirty="0"/>
          </a:p>
        </p:txBody>
      </p:sp>
    </p:spTree>
    <p:extLst>
      <p:ext uri="{BB962C8B-B14F-4D97-AF65-F5344CB8AC3E}">
        <p14:creationId xmlns:p14="http://schemas.microsoft.com/office/powerpoint/2010/main" val="360379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a:t>
            </a:r>
          </a:p>
        </p:txBody>
      </p:sp>
      <p:sp>
        <p:nvSpPr>
          <p:cNvPr id="3" name="Content Placeholder 2"/>
          <p:cNvSpPr>
            <a:spLocks noGrp="1"/>
          </p:cNvSpPr>
          <p:nvPr>
            <p:ph idx="1"/>
          </p:nvPr>
        </p:nvSpPr>
        <p:spPr>
          <a:xfrm>
            <a:off x="0" y="1549400"/>
            <a:ext cx="12192000" cy="5308600"/>
          </a:xfrm>
        </p:spPr>
        <p:txBody>
          <a:bodyPr>
            <a:normAutofit/>
          </a:bodyPr>
          <a:lstStyle/>
          <a:p>
            <a:r>
              <a:rPr lang="en-US" dirty="0"/>
              <a:t>In earlier lectures, we considered problems where the dependent variable Y was continuous (and ideally normal)</a:t>
            </a:r>
          </a:p>
          <a:p>
            <a:endParaRPr lang="en-US" dirty="0"/>
          </a:p>
          <a:p>
            <a:r>
              <a:rPr lang="en-US" dirty="0"/>
              <a:t>But what if Y is binary? </a:t>
            </a:r>
          </a:p>
          <a:p>
            <a:pPr lvl="1"/>
            <a:r>
              <a:rPr lang="en-US" dirty="0"/>
              <a:t>Yes/No</a:t>
            </a:r>
          </a:p>
          <a:p>
            <a:pPr lvl="1"/>
            <a:r>
              <a:rPr lang="en-US" dirty="0"/>
              <a:t>True/False</a:t>
            </a:r>
          </a:p>
          <a:p>
            <a:pPr lvl="1"/>
            <a:r>
              <a:rPr lang="en-US" dirty="0"/>
              <a:t>Pass/Fail (e.g., building code inspection)</a:t>
            </a:r>
          </a:p>
          <a:p>
            <a:pPr lvl="1"/>
            <a:r>
              <a:rPr lang="en-US" dirty="0"/>
              <a:t>Presence/absence of a crime, park, building feature, bike lane, etc.</a:t>
            </a:r>
          </a:p>
          <a:p>
            <a:pPr lvl="1"/>
            <a:r>
              <a:rPr lang="en-US" dirty="0"/>
              <a:t>Notation: Yes, True, Pass, Presence = 1 and No, False, Fail, Absence = 0</a:t>
            </a:r>
          </a:p>
          <a:p>
            <a:endParaRPr lang="en-US" dirty="0"/>
          </a:p>
          <a:p>
            <a:r>
              <a:rPr lang="en-US" dirty="0"/>
              <a:t>That is, like in multiple regression, we want to see the extent to which Y might be associated with predictors x</a:t>
            </a:r>
            <a:r>
              <a:rPr lang="en-US" baseline="-25000" dirty="0"/>
              <a:t>1</a:t>
            </a:r>
            <a:r>
              <a:rPr lang="en-US" dirty="0"/>
              <a:t>… </a:t>
            </a:r>
            <a:r>
              <a:rPr lang="en-US" dirty="0" err="1"/>
              <a:t>x</a:t>
            </a:r>
            <a:r>
              <a:rPr lang="en-US" baseline="-25000" dirty="0" err="1"/>
              <a:t>k</a:t>
            </a:r>
            <a:r>
              <a:rPr lang="en-US" dirty="0"/>
              <a:t>.</a:t>
            </a:r>
          </a:p>
          <a:p>
            <a:endParaRPr lang="en-US" dirty="0"/>
          </a:p>
        </p:txBody>
      </p:sp>
    </p:spTree>
    <p:extLst>
      <p:ext uri="{BB962C8B-B14F-4D97-AF65-F5344CB8AC3E}">
        <p14:creationId xmlns:p14="http://schemas.microsoft.com/office/powerpoint/2010/main" val="5839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199"/>
          </a:xfrm>
        </p:spPr>
        <p:txBody>
          <a:bodyPr/>
          <a:lstStyle/>
          <a:p>
            <a:r>
              <a:rPr lang="en-US" dirty="0"/>
              <a:t>R Code</a:t>
            </a:r>
          </a:p>
        </p:txBody>
      </p:sp>
      <p:sp>
        <p:nvSpPr>
          <p:cNvPr id="3" name="Content Placeholder 2"/>
          <p:cNvSpPr>
            <a:spLocks noGrp="1"/>
          </p:cNvSpPr>
          <p:nvPr>
            <p:ph idx="1"/>
          </p:nvPr>
        </p:nvSpPr>
        <p:spPr>
          <a:xfrm>
            <a:off x="393700" y="784224"/>
            <a:ext cx="11391900" cy="5330310"/>
          </a:xfrm>
        </p:spPr>
        <p:txBody>
          <a:bodyPr numCol="2">
            <a:noAutofit/>
          </a:bodyPr>
          <a:lstStyle/>
          <a:p>
            <a:pPr marL="0" indent="0">
              <a:lnSpc>
                <a:spcPct val="100000"/>
              </a:lnSpc>
              <a:buNone/>
            </a:pPr>
            <a:r>
              <a:rPr lang="en-US" sz="1600" b="1" dirty="0"/>
              <a:t>#Logistic Regression in R: #</a:t>
            </a:r>
            <a:r>
              <a:rPr lang="en-US" sz="1600" b="1" dirty="0">
                <a:hlinkClick r:id="rId2"/>
              </a:rPr>
              <a:t>http://www.ats.ucla.edu/stat/r/dae/logit.htm</a:t>
            </a:r>
            <a:endParaRPr lang="en-US" sz="1600" b="1" dirty="0"/>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err="1"/>
              <a:t>install.packages</a:t>
            </a:r>
            <a:r>
              <a:rPr lang="en-US" sz="1600" b="1" dirty="0"/>
              <a:t>("</a:t>
            </a:r>
            <a:r>
              <a:rPr lang="en-US" sz="1600" b="1" dirty="0" err="1"/>
              <a:t>aod</a:t>
            </a:r>
            <a:r>
              <a:rPr lang="en-US" sz="1600" b="1" dirty="0"/>
              <a:t>")</a:t>
            </a:r>
          </a:p>
          <a:p>
            <a:pPr marL="0" indent="0">
              <a:lnSpc>
                <a:spcPct val="100000"/>
              </a:lnSpc>
              <a:buNone/>
            </a:pPr>
            <a:r>
              <a:rPr lang="en-US" sz="1600" b="1" dirty="0" err="1"/>
              <a:t>install.packages</a:t>
            </a:r>
            <a:r>
              <a:rPr lang="en-US" sz="1600" b="1" dirty="0"/>
              <a:t>("ggplot2")</a:t>
            </a:r>
          </a:p>
          <a:p>
            <a:pPr marL="0" indent="0">
              <a:lnSpc>
                <a:spcPct val="100000"/>
              </a:lnSpc>
              <a:buNone/>
            </a:pPr>
            <a:r>
              <a:rPr lang="en-US" sz="1600" b="1" dirty="0" err="1"/>
              <a:t>install.packages</a:t>
            </a:r>
            <a:r>
              <a:rPr lang="en-US" sz="1600" b="1" dirty="0"/>
              <a:t>("</a:t>
            </a:r>
            <a:r>
              <a:rPr lang="en-US" sz="1600" b="1" dirty="0" err="1"/>
              <a:t>rms</a:t>
            </a:r>
            <a:r>
              <a:rPr lang="en-US" sz="1600" b="1" dirty="0"/>
              <a:t>")</a:t>
            </a:r>
          </a:p>
          <a:p>
            <a:pPr marL="0" indent="0">
              <a:lnSpc>
                <a:spcPct val="100000"/>
              </a:lnSpc>
              <a:buNone/>
            </a:pPr>
            <a:r>
              <a:rPr lang="en-US" sz="1600" b="1" dirty="0" err="1"/>
              <a:t>install.packages</a:t>
            </a:r>
            <a:r>
              <a:rPr lang="en-US" sz="1600" b="1" dirty="0"/>
              <a:t>("</a:t>
            </a:r>
            <a:r>
              <a:rPr lang="en-US" sz="1600" b="1" dirty="0" err="1"/>
              <a:t>gmodels</a:t>
            </a:r>
            <a:r>
              <a:rPr lang="en-US" sz="1600" b="1" dirty="0"/>
              <a:t>")</a:t>
            </a:r>
          </a:p>
          <a:p>
            <a:pPr marL="0" indent="0">
              <a:lnSpc>
                <a:spcPct val="100000"/>
              </a:lnSpc>
              <a:buNone/>
            </a:pPr>
            <a:endParaRPr lang="en-US" sz="1600" b="1" dirty="0"/>
          </a:p>
          <a:p>
            <a:pPr marL="0" indent="0">
              <a:lnSpc>
                <a:spcPct val="100000"/>
              </a:lnSpc>
              <a:buNone/>
            </a:pPr>
            <a:endParaRPr lang="en-US" sz="1600" b="1" dirty="0"/>
          </a:p>
          <a:p>
            <a:pPr marL="0" indent="0">
              <a:lnSpc>
                <a:spcPct val="100000"/>
              </a:lnSpc>
              <a:buNone/>
            </a:pPr>
            <a:r>
              <a:rPr lang="en-US" sz="1600" b="1" dirty="0"/>
              <a:t>library(</a:t>
            </a:r>
            <a:r>
              <a:rPr lang="en-US" sz="1600" b="1" dirty="0" err="1"/>
              <a:t>aod</a:t>
            </a:r>
            <a:r>
              <a:rPr lang="en-US" sz="1600" b="1" dirty="0"/>
              <a:t>)</a:t>
            </a:r>
          </a:p>
          <a:p>
            <a:pPr marL="0" indent="0">
              <a:lnSpc>
                <a:spcPct val="100000"/>
              </a:lnSpc>
              <a:buNone/>
            </a:pPr>
            <a:r>
              <a:rPr lang="en-US" sz="1600" b="1" dirty="0"/>
              <a:t>library(ggplot2)</a:t>
            </a:r>
          </a:p>
          <a:p>
            <a:pPr marL="0" indent="0">
              <a:lnSpc>
                <a:spcPct val="100000"/>
              </a:lnSpc>
              <a:buNone/>
            </a:pPr>
            <a:r>
              <a:rPr lang="en-US" sz="1600" b="1" dirty="0"/>
              <a:t>library(</a:t>
            </a:r>
            <a:r>
              <a:rPr lang="en-US" sz="1600" b="1" dirty="0" err="1"/>
              <a:t>rms</a:t>
            </a:r>
            <a:r>
              <a:rPr lang="en-US" sz="1600" b="1" dirty="0"/>
              <a:t>)</a:t>
            </a:r>
          </a:p>
          <a:p>
            <a:pPr marL="0" indent="0">
              <a:lnSpc>
                <a:spcPct val="100000"/>
              </a:lnSpc>
              <a:buNone/>
            </a:pPr>
            <a:r>
              <a:rPr lang="en-US" sz="1600" b="1" dirty="0"/>
              <a:t>library(</a:t>
            </a:r>
            <a:r>
              <a:rPr lang="en-US" sz="1600" b="1" dirty="0" err="1"/>
              <a:t>gmodels</a:t>
            </a:r>
            <a:r>
              <a:rPr lang="en-US" sz="1600" b="1" dirty="0"/>
              <a:t>)</a:t>
            </a:r>
          </a:p>
          <a:p>
            <a:pPr marL="0" indent="0">
              <a:lnSpc>
                <a:spcPct val="100000"/>
              </a:lnSpc>
              <a:buNone/>
            </a:pPr>
            <a:r>
              <a:rPr lang="en-US" sz="1600" b="1" dirty="0" err="1"/>
              <a:t>setwd</a:t>
            </a:r>
            <a:r>
              <a:rPr lang="en-US" sz="1600" b="1" dirty="0"/>
              <a:t>("C:/Logistic Regression")</a:t>
            </a:r>
          </a:p>
          <a:p>
            <a:pPr marL="0" indent="0">
              <a:lnSpc>
                <a:spcPct val="100000"/>
              </a:lnSpc>
              <a:buNone/>
            </a:pPr>
            <a:r>
              <a:rPr lang="en-US" sz="1600" b="1" dirty="0" err="1"/>
              <a:t>mydata</a:t>
            </a:r>
            <a:r>
              <a:rPr lang="en-US" sz="1600" b="1" dirty="0"/>
              <a:t> &lt;- read.csv("Logistic Regression Example.csv")</a:t>
            </a:r>
          </a:p>
          <a:p>
            <a:pPr marL="0" indent="0">
              <a:lnSpc>
                <a:spcPct val="100000"/>
              </a:lnSpc>
              <a:buNone/>
            </a:pPr>
            <a:r>
              <a:rPr lang="en-US" sz="1600" b="1" dirty="0">
                <a:solidFill>
                  <a:schemeClr val="bg2">
                    <a:lumMod val="90000"/>
                  </a:schemeClr>
                </a:solidFill>
              </a:rPr>
              <a:t># View the first few rows of the data</a:t>
            </a:r>
          </a:p>
          <a:p>
            <a:pPr marL="0" indent="0">
              <a:lnSpc>
                <a:spcPct val="100000"/>
              </a:lnSpc>
              <a:buNone/>
            </a:pPr>
            <a:r>
              <a:rPr lang="en-US" sz="1600" b="1" dirty="0"/>
              <a:t>head(</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r>
              <a:rPr lang="en-US" sz="1600" b="1" dirty="0">
                <a:solidFill>
                  <a:schemeClr val="bg2">
                    <a:lumMod val="90000"/>
                  </a:schemeClr>
                </a:solidFill>
              </a:rPr>
              <a:t># Summarize each variable</a:t>
            </a:r>
          </a:p>
          <a:p>
            <a:pPr marL="0" indent="0">
              <a:lnSpc>
                <a:spcPct val="100000"/>
              </a:lnSpc>
              <a:buNone/>
            </a:pPr>
            <a:r>
              <a:rPr lang="en-US" sz="1600" b="1" dirty="0"/>
              <a:t>summary(</a:t>
            </a:r>
            <a:r>
              <a:rPr lang="en-US" sz="1600" b="1" dirty="0" err="1"/>
              <a:t>mydata</a:t>
            </a:r>
            <a:r>
              <a:rPr lang="en-US" sz="1600" b="1" dirty="0"/>
              <a:t>)</a:t>
            </a:r>
          </a:p>
          <a:p>
            <a:pPr marL="0" indent="0">
              <a:lnSpc>
                <a:spcPct val="100000"/>
              </a:lnSpc>
              <a:buNone/>
            </a:pPr>
            <a:endParaRPr lang="en-US" sz="1600" b="1" dirty="0"/>
          </a:p>
          <a:p>
            <a:pPr marL="0" indent="0">
              <a:lnSpc>
                <a:spcPct val="100000"/>
              </a:lnSpc>
              <a:buNone/>
            </a:pPr>
            <a:endParaRPr lang="en-US" sz="1600" b="1" dirty="0"/>
          </a:p>
        </p:txBody>
      </p:sp>
    </p:spTree>
    <p:extLst>
      <p:ext uri="{BB962C8B-B14F-4D97-AF65-F5344CB8AC3E}">
        <p14:creationId xmlns:p14="http://schemas.microsoft.com/office/powerpoint/2010/main" val="144910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4400"/>
          </a:xfrm>
        </p:spPr>
        <p:txBody>
          <a:bodyPr/>
          <a:lstStyle/>
          <a:p>
            <a:r>
              <a:rPr lang="en-US" dirty="0"/>
              <a:t>Output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7" y="3840163"/>
            <a:ext cx="8798830"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846136" y="1351761"/>
            <a:ext cx="7027863" cy="1925634"/>
          </a:xfrm>
          <a:prstGeom prst="rect">
            <a:avLst/>
          </a:prstGeom>
        </p:spPr>
      </p:pic>
    </p:spTree>
    <p:extLst>
      <p:ext uri="{BB962C8B-B14F-4D97-AF65-F5344CB8AC3E}">
        <p14:creationId xmlns:p14="http://schemas.microsoft.com/office/powerpoint/2010/main" val="359514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11123"/>
                <a:ext cx="12192000" cy="854077"/>
              </a:xfrm>
            </p:spPr>
            <p:txBody>
              <a:bodyPr>
                <a:normAutofit/>
              </a:bodyPr>
              <a:lstStyle/>
              <a:p>
                <a:r>
                  <a:rPr lang="en-US" dirty="0"/>
                  <a:t>Let’s First Run an Intercept-Only Model in 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11123"/>
                <a:ext cx="12192000" cy="854077"/>
              </a:xfrm>
              <a:blipFill rotWithShape="0">
                <a:blip r:embed="rId2"/>
                <a:stretch>
                  <a:fillRect l="-2000" t="-13571" b="-2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0.0401</a:t>
                </a:r>
              </a:p>
              <a:p>
                <a:r>
                  <a:rPr lang="en-US" sz="2000" dirty="0"/>
                  <a:t>Using formula above,                         </a:t>
                </a: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0.0401</m:t>
                              </m:r>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0.0401</m:t>
                              </m:r>
                            </m:sup>
                          </m:sSup>
                        </m:den>
                      </m:f>
                      <m:r>
                        <a:rPr lang="en-US" sz="2000" b="0" i="1" smtClean="0">
                          <a:latin typeface="Cambria Math" panose="02040503050406030204" pitchFamily="18" charset="0"/>
                        </a:rPr>
                        <m:t>=0.51</m:t>
                      </m:r>
                    </m:oMath>
                  </m:oMathPara>
                </a14:m>
                <a:endParaRPr lang="en-US" sz="2000" dirty="0"/>
              </a:p>
              <a:p>
                <a:r>
                  <a:rPr lang="en-US" sz="2000" dirty="0"/>
                  <a:t>In other words, probability of there being a hospital in a zip code is 0.51.</a:t>
                </a:r>
              </a:p>
              <a:p>
                <a:pPr lvl="1"/>
                <a:r>
                  <a:rPr lang="en-US" sz="1600" dirty="0"/>
                  <a:t>Look at the </a:t>
                </a:r>
                <a:r>
                  <a:rPr lang="en-US" sz="1600" dirty="0" err="1"/>
                  <a:t>prop.table</a:t>
                </a:r>
                <a:r>
                  <a:rPr lang="en-US" sz="1600" dirty="0"/>
                  <a:t> command – it’s the same as the proportion of 1’s!</a:t>
                </a:r>
              </a:p>
              <a:p>
                <a:r>
                  <a:rPr lang="en-US" sz="2000" dirty="0"/>
                  <a:t>Now, let’s calculate the odds of there being a hospital in any zip code.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m:t>
                      </m:r>
                      <m:r>
                        <a:rPr lang="en-US" sz="2000" b="0" i="1" smtClean="0">
                          <a:latin typeface="Cambria Math" panose="02040503050406030204" pitchFamily="18" charset="0"/>
                        </a:rPr>
                        <m:t>𝑂𝑑𝑑𝑠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h𝑜𝑠𝑝𝑖𝑡𝑎𝑙</m:t>
                              </m:r>
                            </m:e>
                          </m:d>
                        </m:num>
                        <m:den>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𝑛𝑜</m:t>
                              </m:r>
                              <m:r>
                                <a:rPr lang="en-US" sz="2000" b="0" i="1" smtClean="0">
                                  <a:latin typeface="Cambria Math" panose="02040503050406030204" pitchFamily="18" charset="0"/>
                                </a:rPr>
                                <m:t> </m:t>
                              </m:r>
                              <m:r>
                                <a:rPr lang="en-US" sz="2000" b="0" i="1" smtClean="0">
                                  <a:latin typeface="Cambria Math" panose="02040503050406030204" pitchFamily="18" charset="0"/>
                                </a:rPr>
                                <m:t>h𝑜𝑠𝑝𝑖𝑡𝑎𝑙</m:t>
                              </m:r>
                            </m:e>
                          </m:d>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0.51</m:t>
                          </m:r>
                        </m:num>
                        <m:den>
                          <m:r>
                            <a:rPr lang="en-US" sz="2000" b="0" i="1" smtClean="0">
                              <a:latin typeface="Cambria Math" panose="02040503050406030204" pitchFamily="18" charset="0"/>
                            </a:rPr>
                            <m:t>0.49</m:t>
                          </m:r>
                        </m:den>
                      </m:f>
                      <m:r>
                        <a:rPr lang="en-US" sz="2000" b="0" i="1" smtClean="0">
                          <a:latin typeface="Cambria Math" panose="02040503050406030204" pitchFamily="18" charset="0"/>
                        </a:rPr>
                        <m:t>=1.04</m:t>
                      </m:r>
                    </m:oMath>
                  </m:oMathPara>
                </a14:m>
                <a:endParaRPr lang="en-US" sz="2000" dirty="0"/>
              </a:p>
              <a:p>
                <a:r>
                  <a:rPr lang="en-US" sz="2000" dirty="0"/>
                  <a:t>Another way of getting the same odds: </a:t>
                </a:r>
                <a:r>
                  <a:rPr lang="en-US" sz="2000" dirty="0" err="1"/>
                  <a:t>exponentiating</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oMath>
                </a14:m>
                <a:r>
                  <a:rPr lang="en-US" sz="2000" dirty="0"/>
                  <a:t>.</a:t>
                </a:r>
              </a:p>
              <a:p>
                <a:pPr lvl="1"/>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0.0401</m:t>
                        </m:r>
                      </m:sup>
                    </m:sSup>
                    <m:r>
                      <a:rPr lang="en-US" sz="1600" b="0" i="1" smtClean="0">
                        <a:latin typeface="Cambria Math" panose="02040503050406030204" pitchFamily="18" charset="0"/>
                      </a:rPr>
                      <m:t>=1.04</m:t>
                    </m:r>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31100" y="1219200"/>
                <a:ext cx="4660900" cy="5499100"/>
              </a:xfrm>
              <a:blipFill rotWithShape="0">
                <a:blip r:embed="rId3"/>
                <a:stretch>
                  <a:fillRect l="-1176" t="-1109"/>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114300" y="1219200"/>
            <a:ext cx="6426200" cy="5582234"/>
          </a:xfrm>
          <a:prstGeom prst="rect">
            <a:avLst/>
          </a:prstGeom>
        </p:spPr>
      </p:pic>
      <p:sp>
        <p:nvSpPr>
          <p:cNvPr id="4" name="Rectangle 3"/>
          <p:cNvSpPr/>
          <p:nvPr/>
        </p:nvSpPr>
        <p:spPr>
          <a:xfrm>
            <a:off x="6394450" y="6550223"/>
            <a:ext cx="5797550" cy="307777"/>
          </a:xfrm>
          <a:prstGeom prst="rect">
            <a:avLst/>
          </a:prstGeom>
        </p:spPr>
        <p:txBody>
          <a:bodyPr wrap="square">
            <a:spAutoFit/>
          </a:bodyPr>
          <a:lstStyle/>
          <a:p>
            <a:r>
              <a:rPr lang="en-US" sz="1400" dirty="0"/>
              <a:t>Source: </a:t>
            </a:r>
            <a:r>
              <a:rPr lang="en-US" sz="1400" dirty="0">
                <a:hlinkClick r:id="rId5"/>
              </a:rPr>
              <a:t>http://www.ats.ucla.edu/stat/mult_pkg/faq/general/odds_ratio.htm</a:t>
            </a:r>
            <a:endParaRPr lang="en-US" dirty="0"/>
          </a:p>
        </p:txBody>
      </p:sp>
      <p:sp>
        <p:nvSpPr>
          <p:cNvPr id="5" name="Rectangle 4"/>
          <p:cNvSpPr/>
          <p:nvPr/>
        </p:nvSpPr>
        <p:spPr>
          <a:xfrm>
            <a:off x="1346200" y="3556000"/>
            <a:ext cx="762000" cy="20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p:cNvCxnSpPr>
          <p:nvPr/>
        </p:nvCxnSpPr>
        <p:spPr>
          <a:xfrm>
            <a:off x="2108200" y="3657600"/>
            <a:ext cx="2186214"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9243" y="5715000"/>
            <a:ext cx="2481943" cy="646331"/>
          </a:xfrm>
          <a:prstGeom prst="rect">
            <a:avLst/>
          </a:prstGeom>
          <a:noFill/>
        </p:spPr>
        <p:txBody>
          <a:bodyPr wrap="square" rtlCol="0">
            <a:spAutoFit/>
          </a:bodyPr>
          <a:lstStyle/>
          <a:p>
            <a:r>
              <a:rPr lang="en-US" i="1" dirty="0"/>
              <a:t>Log odds of there being a hospital</a:t>
            </a:r>
          </a:p>
        </p:txBody>
      </p:sp>
    </p:spTree>
    <p:extLst>
      <p:ext uri="{BB962C8B-B14F-4D97-AF65-F5344CB8AC3E}">
        <p14:creationId xmlns:p14="http://schemas.microsoft.com/office/powerpoint/2010/main" val="2134651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98423"/>
                <a:ext cx="12192000" cy="854077"/>
              </a:xfrm>
            </p:spPr>
            <p:txBody>
              <a:bodyPr>
                <a:normAutofit fontScale="90000"/>
              </a:bodyPr>
              <a:lstStyle/>
              <a:p>
                <a:r>
                  <a:rPr lang="en-US" dirty="0"/>
                  <a:t>Let’s Run a Model with 1 Continuous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b="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b="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b="0" i="1" smtClean="0">
                                    <a:latin typeface="Cambria Math" panose="02040503050406030204" pitchFamily="18" charset="0"/>
                                    <a:ea typeface="Cambria Math" panose="02040503050406030204" pitchFamily="18" charset="0"/>
                                  </a:rPr>
                                  <m:t>𝑥</m:t>
                                </m:r>
                              </m:e>
                              <m:sub>
                                <m:r>
                                  <a:rPr lang="en-US" sz="2700" b="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98423"/>
                <a:ext cx="12192000" cy="854077"/>
              </a:xfrm>
              <a:blipFill rotWithShape="0">
                <a:blip r:embed="rId2"/>
                <a:stretch>
                  <a:fillRect l="-1750" t="-7143" b="-18571"/>
                </a:stretch>
              </a:blipFill>
            </p:spPr>
            <p:txBody>
              <a:bodyPr/>
              <a:lstStyle/>
              <a:p>
                <a:r>
                  <a:rPr lang="en-US">
                    <a:noFill/>
                  </a:rPr>
                  <a:t> </a:t>
                </a:r>
              </a:p>
            </p:txBody>
          </p:sp>
        </mc:Fallback>
      </mc:AlternateContent>
      <p:sp>
        <p:nvSpPr>
          <p:cNvPr id="3" name="Content Placeholder 2"/>
          <p:cNvSpPr>
            <a:spLocks noGrp="1"/>
          </p:cNvSpPr>
          <p:nvPr>
            <p:ph idx="1"/>
          </p:nvPr>
        </p:nvSpPr>
        <p:spPr>
          <a:xfrm>
            <a:off x="7531100" y="1219200"/>
            <a:ext cx="4660900" cy="5499100"/>
          </a:xfrm>
        </p:spPr>
        <p:txBody>
          <a:bodyPr>
            <a:normAutofit/>
          </a:bodyPr>
          <a:lstStyle/>
          <a:p>
            <a:r>
              <a:rPr lang="en-US" sz="2000" dirty="0"/>
              <a:t>Intercept estimate = -7.297</a:t>
            </a:r>
          </a:p>
          <a:p>
            <a:r>
              <a:rPr lang="en-US" sz="2000" dirty="0"/>
              <a:t>In this case, the estimated coefficient for the intercept is the log odds of a zip code with population 0 having a hospital.</a:t>
            </a:r>
          </a:p>
          <a:p>
            <a:r>
              <a:rPr lang="en-US" sz="2000" dirty="0"/>
              <a:t>In other words, the odds of there being a hospital when population is 0 is            </a:t>
            </a:r>
            <a:r>
              <a:rPr lang="en-US" sz="2000" dirty="0" err="1"/>
              <a:t>exp</a:t>
            </a:r>
            <a:r>
              <a:rPr lang="en-US" sz="2000" dirty="0"/>
              <a:t>(-7.297) = .00068.  </a:t>
            </a:r>
          </a:p>
          <a:p>
            <a:r>
              <a:rPr lang="en-US" sz="2000" dirty="0"/>
              <a:t>These are really low odds, but if we look at the distribution of the variable Population, we will see that the minimum value is 495 and there are no zip codes with population 0. So here, 0 is a hypothetical value.</a:t>
            </a:r>
          </a:p>
          <a:p>
            <a:r>
              <a:rPr lang="en-US" sz="2000" dirty="0"/>
              <a:t>How do we interpret the coefficient estimate of 0.00135 for the Population variable?</a:t>
            </a:r>
          </a:p>
        </p:txBody>
      </p:sp>
      <p:pic>
        <p:nvPicPr>
          <p:cNvPr id="5" name="Picture 4"/>
          <p:cNvPicPr>
            <a:picLocks noChangeAspect="1"/>
          </p:cNvPicPr>
          <p:nvPr/>
        </p:nvPicPr>
        <p:blipFill>
          <a:blip r:embed="rId3"/>
          <a:stretch>
            <a:fillRect/>
          </a:stretch>
        </p:blipFill>
        <p:spPr>
          <a:xfrm>
            <a:off x="157656" y="1219200"/>
            <a:ext cx="7100322" cy="5150069"/>
          </a:xfrm>
          <a:prstGeom prst="rect">
            <a:avLst/>
          </a:prstGeom>
        </p:spPr>
      </p:pic>
    </p:spTree>
    <p:extLst>
      <p:ext uri="{BB962C8B-B14F-4D97-AF65-F5344CB8AC3E}">
        <p14:creationId xmlns:p14="http://schemas.microsoft.com/office/powerpoint/2010/main" val="83167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7623"/>
            <a:ext cx="12192000" cy="549351"/>
          </a:xfrm>
        </p:spPr>
        <p:txBody>
          <a:bodyPr>
            <a:normAutofit fontScale="90000"/>
          </a:bodyPr>
          <a:lstStyle/>
          <a:p>
            <a:r>
              <a:rPr lang="en-US" dirty="0"/>
              <a:t>Model with 1 Continuous Predictor (Cont’d)</a:t>
            </a:r>
          </a:p>
        </p:txBody>
      </p:sp>
      <p:sp>
        <p:nvSpPr>
          <p:cNvPr id="7" name="TextBox 6"/>
          <p:cNvSpPr txBox="1"/>
          <p:nvPr/>
        </p:nvSpPr>
        <p:spPr>
          <a:xfrm>
            <a:off x="165100" y="2336800"/>
            <a:ext cx="11899900" cy="42926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8" name="Rectangle 1"/>
              <p:cNvSpPr>
                <a:spLocks noChangeArrowheads="1"/>
              </p:cNvSpPr>
              <p:nvPr/>
            </p:nvSpPr>
            <p:spPr bwMode="auto">
              <a:xfrm>
                <a:off x="0" y="893995"/>
                <a:ext cx="12192000" cy="58408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 coefficient for population is 0.00136.  If we </a:t>
                </a:r>
                <a:r>
                  <a:rPr lang="en-US" altLang="en-US" sz="1600" dirty="0">
                    <a:solidFill>
                      <a:srgbClr val="000000"/>
                    </a:solidFill>
                    <a:latin typeface="+mn-lt"/>
                    <a:cs typeface="Arial" panose="020B0604020202020204" pitchFamily="34" charset="0"/>
                  </a:rPr>
                  <a:t>plug it (and the value of the intercept) into the model equation</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we will get: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mn-lt"/>
                  <a:cs typeface="Arial" panose="020B0604020202020204" pitchFamily="34" charset="0"/>
                </a:endParaRPr>
              </a:p>
              <a:p>
                <a:pPr lvl="0" algn="ctr"/>
                <a14:m>
                  <m:oMath xmlns:m="http://schemas.openxmlformats.org/officeDocument/2006/math">
                    <m:r>
                      <a:rPr lang="en-US" sz="2000" i="1">
                        <a:latin typeface="Cambria Math" panose="02040503050406030204" pitchFamily="18" charset="0"/>
                      </a:rPr>
                      <m:t>𝑝</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num>
                      <m:den>
                        <m:r>
                          <a:rPr lang="en-US" sz="2000" i="1">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1</m:t>
                                </m:r>
                              </m:sub>
                            </m:sSub>
                          </m:sup>
                        </m:sSup>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−7.297+0.00136∗</m:t>
                            </m:r>
                            <m:r>
                              <a:rPr lang="en-US" sz="2000" b="0" i="1" smtClean="0">
                                <a:latin typeface="Cambria Math" panose="02040503050406030204" pitchFamily="18" charset="0"/>
                              </a:rPr>
                              <m:t>𝑃𝑜𝑝𝑢𝑙𝑎𝑡𝑖𝑜𝑛</m:t>
                            </m:r>
                          </m:sup>
                        </m:sSup>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1+</m:t>
                            </m:r>
                            <m:r>
                              <a:rPr lang="en-US" sz="2000" i="1">
                                <a:latin typeface="Cambria Math" panose="02040503050406030204" pitchFamily="18" charset="0"/>
                              </a:rPr>
                              <m:t>𝑒</m:t>
                            </m:r>
                          </m:e>
                          <m:sup>
                            <m:r>
                              <a:rPr lang="en-US" sz="2000" i="1">
                                <a:latin typeface="Cambria Math" panose="02040503050406030204" pitchFamily="18" charset="0"/>
                              </a:rPr>
                              <m:t>−7.297+0.00136∗</m:t>
                            </m:r>
                            <m:r>
                              <a:rPr lang="en-US" sz="2000" i="1">
                                <a:latin typeface="Cambria Math" panose="02040503050406030204" pitchFamily="18" charset="0"/>
                              </a:rPr>
                              <m:t>𝑃𝑜𝑝𝑢𝑙𝑎𝑡𝑖𝑜𝑛</m:t>
                            </m:r>
                          </m:sup>
                        </m:sSup>
                      </m:den>
                    </m:f>
                    <m:r>
                      <a:rPr lang="en-US" sz="2000" b="0" i="1" smtClean="0">
                        <a:latin typeface="Cambria Math" panose="02040503050406030204" pitchFamily="18" charset="0"/>
                      </a:rPr>
                      <m:t>.</m:t>
                    </m:r>
                  </m:oMath>
                </a14:m>
                <a:r>
                  <a:rPr kumimoji="0" lang="en-US" altLang="en-US" sz="2000" b="0" i="0" u="none" strike="noStrike" cap="none" normalizeH="0" baseline="0" dirty="0">
                    <a:ln>
                      <a:noFill/>
                    </a:ln>
                    <a:solidFill>
                      <a:schemeClr val="tx1"/>
                    </a:solidFill>
                    <a:effectLst/>
                    <a:latin typeface="+mn-lt"/>
                  </a:rPr>
                  <a:t> </a:t>
                </a:r>
              </a:p>
              <a:p>
                <a:pPr lvl="0"/>
                <a:endParaRPr lang="en-US" altLang="en-US" sz="160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mn-lt"/>
                  </a:rPr>
                  <a:t>Written differently, this model equation is </a:t>
                </a:r>
                <a14:m>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m:t>
                        </m:r>
                        <m:r>
                          <a:rPr lang="en-US" altLang="en-US" sz="1600" b="0" i="1" smtClean="0">
                            <a:latin typeface="Cambria Math" panose="02040503050406030204" pitchFamily="18" charset="0"/>
                          </a:rPr>
                          <m:t>𝑙𝑜𝑔𝑖𝑡</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𝑝</m:t>
                            </m:r>
                          </m:e>
                        </m:d>
                        <m:r>
                          <a:rPr lang="en-US" altLang="en-US" sz="1600" b="0" i="1" smtClean="0">
                            <a:latin typeface="Cambria Math" panose="02040503050406030204" pitchFamily="18" charset="0"/>
                          </a:rPr>
                          <m:t>=</m:t>
                        </m:r>
                        <m:r>
                          <a:rPr lang="en-US" sz="1600" i="1">
                            <a:latin typeface="Cambria Math" panose="02040503050406030204" pitchFamily="18" charset="0"/>
                          </a:rPr>
                          <m:t>−7.297+0.00136∗</m:t>
                        </m:r>
                        <m:r>
                          <a:rPr lang="en-US" sz="1600" i="1">
                            <a:latin typeface="Cambria Math" panose="02040503050406030204" pitchFamily="18" charset="0"/>
                          </a:rPr>
                          <m:t>𝑃𝑜𝑝𝑢𝑙𝑎𝑡𝑖𝑜𝑛</m:t>
                        </m:r>
                      </m:e>
                    </m:func>
                  </m:oMath>
                </a14:m>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Imagine we fix Population at (ANY) two consecutive</a:t>
                </a:r>
                <a:r>
                  <a:rPr kumimoji="0" lang="en-US" altLang="en-US" sz="1600" b="0" i="0" u="none" strike="noStrike" cap="none" normalizeH="0" dirty="0">
                    <a:ln>
                      <a:noFill/>
                    </a:ln>
                    <a:solidFill>
                      <a:srgbClr val="000000"/>
                    </a:solidFill>
                    <a:effectLst/>
                    <a:latin typeface="+mn-lt"/>
                    <a:cs typeface="Arial" panose="020B0604020202020204" pitchFamily="34" charset="0"/>
                  </a:rPr>
                  <a:t> values, </a:t>
                </a:r>
                <a:r>
                  <a:rPr kumimoji="0" lang="en-US" altLang="en-US" sz="1600" b="0" i="0" u="none" strike="noStrike" cap="none" normalizeH="0" baseline="0" dirty="0">
                    <a:ln>
                      <a:noFill/>
                    </a:ln>
                    <a:solidFill>
                      <a:srgbClr val="000000"/>
                    </a:solidFill>
                    <a:effectLst/>
                    <a:latin typeface="+mn-lt"/>
                    <a:cs typeface="Arial" panose="020B0604020202020204" pitchFamily="34" charset="0"/>
                  </a:rPr>
                  <a:t>say, 1000</a:t>
                </a:r>
                <a:r>
                  <a:rPr kumimoji="0" lang="en-US" altLang="en-US" sz="1600" b="0" i="0" u="none" strike="noStrike" cap="none" normalizeH="0" dirty="0">
                    <a:ln>
                      <a:noFill/>
                    </a:ln>
                    <a:solidFill>
                      <a:srgbClr val="000000"/>
                    </a:solidFill>
                    <a:effectLst/>
                    <a:latin typeface="+mn-lt"/>
                    <a:cs typeface="Arial" panose="020B0604020202020204" pitchFamily="34" charset="0"/>
                  </a:rPr>
                  <a:t> and 1001</a:t>
                </a:r>
                <a:r>
                  <a:rPr kumimoji="0" lang="en-US" altLang="en-US" sz="1600" b="0" i="0" u="none" strike="noStrike" cap="none" normalizeH="0" baseline="0" dirty="0">
                    <a:ln>
                      <a:noFill/>
                    </a:ln>
                    <a:solidFill>
                      <a:srgbClr val="000000"/>
                    </a:solidFill>
                    <a:effectLst/>
                    <a:latin typeface="+mn-lt"/>
                    <a:cs typeface="Arial" panose="020B0604020202020204" pitchFamily="34" charset="0"/>
                  </a:rPr>
                  <a:t>. </a:t>
                </a: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smtClean="0">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b="0" i="1" smtClean="0">
                                  <a:latin typeface="Cambria Math" panose="02040503050406030204" pitchFamily="18" charset="0"/>
                                </a:rPr>
                                <m:t>𝑃𝑜𝑝𝑢𝑙𝑎𝑡𝑖𝑜𝑛</m:t>
                              </m:r>
                              <m:r>
                                <a:rPr lang="en-US" altLang="en-US" sz="1600" b="0" i="1" smtClean="0">
                                  <a:latin typeface="Cambria Math" panose="02040503050406030204" pitchFamily="18" charset="0"/>
                                </a:rPr>
                                <m:t>=1000</m:t>
                              </m:r>
                            </m:e>
                          </m:d>
                          <m:r>
                            <a:rPr lang="en-US" altLang="en-US" sz="1600" i="1">
                              <a:latin typeface="Cambria Math" panose="02040503050406030204" pitchFamily="18" charset="0"/>
                            </a:rPr>
                            <m:t>=</m:t>
                          </m:r>
                          <m:r>
                            <a:rPr lang="en-US" sz="1600" i="1">
                              <a:latin typeface="Cambria Math" panose="02040503050406030204" pitchFamily="18" charset="0"/>
                            </a:rPr>
                            <m:t>−7.297+0.00136∗</m:t>
                          </m:r>
                          <m:r>
                            <a:rPr lang="en-US" sz="1600" b="0" i="1" smtClean="0">
                              <a:latin typeface="Cambria Math" panose="02040503050406030204" pitchFamily="18" charset="0"/>
                            </a:rPr>
                            <m:t>1000=−5.937</m:t>
                          </m:r>
                        </m:e>
                      </m:func>
                    </m:oMath>
                  </m:oMathPara>
                </a14:m>
                <a:endParaRPr lang="en-US" sz="1600" i="0" dirty="0">
                  <a:latin typeface="+mn-lt"/>
                </a:endParaRPr>
              </a:p>
              <a:p>
                <a:pPr/>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i="1">
                              <a:latin typeface="Cambria Math" panose="02040503050406030204" pitchFamily="18" charset="0"/>
                            </a:rPr>
                            <m:t>=</m:t>
                          </m:r>
                          <m:r>
                            <a:rPr lang="en-US" sz="1600" i="1">
                              <a:latin typeface="Cambria Math" panose="02040503050406030204" pitchFamily="18" charset="0"/>
                            </a:rPr>
                            <m:t>−7.297+0.00136∗1001=−5.93564</m:t>
                          </m:r>
                        </m:e>
                      </m:func>
                    </m:oMath>
                  </m:oMathPara>
                </a14:m>
                <a:endParaRPr lang="en-US" altLang="en-US" sz="1600" dirty="0"/>
              </a:p>
              <a:p>
                <a:pPr lvl="0"/>
                <a:endParaRPr lang="en-US" sz="1600" b="0" i="0" dirty="0">
                  <a:latin typeface="+mn-lt"/>
                </a:endParaRPr>
              </a:p>
              <a:p>
                <a:pPr marL="285750" lvl="0" indent="-285750">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mn-lt"/>
                    <a:cs typeface="Arial" panose="020B0604020202020204" pitchFamily="34" charset="0"/>
                  </a:rPr>
                  <a:t>These</a:t>
                </a:r>
                <a:r>
                  <a:rPr kumimoji="0" lang="en-US" altLang="en-US" sz="1600" b="0" i="0" u="none" strike="noStrike" cap="none" normalizeH="0" dirty="0">
                    <a:ln>
                      <a:noFill/>
                    </a:ln>
                    <a:solidFill>
                      <a:srgbClr val="000000"/>
                    </a:solidFill>
                    <a:effectLst/>
                    <a:latin typeface="+mn-lt"/>
                    <a:cs typeface="Arial" panose="020B0604020202020204" pitchFamily="34" charset="0"/>
                  </a:rPr>
                  <a:t> are the respective log odds of there being a hospital in a zip code where the population is 1000 and 1001. </a:t>
                </a:r>
              </a:p>
              <a:p>
                <a:pPr marL="285750" lvl="0" indent="-285750">
                  <a:buFont typeface="Arial" panose="020B0604020202020204" pitchFamily="34" charset="0"/>
                  <a:buChar char="•"/>
                </a:pPr>
                <a:r>
                  <a:rPr lang="en-US" altLang="en-US" sz="1600" baseline="0" dirty="0">
                    <a:solidFill>
                      <a:srgbClr val="000000"/>
                    </a:solidFill>
                    <a:latin typeface="+mn-lt"/>
                    <a:cs typeface="Arial" panose="020B0604020202020204" pitchFamily="34" charset="0"/>
                  </a:rPr>
                  <a:t>We can also examine the effect of a 1 unit (i.e., 1 person) increase in population on log odds of there being a hospital:</a:t>
                </a:r>
              </a:p>
              <a:p>
                <a:pPr lvl="0"/>
                <a:endParaRPr lang="en-US" altLang="en-US" sz="1600" dirty="0">
                  <a:solidFill>
                    <a:srgbClr val="000000"/>
                  </a:solidFill>
                  <a:latin typeface="+mn-lt"/>
                  <a:cs typeface="Arial" panose="020B0604020202020204" pitchFamily="34" charset="0"/>
                </a:endParaRPr>
              </a:p>
              <a:p>
                <a:pPr lvl="0"/>
                <a14:m>
                  <m:oMathPara xmlns:m="http://schemas.openxmlformats.org/officeDocument/2006/math">
                    <m:oMathParaPr>
                      <m:jc m:val="centerGroup"/>
                    </m:oMathParaPr>
                    <m:oMath xmlns:m="http://schemas.openxmlformats.org/officeDocument/2006/math">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=1001</m:t>
                              </m:r>
                            </m:e>
                          </m:d>
                          <m:r>
                            <a:rPr lang="en-US" altLang="en-US" sz="1600" b="0" i="1" smtClean="0">
                              <a:latin typeface="Cambria Math" panose="02040503050406030204" pitchFamily="18" charset="0"/>
                            </a:rPr>
                            <m:t>−</m:t>
                          </m:r>
                        </m:e>
                      </m:func>
                      <m:func>
                        <m:funcPr>
                          <m:ctrlPr>
                            <a:rPr lang="en-US" altLang="en-US" sz="1600" i="1">
                              <a:latin typeface="Cambria Math" panose="02040503050406030204" pitchFamily="18" charset="0"/>
                            </a:rPr>
                          </m:ctrlPr>
                        </m:funcPr>
                        <m:fName>
                          <m:r>
                            <m:rPr>
                              <m:sty m:val="p"/>
                            </m:rPr>
                            <a:rPr lang="en-US" altLang="en-US" sz="1600">
                              <a:latin typeface="Cambria Math" panose="02040503050406030204" pitchFamily="18" charset="0"/>
                            </a:rPr>
                            <m:t>ln</m:t>
                          </m:r>
                        </m:fName>
                        <m:e>
                          <m:d>
                            <m:dPr>
                              <m:ctrlPr>
                                <a:rPr lang="en-US" altLang="en-US" sz="1600" i="1">
                                  <a:latin typeface="Cambria Math" panose="02040503050406030204" pitchFamily="18" charset="0"/>
                                </a:rPr>
                              </m:ctrlPr>
                            </m:dPr>
                            <m:e>
                              <m:d>
                                <m:dPr>
                                  <m:begChr m:val=""/>
                                  <m:endChr m:val="|"/>
                                  <m:ctrlPr>
                                    <a:rPr lang="en-US" altLang="en-US" sz="1600" i="1">
                                      <a:latin typeface="Cambria Math" panose="02040503050406030204" pitchFamily="18" charset="0"/>
                                    </a:rPr>
                                  </m:ctrlPr>
                                </m:dPr>
                                <m:e>
                                  <m:f>
                                    <m:fPr>
                                      <m:ctrlPr>
                                        <a:rPr lang="en-US" altLang="en-US" sz="1600" i="1">
                                          <a:latin typeface="Cambria Math" panose="02040503050406030204" pitchFamily="18" charset="0"/>
                                        </a:rPr>
                                      </m:ctrlPr>
                                    </m:fPr>
                                    <m:num>
                                      <m:r>
                                        <a:rPr lang="en-US" altLang="en-US" sz="1600" i="1">
                                          <a:latin typeface="Cambria Math" panose="02040503050406030204" pitchFamily="18" charset="0"/>
                                        </a:rPr>
                                        <m:t>𝑝</m:t>
                                      </m:r>
                                    </m:num>
                                    <m:den>
                                      <m:r>
                                        <a:rPr lang="en-US" altLang="en-US" sz="1600" i="1">
                                          <a:latin typeface="Cambria Math" panose="02040503050406030204" pitchFamily="18" charset="0"/>
                                        </a:rPr>
                                        <m:t>1−</m:t>
                                      </m:r>
                                      <m:r>
                                        <a:rPr lang="en-US" altLang="en-US" sz="1600" i="1">
                                          <a:latin typeface="Cambria Math" panose="02040503050406030204" pitchFamily="18" charset="0"/>
                                        </a:rPr>
                                        <m:t>𝑝</m:t>
                                      </m:r>
                                    </m:den>
                                  </m:f>
                                </m:e>
                              </m:d>
                              <m:r>
                                <a:rPr lang="en-US" altLang="en-US" sz="1600" i="1">
                                  <a:latin typeface="Cambria Math" panose="02040503050406030204" pitchFamily="18" charset="0"/>
                                </a:rPr>
                                <m:t>𝑃𝑜𝑝𝑢𝑙𝑎𝑡𝑖𝑜𝑛</m:t>
                              </m:r>
                              <m:r>
                                <a:rPr lang="en-US" altLang="en-US" sz="1600" i="1">
                                  <a:latin typeface="Cambria Math" panose="02040503050406030204" pitchFamily="18" charset="0"/>
                                </a:rPr>
                                <m:t>=1000</m:t>
                              </m:r>
                            </m:e>
                          </m:d>
                          <m:r>
                            <a:rPr lang="en-US" altLang="en-US" sz="1600" b="0" i="1" smtClean="0">
                              <a:latin typeface="Cambria Math" panose="02040503050406030204" pitchFamily="18" charset="0"/>
                            </a:rPr>
                            <m:t>=−5.93564−</m:t>
                          </m:r>
                          <m:d>
                            <m:dPr>
                              <m:ctrlPr>
                                <a:rPr lang="en-US" altLang="en-US" sz="1600" b="0" i="1" smtClean="0">
                                  <a:latin typeface="Cambria Math" panose="02040503050406030204" pitchFamily="18" charset="0"/>
                                </a:rPr>
                              </m:ctrlPr>
                            </m:dPr>
                            <m:e>
                              <m:r>
                                <a:rPr lang="en-US" altLang="en-US" sz="1600" b="0" i="1" smtClean="0">
                                  <a:latin typeface="Cambria Math" panose="02040503050406030204" pitchFamily="18" charset="0"/>
                                </a:rPr>
                                <m:t>−5.937</m:t>
                              </m:r>
                            </m:e>
                          </m:d>
                          <m:r>
                            <a:rPr lang="en-US" altLang="en-US" sz="1600" b="0" i="1" smtClean="0">
                              <a:latin typeface="Cambria Math" panose="02040503050406030204" pitchFamily="18" charset="0"/>
                            </a:rPr>
                            <m:t>=0.00136</m:t>
                          </m:r>
                        </m:e>
                      </m:func>
                    </m:oMath>
                  </m:oMathPara>
                </a14:m>
                <a:endParaRPr lang="en-US" altLang="en-US" sz="1600" baseline="0" dirty="0">
                  <a:solidFill>
                    <a:srgbClr val="000000"/>
                  </a:solidFill>
                  <a:latin typeface="+mn-lt"/>
                  <a:cs typeface="Arial" panose="020B0604020202020204" pitchFamily="34" charset="0"/>
                </a:endParaRPr>
              </a:p>
              <a:p>
                <a:pPr lvl="0"/>
                <a:endParaRPr lang="en-US" altLang="en-US" sz="1600" dirty="0">
                  <a:solidFill>
                    <a:srgbClr val="000000"/>
                  </a:solidFill>
                  <a:latin typeface="+mn-lt"/>
                  <a:cs typeface="Arial" panose="020B0604020202020204" pitchFamily="34" charset="0"/>
                </a:endParaRPr>
              </a:p>
              <a:p>
                <a:pPr marL="285750" lvl="0" indent="-285750">
                  <a:buFont typeface="Arial" panose="020B0604020202020204" pitchFamily="34" charset="0"/>
                  <a:buChar char="•"/>
                </a:pPr>
                <a:r>
                  <a:rPr lang="en-US" altLang="en-US" sz="1600" dirty="0">
                    <a:solidFill>
                      <a:srgbClr val="000000"/>
                    </a:solidFill>
                    <a:latin typeface="+mn-lt"/>
                    <a:cs typeface="Arial" panose="020B0604020202020204" pitchFamily="34" charset="0"/>
                  </a:rPr>
                  <a:t>Notice that this is the value of the coefficient estimate of the variable Population! </a:t>
                </a:r>
                <a:r>
                  <a:rPr lang="en-US" altLang="en-US" sz="1600" dirty="0">
                    <a:latin typeface="+mn-lt"/>
                    <a:cs typeface="Arial" panose="020B0604020202020204" pitchFamily="34" charset="0"/>
                  </a:rPr>
                  <a:t>We can now say that for a one unit increase in Population, the value of the coefficient is the expected change in log odds of there being a hospital in the zip code. And it doesn’t matter if we’re talking about an increase in Population from 1000 to 1001 or from 3238 to 3239 – as long as it’s a one unit increase!</a:t>
                </a:r>
              </a:p>
            </p:txBody>
          </p:sp>
        </mc:Choice>
        <mc:Fallback xmlns="">
          <p:sp>
            <p:nvSpPr>
              <p:cNvPr id="8" name="Rectangle 1"/>
              <p:cNvSpPr>
                <a:spLocks noRot="1" noChangeAspect="1" noMove="1" noResize="1" noEditPoints="1" noAdjustHandles="1" noChangeArrowheads="1" noChangeShapeType="1" noTextEdit="1"/>
              </p:cNvSpPr>
              <p:nvPr/>
            </p:nvSpPr>
            <p:spPr bwMode="auto">
              <a:xfrm>
                <a:off x="0" y="893995"/>
                <a:ext cx="12192000" cy="5840894"/>
              </a:xfrm>
              <a:prstGeom prst="rect">
                <a:avLst/>
              </a:prstGeom>
              <a:blipFill rotWithShape="0">
                <a:blip r:embed="rId2"/>
                <a:stretch>
                  <a:fillRect l="-200" b="-8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7401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65225"/>
                <a:ext cx="12192000" cy="5375276"/>
              </a:xfrm>
            </p:spPr>
            <p:txBody>
              <a:bodyPr>
                <a:normAutofit fontScale="70000" lnSpcReduction="20000"/>
              </a:bodyPr>
              <a:lstStyle/>
              <a:p>
                <a:pPr eaLnBrk="0" fontAlgn="base" hangingPunct="0">
                  <a:lnSpc>
                    <a:spcPct val="100000"/>
                  </a:lnSpc>
                  <a:spcBef>
                    <a:spcPct val="0"/>
                  </a:spcBef>
                  <a:spcAft>
                    <a:spcPct val="0"/>
                  </a:spcAft>
                </a:pPr>
                <a:r>
                  <a:rPr lang="en-US" altLang="en-US" dirty="0">
                    <a:solidFill>
                      <a:srgbClr val="000000"/>
                    </a:solidFill>
                    <a:cs typeface="Arial" panose="020B0604020202020204" pitchFamily="34" charset="0"/>
                  </a:rPr>
                  <a:t>We can also translate this </a:t>
                </a:r>
                <a14:m>
                  <m:oMath xmlns:m="http://schemas.openxmlformats.org/officeDocument/2006/math">
                    <m:r>
                      <a:rPr lang="en-US" altLang="en-US" i="1">
                        <a:latin typeface="Cambria Math"/>
                      </a:rPr>
                      <m:t>0.00136 </m:t>
                    </m:r>
                  </m:oMath>
                </a14:m>
                <a:r>
                  <a:rPr lang="en-US" altLang="en-US" dirty="0">
                    <a:solidFill>
                      <a:srgbClr val="000000"/>
                    </a:solidFill>
                    <a:cs typeface="Arial" panose="020B0604020202020204" pitchFamily="34" charset="0"/>
                  </a:rPr>
                  <a:t>change in log odds to the change in odds by simply </a:t>
                </a:r>
                <a:r>
                  <a:rPr lang="en-US" altLang="en-US" dirty="0" err="1">
                    <a:solidFill>
                      <a:srgbClr val="000000"/>
                    </a:solidFill>
                    <a:cs typeface="Arial" panose="020B0604020202020204" pitchFamily="34" charset="0"/>
                  </a:rPr>
                  <a:t>exponentiating</a:t>
                </a:r>
                <a:r>
                  <a:rPr lang="en-US" altLang="en-US" dirty="0">
                    <a:solidFill>
                      <a:srgbClr val="000000"/>
                    </a:solidFill>
                    <a:cs typeface="Arial" panose="020B0604020202020204" pitchFamily="34" charset="0"/>
                  </a:rPr>
                  <a:t> the value of </a:t>
                </a:r>
                <a14:m>
                  <m:oMath xmlns:m="http://schemas.openxmlformats.org/officeDocument/2006/math">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i="1">
                            <a:solidFill>
                              <a:srgbClr val="000000"/>
                            </a:solidFill>
                            <a:latin typeface="Cambria Math" panose="02040503050406030204" pitchFamily="18" charset="0"/>
                            <a:cs typeface="Arial" panose="020B0604020202020204" pitchFamily="34" charset="0"/>
                          </a:rPr>
                          <m:t>1</m:t>
                        </m:r>
                      </m:sub>
                    </m:sSub>
                  </m:oMath>
                </a14:m>
                <a:r>
                  <a:rPr lang="en-US" altLang="en-US" dirty="0">
                    <a:solidFill>
                      <a:srgbClr val="000000"/>
                    </a:solidFill>
                    <a:cs typeface="Arial" panose="020B0604020202020204" pitchFamily="34" charset="0"/>
                  </a:rPr>
                  <a:t>: </a:t>
                </a:r>
              </a:p>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smtClean="0">
                                  <a:solidFill>
                                    <a:srgbClr val="000000"/>
                                  </a:solidFill>
                                  <a:latin typeface="Cambria Math" panose="02040503050406030204" pitchFamily="18" charset="0"/>
                                  <a:cs typeface="Arial" panose="020B0604020202020204" pitchFamily="34" charset="0"/>
                                </a:rPr>
                              </m:ctrlPr>
                            </m:sSubPr>
                            <m:e>
                              <m:r>
                                <a:rPr lang="en-US" altLang="en-US"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b="0" i="1" smtClean="0">
                                  <a:solidFill>
                                    <a:srgbClr val="000000"/>
                                  </a:solidFill>
                                  <a:latin typeface="Cambria Math" panose="02040503050406030204" pitchFamily="18" charset="0"/>
                                  <a:cs typeface="Arial" panose="020B0604020202020204" pitchFamily="34" charset="0"/>
                                </a:rPr>
                                <m:t>1</m:t>
                              </m:r>
                            </m:sub>
                          </m:sSub>
                        </m:sup>
                      </m:sSup>
                      <m:r>
                        <a:rPr lang="en-US" altLang="en-US" b="0" i="1" smtClean="0">
                          <a:latin typeface="Cambria Math" panose="02040503050406030204" pitchFamily="18" charset="0"/>
                        </a:rPr>
                        <m:t>=</m:t>
                      </m:r>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𝑒</m:t>
                          </m:r>
                        </m:e>
                        <m:sup>
                          <m:r>
                            <a:rPr lang="en-US" altLang="en-US" b="0" i="1" smtClean="0">
                              <a:solidFill>
                                <a:srgbClr val="000000"/>
                              </a:solidFill>
                              <a:latin typeface="Cambria Math" panose="02040503050406030204" pitchFamily="18" charset="0"/>
                              <a:cs typeface="Arial" panose="020B0604020202020204" pitchFamily="34" charset="0"/>
                            </a:rPr>
                            <m:t>0.00136</m:t>
                          </m:r>
                        </m:sup>
                      </m:sSup>
                      <m:r>
                        <a:rPr lang="en-US" altLang="en-US" b="0" i="1" smtClean="0">
                          <a:solidFill>
                            <a:srgbClr val="000000"/>
                          </a:solidFill>
                          <a:latin typeface="Cambria Math" panose="02040503050406030204" pitchFamily="18" charset="0"/>
                          <a:cs typeface="Arial" panose="020B0604020202020204" pitchFamily="34" charset="0"/>
                        </a:rPr>
                        <m:t>=1.001= </m:t>
                      </m:r>
                      <m:f>
                        <m:fPr>
                          <m:ctrlPr>
                            <a:rPr lang="en-US" altLang="en-US" b="0" i="1" smtClean="0">
                              <a:solidFill>
                                <a:srgbClr val="000000"/>
                              </a:solidFill>
                              <a:latin typeface="Cambria Math" panose="02040503050406030204" pitchFamily="18" charset="0"/>
                              <a:cs typeface="Arial" panose="020B0604020202020204" pitchFamily="34" charset="0"/>
                            </a:rPr>
                          </m:ctrlPr>
                        </m:fPr>
                        <m:num>
                          <m:r>
                            <a:rPr lang="en-US" altLang="en-US" b="0" i="1" smtClean="0">
                              <a:solidFill>
                                <a:srgbClr val="000000"/>
                              </a:solidFill>
                              <a:latin typeface="Cambria Math" panose="02040503050406030204" pitchFamily="18" charset="0"/>
                              <a:cs typeface="Arial" panose="020B0604020202020204" pitchFamily="34" charset="0"/>
                            </a:rPr>
                            <m:t>𝑂𝑑𝑑𝑠</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𝑌</m:t>
                          </m:r>
                          <m:r>
                            <a:rPr lang="en-US" altLang="en-US" b="0" i="1" smtClean="0">
                              <a:solidFill>
                                <a:srgbClr val="000000"/>
                              </a:solidFill>
                              <a:latin typeface="Cambria Math" panose="02040503050406030204" pitchFamily="18" charset="0"/>
                              <a:cs typeface="Arial" panose="020B0604020202020204" pitchFamily="34" charset="0"/>
                            </a:rPr>
                            <m:t>=1|</m:t>
                          </m:r>
                          <m:r>
                            <a:rPr lang="en-US" altLang="en-US" b="0" i="1" smtClean="0">
                              <a:solidFill>
                                <a:srgbClr val="000000"/>
                              </a:solidFill>
                              <a:latin typeface="Cambria Math" panose="02040503050406030204" pitchFamily="18" charset="0"/>
                              <a:cs typeface="Arial" panose="020B0604020202020204" pitchFamily="34" charset="0"/>
                            </a:rPr>
                            <m:t>𝑋</m:t>
                          </m:r>
                          <m:r>
                            <a:rPr lang="en-US" altLang="en-US" b="0" i="1" smtClean="0">
                              <a:solidFill>
                                <a:srgbClr val="000000"/>
                              </a:solidFill>
                              <a:latin typeface="Cambria Math" panose="02040503050406030204" pitchFamily="18" charset="0"/>
                              <a:cs typeface="Arial" panose="020B0604020202020204" pitchFamily="34" charset="0"/>
                            </a:rPr>
                            <m:t>=</m:t>
                          </m:r>
                          <m:r>
                            <a:rPr lang="en-US" altLang="en-US" b="0" i="1" smtClean="0">
                              <a:solidFill>
                                <a:srgbClr val="000000"/>
                              </a:solidFill>
                              <a:latin typeface="Cambria Math" panose="02040503050406030204" pitchFamily="18" charset="0"/>
                              <a:cs typeface="Arial" panose="020B0604020202020204" pitchFamily="34" charset="0"/>
                            </a:rPr>
                            <m:t>𝑐</m:t>
                          </m:r>
                          <m:r>
                            <a:rPr lang="en-US" altLang="en-US" b="0" i="1" smtClean="0">
                              <a:solidFill>
                                <a:srgbClr val="000000"/>
                              </a:solidFill>
                              <a:latin typeface="Cambria Math" panose="02040503050406030204" pitchFamily="18" charset="0"/>
                              <a:cs typeface="Arial" panose="020B0604020202020204" pitchFamily="34" charset="0"/>
                            </a:rPr>
                            <m:t>+1)</m:t>
                          </m:r>
                        </m:num>
                        <m:den>
                          <m:r>
                            <a:rPr lang="en-US" altLang="en-US" i="1">
                              <a:solidFill>
                                <a:srgbClr val="000000"/>
                              </a:solidFill>
                              <a:latin typeface="Cambria Math" panose="02040503050406030204" pitchFamily="18" charset="0"/>
                              <a:cs typeface="Arial" panose="020B0604020202020204" pitchFamily="34" charset="0"/>
                            </a:rPr>
                            <m:t>𝑂𝑑𝑑𝑠</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𝑌</m:t>
                          </m:r>
                          <m:r>
                            <a:rPr lang="en-US" altLang="en-US" i="1">
                              <a:solidFill>
                                <a:srgbClr val="000000"/>
                              </a:solidFill>
                              <a:latin typeface="Cambria Math" panose="02040503050406030204" pitchFamily="18" charset="0"/>
                              <a:cs typeface="Arial" panose="020B0604020202020204" pitchFamily="34" charset="0"/>
                            </a:rPr>
                            <m:t>=1|</m:t>
                          </m:r>
                          <m:r>
                            <a:rPr lang="en-US" altLang="en-US" i="1">
                              <a:solidFill>
                                <a:srgbClr val="000000"/>
                              </a:solidFill>
                              <a:latin typeface="Cambria Math" panose="02040503050406030204" pitchFamily="18" charset="0"/>
                              <a:cs typeface="Arial" panose="020B0604020202020204" pitchFamily="34" charset="0"/>
                            </a:rPr>
                            <m:t>𝑋</m:t>
                          </m:r>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𝑐</m:t>
                          </m:r>
                          <m:r>
                            <a:rPr lang="en-US" altLang="en-US" i="1">
                              <a:solidFill>
                                <a:srgbClr val="000000"/>
                              </a:solidFill>
                              <a:latin typeface="Cambria Math" panose="02040503050406030204" pitchFamily="18" charset="0"/>
                              <a:cs typeface="Arial" panose="020B0604020202020204" pitchFamily="34" charset="0"/>
                            </a:rPr>
                            <m:t>)</m:t>
                          </m:r>
                        </m:den>
                      </m:f>
                    </m:oMath>
                  </m:oMathPara>
                </a14:m>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algn="ctr" eaLnBrk="0" fontAlgn="base" hangingPunct="0">
                  <a:lnSpc>
                    <a:spcPct val="100000"/>
                  </a:lnSpc>
                  <a:spcBef>
                    <a:spcPct val="0"/>
                  </a:spcBef>
                  <a:spcAft>
                    <a:spcPct val="0"/>
                  </a:spcAft>
                  <a:buNone/>
                </a:pPr>
                <a:r>
                  <a:rPr lang="en-US" altLang="en-US" dirty="0">
                    <a:solidFill>
                      <a:srgbClr val="000000"/>
                    </a:solidFill>
                    <a:cs typeface="Arial" panose="020B0604020202020204" pitchFamily="34" charset="0"/>
                  </a:rPr>
                  <a:t>(Where </a:t>
                </a:r>
                <a:r>
                  <a:rPr lang="en-US" altLang="en-US" i="1" dirty="0">
                    <a:solidFill>
                      <a:srgbClr val="000000"/>
                    </a:solidFill>
                    <a:cs typeface="Arial" panose="020B0604020202020204" pitchFamily="34" charset="0"/>
                  </a:rPr>
                  <a:t>c </a:t>
                </a:r>
                <a:r>
                  <a:rPr lang="en-US" altLang="en-US" dirty="0">
                    <a:solidFill>
                      <a:srgbClr val="000000"/>
                    </a:solidFill>
                    <a:cs typeface="Arial" panose="020B0604020202020204" pitchFamily="34" charset="0"/>
                  </a:rPr>
                  <a:t>is some value of the predictor X; in the example on the previous slide and below, </a:t>
                </a:r>
                <a:r>
                  <a:rPr lang="en-US" altLang="en-US" i="1" dirty="0">
                    <a:solidFill>
                      <a:srgbClr val="000000"/>
                    </a:solidFill>
                    <a:cs typeface="Arial" panose="020B0604020202020204" pitchFamily="34" charset="0"/>
                  </a:rPr>
                  <a:t>c</a:t>
                </a:r>
                <a:r>
                  <a:rPr lang="en-US" altLang="en-US" dirty="0">
                    <a:solidFill>
                      <a:srgbClr val="000000"/>
                    </a:solidFill>
                    <a:cs typeface="Arial" panose="020B0604020202020204" pitchFamily="34" charset="0"/>
                  </a:rPr>
                  <a:t> = 1000)</a:t>
                </a:r>
              </a:p>
              <a:p>
                <a:pPr marL="0" lvl="0" indent="0" algn="ctr"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eaLnBrk="0" fontAlgn="base" hangingPunct="0">
                  <a:lnSpc>
                    <a:spcPct val="100000"/>
                  </a:lnSpc>
                  <a:spcBef>
                    <a:spcPct val="0"/>
                  </a:spcBef>
                  <a:spcAft>
                    <a:spcPct val="0"/>
                  </a:spcAft>
                </a:pPr>
                <a:r>
                  <a:rPr lang="en-US" altLang="en-US" dirty="0" smtClean="0">
                    <a:solidFill>
                      <a:srgbClr val="00B0F0"/>
                    </a:solidFill>
                    <a:cs typeface="Arial" panose="020B0604020202020204" pitchFamily="34" charset="0"/>
                  </a:rPr>
                  <a:t>Note that this can also be thought of like this: Recall that logarithm converts multiplication and division to addition and subtraction. Its inverse, the exponentiation converts addition and subtraction back to multiplication and division.  If we </a:t>
                </a:r>
                <a:r>
                  <a:rPr lang="en-US" altLang="en-US" dirty="0" err="1">
                    <a:solidFill>
                      <a:srgbClr val="00B0F0"/>
                    </a:solidFill>
                    <a:cs typeface="Arial" panose="020B0604020202020204" pitchFamily="34" charset="0"/>
                  </a:rPr>
                  <a:t>exponentiate</a:t>
                </a:r>
                <a:r>
                  <a:rPr lang="en-US" altLang="en-US" dirty="0">
                    <a:solidFill>
                      <a:srgbClr val="00B0F0"/>
                    </a:solidFill>
                    <a:cs typeface="Arial" panose="020B0604020202020204" pitchFamily="34" charset="0"/>
                  </a:rPr>
                  <a:t> the last equation on the previous slide, we have the following:</a:t>
                </a: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p>
                        <m:sSupPr>
                          <m:ctrlPr>
                            <a:rPr lang="en-US" altLang="en-US" i="1">
                              <a:solidFill>
                                <a:srgbClr val="00B0F0"/>
                              </a:solidFill>
                              <a:latin typeface="Cambria Math" panose="02040503050406030204" pitchFamily="18" charset="0"/>
                              <a:cs typeface="Arial" panose="020B0604020202020204" pitchFamily="34" charset="0"/>
                            </a:rPr>
                          </m:ctrlPr>
                        </m:sSupPr>
                        <m:e>
                          <m:r>
                            <a:rPr lang="en-US" altLang="en-US" i="1">
                              <a:solidFill>
                                <a:srgbClr val="00B0F0"/>
                              </a:solidFill>
                              <a:latin typeface="Cambria Math" panose="02040503050406030204" pitchFamily="18" charset="0"/>
                              <a:cs typeface="Arial" panose="020B0604020202020204" pitchFamily="34" charset="0"/>
                            </a:rPr>
                            <m:t>𝑒</m:t>
                          </m:r>
                        </m:e>
                        <m:sup>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r>
                                <a:rPr lang="en-US" altLang="en-US" i="1">
                                  <a:solidFill>
                                    <a:srgbClr val="00B0F0"/>
                                  </a:solidFill>
                                  <a:latin typeface="Cambria Math" panose="02040503050406030204" pitchFamily="18" charset="0"/>
                                </a:rPr>
                                <m:t>−</m:t>
                              </m:r>
                            </m:e>
                          </m:func>
                          <m:func>
                            <m:funcPr>
                              <m:ctrlPr>
                                <a:rPr lang="en-US" altLang="en-US" i="1">
                                  <a:solidFill>
                                    <a:srgbClr val="00B0F0"/>
                                  </a:solidFill>
                                  <a:latin typeface="Cambria Math" panose="02040503050406030204" pitchFamily="18" charset="0"/>
                                </a:rPr>
                              </m:ctrlPr>
                            </m:funcPr>
                            <m:fName>
                              <m:r>
                                <m:rPr>
                                  <m:sty m:val="p"/>
                                </m:rPr>
                                <a:rPr lang="en-US" altLang="en-US">
                                  <a:solidFill>
                                    <a:srgbClr val="00B0F0"/>
                                  </a:solidFill>
                                  <a:latin typeface="Cambria Math" panose="02040503050406030204" pitchFamily="18" charset="0"/>
                                </a:rPr>
                                <m:t>ln</m:t>
                              </m:r>
                            </m:fName>
                            <m:e>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e>
                          </m:func>
                        </m:sup>
                      </m:sSup>
                      <m:r>
                        <a:rPr lang="en-US" altLang="en-US" i="1">
                          <a:solidFill>
                            <a:srgbClr val="00B0F0"/>
                          </a:solidFill>
                          <a:latin typeface="Cambria Math" panose="02040503050406030204" pitchFamily="18" charset="0"/>
                          <a:cs typeface="Arial" panose="020B0604020202020204" pitchFamily="34" charset="0"/>
                        </a:rPr>
                        <m:t>=</m:t>
                      </m:r>
                      <m:f>
                        <m:fPr>
                          <m:ctrlPr>
                            <a:rPr lang="en-US" altLang="en-US" i="1">
                              <a:solidFill>
                                <a:srgbClr val="00B0F0"/>
                              </a:solidFill>
                              <a:latin typeface="Cambria Math" panose="02040503050406030204" pitchFamily="18" charset="0"/>
                              <a:cs typeface="Arial" panose="020B0604020202020204" pitchFamily="34" charset="0"/>
                            </a:rPr>
                          </m:ctrlPr>
                        </m:fPr>
                        <m:num>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e>
                          </m:d>
                        </m:num>
                        <m:den>
                          <m:d>
                            <m:dPr>
                              <m:ctrlPr>
                                <a:rPr lang="en-US" altLang="en-US" i="1">
                                  <a:solidFill>
                                    <a:srgbClr val="00B0F0"/>
                                  </a:solidFill>
                                  <a:latin typeface="Cambria Math" panose="02040503050406030204" pitchFamily="18" charset="0"/>
                                </a:rPr>
                              </m:ctrlPr>
                            </m:dPr>
                            <m:e>
                              <m:d>
                                <m:dPr>
                                  <m:begChr m:val=""/>
                                  <m:endChr m:val="|"/>
                                  <m:ctrlPr>
                                    <a:rPr lang="en-US" altLang="en-US" i="1">
                                      <a:solidFill>
                                        <a:srgbClr val="00B0F0"/>
                                      </a:solidFill>
                                      <a:latin typeface="Cambria Math" panose="02040503050406030204" pitchFamily="18" charset="0"/>
                                    </a:rPr>
                                  </m:ctrlPr>
                                </m:dPr>
                                <m:e>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𝑝</m:t>
                                      </m:r>
                                    </m:num>
                                    <m:den>
                                      <m:r>
                                        <a:rPr lang="en-US" altLang="en-US" i="1">
                                          <a:solidFill>
                                            <a:srgbClr val="00B0F0"/>
                                          </a:solidFill>
                                          <a:latin typeface="Cambria Math" panose="02040503050406030204" pitchFamily="18" charset="0"/>
                                        </a:rPr>
                                        <m:t>1−</m:t>
                                      </m:r>
                                      <m:r>
                                        <a:rPr lang="en-US" altLang="en-US" i="1">
                                          <a:solidFill>
                                            <a:srgbClr val="00B0F0"/>
                                          </a:solidFill>
                                          <a:latin typeface="Cambria Math" panose="02040503050406030204" pitchFamily="18" charset="0"/>
                                        </a:rPr>
                                        <m:t>𝑝</m:t>
                                      </m:r>
                                    </m:den>
                                  </m:f>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e>
                          </m:d>
                        </m:den>
                      </m:f>
                    </m:oMath>
                  </m:oMathPara>
                </a14:m>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endParaRPr lang="en-US" altLang="en-US" i="1" dirty="0">
                  <a:solidFill>
                    <a:srgbClr val="00B0F0"/>
                  </a:solidFill>
                  <a:latin typeface="Cambria Math" panose="02040503050406030204" pitchFamily="18" charset="0"/>
                  <a:cs typeface="Arial" panose="020B0604020202020204" pitchFamily="34" charset="0"/>
                </a:endParaRPr>
              </a:p>
              <a:p>
                <a:pPr mar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r>
                        <a:rPr lang="en-US" altLang="en-US" i="1">
                          <a:solidFill>
                            <a:srgbClr val="00B0F0"/>
                          </a:solidFill>
                          <a:latin typeface="Cambria Math" panose="02040503050406030204" pitchFamily="18" charset="0"/>
                          <a:cs typeface="Arial" panose="020B0604020202020204" pitchFamily="34" charset="0"/>
                        </a:rPr>
                        <m:t>=</m:t>
                      </m:r>
                      <m:f>
                        <m:fPr>
                          <m:ctrlPr>
                            <a:rPr lang="en-US" altLang="en-US" i="1" smtClean="0">
                              <a:solidFill>
                                <a:srgbClr val="00B0F0"/>
                              </a:solidFill>
                              <a:latin typeface="Cambria Math" panose="02040503050406030204" pitchFamily="18" charset="0"/>
                              <a:cs typeface="Arial" panose="020B0604020202020204" pitchFamily="34" charset="0"/>
                            </a:rPr>
                          </m:ctrlPr>
                        </m:fPr>
                        <m:num>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=1001</m:t>
                          </m:r>
                        </m:num>
                        <m:den>
                          <m:d>
                            <m:dPr>
                              <m:begChr m:val=""/>
                              <m:endChr m:val="|"/>
                              <m:ctrlPr>
                                <a:rPr lang="en-US" altLang="en-US" i="1">
                                  <a:solidFill>
                                    <a:srgbClr val="00B0F0"/>
                                  </a:solidFill>
                                  <a:latin typeface="Cambria Math" panose="02040503050406030204" pitchFamily="18" charset="0"/>
                                </a:rPr>
                              </m:ctrlPr>
                            </m:dPr>
                            <m:e>
                              <m:r>
                                <a:rPr lang="en-US" altLang="en-US" i="1">
                                  <a:solidFill>
                                    <a:srgbClr val="00B0F0"/>
                                  </a:solidFill>
                                  <a:latin typeface="Cambria Math" panose="02040503050406030204" pitchFamily="18" charset="0"/>
                                </a:rPr>
                                <m:t>𝑂𝑑𝑑𝑠</m:t>
                              </m:r>
                              <m:r>
                                <a:rPr lang="en-US" altLang="en-US" i="1">
                                  <a:solidFill>
                                    <a:srgbClr val="00B0F0"/>
                                  </a:solidFill>
                                  <a:latin typeface="Cambria Math" panose="02040503050406030204" pitchFamily="18" charset="0"/>
                                </a:rPr>
                                <m:t>(</m:t>
                              </m:r>
                              <m:r>
                                <a:rPr lang="en-US" altLang="en-US" i="1">
                                  <a:solidFill>
                                    <a:srgbClr val="00B0F0"/>
                                  </a:solidFill>
                                  <a:latin typeface="Cambria Math" panose="02040503050406030204" pitchFamily="18" charset="0"/>
                                </a:rPr>
                                <m:t>𝐻𝑜𝑠𝑝𝑖𝑡𝑎𝑙</m:t>
                              </m:r>
                              <m:r>
                                <a:rPr lang="en-US" altLang="en-US" i="1">
                                  <a:solidFill>
                                    <a:srgbClr val="00B0F0"/>
                                  </a:solidFill>
                                  <a:latin typeface="Cambria Math" panose="02040503050406030204" pitchFamily="18" charset="0"/>
                                </a:rPr>
                                <m:t>)</m:t>
                              </m:r>
                            </m:e>
                          </m:d>
                          <m:r>
                            <a:rPr lang="en-US" altLang="en-US" i="1">
                              <a:solidFill>
                                <a:srgbClr val="00B0F0"/>
                              </a:solidFill>
                              <a:latin typeface="Cambria Math" panose="02040503050406030204" pitchFamily="18" charset="0"/>
                            </a:rPr>
                            <m:t>𝑃𝑜𝑝𝑢𝑙𝑎𝑡𝑖𝑜𝑛</m:t>
                          </m:r>
                          <m:r>
                            <a:rPr lang="en-US" altLang="en-US" i="1">
                              <a:solidFill>
                                <a:srgbClr val="00B0F0"/>
                              </a:solidFill>
                              <a:latin typeface="Cambria Math" panose="02040503050406030204" pitchFamily="18" charset="0"/>
                            </a:rPr>
                            <m:t>=1000</m:t>
                          </m:r>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−5.93564</m:t>
                              </m:r>
                            </m:sup>
                          </m:sSup>
                        </m:num>
                        <m:den>
                          <m:sSup>
                            <m:sSupPr>
                              <m:ctrlPr>
                                <a:rPr lang="en-US" altLang="en-US" i="1">
                                  <a:solidFill>
                                    <a:srgbClr val="00B0F0"/>
                                  </a:solidFill>
                                  <a:latin typeface="Cambria Math" panose="02040503050406030204" pitchFamily="18" charset="0"/>
                                </a:rPr>
                              </m:ctrlPr>
                            </m:sSupPr>
                            <m:e>
                              <m:r>
                                <a:rPr lang="en-US" altLang="en-US" i="1">
                                  <a:solidFill>
                                    <a:srgbClr val="00B0F0"/>
                                  </a:solidFill>
                                  <a:latin typeface="Cambria Math" panose="02040503050406030204" pitchFamily="18" charset="0"/>
                                </a:rPr>
                                <m:t>𝑒</m:t>
                              </m:r>
                            </m:e>
                            <m:sup>
                              <m:r>
                                <a:rPr lang="en-US" altLang="en-US" i="1">
                                  <a:solidFill>
                                    <a:srgbClr val="00B0F0"/>
                                  </a:solidFill>
                                  <a:latin typeface="Cambria Math" panose="02040503050406030204" pitchFamily="18" charset="0"/>
                                </a:rPr>
                                <m:t>−5.937</m:t>
                              </m:r>
                            </m:sup>
                          </m:sSup>
                        </m:den>
                      </m:f>
                      <m:r>
                        <a:rPr lang="en-US" altLang="en-US" i="1">
                          <a:solidFill>
                            <a:srgbClr val="00B0F0"/>
                          </a:solidFill>
                          <a:latin typeface="Cambria Math" panose="02040503050406030204" pitchFamily="18" charset="0"/>
                        </a:rPr>
                        <m:t>=</m:t>
                      </m:r>
                      <m:f>
                        <m:fPr>
                          <m:ctrlPr>
                            <a:rPr lang="en-US" altLang="en-US" i="1">
                              <a:solidFill>
                                <a:srgbClr val="00B0F0"/>
                              </a:solidFill>
                              <a:latin typeface="Cambria Math" panose="02040503050406030204" pitchFamily="18" charset="0"/>
                            </a:rPr>
                          </m:ctrlPr>
                        </m:fPr>
                        <m:num>
                          <m:r>
                            <a:rPr lang="en-US" altLang="en-US" i="1">
                              <a:solidFill>
                                <a:srgbClr val="00B0F0"/>
                              </a:solidFill>
                              <a:latin typeface="Cambria Math" panose="02040503050406030204" pitchFamily="18" charset="0"/>
                            </a:rPr>
                            <m:t>0.002644</m:t>
                          </m:r>
                        </m:num>
                        <m:den>
                          <m:r>
                            <a:rPr lang="en-US" altLang="en-US" i="1">
                              <a:solidFill>
                                <a:srgbClr val="00B0F0"/>
                              </a:solidFill>
                              <a:latin typeface="Cambria Math" panose="02040503050406030204" pitchFamily="18" charset="0"/>
                            </a:rPr>
                            <m:t>0.00264</m:t>
                          </m:r>
                        </m:den>
                      </m:f>
                      <m:r>
                        <a:rPr lang="en-US" altLang="en-US" i="1">
                          <a:solidFill>
                            <a:srgbClr val="00B0F0"/>
                          </a:solidFill>
                          <a:latin typeface="Cambria Math" panose="02040503050406030204" pitchFamily="18" charset="0"/>
                        </a:rPr>
                        <m:t>=1.001</m:t>
                      </m:r>
                    </m:oMath>
                  </m:oMathPara>
                </a14:m>
                <a:endParaRPr lang="en-US" altLang="en-US" dirty="0">
                  <a:solidFill>
                    <a:srgbClr val="00B0F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rgbClr val="00B0F0"/>
                  </a:solidFill>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65225"/>
                <a:ext cx="12192000" cy="5375276"/>
              </a:xfrm>
              <a:blipFill>
                <a:blip r:embed="rId2"/>
                <a:stretch>
                  <a:fillRect l="-450" t="-1587" r="-900"/>
                </a:stretch>
              </a:blipFill>
            </p:spPr>
            <p:txBody>
              <a:bodyPr/>
              <a:lstStyle/>
              <a:p>
                <a:r>
                  <a:rPr lang="en-US">
                    <a:noFill/>
                  </a:rPr>
                  <a:t> </a:t>
                </a:r>
              </a:p>
            </p:txBody>
          </p:sp>
        </mc:Fallback>
      </mc:AlternateContent>
      <p:sp>
        <p:nvSpPr>
          <p:cNvPr id="4" name="Title 1"/>
          <p:cNvSpPr>
            <a:spLocks noGrp="1"/>
          </p:cNvSpPr>
          <p:nvPr>
            <p:ph type="title"/>
          </p:nvPr>
        </p:nvSpPr>
        <p:spPr>
          <a:xfrm>
            <a:off x="0" y="98423"/>
            <a:ext cx="12192000" cy="854077"/>
          </a:xfrm>
        </p:spPr>
        <p:txBody>
          <a:bodyPr>
            <a:normAutofit/>
          </a:bodyPr>
          <a:lstStyle/>
          <a:p>
            <a:r>
              <a:rPr lang="en-US" dirty="0"/>
              <a:t>Model with 1 Continuous Predictor (Cont’d)</a:t>
            </a:r>
          </a:p>
        </p:txBody>
      </p:sp>
    </p:spTree>
    <p:extLst>
      <p:ext uri="{BB962C8B-B14F-4D97-AF65-F5344CB8AC3E}">
        <p14:creationId xmlns:p14="http://schemas.microsoft.com/office/powerpoint/2010/main" val="137989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4461799"/>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say that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oMath>
                </a14:m>
                <a:r>
                  <a:rPr lang="en-US" altLang="en-US" sz="2800" dirty="0">
                    <a:solidFill>
                      <a:srgbClr val="000000"/>
                    </a:solidFill>
                    <a:cs typeface="Arial" panose="020B0604020202020204" pitchFamily="34" charset="0"/>
                  </a:rPr>
                  <a:t> is the extent to which the odds of Y=1 (i.e., the odds of there being a hospital in a zip code) change as the predictor (i.e., Population) increases by 1 unit. So, when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=1.001</m:t>
                    </m:r>
                  </m:oMath>
                </a14:m>
                <a:r>
                  <a:rPr lang="en-US" altLang="en-US" sz="2800" dirty="0">
                    <a:solidFill>
                      <a:srgbClr val="000000"/>
                    </a:solidFill>
                    <a:cs typeface="Arial" panose="020B0604020202020204" pitchFamily="34" charset="0"/>
                  </a:rPr>
                  <a:t>, 1.001 is the </a:t>
                </a:r>
                <a:r>
                  <a:rPr lang="en-US" altLang="en-US" sz="2800" smtClean="0">
                    <a:solidFill>
                      <a:srgbClr val="000000"/>
                    </a:solidFill>
                    <a:cs typeface="Arial" panose="020B0604020202020204" pitchFamily="34" charset="0"/>
                  </a:rPr>
                  <a:t>factor by which </a:t>
                </a:r>
                <a:r>
                  <a:rPr lang="en-US" altLang="en-US" sz="2800" dirty="0">
                    <a:solidFill>
                      <a:srgbClr val="000000"/>
                    </a:solidFill>
                    <a:cs typeface="Arial" panose="020B0604020202020204" pitchFamily="34" charset="0"/>
                  </a:rPr>
                  <a:t>the odds of there being a hospital go up as population increases by 1 individual.</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we want to examine the extent to which the odds of there being a hospital changes when population increases by 100 people? The calculation is pretty simple: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b="0" i="1" smtClean="0">
                                <a:solidFill>
                                  <a:srgbClr val="000000"/>
                                </a:solidFill>
                                <a:latin typeface="Cambria Math" panose="02040503050406030204" pitchFamily="18" charset="0"/>
                                <a:cs typeface="Arial" panose="020B0604020202020204" pitchFamily="34" charset="0"/>
                              </a:rPr>
                              <m:t>100∗</m:t>
                            </m:r>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100∗0.00136</m:t>
                        </m:r>
                      </m:sup>
                    </m:sSup>
                    <m:r>
                      <a:rPr lang="en-US" altLang="en-US" sz="2800" i="1">
                        <a:solidFill>
                          <a:srgbClr val="000000"/>
                        </a:solidFill>
                        <a:latin typeface="Cambria Math" panose="02040503050406030204" pitchFamily="18" charset="0"/>
                        <a:cs typeface="Arial" panose="020B0604020202020204" pitchFamily="34" charset="0"/>
                      </a:rPr>
                      <m:t>=</m:t>
                    </m:r>
                    <m:r>
                      <a:rPr lang="en-US" altLang="en-US" sz="2800" b="0" i="1" smtClean="0">
                        <a:solidFill>
                          <a:srgbClr val="000000"/>
                        </a:solidFill>
                        <a:latin typeface="Cambria Math" panose="02040503050406030204" pitchFamily="18" charset="0"/>
                        <a:cs typeface="Arial" panose="020B0604020202020204" pitchFamily="34" charset="0"/>
                      </a:rPr>
                      <m:t>1.15</m:t>
                    </m:r>
                  </m:oMath>
                </a14:m>
                <a:r>
                  <a:rPr lang="en-US" altLang="en-US" sz="2800" dirty="0">
                    <a:solidFill>
                      <a:srgbClr val="000000"/>
                    </a:solidFill>
                    <a:cs typeface="Arial" panose="020B0604020202020204" pitchFamily="34" charset="0"/>
                  </a:rPr>
                  <a:t>. So, the odds of there being a hospital in a zip code increase by a factor of 1.15 when population increases by 100 people.</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4461799"/>
              </a:xfrm>
              <a:prstGeom prst="rect">
                <a:avLst/>
              </a:prstGeom>
              <a:blipFill>
                <a:blip r:embed="rId2"/>
                <a:stretch>
                  <a:fillRect l="-920" t="-820" r="-1074" b="-2869"/>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337103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endParaRPr lang="en-US" altLang="en-US" dirty="0">
              <a:solidFill>
                <a:srgbClr val="000000"/>
              </a:solidFill>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0" y="952500"/>
                <a:ext cx="11925300" cy="5734262"/>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We can also say that a 1 unit increase in the predictor corresponds to a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m:t>
                        </m:r>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i="1">
                        <a:solidFill>
                          <a:srgbClr val="000000"/>
                        </a:solidFill>
                        <a:latin typeface="Cambria Math" panose="02040503050406030204" pitchFamily="18" charset="0"/>
                        <a:cs typeface="Arial" panose="020B0604020202020204" pitchFamily="34" charset="0"/>
                      </a:rPr>
                      <m:t>−1)∗100%</m:t>
                    </m:r>
                  </m:oMath>
                </a14:m>
                <a:r>
                  <a:rPr lang="en-US" altLang="en-US" sz="2800" dirty="0">
                    <a:solidFill>
                      <a:srgbClr val="000000"/>
                    </a:solidFill>
                    <a:cs typeface="Arial" panose="020B0604020202020204" pitchFamily="34" charset="0"/>
                  </a:rPr>
                  <a:t> change in the odds of Y=1. In the current example, we could say that when Population increases by 1 person, the odds of there being a hospital in the zip code goes up by </a:t>
                </a:r>
                <a14:m>
                  <m:oMath xmlns:m="http://schemas.openxmlformats.org/officeDocument/2006/math">
                    <m:d>
                      <m:dPr>
                        <m:ctrlPr>
                          <a:rPr lang="en-US" altLang="en-US" sz="2800" i="1" dirty="0">
                            <a:solidFill>
                              <a:srgbClr val="000000"/>
                            </a:solidFill>
                            <a:latin typeface="Cambria Math" panose="02040503050406030204" pitchFamily="18" charset="0"/>
                            <a:cs typeface="Arial" panose="020B0604020202020204" pitchFamily="34" charset="0"/>
                          </a:rPr>
                        </m:ctrlPr>
                      </m:dPr>
                      <m:e>
                        <m:r>
                          <a:rPr lang="en-US" altLang="en-US" sz="2800" i="1" dirty="0">
                            <a:solidFill>
                              <a:srgbClr val="000000"/>
                            </a:solidFill>
                            <a:latin typeface="Cambria Math" panose="02040503050406030204" pitchFamily="18" charset="0"/>
                            <a:cs typeface="Arial" panose="020B0604020202020204" pitchFamily="34" charset="0"/>
                          </a:rPr>
                          <m:t>1.001</m:t>
                        </m:r>
                        <m:r>
                          <a:rPr lang="en-US" altLang="en-US" sz="2800" i="1">
                            <a:solidFill>
                              <a:srgbClr val="000000"/>
                            </a:solidFill>
                            <a:latin typeface="Cambria Math" panose="02040503050406030204" pitchFamily="18" charset="0"/>
                            <a:cs typeface="Arial" panose="020B0604020202020204" pitchFamily="34" charset="0"/>
                          </a:rPr>
                          <m:t>−1</m:t>
                        </m:r>
                      </m:e>
                    </m:d>
                    <m:r>
                      <a:rPr lang="en-US" altLang="en-US" sz="2800" i="1">
                        <a:solidFill>
                          <a:srgbClr val="000000"/>
                        </a:solidFill>
                        <a:latin typeface="Cambria Math" panose="02040503050406030204" pitchFamily="18" charset="0"/>
                        <a:cs typeface="Arial" panose="020B0604020202020204" pitchFamily="34" charset="0"/>
                      </a:rPr>
                      <m:t>∗100%=0.1</m:t>
                    </m:r>
                  </m:oMath>
                </a14:m>
                <a:r>
                  <a:rPr lang="en-US" altLang="en-US" sz="2800" dirty="0">
                    <a:solidFill>
                      <a:srgbClr val="000000"/>
                    </a:solidFill>
                    <a:cs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&lt;</m:t>
                    </m:r>
                    <m:r>
                      <a:rPr lang="en-US" altLang="en-US" sz="2800" i="1">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(i.e., there’s a negative association between the dependent variable and the predictor)? In our example above, if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=−0.1</m:t>
                    </m:r>
                  </m:oMath>
                </a14:m>
                <a:r>
                  <a:rPr lang="en-US" altLang="en-US" sz="2800" dirty="0">
                    <a:solidFill>
                      <a:srgbClr val="000000"/>
                    </a:solidFill>
                    <a:cs typeface="Arial" panose="020B0604020202020204" pitchFamily="34" charset="0"/>
                  </a:rPr>
                  <a:t>, we could say that the odds of there being a hospital in a zip code changes (i.e., decreases) by a factor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sup>
                    </m:sSup>
                    <m:r>
                      <a:rPr lang="en-US" altLang="en-US" sz="2800" b="0" i="1" smtClean="0">
                        <a:solidFill>
                          <a:srgbClr val="000000"/>
                        </a:solidFill>
                        <a:latin typeface="Cambria Math" panose="02040503050406030204" pitchFamily="18" charset="0"/>
                        <a:cs typeface="Arial" panose="020B0604020202020204" pitchFamily="34" charset="0"/>
                      </a:rPr>
                      <m:t>=</m:t>
                    </m:r>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−0.1</m:t>
                        </m:r>
                      </m:sup>
                    </m:sSup>
                    <m:r>
                      <a:rPr lang="en-US" altLang="en-US" sz="2800" b="0" i="1" smtClean="0">
                        <a:solidFill>
                          <a:srgbClr val="000000"/>
                        </a:solidFill>
                        <a:latin typeface="Cambria Math" panose="02040503050406030204" pitchFamily="18" charset="0"/>
                        <a:cs typeface="Arial" panose="020B0604020202020204" pitchFamily="34" charset="0"/>
                      </a:rPr>
                      <m:t>=0.9</m:t>
                    </m:r>
                  </m:oMath>
                </a14:m>
                <a:r>
                  <a:rPr lang="en-US" altLang="en-US" sz="2800" dirty="0">
                    <a:solidFill>
                      <a:srgbClr val="000000"/>
                    </a:solidFill>
                    <a:cs typeface="Arial" panose="020B0604020202020204" pitchFamily="34" charset="0"/>
                  </a:rPr>
                  <a:t> as population increases by 1.</a:t>
                </a:r>
              </a:p>
              <a:p>
                <a:pPr marL="285750" lvl="0" indent="-285750" eaLnBrk="0" fontAlgn="base" hangingPunct="0">
                  <a:spcBef>
                    <a:spcPct val="0"/>
                  </a:spcBef>
                  <a:spcAft>
                    <a:spcPct val="0"/>
                  </a:spcAft>
                  <a:buFont typeface="Arial" panose="020B0604020202020204" pitchFamily="34" charset="0"/>
                  <a:buChar char="•"/>
                </a:pPr>
                <a:endParaRPr lang="en-US" altLang="en-US" sz="2800" dirty="0">
                  <a:solidFill>
                    <a:srgbClr val="000000"/>
                  </a:solidFill>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2800" dirty="0">
                    <a:solidFill>
                      <a:srgbClr val="000000"/>
                    </a:solidFill>
                    <a:cs typeface="Arial" panose="020B0604020202020204" pitchFamily="34" charset="0"/>
                  </a:rPr>
                  <a:t>What happens when </a:t>
                </a:r>
                <a14:m>
                  <m:oMath xmlns:m="http://schemas.openxmlformats.org/officeDocument/2006/math">
                    <m:sSub>
                      <m:sSubPr>
                        <m:ctrlPr>
                          <a:rPr lang="en-US" altLang="en-US" sz="2800" i="1">
                            <a:solidFill>
                              <a:srgbClr val="000000"/>
                            </a:solidFill>
                            <a:latin typeface="Cambria Math" panose="02040503050406030204" pitchFamily="18" charset="0"/>
                            <a:cs typeface="Arial" panose="020B0604020202020204" pitchFamily="34" charset="0"/>
                          </a:rPr>
                        </m:ctrlPr>
                      </m:sSubPr>
                      <m:e>
                        <m:r>
                          <a:rPr lang="en-US" altLang="en-US" sz="28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800" i="1">
                            <a:solidFill>
                              <a:srgbClr val="000000"/>
                            </a:solidFill>
                            <a:latin typeface="Cambria Math" panose="02040503050406030204" pitchFamily="18" charset="0"/>
                            <a:cs typeface="Arial" panose="020B0604020202020204" pitchFamily="34" charset="0"/>
                          </a:rPr>
                          <m:t>1</m:t>
                        </m:r>
                      </m:sub>
                    </m:sSub>
                    <m:r>
                      <a:rPr lang="en-US" altLang="en-US" sz="2800" b="0" i="1" smtClean="0">
                        <a:solidFill>
                          <a:srgbClr val="000000"/>
                        </a:solidFill>
                        <a:latin typeface="Cambria Math" panose="02040503050406030204" pitchFamily="18" charset="0"/>
                        <a:cs typeface="Arial" panose="020B0604020202020204" pitchFamily="34" charset="0"/>
                      </a:rPr>
                      <m:t>=0?</m:t>
                    </m:r>
                  </m:oMath>
                </a14:m>
                <a:r>
                  <a:rPr lang="en-US" altLang="en-US" sz="2800" dirty="0">
                    <a:solidFill>
                      <a:srgbClr val="000000"/>
                    </a:solidFill>
                    <a:cs typeface="Arial" panose="020B0604020202020204" pitchFamily="34" charset="0"/>
                  </a:rPr>
                  <a:t> Intuitively, it means that the predictor has no effect on the dependent variable. (Later we will see that this corresponds to an odds ratio of </a:t>
                </a:r>
                <a14:m>
                  <m:oMath xmlns:m="http://schemas.openxmlformats.org/officeDocument/2006/math">
                    <m:sSup>
                      <m:sSupPr>
                        <m:ctrlPr>
                          <a:rPr lang="en-US" altLang="en-US" sz="2800" i="1">
                            <a:solidFill>
                              <a:srgbClr val="000000"/>
                            </a:solidFill>
                            <a:latin typeface="Cambria Math" panose="02040503050406030204" pitchFamily="18" charset="0"/>
                            <a:cs typeface="Arial" panose="020B0604020202020204" pitchFamily="34" charset="0"/>
                          </a:rPr>
                        </m:ctrlPr>
                      </m:sSupPr>
                      <m:e>
                        <m:r>
                          <a:rPr lang="en-US" altLang="en-US" sz="2800" i="1">
                            <a:solidFill>
                              <a:srgbClr val="000000"/>
                            </a:solidFill>
                            <a:latin typeface="Cambria Math" panose="02040503050406030204" pitchFamily="18" charset="0"/>
                            <a:cs typeface="Arial" panose="020B0604020202020204" pitchFamily="34" charset="0"/>
                          </a:rPr>
                          <m:t>𝑒</m:t>
                        </m:r>
                      </m:e>
                      <m:sup>
                        <m:r>
                          <a:rPr lang="en-US" altLang="en-US" sz="2800" b="0" i="1" smtClean="0">
                            <a:solidFill>
                              <a:srgbClr val="000000"/>
                            </a:solidFill>
                            <a:latin typeface="Cambria Math" panose="02040503050406030204" pitchFamily="18" charset="0"/>
                            <a:cs typeface="Arial" panose="020B0604020202020204" pitchFamily="34" charset="0"/>
                          </a:rPr>
                          <m:t>0</m:t>
                        </m:r>
                      </m:sup>
                    </m:sSup>
                    <m:r>
                      <a:rPr lang="en-US" altLang="en-US" sz="2800" b="0" i="1" smtClean="0">
                        <a:solidFill>
                          <a:srgbClr val="000000"/>
                        </a:solidFill>
                        <a:latin typeface="Cambria Math" panose="02040503050406030204" pitchFamily="18" charset="0"/>
                        <a:cs typeface="Arial" panose="020B0604020202020204" pitchFamily="34" charset="0"/>
                      </a:rPr>
                      <m:t>=1</m:t>
                    </m:r>
                  </m:oMath>
                </a14:m>
                <a:r>
                  <a:rPr lang="en-US" altLang="en-US" sz="2800" dirty="0">
                    <a:solidFill>
                      <a:srgbClr val="000000"/>
                    </a:solidFill>
                    <a:cs typeface="Arial" panose="020B0604020202020204" pitchFamily="34" charset="0"/>
                  </a:rPr>
                  <a:t>.)</a:t>
                </a:r>
              </a:p>
            </p:txBody>
          </p:sp>
        </mc:Choice>
        <mc:Fallback xmlns="">
          <p:sp>
            <p:nvSpPr>
              <p:cNvPr id="4" name="Rectangle 3"/>
              <p:cNvSpPr>
                <a:spLocks noRot="1" noChangeAspect="1" noMove="1" noResize="1" noEditPoints="1" noAdjustHandles="1" noChangeArrowheads="1" noChangeShapeType="1" noTextEdit="1"/>
              </p:cNvSpPr>
              <p:nvPr/>
            </p:nvSpPr>
            <p:spPr>
              <a:xfrm>
                <a:off x="0" y="952500"/>
                <a:ext cx="11925300" cy="5734262"/>
              </a:xfrm>
              <a:prstGeom prst="rect">
                <a:avLst/>
              </a:prstGeom>
              <a:blipFill rotWithShape="0">
                <a:blip r:embed="rId2"/>
                <a:stretch>
                  <a:fillRect l="-920" t="-956" r="-1431" b="-2125"/>
                </a:stretch>
              </a:blipFill>
            </p:spPr>
            <p:txBody>
              <a:bodyPr/>
              <a:lstStyle/>
              <a:p>
                <a:r>
                  <a:rPr lang="en-US">
                    <a:noFill/>
                  </a:rPr>
                  <a:t> </a:t>
                </a:r>
              </a:p>
            </p:txBody>
          </p:sp>
        </mc:Fallback>
      </mc:AlternateContent>
      <p:sp>
        <p:nvSpPr>
          <p:cNvPr id="5" name="Title 1"/>
          <p:cNvSpPr>
            <a:spLocks noGrp="1"/>
          </p:cNvSpPr>
          <p:nvPr>
            <p:ph type="title"/>
          </p:nvPr>
        </p:nvSpPr>
        <p:spPr>
          <a:xfrm>
            <a:off x="0" y="98423"/>
            <a:ext cx="12192000" cy="854077"/>
          </a:xfrm>
        </p:spPr>
        <p:txBody>
          <a:bodyPr>
            <a:normAutofit/>
          </a:bodyPr>
          <a:lstStyle/>
          <a:p>
            <a:r>
              <a:rPr lang="en-US" dirty="0"/>
              <a:t>Interpretation</a:t>
            </a:r>
          </a:p>
        </p:txBody>
      </p:sp>
    </p:spTree>
    <p:extLst>
      <p:ext uri="{BB962C8B-B14F-4D97-AF65-F5344CB8AC3E}">
        <p14:creationId xmlns:p14="http://schemas.microsoft.com/office/powerpoint/2010/main" val="164268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p:cNvSpPr txBox="1">
                <a:spLocks/>
              </p:cNvSpPr>
              <p:nvPr/>
            </p:nvSpPr>
            <p:spPr>
              <a:xfrm>
                <a:off x="0" y="9523"/>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Let’s Run a Model with 1 Binary Predictor: </a:t>
                </a:r>
                <a14:m>
                  <m:oMath xmlns:m="http://schemas.openxmlformats.org/officeDocument/2006/math">
                    <m:r>
                      <a:rPr lang="en-US" sz="2700" i="1">
                        <a:latin typeface="Cambria Math" panose="02040503050406030204" pitchFamily="18" charset="0"/>
                      </a:rPr>
                      <m:t>𝑝</m:t>
                    </m:r>
                    <m:r>
                      <a:rPr lang="en-US" sz="2700" i="1">
                        <a:latin typeface="Cambria Math" panose="02040503050406030204" pitchFamily="18" charset="0"/>
                      </a:rPr>
                      <m:t>=</m:t>
                    </m:r>
                    <m:f>
                      <m:fPr>
                        <m:ctrlPr>
                          <a:rPr lang="en-US" sz="2700" i="1">
                            <a:latin typeface="Cambria Math" panose="02040503050406030204" pitchFamily="18" charset="0"/>
                          </a:rPr>
                        </m:ctrlPr>
                      </m:fPr>
                      <m:num>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smtClean="0">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smtClean="0">
                                    <a:latin typeface="Cambria Math" panose="02040503050406030204" pitchFamily="18" charset="0"/>
                                  </a:rPr>
                                  <m:t>1</m:t>
                                </m:r>
                              </m:sub>
                            </m:sSub>
                            <m:sSub>
                              <m:sSubPr>
                                <m:ctrlPr>
                                  <a:rPr lang="en-US" sz="2700" i="1" smtClean="0">
                                    <a:latin typeface="Cambria Math" panose="02040503050406030204" pitchFamily="18" charset="0"/>
                                  </a:rPr>
                                </m:ctrlPr>
                              </m:sSubPr>
                              <m:e>
                                <m:r>
                                  <a:rPr lang="en-US" sz="2700" i="1" smtClean="0">
                                    <a:latin typeface="Cambria Math" panose="02040503050406030204" pitchFamily="18" charset="0"/>
                                    <a:ea typeface="Cambria Math" panose="02040503050406030204" pitchFamily="18" charset="0"/>
                                  </a:rPr>
                                  <m:t>𝑥</m:t>
                                </m:r>
                              </m:e>
                              <m:sub>
                                <m:r>
                                  <a:rPr lang="en-US" sz="2700" i="1" smtClean="0">
                                    <a:latin typeface="Cambria Math" panose="02040503050406030204" pitchFamily="18" charset="0"/>
                                  </a:rPr>
                                  <m:t>1</m:t>
                                </m:r>
                              </m:sub>
                            </m:sSub>
                          </m:sup>
                        </m:sSup>
                      </m:num>
                      <m:den>
                        <m:r>
                          <a:rPr lang="en-US" sz="2700" i="1">
                            <a:latin typeface="Cambria Math" panose="02040503050406030204" pitchFamily="18" charset="0"/>
                          </a:rPr>
                          <m:t>1+</m:t>
                        </m:r>
                        <m:sSup>
                          <m:sSupPr>
                            <m:ctrlPr>
                              <a:rPr lang="en-US" sz="2700" i="1">
                                <a:latin typeface="Cambria Math" panose="02040503050406030204" pitchFamily="18" charset="0"/>
                              </a:rPr>
                            </m:ctrlPr>
                          </m:sSupPr>
                          <m:e>
                            <m:r>
                              <a:rPr lang="en-US" sz="2700" i="1">
                                <a:latin typeface="Cambria Math" panose="02040503050406030204" pitchFamily="18" charset="0"/>
                              </a:rPr>
                              <m:t>𝑒</m:t>
                            </m:r>
                          </m:e>
                          <m:sup>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0</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𝛽</m:t>
                                </m:r>
                              </m:e>
                              <m:sub>
                                <m:r>
                                  <a:rPr lang="en-US" sz="2700" i="1">
                                    <a:latin typeface="Cambria Math" panose="02040503050406030204" pitchFamily="18" charset="0"/>
                                  </a:rPr>
                                  <m:t>1</m:t>
                                </m:r>
                              </m:sub>
                            </m:sSub>
                            <m:sSub>
                              <m:sSubPr>
                                <m:ctrlPr>
                                  <a:rPr lang="en-US" sz="2700" i="1">
                                    <a:latin typeface="Cambria Math" panose="02040503050406030204" pitchFamily="18" charset="0"/>
                                  </a:rPr>
                                </m:ctrlPr>
                              </m:sSubPr>
                              <m:e>
                                <m:r>
                                  <a:rPr lang="en-US" sz="2700" i="1">
                                    <a:latin typeface="Cambria Math" panose="02040503050406030204" pitchFamily="18" charset="0"/>
                                    <a:ea typeface="Cambria Math" panose="02040503050406030204" pitchFamily="18" charset="0"/>
                                  </a:rPr>
                                  <m:t>𝑥</m:t>
                                </m:r>
                              </m:e>
                              <m:sub>
                                <m:r>
                                  <a:rPr lang="en-US" sz="2700" i="1">
                                    <a:latin typeface="Cambria Math" panose="02040503050406030204" pitchFamily="18" charset="0"/>
                                  </a:rPr>
                                  <m:t>1</m:t>
                                </m:r>
                              </m:sub>
                            </m:sSub>
                          </m:sup>
                        </m:sSup>
                      </m:den>
                    </m:f>
                  </m:oMath>
                </a14:m>
                <a:endParaRPr lang="en-US" dirty="0"/>
              </a:p>
            </p:txBody>
          </p:sp>
        </mc:Choice>
        <mc:Fallback xmlns="">
          <p:sp>
            <p:nvSpPr>
              <p:cNvPr id="5" name="Title 1"/>
              <p:cNvSpPr txBox="1">
                <a:spLocks noRot="1" noChangeAspect="1" noMove="1" noResize="1" noEditPoints="1" noAdjustHandles="1" noChangeArrowheads="1" noChangeShapeType="1" noTextEdit="1"/>
              </p:cNvSpPr>
              <p:nvPr/>
            </p:nvSpPr>
            <p:spPr>
              <a:xfrm>
                <a:off x="0" y="9523"/>
                <a:ext cx="12192000" cy="854077"/>
              </a:xfrm>
              <a:prstGeom prst="rect">
                <a:avLst/>
              </a:prstGeom>
              <a:blipFill rotWithShape="1">
                <a:blip r:embed="rId2"/>
                <a:stretch>
                  <a:fillRect l="-1950" t="-12143" b="-23571"/>
                </a:stretch>
              </a:blipFill>
            </p:spPr>
            <p:txBody>
              <a:bodyPr/>
              <a:lstStyle/>
              <a:p>
                <a:r>
                  <a:rPr lang="en-US">
                    <a:noFill/>
                  </a:rPr>
                  <a:t> </a:t>
                </a:r>
              </a:p>
            </p:txBody>
          </p:sp>
        </mc:Fallback>
      </mc:AlternateContent>
      <p:sp>
        <p:nvSpPr>
          <p:cNvPr id="6" name="TextBox 5"/>
          <p:cNvSpPr txBox="1"/>
          <p:nvPr/>
        </p:nvSpPr>
        <p:spPr>
          <a:xfrm>
            <a:off x="0" y="1078468"/>
            <a:ext cx="11468100" cy="400110"/>
          </a:xfrm>
          <a:prstGeom prst="rect">
            <a:avLst/>
          </a:prstGeom>
          <a:noFill/>
        </p:spPr>
        <p:txBody>
          <a:bodyPr wrap="square" rtlCol="0">
            <a:spAutoFit/>
          </a:bodyPr>
          <a:lstStyle/>
          <a:p>
            <a:pPr marL="342900" indent="-342900">
              <a:buFont typeface="Arial" pitchFamily="34" charset="0"/>
              <a:buChar char="•"/>
            </a:pPr>
            <a:r>
              <a:rPr lang="en-US" sz="2000" dirty="0"/>
              <a:t>The binary predictor is Urban, or whether the zip code is urban (1) or non-urban(0).</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4" y="1577974"/>
            <a:ext cx="8086726" cy="456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714445" y="4134119"/>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335352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85407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with 1 Binary Predictor (Cont’d)</a:t>
            </a:r>
          </a:p>
        </p:txBody>
      </p:sp>
      <p:sp>
        <p:nvSpPr>
          <p:cNvPr id="4" name="TextBox 3"/>
          <p:cNvSpPr txBox="1"/>
          <p:nvPr/>
        </p:nvSpPr>
        <p:spPr>
          <a:xfrm>
            <a:off x="0" y="3428728"/>
            <a:ext cx="12192000" cy="2031325"/>
          </a:xfrm>
          <a:prstGeom prst="rect">
            <a:avLst/>
          </a:prstGeom>
          <a:noFill/>
        </p:spPr>
        <p:txBody>
          <a:bodyPr wrap="square" rtlCol="0">
            <a:spAutoFit/>
          </a:bodyPr>
          <a:lstStyle/>
          <a:p>
            <a:pPr marL="285750" indent="-285750">
              <a:buFont typeface="Arial" pitchFamily="34" charset="0"/>
              <a:buChar char="•"/>
            </a:pPr>
            <a:r>
              <a:rPr lang="en-US" dirty="0"/>
              <a:t>First, we can manually calculate the odds of there being a hospital in a non-urban zip code (x=0) as 80/72 and the odds of there being a hospital in an urban zip (x=1) code as 73/75.</a:t>
            </a:r>
          </a:p>
          <a:p>
            <a:pPr marL="285750" indent="-285750">
              <a:buFont typeface="Arial" pitchFamily="34" charset="0"/>
              <a:buChar char="•"/>
            </a:pPr>
            <a:r>
              <a:rPr lang="en-US" dirty="0"/>
              <a:t>The ratio of the odds of there being a hospital in urban zip codes to the odds of there being a hospital in non-urban zip codes is (73/75)/(80/72) = 0.876</a:t>
            </a:r>
          </a:p>
          <a:p>
            <a:pPr marL="285750" indent="-285750">
              <a:buFont typeface="Arial" pitchFamily="34" charset="0"/>
              <a:buChar char="•"/>
            </a:pPr>
            <a:r>
              <a:rPr lang="en-US" dirty="0"/>
              <a:t>And if you take the coefficient of Urban on the previous slide (-0.1324) and </a:t>
            </a:r>
            <a:r>
              <a:rPr lang="en-US" dirty="0" err="1"/>
              <a:t>exponentiate</a:t>
            </a:r>
            <a:r>
              <a:rPr lang="en-US" dirty="0"/>
              <a:t> it, you will get… 0.876.</a:t>
            </a:r>
          </a:p>
          <a:p>
            <a:pPr marL="285750" indent="-285750">
              <a:buFont typeface="Arial" pitchFamily="34" charset="0"/>
              <a:buChar char="•"/>
            </a:pPr>
            <a:r>
              <a:rPr lang="en-US" dirty="0"/>
              <a:t>Alternatively, the ratio of the odds of there being a hospital in non-urban zip codes to the odds of there being a hospital in urban zip codes is (80/72)/(73/75) = 1/0.876 = 1.142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3545"/>
            <a:ext cx="6839502" cy="2758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21262" y="1455313"/>
            <a:ext cx="4340180" cy="646331"/>
          </a:xfrm>
          <a:prstGeom prst="rect">
            <a:avLst/>
          </a:prstGeom>
          <a:noFill/>
        </p:spPr>
        <p:txBody>
          <a:bodyPr wrap="square" rtlCol="0">
            <a:spAutoFit/>
          </a:bodyPr>
          <a:lstStyle/>
          <a:p>
            <a:r>
              <a:rPr lang="en-US" i="1" dirty="0"/>
              <a:t>For the sake of this example, imagine that URBAN is a significant predictor.</a:t>
            </a:r>
          </a:p>
        </p:txBody>
      </p:sp>
    </p:spTree>
    <p:extLst>
      <p:ext uri="{BB962C8B-B14F-4D97-AF65-F5344CB8AC3E}">
        <p14:creationId xmlns:p14="http://schemas.microsoft.com/office/powerpoint/2010/main" val="296663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Introduction (Cont’d)</a:t>
            </a:r>
          </a:p>
        </p:txBody>
      </p:sp>
      <p:sp>
        <p:nvSpPr>
          <p:cNvPr id="3" name="Content Placeholder 2"/>
          <p:cNvSpPr>
            <a:spLocks noGrp="1"/>
          </p:cNvSpPr>
          <p:nvPr>
            <p:ph idx="1"/>
          </p:nvPr>
        </p:nvSpPr>
        <p:spPr>
          <a:xfrm>
            <a:off x="0" y="1457324"/>
            <a:ext cx="12192000" cy="5400675"/>
          </a:xfrm>
        </p:spPr>
        <p:txBody>
          <a:bodyPr>
            <a:normAutofit lnSpcReduction="10000"/>
          </a:bodyPr>
          <a:lstStyle/>
          <a:p>
            <a:r>
              <a:rPr lang="en-US" dirty="0"/>
              <a:t>Assume Y is a binary variable representing the presence of a hospital in a zip code. </a:t>
            </a:r>
          </a:p>
          <a:p>
            <a:pPr lvl="1"/>
            <a:r>
              <a:rPr lang="en-US" dirty="0"/>
              <a:t>1=there’s a hospital, 0=there’s no hospital</a:t>
            </a:r>
          </a:p>
          <a:p>
            <a:endParaRPr lang="en-US" dirty="0"/>
          </a:p>
          <a:p>
            <a:r>
              <a:rPr lang="en-US" dirty="0"/>
              <a:t>In that case, P(Y=1) is the probability that Y takes on the value 1.</a:t>
            </a:r>
          </a:p>
          <a:p>
            <a:endParaRPr lang="en-US" dirty="0"/>
          </a:p>
          <a:p>
            <a:r>
              <a:rPr lang="en-US" dirty="0"/>
              <a:t>Assume further that Y depends on a number of factors </a:t>
            </a:r>
          </a:p>
          <a:p>
            <a:pPr lvl="1"/>
            <a:r>
              <a:rPr lang="en-US" dirty="0"/>
              <a:t>x</a:t>
            </a:r>
            <a:r>
              <a:rPr lang="en-US" baseline="-25000" dirty="0"/>
              <a:t>1</a:t>
            </a:r>
            <a:r>
              <a:rPr lang="en-US" dirty="0"/>
              <a:t>: Population of zip code (in 1000’s of people)</a:t>
            </a:r>
          </a:p>
          <a:p>
            <a:pPr lvl="1"/>
            <a:r>
              <a:rPr lang="en-US" dirty="0">
                <a:solidFill>
                  <a:schemeClr val="bg1">
                    <a:lumMod val="65000"/>
                  </a:schemeClr>
                </a:solidFill>
              </a:rPr>
              <a:t>x</a:t>
            </a:r>
            <a:r>
              <a:rPr lang="en-US" baseline="-25000" dirty="0">
                <a:solidFill>
                  <a:schemeClr val="bg1">
                    <a:lumMod val="65000"/>
                  </a:schemeClr>
                </a:solidFill>
              </a:rPr>
              <a:t>2</a:t>
            </a:r>
            <a:r>
              <a:rPr lang="en-US" dirty="0">
                <a:solidFill>
                  <a:schemeClr val="bg1">
                    <a:lumMod val="65000"/>
                  </a:schemeClr>
                </a:solidFill>
              </a:rPr>
              <a:t>: Presence of a hospital in any of the nearby zip codes</a:t>
            </a:r>
          </a:p>
          <a:p>
            <a:pPr lvl="1"/>
            <a:r>
              <a:rPr lang="en-US" dirty="0">
                <a:solidFill>
                  <a:schemeClr val="bg1">
                    <a:lumMod val="65000"/>
                  </a:schemeClr>
                </a:solidFill>
              </a:rPr>
              <a:t>x</a:t>
            </a:r>
            <a:r>
              <a:rPr lang="en-US" baseline="-25000" dirty="0">
                <a:solidFill>
                  <a:schemeClr val="bg1">
                    <a:lumMod val="65000"/>
                  </a:schemeClr>
                </a:solidFill>
              </a:rPr>
              <a:t>3</a:t>
            </a:r>
            <a:r>
              <a:rPr lang="en-US" dirty="0">
                <a:solidFill>
                  <a:schemeClr val="bg1">
                    <a:lumMod val="65000"/>
                  </a:schemeClr>
                </a:solidFill>
              </a:rPr>
              <a:t>: Whether zip code is urban (1) or not (0)</a:t>
            </a:r>
          </a:p>
          <a:p>
            <a:endParaRPr lang="en-US" dirty="0"/>
          </a:p>
          <a:p>
            <a:r>
              <a:rPr lang="en-US" dirty="0"/>
              <a:t>For now, let’s focus just on x</a:t>
            </a:r>
            <a:r>
              <a:rPr lang="en-US" baseline="-25000" dirty="0"/>
              <a:t>1</a:t>
            </a:r>
            <a:r>
              <a:rPr lang="en-US" dirty="0"/>
              <a:t>.</a:t>
            </a:r>
          </a:p>
        </p:txBody>
      </p:sp>
    </p:spTree>
    <p:extLst>
      <p:ext uri="{BB962C8B-B14F-4D97-AF65-F5344CB8AC3E}">
        <p14:creationId xmlns:p14="http://schemas.microsoft.com/office/powerpoint/2010/main" val="187664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25"/>
            <a:ext cx="12192000" cy="968375"/>
          </a:xfrm>
        </p:spPr>
        <p:txBody>
          <a:bodyPr/>
          <a:lstStyle/>
          <a:p>
            <a:r>
              <a:rPr lang="en-US" dirty="0"/>
              <a:t>Model with Several Predictors</a:t>
            </a:r>
          </a:p>
        </p:txBody>
      </p:sp>
      <p:pic>
        <p:nvPicPr>
          <p:cNvPr id="4" name="Picture 3"/>
          <p:cNvPicPr>
            <a:picLocks noChangeAspect="1"/>
          </p:cNvPicPr>
          <p:nvPr/>
        </p:nvPicPr>
        <p:blipFill>
          <a:blip r:embed="rId2"/>
          <a:stretch>
            <a:fillRect/>
          </a:stretch>
        </p:blipFill>
        <p:spPr>
          <a:xfrm>
            <a:off x="342900" y="990600"/>
            <a:ext cx="8788400" cy="376821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0" y="4851400"/>
                <a:ext cx="12192000" cy="1982466"/>
              </a:xfrm>
              <a:prstGeom prst="rect">
                <a:avLst/>
              </a:prstGeom>
              <a:noFill/>
            </p:spPr>
            <p:txBody>
              <a:bodyPr wrap="square" rtlCol="0">
                <a:spAutoFit/>
              </a:bodyPr>
              <a:lstStyle/>
              <a:p>
                <a:pPr marL="285750" indent="-285750">
                  <a:buFont typeface="Arial" panose="020B0604020202020204" pitchFamily="34" charset="0"/>
                  <a:buChar char="•"/>
                </a:pPr>
                <a:r>
                  <a:rPr lang="en-US" sz="2000" dirty="0"/>
                  <a:t>In this instance, only Population is a significant predictor of Hospital presence. As earlier, we can say that</a:t>
                </a:r>
                <a:r>
                  <a:rPr lang="en-US" altLang="en-US" sz="2000" dirty="0">
                    <a:solidFill>
                      <a:srgbClr val="000000"/>
                    </a:solidFill>
                    <a:cs typeface="Arial" panose="020B0604020202020204" pitchFamily="34" charset="0"/>
                  </a:rPr>
                  <a:t> a 1 unit increase in the predictor corresponds to a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change in the odds of Y=1, holding the values of the other predictors constant. </a:t>
                </a:r>
              </a:p>
              <a:p>
                <a:pPr marL="285750" indent="-285750">
                  <a:buFont typeface="Arial" panose="020B0604020202020204" pitchFamily="34" charset="0"/>
                  <a:buChar char="•"/>
                </a:pPr>
                <a:r>
                  <a:rPr lang="en-US" altLang="en-US" sz="2000" dirty="0">
                    <a:solidFill>
                      <a:srgbClr val="000000"/>
                    </a:solidFill>
                    <a:cs typeface="Arial" panose="020B0604020202020204" pitchFamily="34" charset="0"/>
                  </a:rPr>
                  <a:t>In the current example, we could say that when Population increases by 1 person (and the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0.0013654</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d>
                      <m:dPr>
                        <m:ctrlPr>
                          <a:rPr lang="en-US" altLang="en-US" sz="2000" i="1" dirty="0">
                            <a:solidFill>
                              <a:srgbClr val="000000"/>
                            </a:solidFill>
                            <a:latin typeface="Cambria Math" panose="02040503050406030204" pitchFamily="18" charset="0"/>
                            <a:cs typeface="Arial" panose="020B0604020202020204" pitchFamily="34" charset="0"/>
                          </a:rPr>
                        </m:ctrlPr>
                      </m:dPr>
                      <m:e>
                        <m:r>
                          <a:rPr lang="en-US" altLang="en-US" sz="2000" i="1" dirty="0">
                            <a:solidFill>
                              <a:srgbClr val="000000"/>
                            </a:solidFill>
                            <a:latin typeface="Cambria Math" panose="02040503050406030204" pitchFamily="18" charset="0"/>
                            <a:cs typeface="Arial" panose="020B0604020202020204" pitchFamily="34" charset="0"/>
                          </a:rPr>
                          <m:t>1.001</m:t>
                        </m:r>
                        <m:r>
                          <a:rPr lang="en-US" altLang="en-US" sz="2000" i="1">
                            <a:solidFill>
                              <a:srgbClr val="000000"/>
                            </a:solidFill>
                            <a:latin typeface="Cambria Math" panose="02040503050406030204" pitchFamily="18" charset="0"/>
                            <a:cs typeface="Arial" panose="020B0604020202020204" pitchFamily="34" charset="0"/>
                          </a:rPr>
                          <m:t>−1</m:t>
                        </m:r>
                      </m:e>
                    </m:d>
                    <m:r>
                      <a:rPr lang="en-US" altLang="en-US" sz="2000" i="1">
                        <a:solidFill>
                          <a:srgbClr val="000000"/>
                        </a:solidFill>
                        <a:latin typeface="Cambria Math" panose="02040503050406030204" pitchFamily="18" charset="0"/>
                        <a:cs typeface="Arial" panose="020B0604020202020204" pitchFamily="34" charset="0"/>
                      </a:rPr>
                      <m:t>∗100%=0.1</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0" y="4851400"/>
                <a:ext cx="12192000" cy="1982466"/>
              </a:xfrm>
              <a:prstGeom prst="rect">
                <a:avLst/>
              </a:prstGeom>
              <a:blipFill>
                <a:blip r:embed="rId3"/>
                <a:stretch>
                  <a:fillRect l="-450" t="-1846" b="-4308"/>
                </a:stretch>
              </a:blipFill>
            </p:spPr>
            <p:txBody>
              <a:bodyPr/>
              <a:lstStyle/>
              <a:p>
                <a:r>
                  <a:rPr lang="en-US">
                    <a:noFill/>
                  </a:rPr>
                  <a:t> </a:t>
                </a:r>
              </a:p>
            </p:txBody>
          </p:sp>
        </mc:Fallback>
      </mc:AlternateContent>
    </p:spTree>
    <p:extLst>
      <p:ext uri="{BB962C8B-B14F-4D97-AF65-F5344CB8AC3E}">
        <p14:creationId xmlns:p14="http://schemas.microsoft.com/office/powerpoint/2010/main" val="2328896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4" y="1"/>
            <a:ext cx="12215813" cy="749299"/>
          </a:xfrm>
        </p:spPr>
        <p:txBody>
          <a:bodyPr/>
          <a:lstStyle/>
          <a:p>
            <a:r>
              <a:rPr lang="en-US" dirty="0"/>
              <a:t>Imagine All Predictors Are Significant!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51702" y="800100"/>
                <a:ext cx="4940298" cy="5110163"/>
              </a:xfrm>
            </p:spPr>
            <p:txBody>
              <a:bodyPr>
                <a:normAutofit/>
              </a:bodyPr>
              <a:lstStyle/>
              <a:p>
                <a:r>
                  <a:rPr lang="en-US" altLang="en-US" sz="2000" dirty="0">
                    <a:solidFill>
                      <a:srgbClr val="000000"/>
                    </a:solidFill>
                    <a:cs typeface="Arial" panose="020B0604020202020204" pitchFamily="34" charset="0"/>
                  </a:rPr>
                  <a:t>When Population goes up by 1 person (and values of </a:t>
                </a:r>
                <a:r>
                  <a:rPr lang="en-US" altLang="en-US" sz="2000" dirty="0" err="1">
                    <a:solidFill>
                      <a:srgbClr val="000000"/>
                    </a:solidFill>
                    <a:cs typeface="Arial" panose="020B0604020202020204" pitchFamily="34" charset="0"/>
                  </a:rPr>
                  <a:t>NearbyHospital</a:t>
                </a:r>
                <a:r>
                  <a:rPr lang="en-US" altLang="en-US" sz="2000" dirty="0">
                    <a:solidFill>
                      <a:srgbClr val="000000"/>
                    </a:solidFill>
                    <a:cs typeface="Arial" panose="020B0604020202020204" pitchFamily="34" charset="0"/>
                  </a:rPr>
                  <a:t> and Urban don’t change) the odds of there being a hospital in the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1</m:t>
                            </m:r>
                          </m:sub>
                        </m:sSub>
                      </m:sup>
                    </m:sSup>
                    <m:r>
                      <a:rPr lang="en-US" altLang="en-US" sz="2000" i="1">
                        <a:solidFill>
                          <a:srgbClr val="000000"/>
                        </a:solidFill>
                        <a:latin typeface="Cambria Math" panose="02040503050406030204" pitchFamily="18" charset="0"/>
                        <a:cs typeface="Arial" panose="020B0604020202020204" pitchFamily="34" charset="0"/>
                      </a:rPr>
                      <m:t>−1)∗100%=</m:t>
                    </m:r>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0.00136</m:t>
                        </m:r>
                      </m:sup>
                    </m:sSup>
                    <m:r>
                      <a:rPr lang="en-US" altLang="en-US" sz="2000" i="1">
                        <a:solidFill>
                          <a:srgbClr val="000000"/>
                        </a:solidFill>
                        <a:latin typeface="Cambria Math" panose="02040503050406030204" pitchFamily="18" charset="0"/>
                        <a:cs typeface="Arial" panose="020B0604020202020204" pitchFamily="34" charset="0"/>
                      </a:rPr>
                      <m:t>−1)∗100%=</m:t>
                    </m:r>
                  </m:oMath>
                </a14:m>
                <a:r>
                  <a:rPr lang="en-US" altLang="en-US" sz="2000" dirty="0">
                    <a:solidFill>
                      <a:srgbClr val="000000"/>
                    </a:solidFill>
                    <a:cs typeface="Arial" panose="020B0604020202020204" pitchFamily="34" charset="0"/>
                  </a:rPr>
                  <a:t>  </a:t>
                </a:r>
                <a14:m>
                  <m:oMath xmlns:m="http://schemas.openxmlformats.org/officeDocument/2006/math">
                    <m:r>
                      <a:rPr lang="en-US" altLang="en-US" sz="2000" i="1">
                        <a:solidFill>
                          <a:srgbClr val="000000"/>
                        </a:solidFill>
                        <a:latin typeface="Cambria Math" panose="02040503050406030204" pitchFamily="18" charset="0"/>
                        <a:cs typeface="Arial" panose="020B0604020202020204" pitchFamily="34" charset="0"/>
                      </a:rPr>
                      <m:t>0.1</m:t>
                    </m:r>
                  </m:oMath>
                </a14:m>
                <a:r>
                  <a:rPr lang="en-US" altLang="en-US" sz="2000" dirty="0">
                    <a:solidFill>
                      <a:srgbClr val="000000"/>
                    </a:solidFill>
                    <a:cs typeface="Arial" panose="020B0604020202020204" pitchFamily="34" charset="0"/>
                  </a:rPr>
                  <a:t>%.</a:t>
                </a:r>
              </a:p>
              <a:p>
                <a:r>
                  <a:rPr lang="en-US" sz="2000" dirty="0"/>
                  <a:t>The odds of there being a hospital in a zip code go up by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b="0" i="1" smtClean="0">
                                <a:solidFill>
                                  <a:srgbClr val="000000"/>
                                </a:solidFill>
                                <a:latin typeface="Cambria Math" panose="02040503050406030204" pitchFamily="18" charset="0"/>
                                <a:cs typeface="Arial" panose="020B0604020202020204" pitchFamily="34" charset="0"/>
                              </a:rPr>
                              <m:t>2</m:t>
                            </m:r>
                          </m:sub>
                        </m:sSub>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m:t>
                    </m:r>
                  </m:oMath>
                </a14:m>
                <a:r>
                  <a:rPr lang="en-US" altLang="en-US" sz="2000" dirty="0">
                    <a:solidFill>
                      <a:srgbClr val="000000"/>
                    </a:solidFill>
                    <a:cs typeface="Arial" panose="020B0604020202020204" pitchFamily="34" charset="0"/>
                  </a:rPr>
                  <a:t>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b="0" i="1" smtClean="0">
                            <a:solidFill>
                              <a:srgbClr val="000000"/>
                            </a:solidFill>
                            <a:latin typeface="Cambria Math" panose="02040503050406030204" pitchFamily="18" charset="0"/>
                            <a:cs typeface="Arial" panose="020B0604020202020204" pitchFamily="34" charset="0"/>
                          </a:rPr>
                          <m:t>0.56090</m:t>
                        </m:r>
                      </m:sup>
                    </m:sSup>
                    <m:r>
                      <a:rPr lang="en-US" altLang="en-US" sz="2000" i="1">
                        <a:solidFill>
                          <a:srgbClr val="000000"/>
                        </a:solidFill>
                        <a:latin typeface="Cambria Math" panose="02040503050406030204" pitchFamily="18" charset="0"/>
                        <a:cs typeface="Arial" panose="020B0604020202020204" pitchFamily="34" charset="0"/>
                      </a:rPr>
                      <m:t>−1)∗100%</m:t>
                    </m:r>
                    <m:r>
                      <a:rPr lang="en-US" altLang="en-US" sz="2000" b="0" i="1" smtClean="0">
                        <a:solidFill>
                          <a:srgbClr val="000000"/>
                        </a:solidFill>
                        <a:latin typeface="Cambria Math" panose="02040503050406030204" pitchFamily="18" charset="0"/>
                        <a:cs typeface="Arial" panose="020B0604020202020204" pitchFamily="34" charset="0"/>
                      </a:rPr>
                      <m:t>=75.2%</m:t>
                    </m:r>
                  </m:oMath>
                </a14:m>
                <a:r>
                  <a:rPr lang="en-US" sz="2000" dirty="0"/>
                  <a:t> if there’s a hospital in a nearby zip code, (holding values of Population and Urban 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51702" y="800100"/>
                <a:ext cx="4940298" cy="5110163"/>
              </a:xfrm>
              <a:blipFill rotWithShape="0">
                <a:blip r:embed="rId2"/>
                <a:stretch>
                  <a:fillRect l="-1111" t="-1192" r="-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814" y="3836989"/>
                <a:ext cx="12215812" cy="2876813"/>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tells us that the odds of there being a hospital in an urban zip code are lower than in a non-urban zip code (holding values of Population and </a:t>
                </a:r>
                <a:r>
                  <a:rPr lang="en-US" sz="2000" dirty="0" err="1"/>
                  <a:t>NearbyHospital</a:t>
                </a:r>
                <a:r>
                  <a:rPr lang="en-US" sz="2000" dirty="0"/>
                  <a:t> constant). Urban is a binary variable. We first calculate the odds ratio (</a:t>
                </a:r>
                <a14:m>
                  <m:oMath xmlns:m="http://schemas.openxmlformats.org/officeDocument/2006/math">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r>
                      <a:rPr lang="en-US" altLang="en-US" sz="2000" i="1">
                        <a:solidFill>
                          <a:srgbClr val="000000"/>
                        </a:solidFill>
                        <a:latin typeface="Cambria Math" panose="02040503050406030204" pitchFamily="18" charset="0"/>
                        <a:cs typeface="Arial" panose="020B0604020202020204" pitchFamily="34" charset="0"/>
                      </a:rPr>
                      <m:t>=−0.22820</m:t>
                    </m:r>
                  </m:oMath>
                </a14:m>
                <a:r>
                  <a:rPr lang="en-US" sz="2000" dirty="0"/>
                  <a:t> corresponds to OR </a:t>
                </a:r>
                <a14:m>
                  <m:oMath xmlns:m="http://schemas.openxmlformats.org/officeDocument/2006/math">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sSub>
                          <m:sSubPr>
                            <m:ctrlPr>
                              <a:rPr lang="en-US" altLang="en-US" sz="2000" i="1">
                                <a:solidFill>
                                  <a:srgbClr val="000000"/>
                                </a:solidFill>
                                <a:latin typeface="Cambria Math" panose="02040503050406030204" pitchFamily="18" charset="0"/>
                                <a:cs typeface="Arial" panose="020B0604020202020204" pitchFamily="34" charset="0"/>
                              </a:rPr>
                            </m:ctrlPr>
                          </m:sSubPr>
                          <m:e>
                            <m:r>
                              <a:rPr lang="en-US" altLang="en-US"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e>
                          <m:sub>
                            <m:r>
                              <a:rPr lang="en-US" altLang="en-US" sz="2000" i="1">
                                <a:solidFill>
                                  <a:srgbClr val="000000"/>
                                </a:solidFill>
                                <a:latin typeface="Cambria Math" panose="02040503050406030204" pitchFamily="18" charset="0"/>
                                <a:cs typeface="Arial" panose="020B0604020202020204" pitchFamily="34" charset="0"/>
                              </a:rPr>
                              <m:t>3</m:t>
                            </m:r>
                          </m:sub>
                        </m:sSub>
                      </m:sup>
                    </m:sSup>
                    <m:sSup>
                      <m:sSupPr>
                        <m:ctrlPr>
                          <a:rPr lang="en-US" altLang="en-US" sz="2000" i="1">
                            <a:solidFill>
                              <a:srgbClr val="000000"/>
                            </a:solidFill>
                            <a:latin typeface="Cambria Math" panose="02040503050406030204" pitchFamily="18" charset="0"/>
                            <a:cs typeface="Arial" panose="020B0604020202020204" pitchFamily="34" charset="0"/>
                          </a:rPr>
                        </m:ctrlPr>
                      </m:sSupPr>
                      <m:e>
                        <m:r>
                          <a:rPr lang="en-US" altLang="en-US" sz="2000" i="1">
                            <a:solidFill>
                              <a:srgbClr val="000000"/>
                            </a:solidFill>
                            <a:latin typeface="Cambria Math" panose="02040503050406030204" pitchFamily="18" charset="0"/>
                            <a:cs typeface="Arial" panose="020B0604020202020204" pitchFamily="34" charset="0"/>
                          </a:rPr>
                          <m:t>=</m:t>
                        </m:r>
                        <m:r>
                          <a:rPr lang="en-US" altLang="en-US" sz="2000" i="1">
                            <a:solidFill>
                              <a:srgbClr val="000000"/>
                            </a:solidFill>
                            <a:latin typeface="Cambria Math" panose="02040503050406030204" pitchFamily="18" charset="0"/>
                            <a:cs typeface="Arial" panose="020B0604020202020204" pitchFamily="34" charset="0"/>
                          </a:rPr>
                          <m:t>𝑒</m:t>
                        </m:r>
                      </m:e>
                      <m:sup>
                        <m:r>
                          <a:rPr lang="en-US" altLang="en-US" sz="2000" i="1">
                            <a:solidFill>
                              <a:srgbClr val="000000"/>
                            </a:solidFill>
                            <a:latin typeface="Cambria Math" panose="02040503050406030204" pitchFamily="18" charset="0"/>
                            <a:cs typeface="Arial" panose="020B0604020202020204" pitchFamily="34" charset="0"/>
                          </a:rPr>
                          <m:t>−0.22820</m:t>
                        </m:r>
                      </m:sup>
                    </m:sSup>
                    <m:r>
                      <a:rPr lang="en-US" altLang="en-US" sz="2000" i="1">
                        <a:solidFill>
                          <a:srgbClr val="000000"/>
                        </a:solidFill>
                        <a:latin typeface="Cambria Math" panose="02040503050406030204" pitchFamily="18" charset="0"/>
                        <a:cs typeface="Arial" panose="020B0604020202020204" pitchFamily="34" charset="0"/>
                      </a:rPr>
                      <m:t>=0.796)</m:t>
                    </m:r>
                  </m:oMath>
                </a14:m>
                <a:r>
                  <a:rPr lang="en-US" sz="2000" dirty="0"/>
                  <a:t>. This tells us that the odds of there being a hospital in an urban zip code are </a:t>
                </a:r>
                <a:r>
                  <a:rPr lang="en-US" sz="2000" i="1" dirty="0"/>
                  <a:t>lower</a:t>
                </a:r>
                <a:r>
                  <a:rPr lang="en-US" sz="2000" dirty="0"/>
                  <a:t> than the odds of there being a hospital in a non-urban zip code, and conversely, the odds of there being a hospital in a non-urban zip code are </a:t>
                </a:r>
                <a:r>
                  <a:rPr lang="en-US" sz="2000" i="1" dirty="0"/>
                  <a:t>higher</a:t>
                </a:r>
                <a:r>
                  <a:rPr lang="en-US" sz="2000" dirty="0"/>
                  <a:t> than the odds of there being a hospital in an urban zip code (OR = 1/0.796 = 1.256). Said differently, the odds of there being a hospital in a non-urban zip code are (1.256 – 1)*100% = 25.6% higher than in an urban zip code and the odds of there being a hospital in an urban zip code are (0.796 – 1)*100% = 20.4% </a:t>
                </a:r>
                <a:r>
                  <a:rPr lang="en-US" sz="2000" i="1" dirty="0"/>
                  <a:t>lower</a:t>
                </a:r>
                <a:r>
                  <a:rPr lang="en-US" sz="2000" dirty="0"/>
                  <a:t> than in a non-urban zip code, holding values of Population and </a:t>
                </a:r>
                <a:r>
                  <a:rPr lang="en-US" sz="2000" dirty="0" err="1"/>
                  <a:t>NearbyHospital</a:t>
                </a:r>
                <a:r>
                  <a:rPr lang="en-US" sz="2000" dirty="0"/>
                  <a:t> constant.</a:t>
                </a:r>
              </a:p>
            </p:txBody>
          </p:sp>
        </mc:Choice>
        <mc:Fallback xmlns="">
          <p:sp>
            <p:nvSpPr>
              <p:cNvPr id="5" name="Rectangle 4"/>
              <p:cNvSpPr>
                <a:spLocks noRot="1" noChangeAspect="1" noMove="1" noResize="1" noEditPoints="1" noAdjustHandles="1" noChangeArrowheads="1" noChangeShapeType="1" noTextEdit="1"/>
              </p:cNvSpPr>
              <p:nvPr/>
            </p:nvSpPr>
            <p:spPr>
              <a:xfrm>
                <a:off x="-23814" y="3836989"/>
                <a:ext cx="12215812" cy="2876813"/>
              </a:xfrm>
              <a:prstGeom prst="rect">
                <a:avLst/>
              </a:prstGeom>
              <a:blipFill>
                <a:blip r:embed="rId3"/>
                <a:stretch>
                  <a:fillRect l="-449" t="-1059" r="-948" b="-2754"/>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169259" y="1231107"/>
            <a:ext cx="6696075" cy="2124075"/>
          </a:xfrm>
          <a:prstGeom prst="rect">
            <a:avLst/>
          </a:prstGeom>
        </p:spPr>
      </p:pic>
    </p:spTree>
    <p:extLst>
      <p:ext uri="{BB962C8B-B14F-4D97-AF65-F5344CB8AC3E}">
        <p14:creationId xmlns:p14="http://schemas.microsoft.com/office/powerpoint/2010/main" val="1882247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25"/>
            <a:ext cx="10515600" cy="980281"/>
          </a:xfrm>
        </p:spPr>
        <p:txBody>
          <a:bodyPr/>
          <a:lstStyle/>
          <a:p>
            <a:r>
              <a:rPr lang="en-US" dirty="0"/>
              <a:t>Elaborating…</a:t>
            </a:r>
          </a:p>
        </p:txBody>
      </p:sp>
      <p:pic>
        <p:nvPicPr>
          <p:cNvPr id="3" name="Picture 2"/>
          <p:cNvPicPr>
            <a:picLocks noChangeAspect="1"/>
          </p:cNvPicPr>
          <p:nvPr/>
        </p:nvPicPr>
        <p:blipFill>
          <a:blip r:embed="rId2"/>
          <a:stretch>
            <a:fillRect/>
          </a:stretch>
        </p:blipFill>
        <p:spPr>
          <a:xfrm>
            <a:off x="1895475" y="919162"/>
            <a:ext cx="8401050" cy="5629275"/>
          </a:xfrm>
          <a:prstGeom prst="rect">
            <a:avLst/>
          </a:prstGeom>
        </p:spPr>
      </p:pic>
      <p:pic>
        <p:nvPicPr>
          <p:cNvPr id="4" name="Picture 3"/>
          <p:cNvPicPr>
            <a:picLocks noChangeAspect="1"/>
          </p:cNvPicPr>
          <p:nvPr/>
        </p:nvPicPr>
        <p:blipFill>
          <a:blip r:embed="rId3"/>
          <a:stretch>
            <a:fillRect/>
          </a:stretch>
        </p:blipFill>
        <p:spPr>
          <a:xfrm>
            <a:off x="7042150" y="432990"/>
            <a:ext cx="4152900" cy="209550"/>
          </a:xfrm>
          <a:prstGeom prst="rect">
            <a:avLst/>
          </a:prstGeom>
        </p:spPr>
      </p:pic>
      <p:pic>
        <p:nvPicPr>
          <p:cNvPr id="5" name="Picture 4"/>
          <p:cNvPicPr>
            <a:picLocks noChangeAspect="1"/>
          </p:cNvPicPr>
          <p:nvPr/>
        </p:nvPicPr>
        <p:blipFill>
          <a:blip r:embed="rId4"/>
          <a:stretch>
            <a:fillRect/>
          </a:stretch>
        </p:blipFill>
        <p:spPr>
          <a:xfrm>
            <a:off x="8802687" y="185142"/>
            <a:ext cx="2486025" cy="219075"/>
          </a:xfrm>
          <a:prstGeom prst="rect">
            <a:avLst/>
          </a:prstGeom>
        </p:spPr>
      </p:pic>
      <p:sp>
        <p:nvSpPr>
          <p:cNvPr id="6" name="TextBox 5"/>
          <p:cNvSpPr txBox="1"/>
          <p:nvPr/>
        </p:nvSpPr>
        <p:spPr>
          <a:xfrm>
            <a:off x="3902299" y="1339403"/>
            <a:ext cx="7386413" cy="369332"/>
          </a:xfrm>
          <a:prstGeom prst="rect">
            <a:avLst/>
          </a:prstGeom>
          <a:noFill/>
        </p:spPr>
        <p:txBody>
          <a:bodyPr wrap="square" rtlCol="0">
            <a:spAutoFit/>
          </a:bodyPr>
          <a:lstStyle/>
          <a:p>
            <a:r>
              <a:rPr lang="en-US" i="1" dirty="0"/>
              <a:t>NearbyHospital1 = 1			           NearbyHospital1 = 0</a:t>
            </a:r>
          </a:p>
        </p:txBody>
      </p:sp>
    </p:spTree>
    <p:extLst>
      <p:ext uri="{BB962C8B-B14F-4D97-AF65-F5344CB8AC3E}">
        <p14:creationId xmlns:p14="http://schemas.microsoft.com/office/powerpoint/2010/main" val="3982229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91531" y="1027906"/>
            <a:ext cx="8008937" cy="5765002"/>
          </a:xfrm>
          <a:prstGeom prst="rect">
            <a:avLst/>
          </a:prstGeom>
        </p:spPr>
      </p:pic>
      <p:sp>
        <p:nvSpPr>
          <p:cNvPr id="5" name="Title 1"/>
          <p:cNvSpPr>
            <a:spLocks noGrp="1"/>
          </p:cNvSpPr>
          <p:nvPr>
            <p:ph type="title"/>
          </p:nvPr>
        </p:nvSpPr>
        <p:spPr>
          <a:xfrm>
            <a:off x="0" y="47625"/>
            <a:ext cx="10515600" cy="980281"/>
          </a:xfrm>
        </p:spPr>
        <p:txBody>
          <a:bodyPr/>
          <a:lstStyle/>
          <a:p>
            <a:r>
              <a:rPr lang="en-US" dirty="0"/>
              <a:t>Elaborating…</a:t>
            </a:r>
          </a:p>
        </p:txBody>
      </p:sp>
      <p:pic>
        <p:nvPicPr>
          <p:cNvPr id="2" name="Picture 1"/>
          <p:cNvPicPr>
            <a:picLocks noChangeAspect="1"/>
          </p:cNvPicPr>
          <p:nvPr/>
        </p:nvPicPr>
        <p:blipFill>
          <a:blip r:embed="rId4"/>
          <a:stretch>
            <a:fillRect/>
          </a:stretch>
        </p:blipFill>
        <p:spPr>
          <a:xfrm>
            <a:off x="7466012" y="692150"/>
            <a:ext cx="4143375" cy="190500"/>
          </a:xfrm>
          <a:prstGeom prst="rect">
            <a:avLst/>
          </a:prstGeom>
        </p:spPr>
      </p:pic>
      <p:pic>
        <p:nvPicPr>
          <p:cNvPr id="6" name="Picture 5"/>
          <p:cNvPicPr>
            <a:picLocks noChangeAspect="1"/>
          </p:cNvPicPr>
          <p:nvPr/>
        </p:nvPicPr>
        <p:blipFill>
          <a:blip r:embed="rId5"/>
          <a:stretch>
            <a:fillRect/>
          </a:stretch>
        </p:blipFill>
        <p:spPr>
          <a:xfrm>
            <a:off x="9272587" y="437356"/>
            <a:ext cx="2486025" cy="219075"/>
          </a:xfrm>
          <a:prstGeom prst="rect">
            <a:avLst/>
          </a:prstGeom>
        </p:spPr>
      </p:pic>
      <p:sp>
        <p:nvSpPr>
          <p:cNvPr id="3" name="TextBox 2"/>
          <p:cNvSpPr txBox="1"/>
          <p:nvPr/>
        </p:nvSpPr>
        <p:spPr>
          <a:xfrm>
            <a:off x="4069724" y="1313645"/>
            <a:ext cx="7237927" cy="369332"/>
          </a:xfrm>
          <a:prstGeom prst="rect">
            <a:avLst/>
          </a:prstGeom>
          <a:noFill/>
        </p:spPr>
        <p:txBody>
          <a:bodyPr wrap="square" rtlCol="0">
            <a:spAutoFit/>
          </a:bodyPr>
          <a:lstStyle/>
          <a:p>
            <a:r>
              <a:rPr lang="en-US" i="1" dirty="0"/>
              <a:t>Urban = 1					   Urban = 0</a:t>
            </a:r>
          </a:p>
        </p:txBody>
      </p:sp>
    </p:spTree>
    <p:extLst>
      <p:ext uri="{BB962C8B-B14F-4D97-AF65-F5344CB8AC3E}">
        <p14:creationId xmlns:p14="http://schemas.microsoft.com/office/powerpoint/2010/main" val="35827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12800"/>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3416299"/>
                <a:ext cx="12192000" cy="3441701"/>
              </a:xfrm>
            </p:spPr>
            <p:txBody>
              <a:bodyPr/>
              <a:lstStyle/>
              <a:p>
                <a:r>
                  <a:rPr lang="en-US" dirty="0"/>
                  <a:t>What is the probability of there being a hospital in a zip code where population is 5000 people (x</a:t>
                </a:r>
                <a:r>
                  <a:rPr lang="en-US" baseline="-25000" dirty="0"/>
                  <a:t>1</a:t>
                </a:r>
                <a:r>
                  <a:rPr lang="en-US" dirty="0"/>
                  <a:t>=5000), there’s a hospital in a nearby zip code (x</a:t>
                </a:r>
                <a:r>
                  <a:rPr lang="en-US" baseline="-25000" dirty="0"/>
                  <a:t>2</a:t>
                </a:r>
                <a:r>
                  <a:rPr lang="en-US" dirty="0"/>
                  <a:t>=1) and the zip code itself is urban (x</a:t>
                </a:r>
                <a:r>
                  <a:rPr lang="en-US" baseline="-25000" dirty="0"/>
                  <a:t>3</a:t>
                </a:r>
                <a:r>
                  <a:rPr lang="en-US" dirty="0"/>
                  <a:t>=1)? </a:t>
                </a:r>
              </a:p>
              <a:p>
                <a:r>
                  <a:rPr lang="en-US" dirty="0"/>
                  <a:t>Recall that </a:t>
                </a:r>
                <a14:m>
                  <m:oMath xmlns:m="http://schemas.openxmlformats.org/officeDocument/2006/math">
                    <m:r>
                      <a:rPr lang="en-US" i="1">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sub>
                            </m:sSub>
                          </m:sup>
                        </m:sSup>
                      </m:den>
                    </m:f>
                    <m:r>
                      <a:rPr lang="en-US" b="0" i="1" smtClean="0">
                        <a:latin typeface="Cambria Math" panose="02040503050406030204" pitchFamily="18" charset="0"/>
                      </a:rPr>
                      <m:t>.</m:t>
                    </m:r>
                  </m:oMath>
                </a14:m>
                <a:endParaRPr lang="en-US" b="0" i="1" dirty="0">
                  <a:latin typeface="Cambria Math" panose="02040503050406030204" pitchFamily="18" charset="0"/>
                </a:endParaRPr>
              </a:p>
              <a:p>
                <a:r>
                  <a:rPr lang="en-US" b="0" dirty="0"/>
                  <a:t>Plugging in the values above,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−7.52</m:t>
                            </m:r>
                            <m:r>
                              <a:rPr lang="en-US" i="1">
                                <a:latin typeface="Cambria Math" panose="02040503050406030204" pitchFamily="18" charset="0"/>
                              </a:rPr>
                              <m:t>+</m:t>
                            </m:r>
                            <m:r>
                              <a:rPr lang="en-US" b="0" i="1" smtClean="0">
                                <a:latin typeface="Cambria Math" panose="02040503050406030204" pitchFamily="18" charset="0"/>
                              </a:rPr>
                              <m:t>0.0014∗5000</m:t>
                            </m:r>
                            <m:r>
                              <a:rPr lang="en-US" i="1">
                                <a:latin typeface="Cambria Math" panose="02040503050406030204" pitchFamily="18" charset="0"/>
                              </a:rPr>
                              <m:t>+</m:t>
                            </m:r>
                            <m:r>
                              <a:rPr lang="en-US" b="0" i="1" smtClean="0">
                                <a:latin typeface="Cambria Math" panose="02040503050406030204" pitchFamily="18" charset="0"/>
                              </a:rPr>
                              <m:t>0.56∗1−0.23∗1</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−7.52+0.0014∗5000+0.56∗1−0.23∗1</m:t>
                            </m:r>
                          </m:sup>
                        </m:sSup>
                      </m:den>
                    </m:f>
                    <m:r>
                      <a:rPr lang="en-US" b="0" i="1" smtClean="0">
                        <a:latin typeface="Cambria Math" panose="02040503050406030204" pitchFamily="18" charset="0"/>
                      </a:rPr>
                      <m:t>=0.453</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3416299"/>
                <a:ext cx="12192000" cy="3441701"/>
              </a:xfrm>
              <a:blipFill rotWithShape="0">
                <a:blip r:embed="rId2"/>
                <a:stretch>
                  <a:fillRect l="-900" t="-2832" r="-11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0" y="1008856"/>
            <a:ext cx="6696075" cy="2124075"/>
          </a:xfrm>
          <a:prstGeom prst="rect">
            <a:avLst/>
          </a:prstGeom>
        </p:spPr>
      </p:pic>
    </p:spTree>
    <p:extLst>
      <p:ext uri="{BB962C8B-B14F-4D97-AF65-F5344CB8AC3E}">
        <p14:creationId xmlns:p14="http://schemas.microsoft.com/office/powerpoint/2010/main" val="2025607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Calculating Odds Ratios from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The following R command gives the odds ratios (as well as the 95% confidence interval for the odds ratios)</a:t>
            </a:r>
          </a:p>
        </p:txBody>
      </p:sp>
      <p:pic>
        <p:nvPicPr>
          <p:cNvPr id="4" name="Picture 3"/>
          <p:cNvPicPr>
            <a:picLocks noChangeAspect="1"/>
          </p:cNvPicPr>
          <p:nvPr/>
        </p:nvPicPr>
        <p:blipFill>
          <a:blip r:embed="rId3"/>
          <a:stretch>
            <a:fillRect/>
          </a:stretch>
        </p:blipFill>
        <p:spPr>
          <a:xfrm>
            <a:off x="2578100" y="2095500"/>
            <a:ext cx="6401634" cy="1556761"/>
          </a:xfrm>
          <a:prstGeom prst="rect">
            <a:avLst/>
          </a:prstGeom>
        </p:spPr>
      </p:pic>
      <p:pic>
        <p:nvPicPr>
          <p:cNvPr id="5" name="Picture 4"/>
          <p:cNvPicPr>
            <a:picLocks noChangeAspect="1"/>
          </p:cNvPicPr>
          <p:nvPr/>
        </p:nvPicPr>
        <p:blipFill>
          <a:blip r:embed="rId4"/>
          <a:stretch>
            <a:fillRect/>
          </a:stretch>
        </p:blipFill>
        <p:spPr>
          <a:xfrm>
            <a:off x="2594815" y="4621944"/>
            <a:ext cx="7781085" cy="1579841"/>
          </a:xfrm>
          <a:prstGeom prst="rect">
            <a:avLst/>
          </a:prstGeom>
        </p:spPr>
      </p:pic>
      <p:sp>
        <p:nvSpPr>
          <p:cNvPr id="6" name="Content Placeholder 2"/>
          <p:cNvSpPr txBox="1">
            <a:spLocks/>
          </p:cNvSpPr>
          <p:nvPr/>
        </p:nvSpPr>
        <p:spPr>
          <a:xfrm>
            <a:off x="0" y="40370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If we want a 99% confidence interval for the odds ratio, we simply indicate it in the command:</a:t>
            </a:r>
          </a:p>
        </p:txBody>
      </p:sp>
      <p:sp>
        <p:nvSpPr>
          <p:cNvPr id="7" name="Content Placeholder 2"/>
          <p:cNvSpPr txBox="1">
            <a:spLocks/>
          </p:cNvSpPr>
          <p:nvPr/>
        </p:nvSpPr>
        <p:spPr>
          <a:xfrm>
            <a:off x="12700" y="6361114"/>
            <a:ext cx="12192000"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What happens if 1 is in the CI?</a:t>
            </a:r>
          </a:p>
        </p:txBody>
      </p:sp>
    </p:spTree>
    <p:extLst>
      <p:ext uri="{BB962C8B-B14F-4D97-AF65-F5344CB8AC3E}">
        <p14:creationId xmlns:p14="http://schemas.microsoft.com/office/powerpoint/2010/main" val="2340362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1"/>
                <a:ext cx="12192000" cy="952500"/>
              </a:xfrm>
            </p:spPr>
            <p:txBody>
              <a:bodyPr/>
              <a:lstStyle/>
              <a:p>
                <a:r>
                  <a:rPr lang="en-US" dirty="0"/>
                  <a:t>Merging Odds Ratios to </a:t>
                </a:r>
                <a14:m>
                  <m:oMath xmlns:m="http://schemas.openxmlformats.org/officeDocument/2006/math">
                    <m:r>
                      <a:rPr lang="en-US" altLang="en-US" b="0" i="1">
                        <a:solidFill>
                          <a:srgbClr val="000000"/>
                        </a:solidFill>
                        <a:latin typeface="Cambria Math" panose="02040503050406030204" pitchFamily="18" charset="0"/>
                        <a:ea typeface="Cambria Math" panose="02040503050406030204" pitchFamily="18" charset="0"/>
                        <a:cs typeface="Arial" panose="020B0604020202020204" pitchFamily="34" charset="0"/>
                      </a:rPr>
                      <m:t>𝛽</m:t>
                    </m:r>
                    <m:r>
                      <a:rPr lang="en-US" altLang="en-US" i="1">
                        <a:solidFill>
                          <a:srgbClr val="000000"/>
                        </a:solidFill>
                        <a:latin typeface="Cambria Math" panose="02040503050406030204" pitchFamily="18" charset="0"/>
                        <a:ea typeface="Cambria Math" panose="02040503050406030204" pitchFamily="18" charset="0"/>
                        <a:cs typeface="Arial" panose="020B0604020202020204" pitchFamily="34" charset="0"/>
                      </a:rPr>
                      <m:t> </m:t>
                    </m:r>
                  </m:oMath>
                </a14:m>
                <a:r>
                  <a:rPr lang="en-US" dirty="0"/>
                  <a:t>Coefficients in R</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1"/>
                <a:ext cx="12192000" cy="952500"/>
              </a:xfrm>
              <a:blipFill rotWithShape="0">
                <a:blip r:embed="rId2"/>
                <a:stretch>
                  <a:fillRect l="-2000" t="-6410" b="-17308"/>
                </a:stretch>
              </a:blipFill>
            </p:spPr>
            <p:txBody>
              <a:bodyPr/>
              <a:lstStyle/>
              <a:p>
                <a:r>
                  <a:rPr lang="en-US">
                    <a:noFill/>
                  </a:rPr>
                  <a:t> </a:t>
                </a:r>
              </a:p>
            </p:txBody>
          </p:sp>
        </mc:Fallback>
      </mc:AlternateContent>
      <p:sp>
        <p:nvSpPr>
          <p:cNvPr id="3" name="Content Placeholder 2"/>
          <p:cNvSpPr>
            <a:spLocks noGrp="1"/>
          </p:cNvSpPr>
          <p:nvPr>
            <p:ph idx="1"/>
          </p:nvPr>
        </p:nvSpPr>
        <p:spPr>
          <a:xfrm>
            <a:off x="0" y="1114425"/>
            <a:ext cx="12192000" cy="981075"/>
          </a:xfrm>
        </p:spPr>
        <p:txBody>
          <a:bodyPr>
            <a:normAutofit/>
          </a:bodyPr>
          <a:lstStyle/>
          <a:p>
            <a:r>
              <a:rPr lang="en-US" sz="2400" dirty="0"/>
              <a:t>A good way to view the Coefficients, P-Values, Odds Ratios and Confidence Intervals together:</a:t>
            </a:r>
          </a:p>
        </p:txBody>
      </p:sp>
      <p:pic>
        <p:nvPicPr>
          <p:cNvPr id="8" name="Picture 7"/>
          <p:cNvPicPr>
            <a:picLocks noChangeAspect="1"/>
          </p:cNvPicPr>
          <p:nvPr/>
        </p:nvPicPr>
        <p:blipFill>
          <a:blip r:embed="rId3"/>
          <a:stretch>
            <a:fillRect/>
          </a:stretch>
        </p:blipFill>
        <p:spPr>
          <a:xfrm>
            <a:off x="250520" y="1604962"/>
            <a:ext cx="10910170" cy="2386284"/>
          </a:xfrm>
          <a:prstGeom prst="rect">
            <a:avLst/>
          </a:prstGeom>
        </p:spPr>
      </p:pic>
      <p:pic>
        <p:nvPicPr>
          <p:cNvPr id="9" name="Picture 8"/>
          <p:cNvPicPr>
            <a:picLocks noChangeAspect="1"/>
          </p:cNvPicPr>
          <p:nvPr/>
        </p:nvPicPr>
        <p:blipFill>
          <a:blip r:embed="rId4"/>
          <a:stretch>
            <a:fillRect/>
          </a:stretch>
        </p:blipFill>
        <p:spPr>
          <a:xfrm>
            <a:off x="250520" y="4481782"/>
            <a:ext cx="11727336" cy="1129877"/>
          </a:xfrm>
          <a:prstGeom prst="rect">
            <a:avLst/>
          </a:prstGeom>
        </p:spPr>
      </p:pic>
    </p:spTree>
    <p:extLst>
      <p:ext uri="{BB962C8B-B14F-4D97-AF65-F5344CB8AC3E}">
        <p14:creationId xmlns:p14="http://schemas.microsoft.com/office/powerpoint/2010/main" val="259190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81075"/>
          </a:xfrm>
        </p:spPr>
        <p:txBody>
          <a:bodyPr/>
          <a:lstStyle/>
          <a:p>
            <a:r>
              <a:rPr lang="en-US" dirty="0"/>
              <a:t>Hypothesis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90601"/>
                <a:ext cx="12192000" cy="4000500"/>
              </a:xfrm>
            </p:spPr>
            <p:txBody>
              <a:bodyPr>
                <a:normAutofit/>
              </a:bodyPr>
              <a:lstStyle/>
              <a:p>
                <a:r>
                  <a:rPr lang="en-US" sz="2000" dirty="0"/>
                  <a:t>Here, we are doing the following hypothesis test for each predictor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rPr>
                          <m:t>𝑖</m:t>
                        </m:r>
                      </m:sub>
                    </m:sSub>
                  </m:oMath>
                </a14:m>
                <a:r>
                  <a:rPr lang="en-US" sz="2000" dirty="0"/>
                  <a:t>:</a:t>
                </a:r>
              </a:p>
              <a:p>
                <a:pPr lvl="1"/>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𝐻</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b="0" i="1" smtClean="0">
                        <a:latin typeface="Cambria Math" panose="02040503050406030204" pitchFamily="18" charset="0"/>
                      </a:rPr>
                      <m:t>=0 (</m:t>
                    </m:r>
                    <m:sSub>
                      <m:sSubPr>
                        <m:ctrlPr>
                          <a:rPr lang="en-US" sz="1800" i="1">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b="0" i="1" smtClean="0">
                        <a:latin typeface="Cambria Math" panose="02040503050406030204" pitchFamily="18" charset="0"/>
                      </a:rPr>
                      <m:t>=1)</m:t>
                    </m:r>
                  </m:oMath>
                </a14:m>
                <a:endParaRPr lang="en-US" sz="1800" b="0" dirty="0"/>
              </a:p>
              <a:p>
                <a:pPr lvl="1"/>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smtClean="0">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rPr>
                      <m:t>0</m:t>
                    </m:r>
                    <m:r>
                      <a:rPr lang="en-US" sz="1800" b="0" i="1" smtClean="0">
                        <a:latin typeface="Cambria Math" panose="02040503050406030204" pitchFamily="18" charset="0"/>
                      </a:rPr>
                      <m:t> </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𝑂𝑅</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1)</m:t>
                    </m:r>
                  </m:oMath>
                </a14:m>
                <a:endParaRPr lang="en-US" sz="1800" dirty="0"/>
              </a:p>
              <a:p>
                <a:r>
                  <a:rPr lang="en-US" sz="2000" dirty="0"/>
                  <a:t>It so happens that the quantity </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m:t>
                        </m:r>
                      </m:num>
                      <m:den>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r>
                          <a:rPr lang="en-US" sz="2000" b="0" i="1" smtClean="0">
                            <a:latin typeface="Cambria Math" panose="02040503050406030204" pitchFamily="18" charset="0"/>
                          </a:rPr>
                          <m:t>−0</m:t>
                        </m:r>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has a standard normal distribution. </a:t>
                </a:r>
              </a:p>
              <a:p>
                <a:r>
                  <a:rPr lang="en-US" sz="2000" dirty="0"/>
                  <a:t>That is,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r>
                      <a:rPr lang="en-US" sz="2000" b="0" i="1" smtClean="0">
                        <a:latin typeface="Cambria Math" panose="02040503050406030204" pitchFamily="18" charset="0"/>
                      </a:rPr>
                      <m:t>=</m:t>
                    </m:r>
                    <m:r>
                      <a:rPr lang="en-US" sz="2000" b="0" i="1" smtClean="0">
                        <a:latin typeface="Cambria Math" panose="02040503050406030204" pitchFamily="18" charset="0"/>
                      </a:rPr>
                      <m:t>𝑧</m:t>
                    </m:r>
                  </m:oMath>
                </a14:m>
                <a:endParaRPr lang="en-US" sz="2000" b="0" dirty="0"/>
              </a:p>
              <a:p>
                <a:r>
                  <a:rPr lang="en-US" sz="2000" dirty="0"/>
                  <a:t>The quantity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𝛽</m:t>
                                    </m:r>
                                  </m:e>
                                </m:acc>
                              </m:e>
                              <m:sub>
                                <m:r>
                                  <a:rPr lang="en-US" sz="2000" i="1">
                                    <a:latin typeface="Cambria Math" panose="02040503050406030204" pitchFamily="18" charset="0"/>
                                  </a:rPr>
                                  <m:t>𝑖</m:t>
                                </m:r>
                              </m:sub>
                            </m:sSub>
                          </m:sub>
                        </m:sSub>
                      </m:den>
                    </m:f>
                  </m:oMath>
                </a14:m>
                <a:r>
                  <a:rPr lang="en-US" sz="2000" dirty="0"/>
                  <a:t> is sometimes called the Wald statistic within the context of logistic regression.</a:t>
                </a:r>
              </a:p>
              <a:p>
                <a:r>
                  <a:rPr lang="en-US" sz="2000" dirty="0"/>
                  <a:t>The p-value for each term may be obtained using the standard normal (z) tables.</a:t>
                </a:r>
              </a:p>
              <a:p>
                <a:r>
                  <a:rPr lang="en-US" sz="2000" dirty="0"/>
                  <a:t>This information is also available in the R output.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90601"/>
                <a:ext cx="12192000" cy="4000500"/>
              </a:xfrm>
              <a:blipFill rotWithShape="0">
                <a:blip r:embed="rId2"/>
                <a:stretch>
                  <a:fillRect l="-450" t="-1677"/>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562224" y="5173301"/>
            <a:ext cx="6607175" cy="1684698"/>
          </a:xfrm>
          <a:prstGeom prst="rect">
            <a:avLst/>
          </a:prstGeom>
        </p:spPr>
      </p:pic>
    </p:spTree>
    <p:extLst>
      <p:ext uri="{BB962C8B-B14F-4D97-AF65-F5344CB8AC3E}">
        <p14:creationId xmlns:p14="http://schemas.microsoft.com/office/powerpoint/2010/main" val="426356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4700"/>
          </a:xfrm>
        </p:spPr>
        <p:txBody>
          <a:bodyPr/>
          <a:lstStyle/>
          <a:p>
            <a:r>
              <a:rPr lang="en-US" dirty="0"/>
              <a:t>R-Squared</a:t>
            </a:r>
          </a:p>
        </p:txBody>
      </p:sp>
      <p:sp>
        <p:nvSpPr>
          <p:cNvPr id="3" name="Content Placeholder 2"/>
          <p:cNvSpPr>
            <a:spLocks noGrp="1"/>
          </p:cNvSpPr>
          <p:nvPr>
            <p:ph idx="1"/>
          </p:nvPr>
        </p:nvSpPr>
        <p:spPr>
          <a:xfrm>
            <a:off x="0" y="774701"/>
            <a:ext cx="12192000" cy="5641975"/>
          </a:xfrm>
        </p:spPr>
        <p:txBody>
          <a:bodyPr numCol="2">
            <a:normAutofit/>
          </a:bodyPr>
          <a:lstStyle/>
          <a:p>
            <a:r>
              <a:rPr lang="en-US" sz="2000" dirty="0"/>
              <a:t>Formulas omitted here</a:t>
            </a:r>
          </a:p>
          <a:p>
            <a:r>
              <a:rPr lang="en-US" sz="2000" dirty="0"/>
              <a:t>The higher the R-Squared, the better</a:t>
            </a:r>
          </a:p>
          <a:p>
            <a:r>
              <a:rPr lang="en-US" sz="2000" dirty="0"/>
              <a:t>Unlike OLS regression, R-Squared cannot be interpreted as the % of variance explained by the model</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It’s rarely used</a:t>
            </a:r>
          </a:p>
          <a:p>
            <a:r>
              <a:rPr lang="en-US" sz="2000" dirty="0"/>
              <a:t>The </a:t>
            </a:r>
            <a:r>
              <a:rPr lang="en-US" sz="2000" dirty="0" err="1"/>
              <a:t>glm</a:t>
            </a:r>
            <a:r>
              <a:rPr lang="en-US" sz="2000" dirty="0"/>
              <a:t> command in R doesn’t produce an R-Squared</a:t>
            </a:r>
          </a:p>
          <a:p>
            <a:r>
              <a:rPr lang="en-US" sz="2000" dirty="0"/>
              <a:t>We can use the </a:t>
            </a:r>
            <a:r>
              <a:rPr lang="en-US" sz="2000" dirty="0" err="1"/>
              <a:t>rms</a:t>
            </a:r>
            <a:r>
              <a:rPr lang="en-US" sz="2000" dirty="0"/>
              <a:t> package in R to run the Logistic regression. This yields an R-squared (</a:t>
            </a:r>
            <a:r>
              <a:rPr lang="en-US" sz="2000" dirty="0" err="1"/>
              <a:t>Nagelkerke</a:t>
            </a:r>
            <a:r>
              <a:rPr lang="en-US" sz="2000" dirty="0"/>
              <a:t> 1991*)</a:t>
            </a:r>
          </a:p>
        </p:txBody>
      </p:sp>
      <p:pic>
        <p:nvPicPr>
          <p:cNvPr id="6" name="Picture 5"/>
          <p:cNvPicPr>
            <a:picLocks noChangeAspect="1"/>
          </p:cNvPicPr>
          <p:nvPr/>
        </p:nvPicPr>
        <p:blipFill>
          <a:blip r:embed="rId2"/>
          <a:stretch>
            <a:fillRect/>
          </a:stretch>
        </p:blipFill>
        <p:spPr>
          <a:xfrm>
            <a:off x="2098674" y="2304606"/>
            <a:ext cx="7680326" cy="4286694"/>
          </a:xfrm>
          <a:prstGeom prst="rect">
            <a:avLst/>
          </a:prstGeom>
        </p:spPr>
      </p:pic>
      <p:sp>
        <p:nvSpPr>
          <p:cNvPr id="4" name="Rectangle 3"/>
          <p:cNvSpPr/>
          <p:nvPr/>
        </p:nvSpPr>
        <p:spPr>
          <a:xfrm>
            <a:off x="0" y="6591300"/>
            <a:ext cx="12192000" cy="307777"/>
          </a:xfrm>
          <a:prstGeom prst="rect">
            <a:avLst/>
          </a:prstGeom>
        </p:spPr>
        <p:txBody>
          <a:bodyPr wrap="square">
            <a:spAutoFit/>
          </a:bodyPr>
          <a:lstStyle/>
          <a:p>
            <a:r>
              <a:rPr lang="en-US" sz="1400" dirty="0">
                <a:solidFill>
                  <a:srgbClr val="000000"/>
                </a:solidFill>
              </a:rPr>
              <a:t>*</a:t>
            </a:r>
            <a:r>
              <a:rPr lang="en-US" sz="1400" dirty="0" err="1">
                <a:solidFill>
                  <a:srgbClr val="000000"/>
                </a:solidFill>
              </a:rPr>
              <a:t>Nagelkerke</a:t>
            </a:r>
            <a:r>
              <a:rPr lang="en-US" sz="1400" dirty="0">
                <a:solidFill>
                  <a:srgbClr val="000000"/>
                </a:solidFill>
              </a:rPr>
              <a:t>, N.J.D. (1991) “A note on a general definition of the coefficient of determination.” </a:t>
            </a:r>
            <a:r>
              <a:rPr lang="en-US" sz="1400" i="1" dirty="0" err="1">
                <a:solidFill>
                  <a:srgbClr val="000000"/>
                </a:solidFill>
              </a:rPr>
              <a:t>Biometrika</a:t>
            </a:r>
            <a:r>
              <a:rPr lang="en-US" sz="1400" i="1" dirty="0">
                <a:solidFill>
                  <a:srgbClr val="000000"/>
                </a:solidFill>
              </a:rPr>
              <a:t> </a:t>
            </a:r>
            <a:r>
              <a:rPr lang="en-US" sz="1400" dirty="0">
                <a:solidFill>
                  <a:srgbClr val="000000"/>
                </a:solidFill>
              </a:rPr>
              <a:t>78: 691-692.</a:t>
            </a:r>
            <a:endParaRPr lang="en-US" sz="1400" dirty="0"/>
          </a:p>
        </p:txBody>
      </p:sp>
    </p:spTree>
    <p:extLst>
      <p:ext uri="{BB962C8B-B14F-4D97-AF65-F5344CB8AC3E}">
        <p14:creationId xmlns:p14="http://schemas.microsoft.com/office/powerpoint/2010/main" val="543907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6775"/>
          </a:xfrm>
        </p:spPr>
        <p:txBody>
          <a:bodyPr/>
          <a:lstStyle/>
          <a:p>
            <a:r>
              <a:rPr lang="en-US" dirty="0"/>
              <a:t>Goodness of Model Fit Statistics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02294"/>
                <a:ext cx="12192000" cy="5755706"/>
              </a:xfrm>
            </p:spPr>
            <p:txBody>
              <a:bodyPr>
                <a:normAutofit lnSpcReduction="10000"/>
              </a:bodyPr>
              <a:lstStyle/>
              <a:p>
                <a:r>
                  <a:rPr lang="en-US" dirty="0"/>
                  <a:t>In linear regression, residuals are defined as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e>
                      <m:sub>
                        <m:r>
                          <a:rPr lang="en-US" b="0" i="1" smtClean="0">
                            <a:latin typeface="Cambria Math" panose="02040503050406030204" pitchFamily="18" charset="0"/>
                            <a:ea typeface="Cambria Math" panose="02040503050406030204" pitchFamily="18" charset="0"/>
                          </a:rPr>
                          <m:t>𝑖</m:t>
                        </m:r>
                      </m:sub>
                    </m:sSub>
                  </m:oMath>
                </a14:m>
                <a:r>
                  <a:rPr lang="en-US" dirty="0"/>
                  <a:t> (predicted values of the dependent variable subtracted from the observed values of the dependent variable)</a:t>
                </a:r>
              </a:p>
              <a:p>
                <a:r>
                  <a:rPr lang="en-US" dirty="0"/>
                  <a:t>Same logic applies in logistic regression. Here again,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However 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oMath>
                </a14:m>
                <a:r>
                  <a:rPr lang="en-US" dirty="0"/>
                  <a:t> is a probability, specifically, the probability that Y=1.</a:t>
                </a:r>
              </a:p>
              <a:p>
                <a:pPr marL="0" indent="0" algn="ctr">
                  <a:buNone/>
                </a:pP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3</m:t>
                                </m:r>
                                <m:r>
                                  <a:rPr lang="en-US" b="0" i="1" smtClean="0">
                                    <a:latin typeface="Cambria Math" panose="02040503050406030204" pitchFamily="18" charset="0"/>
                                  </a:rPr>
                                  <m:t>𝑖</m:t>
                                </m:r>
                              </m:sub>
                            </m:sSub>
                          </m:sup>
                        </m:sSup>
                      </m:den>
                    </m:f>
                  </m:oMath>
                </a14:m>
                <a:endParaRPr lang="en-US" dirty="0"/>
              </a:p>
              <a:p>
                <a:r>
                  <a:rPr lang="en-US" dirty="0"/>
                  <a:t>Technically, we want our model to be able to predict a high probability of Y=1 if Y is actually 1, and a low probability of Y=1 if Y is actually 0.</a:t>
                </a:r>
              </a:p>
              <a:p>
                <a:pPr lvl="1"/>
                <a:r>
                  <a:rPr lang="en-US" dirty="0"/>
                  <a:t>That is, if there’s actually a hospital in a zip code, we want the model to predict a high probability of there being a hospital in the zip code, and if there’s no hospital in a zip code, we want the model to predict a low probability of there being a hospital in the zip code.</a:t>
                </a:r>
              </a:p>
              <a:p>
                <a:r>
                  <a:rPr lang="en-US" dirty="0"/>
                  <a:t>Does the model correctly differentiate between zip codes with relatively high and relatively low probabilities of having a hospital?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02294"/>
                <a:ext cx="12192000" cy="5755706"/>
              </a:xfrm>
              <a:blipFill>
                <a:blip r:embed="rId2"/>
                <a:stretch>
                  <a:fillRect l="-900" t="-2436" r="-1100"/>
                </a:stretch>
              </a:blipFill>
            </p:spPr>
            <p:txBody>
              <a:bodyPr/>
              <a:lstStyle/>
              <a:p>
                <a:r>
                  <a:rPr lang="en-US">
                    <a:noFill/>
                  </a:rPr>
                  <a:t> </a:t>
                </a:r>
              </a:p>
            </p:txBody>
          </p:sp>
        </mc:Fallback>
      </mc:AlternateContent>
    </p:spTree>
    <p:extLst>
      <p:ext uri="{BB962C8B-B14F-4D97-AF65-F5344CB8AC3E}">
        <p14:creationId xmlns:p14="http://schemas.microsoft.com/office/powerpoint/2010/main" val="425694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90600"/>
          </a:xfrm>
        </p:spPr>
        <p:txBody>
          <a:bodyPr/>
          <a:lstStyle/>
          <a:p>
            <a:r>
              <a:rPr lang="en-US" dirty="0"/>
              <a:t>Issues with OLS when DV is binary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81100"/>
                <a:ext cx="12192000" cy="5676900"/>
              </a:xfrm>
            </p:spPr>
            <p:txBody>
              <a:bodyPr>
                <a:normAutofit/>
              </a:bodyPr>
              <a:lstStyle/>
              <a:p>
                <a:r>
                  <a:rPr lang="en-US" dirty="0"/>
                  <a:t>We could write the model as</a:t>
                </a:r>
              </a:p>
              <a:p>
                <a:endParaRPr lang="en-US"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endParaRPr lang="en-US" dirty="0"/>
              </a:p>
              <a:p>
                <a:r>
                  <a:rPr lang="en-US" dirty="0"/>
                  <a:t>Recall that in OLS,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is interpreted as the amount by which the dependent variable Y changes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1</m:t>
                        </m:r>
                      </m:sub>
                    </m:sSub>
                  </m:oMath>
                </a14:m>
                <a:r>
                  <a:rPr lang="en-US" dirty="0"/>
                  <a:t> increases by 1 unit.</a:t>
                </a:r>
              </a:p>
              <a:p>
                <a:endParaRPr lang="en-US" dirty="0"/>
              </a:p>
              <a:p>
                <a:r>
                  <a:rPr lang="en-US" altLang="en-US" dirty="0"/>
                  <a:t>But… in our situation, Y is either 0 or 1. So saying that that a 1 unit increase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oMath>
                </a14:m>
                <a:r>
                  <a:rPr lang="en-US" altLang="en-US" dirty="0"/>
                  <a:t> results in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altLang="en-US" dirty="0"/>
                  <a:t> increase in Y makes no sense, as Y can change only from 0 to 1 or from 1 to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81100"/>
                <a:ext cx="12192000" cy="5676900"/>
              </a:xfrm>
              <a:blipFill rotWithShape="0">
                <a:blip r:embed="rId2"/>
                <a:stretch>
                  <a:fillRect l="-900" t="-1826"/>
                </a:stretch>
              </a:blipFill>
            </p:spPr>
            <p:txBody>
              <a:bodyPr/>
              <a:lstStyle/>
              <a:p>
                <a:r>
                  <a:rPr lang="en-US">
                    <a:noFill/>
                  </a:rPr>
                  <a:t> </a:t>
                </a:r>
              </a:p>
            </p:txBody>
          </p:sp>
        </mc:Fallback>
      </mc:AlternateContent>
    </p:spTree>
    <p:extLst>
      <p:ext uri="{BB962C8B-B14F-4D97-AF65-F5344CB8AC3E}">
        <p14:creationId xmlns:p14="http://schemas.microsoft.com/office/powerpoint/2010/main" val="293756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42975"/>
          </a:xfrm>
        </p:spPr>
        <p:txBody>
          <a:bodyPr>
            <a:normAutofit fontScale="90000"/>
          </a:bodyPr>
          <a:lstStyle/>
          <a:p>
            <a:r>
              <a:rPr lang="en-US" dirty="0"/>
              <a:t>What Are Relatively High and Relatively Low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52500"/>
                <a:ext cx="12192000" cy="5905500"/>
              </a:xfrm>
            </p:spPr>
            <p:txBody>
              <a:bodyPr>
                <a:normAutofit fontScale="70000" lnSpcReduction="20000"/>
              </a:bodyPr>
              <a:lstStyle/>
              <a:p>
                <a:r>
                  <a:rPr lang="en-US" dirty="0"/>
                  <a:t>Let’s look at a histogram of fitted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in our 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fitted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(probabilities of there being a hospital in a zip code) in the histogram range between 0 and 1.</a:t>
                </a:r>
              </a:p>
              <a:p>
                <a:r>
                  <a:rPr lang="en-US" dirty="0"/>
                  <a:t>Let’s say that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r>
                  <a:rPr lang="en-US" dirty="0"/>
                  <a:t>, we consider this to be a relatively high probability of there being a hospital in a zip code, and when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0.5</m:t>
                    </m:r>
                  </m:oMath>
                </a14:m>
                <a:r>
                  <a:rPr lang="en-US" dirty="0"/>
                  <a:t>, we consider this to be a relatively low probability of there being a hospital in a zip code. </a:t>
                </a:r>
              </a:p>
              <a:p>
                <a:r>
                  <a:rPr lang="en-US" dirty="0"/>
                  <a:t>That is, if the model is performing well, we would expect most of the zip codes where Y=1 to have higher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≥0.5</m:t>
                    </m:r>
                  </m:oMath>
                </a14:m>
                <a:r>
                  <a:rPr lang="en-US" dirty="0"/>
                  <a:t>) and most of the zip codes where Y=0 to have lower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&lt;0.5</m:t>
                    </m:r>
                  </m:oMath>
                </a14:m>
                <a:r>
                  <a:rPr lang="en-US" dirty="0"/>
                  <a:t>) .</a:t>
                </a:r>
              </a:p>
              <a:p>
                <a:r>
                  <a:rPr lang="en-US" dirty="0"/>
                  <a:t>However, this “cut-off” value of 0.5 is quite arbitrary!</a:t>
                </a:r>
              </a:p>
              <a:p>
                <a:pPr lvl="1"/>
                <a:r>
                  <a:rPr lang="en-US" dirty="0"/>
                  <a:t>Here, it might work because earlier we saw that 51% of the zip codes had a hospital in our data set.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52500"/>
                <a:ext cx="12192000" cy="5905500"/>
              </a:xfrm>
              <a:blipFill rotWithShape="0">
                <a:blip r:embed="rId2"/>
                <a:stretch>
                  <a:fillRect l="-450" t="-1858" r="-8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885308" y="1174349"/>
            <a:ext cx="6306692" cy="3362325"/>
          </a:xfrm>
          <a:prstGeom prst="rect">
            <a:avLst/>
          </a:prstGeom>
        </p:spPr>
      </p:pic>
      <p:pic>
        <p:nvPicPr>
          <p:cNvPr id="5" name="Picture 4"/>
          <p:cNvPicPr>
            <a:picLocks noChangeAspect="1"/>
          </p:cNvPicPr>
          <p:nvPr/>
        </p:nvPicPr>
        <p:blipFill>
          <a:blip r:embed="rId4"/>
          <a:stretch>
            <a:fillRect/>
          </a:stretch>
        </p:blipFill>
        <p:spPr>
          <a:xfrm>
            <a:off x="231227" y="1356912"/>
            <a:ext cx="3019973" cy="829812"/>
          </a:xfrm>
          <a:prstGeom prst="rect">
            <a:avLst/>
          </a:prstGeom>
        </p:spPr>
      </p:pic>
    </p:spTree>
    <p:extLst>
      <p:ext uri="{BB962C8B-B14F-4D97-AF65-F5344CB8AC3E}">
        <p14:creationId xmlns:p14="http://schemas.microsoft.com/office/powerpoint/2010/main" val="311289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9463"/>
          </a:xfrm>
        </p:spPr>
        <p:txBody>
          <a:bodyPr/>
          <a:lstStyle/>
          <a:p>
            <a:r>
              <a:rPr lang="en-US" dirty="0"/>
              <a:t>Another Example</a:t>
            </a:r>
          </a:p>
        </p:txBody>
      </p:sp>
      <p:sp>
        <p:nvSpPr>
          <p:cNvPr id="3" name="Content Placeholder 2"/>
          <p:cNvSpPr>
            <a:spLocks noGrp="1"/>
          </p:cNvSpPr>
          <p:nvPr>
            <p:ph idx="1"/>
          </p:nvPr>
        </p:nvSpPr>
        <p:spPr>
          <a:xfrm>
            <a:off x="0" y="837013"/>
            <a:ext cx="12192000" cy="1461688"/>
          </a:xfrm>
        </p:spPr>
        <p:txBody>
          <a:bodyPr>
            <a:normAutofit/>
          </a:bodyPr>
          <a:lstStyle/>
          <a:p>
            <a:r>
              <a:rPr lang="en-US" sz="2400" dirty="0"/>
              <a:t>If, say, only 20% of zip codes in our data had a hospital, the histogram might look like this </a:t>
            </a:r>
          </a:p>
          <a:p>
            <a:pPr lvl="1"/>
            <a:r>
              <a:rPr lang="en-US" sz="2000" dirty="0"/>
              <a:t>I.e., there wouldn’t be any zip codes where the predicted probability of a hospital goes above 0.6.</a:t>
            </a:r>
          </a:p>
          <a:p>
            <a:pPr lvl="1"/>
            <a:r>
              <a:rPr lang="en-US" sz="2000" dirty="0"/>
              <a:t>Here, a good cut-off probability value might be 0.3 instead of 0.5 – far too few zip codes would be predicted to have hospitals if we used the cut-off probability value of 0.5!</a:t>
            </a:r>
          </a:p>
        </p:txBody>
      </p:sp>
      <p:pic>
        <p:nvPicPr>
          <p:cNvPr id="4" name="Picture 3"/>
          <p:cNvPicPr>
            <a:picLocks noChangeAspect="1"/>
          </p:cNvPicPr>
          <p:nvPr/>
        </p:nvPicPr>
        <p:blipFill>
          <a:blip r:embed="rId2"/>
          <a:stretch>
            <a:fillRect/>
          </a:stretch>
        </p:blipFill>
        <p:spPr>
          <a:xfrm>
            <a:off x="1646728" y="2203851"/>
            <a:ext cx="8081472" cy="4374771"/>
          </a:xfrm>
          <a:prstGeom prst="rect">
            <a:avLst/>
          </a:prstGeom>
        </p:spPr>
      </p:pic>
      <p:sp>
        <p:nvSpPr>
          <p:cNvPr id="6" name="Rectangle 5"/>
          <p:cNvSpPr/>
          <p:nvPr/>
        </p:nvSpPr>
        <p:spPr>
          <a:xfrm>
            <a:off x="0" y="6470156"/>
            <a:ext cx="10985500" cy="369332"/>
          </a:xfrm>
          <a:prstGeom prst="rect">
            <a:avLst/>
          </a:prstGeom>
        </p:spPr>
        <p:txBody>
          <a:bodyPr wrap="square">
            <a:spAutoFit/>
          </a:bodyPr>
          <a:lstStyle/>
          <a:p>
            <a:r>
              <a:rPr lang="en-US" dirty="0"/>
              <a:t>Source: </a:t>
            </a:r>
            <a:r>
              <a:rPr lang="en-US" dirty="0">
                <a:hlinkClick r:id="rId3"/>
              </a:rPr>
              <a:t>http://www.medicine.mcgill.ca/epidemiology/joseph/courses/epib-621/logfit.pdf</a:t>
            </a:r>
            <a:endParaRPr lang="en-US" dirty="0"/>
          </a:p>
        </p:txBody>
      </p:sp>
    </p:spTree>
    <p:extLst>
      <p:ext uri="{BB962C8B-B14F-4D97-AF65-F5344CB8AC3E}">
        <p14:creationId xmlns:p14="http://schemas.microsoft.com/office/powerpoint/2010/main" val="737496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7900"/>
          </a:xfrm>
        </p:spPr>
        <p:txBody>
          <a:bodyPr/>
          <a:lstStyle/>
          <a:p>
            <a:r>
              <a:rPr lang="en-US" dirty="0"/>
              <a:t>How Do I Choose a Cut-Off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52524"/>
                <a:ext cx="12192000" cy="5705475"/>
              </a:xfrm>
            </p:spPr>
            <p:txBody>
              <a:bodyPr/>
              <a:lstStyle/>
              <a:p>
                <a:r>
                  <a:rPr lang="en-US" dirty="0"/>
                  <a:t>You can choose a cut-off value by looking at the histogram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endParaRPr lang="en-US" dirty="0"/>
              </a:p>
              <a:p>
                <a:r>
                  <a:rPr lang="en-US" dirty="0"/>
                  <a:t>Many statisticians use a bunch of cut-off values for what’s a relatively high and relatively low probability. These values are often:</a:t>
                </a:r>
              </a:p>
              <a:p>
                <a:endParaRPr lang="en-US" dirty="0"/>
              </a:p>
              <a:p>
                <a:endParaRPr lang="en-US" dirty="0"/>
              </a:p>
              <a:p>
                <a:r>
                  <a:rPr lang="en-US" dirty="0"/>
                  <a:t>For more information, see R program called </a:t>
                </a:r>
                <a:r>
                  <a:rPr lang="en-US" b="1" i="1" dirty="0"/>
                  <a:t>Calculating Sensitivity and Specificity for Various Probability Cut-Offs</a:t>
                </a:r>
                <a:r>
                  <a:rPr lang="en-US" i="1" dirty="0"/>
                  <a:t> </a:t>
                </a:r>
                <a:r>
                  <a:rPr lang="en-US" dirty="0"/>
                  <a:t>and the Excel file with the same name in the Data folder for Lecture 16-17 on Canvas. </a:t>
                </a:r>
                <a:endParaRPr lang="en-US" i="1" dirty="0"/>
              </a:p>
              <a:p>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52524"/>
                <a:ext cx="12192000" cy="5705475"/>
              </a:xfrm>
              <a:blipFill>
                <a:blip r:embed="rId2"/>
                <a:stretch>
                  <a:fillRect l="-900" t="-1709" r="-120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875440576"/>
              </p:ext>
            </p:extLst>
          </p:nvPr>
        </p:nvGraphicFramePr>
        <p:xfrm>
          <a:off x="2032000" y="2892439"/>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0000"/>
                    </a:ext>
                  </a:extLst>
                </a:gridCol>
                <a:gridCol w="903111">
                  <a:extLst>
                    <a:ext uri="{9D8B030D-6E8A-4147-A177-3AD203B41FA5}">
                      <a16:colId xmlns:a16="http://schemas.microsoft.com/office/drawing/2014/main" val="20001"/>
                    </a:ext>
                  </a:extLst>
                </a:gridCol>
                <a:gridCol w="903111">
                  <a:extLst>
                    <a:ext uri="{9D8B030D-6E8A-4147-A177-3AD203B41FA5}">
                      <a16:colId xmlns:a16="http://schemas.microsoft.com/office/drawing/2014/main" val="20002"/>
                    </a:ext>
                  </a:extLst>
                </a:gridCol>
                <a:gridCol w="903111">
                  <a:extLst>
                    <a:ext uri="{9D8B030D-6E8A-4147-A177-3AD203B41FA5}">
                      <a16:colId xmlns:a16="http://schemas.microsoft.com/office/drawing/2014/main" val="20003"/>
                    </a:ext>
                  </a:extLst>
                </a:gridCol>
                <a:gridCol w="903111">
                  <a:extLst>
                    <a:ext uri="{9D8B030D-6E8A-4147-A177-3AD203B41FA5}">
                      <a16:colId xmlns:a16="http://schemas.microsoft.com/office/drawing/2014/main" val="20004"/>
                    </a:ext>
                  </a:extLst>
                </a:gridCol>
                <a:gridCol w="903111">
                  <a:extLst>
                    <a:ext uri="{9D8B030D-6E8A-4147-A177-3AD203B41FA5}">
                      <a16:colId xmlns:a16="http://schemas.microsoft.com/office/drawing/2014/main" val="20005"/>
                    </a:ext>
                  </a:extLst>
                </a:gridCol>
                <a:gridCol w="903111">
                  <a:extLst>
                    <a:ext uri="{9D8B030D-6E8A-4147-A177-3AD203B41FA5}">
                      <a16:colId xmlns:a16="http://schemas.microsoft.com/office/drawing/2014/main" val="20006"/>
                    </a:ext>
                  </a:extLst>
                </a:gridCol>
                <a:gridCol w="903111">
                  <a:extLst>
                    <a:ext uri="{9D8B030D-6E8A-4147-A177-3AD203B41FA5}">
                      <a16:colId xmlns:a16="http://schemas.microsoft.com/office/drawing/2014/main" val="20007"/>
                    </a:ext>
                  </a:extLst>
                </a:gridCol>
                <a:gridCol w="903111">
                  <a:extLst>
                    <a:ext uri="{9D8B030D-6E8A-4147-A177-3AD203B41FA5}">
                      <a16:colId xmlns:a16="http://schemas.microsoft.com/office/drawing/2014/main" val="20008"/>
                    </a:ext>
                  </a:extLst>
                </a:gridCol>
              </a:tblGrid>
              <a:tr h="370840">
                <a:tc>
                  <a:txBody>
                    <a:bodyPr/>
                    <a:lstStyle/>
                    <a:p>
                      <a:pPr algn="ctr"/>
                      <a:r>
                        <a:rPr lang="en-US" dirty="0"/>
                        <a:t>0.1</a:t>
                      </a:r>
                    </a:p>
                  </a:txBody>
                  <a:tcPr/>
                </a:tc>
                <a:tc>
                  <a:txBody>
                    <a:bodyPr/>
                    <a:lstStyle/>
                    <a:p>
                      <a:pPr algn="ctr"/>
                      <a:r>
                        <a:rPr lang="en-US" dirty="0"/>
                        <a:t>0.2</a:t>
                      </a:r>
                    </a:p>
                  </a:txBody>
                  <a:tcPr/>
                </a:tc>
                <a:tc>
                  <a:txBody>
                    <a:bodyPr/>
                    <a:lstStyle/>
                    <a:p>
                      <a:pPr algn="ctr"/>
                      <a:r>
                        <a:rPr lang="en-US" dirty="0"/>
                        <a:t>0.3</a:t>
                      </a:r>
                    </a:p>
                  </a:txBody>
                  <a:tcPr/>
                </a:tc>
                <a:tc>
                  <a:txBody>
                    <a:bodyPr/>
                    <a:lstStyle/>
                    <a:p>
                      <a:pPr algn="ctr"/>
                      <a:r>
                        <a:rPr lang="en-US" dirty="0"/>
                        <a:t>0.4</a:t>
                      </a:r>
                    </a:p>
                  </a:txBody>
                  <a:tcPr/>
                </a:tc>
                <a:tc>
                  <a:txBody>
                    <a:bodyPr/>
                    <a:lstStyle/>
                    <a:p>
                      <a:pPr algn="ctr"/>
                      <a:r>
                        <a:rPr lang="en-US" dirty="0"/>
                        <a:t>0.5</a:t>
                      </a:r>
                    </a:p>
                  </a:txBody>
                  <a:tcPr/>
                </a:tc>
                <a:tc>
                  <a:txBody>
                    <a:bodyPr/>
                    <a:lstStyle/>
                    <a:p>
                      <a:pPr algn="ctr"/>
                      <a:r>
                        <a:rPr lang="en-US" dirty="0"/>
                        <a:t>0.6</a:t>
                      </a:r>
                    </a:p>
                  </a:txBody>
                  <a:tcPr/>
                </a:tc>
                <a:tc>
                  <a:txBody>
                    <a:bodyPr/>
                    <a:lstStyle/>
                    <a:p>
                      <a:pPr algn="ctr"/>
                      <a:r>
                        <a:rPr lang="en-US" dirty="0"/>
                        <a:t>0.7</a:t>
                      </a:r>
                    </a:p>
                  </a:txBody>
                  <a:tcPr/>
                </a:tc>
                <a:tc>
                  <a:txBody>
                    <a:bodyPr/>
                    <a:lstStyle/>
                    <a:p>
                      <a:pPr algn="ctr"/>
                      <a:r>
                        <a:rPr lang="en-US" dirty="0"/>
                        <a:t>0.8</a:t>
                      </a:r>
                    </a:p>
                  </a:txBody>
                  <a:tcPr/>
                </a:tc>
                <a:tc>
                  <a:txBody>
                    <a:bodyPr/>
                    <a:lstStyle/>
                    <a:p>
                      <a:pPr algn="ctr"/>
                      <a:r>
                        <a:rPr lang="en-US" dirty="0"/>
                        <a:t>0.9</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1653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28700"/>
            <a:ext cx="12192000" cy="4585871"/>
          </a:xfrm>
          <a:prstGeom prst="rect">
            <a:avLst/>
          </a:prstGeom>
          <a:noFill/>
        </p:spPr>
        <p:txBody>
          <a:bodyPr wrap="square" rtlCol="0">
            <a:spAutoFit/>
          </a:bodyPr>
          <a:lstStyle/>
          <a:p>
            <a:pPr marL="285750" indent="-285750">
              <a:buFont typeface="Arial" panose="020B0604020202020204" pitchFamily="34" charset="0"/>
              <a:buChar char="•"/>
            </a:pPr>
            <a:r>
              <a:rPr lang="en-US" sz="2000" dirty="0"/>
              <a:t>Let’s create a table like the one below. In a good model, </a:t>
            </a:r>
            <a:r>
              <a:rPr lang="en-US" sz="2000" i="1" dirty="0"/>
              <a:t>a</a:t>
            </a:r>
            <a:r>
              <a:rPr lang="en-US" sz="2000" dirty="0"/>
              <a:t> and </a:t>
            </a:r>
            <a:r>
              <a:rPr lang="en-US" sz="2000" i="1" dirty="0"/>
              <a:t>d</a:t>
            </a:r>
            <a:r>
              <a:rPr lang="en-US" sz="2000" dirty="0"/>
              <a:t> will be high and </a:t>
            </a:r>
            <a:r>
              <a:rPr lang="en-US" sz="2000" i="1" dirty="0"/>
              <a:t>b</a:t>
            </a:r>
            <a:r>
              <a:rPr lang="en-US" sz="2000" dirty="0"/>
              <a:t> and </a:t>
            </a:r>
            <a:r>
              <a:rPr lang="en-US" sz="2000" i="1" dirty="0"/>
              <a:t>c</a:t>
            </a:r>
            <a:r>
              <a:rPr lang="en-US" sz="2000" dirty="0"/>
              <a:t> – low!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000" dirty="0"/>
          </a:p>
          <a:p>
            <a:pPr marL="285750" indent="-285750">
              <a:buFont typeface="Arial" panose="020B0604020202020204" pitchFamily="34" charset="0"/>
              <a:buChar char="•"/>
            </a:pPr>
            <a:r>
              <a:rPr lang="en-US" sz="2000" dirty="0"/>
              <a:t>In our problem, we can have more clear labels: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general, let’s define the following concepts:</a:t>
            </a:r>
          </a:p>
        </p:txBody>
      </p:sp>
      <p:sp>
        <p:nvSpPr>
          <p:cNvPr id="2" name="Title 1"/>
          <p:cNvSpPr>
            <a:spLocks noGrp="1"/>
          </p:cNvSpPr>
          <p:nvPr>
            <p:ph type="title"/>
          </p:nvPr>
        </p:nvSpPr>
        <p:spPr>
          <a:xfrm>
            <a:off x="0" y="9525"/>
            <a:ext cx="12192000" cy="815975"/>
          </a:xfrm>
        </p:spPr>
        <p:txBody>
          <a:bodyPr/>
          <a:lstStyle/>
          <a:p>
            <a:r>
              <a:rPr lang="en-US" dirty="0"/>
              <a:t>For Now, Let’s Stick to Cut-off Value of 0.5</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4417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02419">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0</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Observed 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Low</a:t>
                          </a:r>
                          <a:r>
                            <a:rPr lang="en-US" sz="1600" b="1" baseline="0" dirty="0">
                              <a:latin typeface="+mn-lt"/>
                            </a:rPr>
                            <a:t>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dirty="0">
                              <a:latin typeface="+mn-lt"/>
                            </a:rPr>
                            <a:t> (below cut-off)</a:t>
                          </a:r>
                        </a:p>
                      </a:txBody>
                      <a:tcPr>
                        <a:solidFill>
                          <a:schemeClr val="bg2">
                            <a:lumMod val="90000"/>
                          </a:schemeClr>
                        </a:solidFill>
                      </a:tcPr>
                    </a:tc>
                    <a:tc>
                      <a:txBody>
                        <a:bodyPr/>
                        <a:lstStyle/>
                        <a:p>
                          <a:pPr algn="ctr"/>
                          <a:r>
                            <a:rPr lang="en-US" sz="1600" b="0" i="1" dirty="0">
                              <a:latin typeface="+mn-lt"/>
                            </a:rPr>
                            <a:t>a</a:t>
                          </a:r>
                        </a:p>
                      </a:txBody>
                      <a:tcPr>
                        <a:noFill/>
                      </a:tcPr>
                    </a:tc>
                    <a:tc>
                      <a:txBody>
                        <a:bodyPr/>
                        <a:lstStyle/>
                        <a:p>
                          <a:pPr algn="ctr"/>
                          <a:r>
                            <a:rPr lang="en-US" sz="1600" b="0" i="1" dirty="0">
                              <a:latin typeface="+mn-lt"/>
                            </a:rPr>
                            <a:t>b</a:t>
                          </a:r>
                        </a:p>
                      </a:txBody>
                      <a:tcPr>
                        <a:noFill/>
                      </a:tcPr>
                    </a:tc>
                    <a:tc>
                      <a:txBody>
                        <a:bodyPr/>
                        <a:lstStyle/>
                        <a:p>
                          <a:pPr algn="ctr"/>
                          <a:r>
                            <a:rPr lang="en-US" sz="1600" b="0" i="1" dirty="0" err="1">
                              <a:latin typeface="+mn-lt"/>
                            </a:rPr>
                            <a:t>a+b</a:t>
                          </a:r>
                          <a:endParaRPr lang="en-US" sz="1600" b="0" i="1" dirty="0">
                            <a:latin typeface="+mn-lt"/>
                          </a:endParaRPr>
                        </a:p>
                      </a:txBody>
                      <a:tcPr>
                        <a:noFill/>
                      </a:tcPr>
                    </a:tc>
                    <a:extLst>
                      <a:ext uri="{0D108BD9-81ED-4DB2-BD59-A6C34878D82A}">
                        <a16:rowId xmlns:a16="http://schemas.microsoft.com/office/drawing/2014/main" val="10001"/>
                      </a:ext>
                    </a:extLst>
                  </a:tr>
                  <a:tr h="302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High </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r>
                                <a:rPr lang="en-US" sz="1600" b="1" i="1" baseline="0" smtClean="0">
                                  <a:solidFill>
                                    <a:schemeClr val="tx1"/>
                                  </a:solidFill>
                                  <a:latin typeface="Cambria Math" panose="02040503050406030204" pitchFamily="18" charset="0"/>
                                </a:rPr>
                                <m:t> </m:t>
                              </m:r>
                            </m:oMath>
                          </a14:m>
                          <a:r>
                            <a:rPr lang="en-US" sz="1600" b="1" dirty="0">
                              <a:latin typeface="+mn-lt"/>
                            </a:rPr>
                            <a:t>(above cut-off)</a:t>
                          </a:r>
                        </a:p>
                      </a:txBody>
                      <a:tcPr>
                        <a:solidFill>
                          <a:schemeClr val="bg2">
                            <a:lumMod val="90000"/>
                          </a:schemeClr>
                        </a:solidFill>
                      </a:tcPr>
                    </a:tc>
                    <a:tc>
                      <a:txBody>
                        <a:bodyPr/>
                        <a:lstStyle/>
                        <a:p>
                          <a:pPr algn="ctr"/>
                          <a:r>
                            <a:rPr lang="en-US" sz="1600" b="0" i="1" dirty="0">
                              <a:latin typeface="+mn-lt"/>
                            </a:rPr>
                            <a:t>c</a:t>
                          </a:r>
                        </a:p>
                      </a:txBody>
                      <a:tcPr>
                        <a:noFill/>
                      </a:tcPr>
                    </a:tc>
                    <a:tc>
                      <a:txBody>
                        <a:bodyPr/>
                        <a:lstStyle/>
                        <a:p>
                          <a:pPr algn="ctr"/>
                          <a:r>
                            <a:rPr lang="en-US" sz="1600" b="0" i="1" dirty="0">
                              <a:latin typeface="+mn-lt"/>
                            </a:rPr>
                            <a:t>d</a:t>
                          </a:r>
                        </a:p>
                      </a:txBody>
                      <a:tcPr>
                        <a:noFill/>
                      </a:tcPr>
                    </a:tc>
                    <a:tc>
                      <a:txBody>
                        <a:bodyPr/>
                        <a:lstStyle/>
                        <a:p>
                          <a:pPr algn="ctr"/>
                          <a:r>
                            <a:rPr lang="en-US" sz="1600" b="0" i="1" dirty="0" err="1">
                              <a:latin typeface="+mn-lt"/>
                            </a:rPr>
                            <a:t>c+d</a:t>
                          </a:r>
                          <a:endParaRPr lang="en-US" sz="1600" b="0" i="1" dirty="0">
                            <a:latin typeface="+mn-lt"/>
                          </a:endParaRPr>
                        </a:p>
                      </a:txBody>
                      <a:tcPr>
                        <a:noFill/>
                      </a:tcPr>
                    </a:tc>
                    <a:extLst>
                      <a:ext uri="{0D108BD9-81ED-4DB2-BD59-A6C34878D82A}">
                        <a16:rowId xmlns:a16="http://schemas.microsoft.com/office/drawing/2014/main" val="10002"/>
                      </a:ext>
                    </a:extLst>
                  </a:tr>
                  <a:tr h="302419">
                    <a:tc>
                      <a:txBody>
                        <a:bodyPr/>
                        <a:lstStyle/>
                        <a:p>
                          <a:r>
                            <a:rPr lang="en-US" sz="1600" b="1" dirty="0">
                              <a:latin typeface="+mn-lt"/>
                            </a:rPr>
                            <a:t>TOTAL</a:t>
                          </a:r>
                        </a:p>
                      </a:txBody>
                      <a:tcPr>
                        <a:solidFill>
                          <a:schemeClr val="bg2">
                            <a:lumMod val="90000"/>
                          </a:schemeClr>
                        </a:solidFill>
                      </a:tcPr>
                    </a:tc>
                    <a:tc>
                      <a:txBody>
                        <a:bodyPr/>
                        <a:lstStyle/>
                        <a:p>
                          <a:pPr algn="ctr"/>
                          <a:r>
                            <a:rPr lang="en-US" sz="1600" b="0" i="1" dirty="0" err="1">
                              <a:latin typeface="+mn-lt"/>
                            </a:rPr>
                            <a:t>a+c</a:t>
                          </a:r>
                          <a:endParaRPr lang="en-US" sz="1600" b="0" i="1" dirty="0">
                            <a:latin typeface="+mn-lt"/>
                          </a:endParaRPr>
                        </a:p>
                      </a:txBody>
                      <a:tcPr>
                        <a:noFill/>
                      </a:tcPr>
                    </a:tc>
                    <a:tc>
                      <a:txBody>
                        <a:bodyPr/>
                        <a:lstStyle/>
                        <a:p>
                          <a:pPr algn="ctr"/>
                          <a:r>
                            <a:rPr lang="en-US" sz="1600" b="0" i="1" dirty="0" err="1">
                              <a:latin typeface="+mn-lt"/>
                            </a:rPr>
                            <a:t>b+d</a:t>
                          </a:r>
                          <a:endParaRPr lang="en-US" sz="1600" b="0" i="1" dirty="0">
                            <a:latin typeface="+mn-lt"/>
                          </a:endParaRPr>
                        </a:p>
                      </a:txBody>
                      <a:tcPr>
                        <a:noFill/>
                      </a:tcPr>
                    </a:tc>
                    <a:tc>
                      <a:txBody>
                        <a:bodyPr/>
                        <a:lstStyle/>
                        <a:p>
                          <a:pPr algn="ctr"/>
                          <a:r>
                            <a:rPr lang="en-US" sz="1600" b="0" i="1" dirty="0" err="1">
                              <a:latin typeface="+mn-lt"/>
                            </a:rPr>
                            <a:t>a+b+c+d</a:t>
                          </a:r>
                          <a:endParaRPr lang="en-US" sz="1600" b="0" i="1" dirty="0">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06287959"/>
                  </p:ext>
                </p:extLst>
              </p:nvPr>
            </p:nvGraphicFramePr>
            <p:xfrm>
              <a:off x="0" y="1438529"/>
              <a:ext cx="12192000" cy="1341120"/>
            </p:xfrm>
            <a:graphic>
              <a:graphicData uri="http://schemas.openxmlformats.org/drawingml/2006/table">
                <a:tbl>
                  <a:tblPr firstRow="1" bandRow="1">
                    <a:tableStyleId>{5C22544A-7EE6-4342-B048-85BDC9FD1C3A}</a:tableStyleId>
                  </a:tblPr>
                  <a:tblGrid>
                    <a:gridCol w="3581400"/>
                    <a:gridCol w="3441700"/>
                    <a:gridCol w="3679801"/>
                    <a:gridCol w="1489099"/>
                  </a:tblGrid>
                  <a:tr h="335280">
                    <a:tc>
                      <a:txBody>
                        <a:bodyPr/>
                        <a:lstStyle/>
                        <a:p>
                          <a:endParaRPr lang="en-US" sz="1600" b="1" dirty="0">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0</a:t>
                          </a:r>
                          <a:endParaRPr lang="en-US" sz="1600" b="1" dirty="0" smtClean="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Observed </a:t>
                          </a:r>
                          <a:r>
                            <a:rPr lang="en-US" sz="1600" b="1" dirty="0" smtClean="0">
                              <a:solidFill>
                                <a:schemeClr val="tx1"/>
                              </a:solidFill>
                              <a:latin typeface="+mn-lt"/>
                            </a:rPr>
                            <a:t>1</a:t>
                          </a:r>
                          <a:endParaRPr lang="en-US" sz="1600" b="1" dirty="0" smtClean="0">
                            <a:solidFill>
                              <a:schemeClr val="tx1"/>
                            </a:solidFill>
                            <a:latin typeface="+mn-lt"/>
                          </a:endParaRP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335280">
                    <a:tc>
                      <a:txBody>
                        <a:bodyPr/>
                        <a:lstStyle/>
                        <a:p>
                          <a:endParaRPr lang="en-US"/>
                        </a:p>
                      </a:txBody>
                      <a:tcPr>
                        <a:blipFill rotWithShape="0">
                          <a:blip r:embed="rId3"/>
                          <a:stretch>
                            <a:fillRect l="-340" t="-101786" r="-240986" b="-219643"/>
                          </a:stretch>
                        </a:blipFill>
                      </a:tcPr>
                    </a:tc>
                    <a:tc>
                      <a:txBody>
                        <a:bodyPr/>
                        <a:lstStyle/>
                        <a:p>
                          <a:pPr algn="ctr"/>
                          <a:r>
                            <a:rPr lang="en-US" sz="1600" b="0" i="1" dirty="0" smtClean="0">
                              <a:latin typeface="+mn-lt"/>
                            </a:rPr>
                            <a:t>a</a:t>
                          </a:r>
                          <a:endParaRPr lang="en-US" sz="1600" b="0" i="1" dirty="0">
                            <a:latin typeface="+mn-lt"/>
                          </a:endParaRPr>
                        </a:p>
                      </a:txBody>
                      <a:tcPr>
                        <a:noFill/>
                      </a:tcPr>
                    </a:tc>
                    <a:tc>
                      <a:txBody>
                        <a:bodyPr/>
                        <a:lstStyle/>
                        <a:p>
                          <a:pPr algn="ctr"/>
                          <a:r>
                            <a:rPr lang="en-US" sz="1600" b="0" i="1" dirty="0" smtClean="0">
                              <a:latin typeface="+mn-lt"/>
                            </a:rPr>
                            <a:t>b</a:t>
                          </a:r>
                          <a:endParaRPr lang="en-US" sz="1600" b="0" i="1" dirty="0">
                            <a:latin typeface="+mn-lt"/>
                          </a:endParaRPr>
                        </a:p>
                      </a:txBody>
                      <a:tcPr>
                        <a:noFill/>
                      </a:tcPr>
                    </a:tc>
                    <a:tc>
                      <a:txBody>
                        <a:bodyPr/>
                        <a:lstStyle/>
                        <a:p>
                          <a:pPr algn="ctr"/>
                          <a:r>
                            <a:rPr lang="en-US" sz="1600" b="0" i="1" dirty="0" err="1" smtClean="0">
                              <a:latin typeface="+mn-lt"/>
                            </a:rPr>
                            <a:t>a+b</a:t>
                          </a:r>
                          <a:endParaRPr lang="en-US" sz="1600" b="0" i="1" dirty="0">
                            <a:latin typeface="+mn-lt"/>
                          </a:endParaRPr>
                        </a:p>
                      </a:txBody>
                      <a:tcPr>
                        <a:noFill/>
                      </a:tcPr>
                    </a:tc>
                  </a:tr>
                  <a:tr h="335280">
                    <a:tc>
                      <a:txBody>
                        <a:bodyPr/>
                        <a:lstStyle/>
                        <a:p>
                          <a:endParaRPr lang="en-US"/>
                        </a:p>
                      </a:txBody>
                      <a:tcPr>
                        <a:blipFill rotWithShape="0">
                          <a:blip r:embed="rId3"/>
                          <a:stretch>
                            <a:fillRect l="-340" t="-205455" r="-240986" b="-123636"/>
                          </a:stretch>
                        </a:blipFill>
                      </a:tcPr>
                    </a:tc>
                    <a:tc>
                      <a:txBody>
                        <a:bodyPr/>
                        <a:lstStyle/>
                        <a:p>
                          <a:pPr algn="ctr"/>
                          <a:r>
                            <a:rPr lang="en-US" sz="1600" b="0" i="1" dirty="0" smtClean="0">
                              <a:latin typeface="+mn-lt"/>
                            </a:rPr>
                            <a:t>c</a:t>
                          </a:r>
                          <a:endParaRPr lang="en-US" sz="1600" b="0" i="1" dirty="0">
                            <a:latin typeface="+mn-lt"/>
                          </a:endParaRPr>
                        </a:p>
                      </a:txBody>
                      <a:tcPr>
                        <a:noFill/>
                      </a:tcPr>
                    </a:tc>
                    <a:tc>
                      <a:txBody>
                        <a:bodyPr/>
                        <a:lstStyle/>
                        <a:p>
                          <a:pPr algn="ctr"/>
                          <a:r>
                            <a:rPr lang="en-US" sz="1600" b="0" i="1" dirty="0" smtClean="0">
                              <a:latin typeface="+mn-lt"/>
                            </a:rPr>
                            <a:t>d</a:t>
                          </a:r>
                          <a:endParaRPr lang="en-US" sz="1600" b="0" i="1" dirty="0">
                            <a:latin typeface="+mn-lt"/>
                          </a:endParaRPr>
                        </a:p>
                      </a:txBody>
                      <a:tcPr>
                        <a:noFill/>
                      </a:tcPr>
                    </a:tc>
                    <a:tc>
                      <a:txBody>
                        <a:bodyPr/>
                        <a:lstStyle/>
                        <a:p>
                          <a:pPr algn="ctr"/>
                          <a:r>
                            <a:rPr lang="en-US" sz="1600" b="0" i="1" dirty="0" err="1" smtClean="0">
                              <a:latin typeface="+mn-lt"/>
                            </a:rPr>
                            <a:t>c+d</a:t>
                          </a:r>
                          <a:endParaRPr lang="en-US" sz="1600" b="0" i="1" dirty="0">
                            <a:latin typeface="+mn-lt"/>
                          </a:endParaRPr>
                        </a:p>
                      </a:txBody>
                      <a:tcPr>
                        <a:noFill/>
                      </a:tcPr>
                    </a:tc>
                  </a:tr>
                  <a:tr h="335280">
                    <a:tc>
                      <a:txBody>
                        <a:bodyPr/>
                        <a:lstStyle/>
                        <a:p>
                          <a:r>
                            <a:rPr lang="en-US" sz="1600" b="1" dirty="0" smtClean="0">
                              <a:latin typeface="+mn-lt"/>
                            </a:rPr>
                            <a:t>TOTAL</a:t>
                          </a:r>
                          <a:endParaRPr lang="en-US" sz="1600" b="1" dirty="0">
                            <a:latin typeface="+mn-lt"/>
                          </a:endParaRPr>
                        </a:p>
                      </a:txBody>
                      <a:tcPr>
                        <a:solidFill>
                          <a:schemeClr val="bg2">
                            <a:lumMod val="90000"/>
                          </a:schemeClr>
                        </a:solidFill>
                      </a:tcPr>
                    </a:tc>
                    <a:tc>
                      <a:txBody>
                        <a:bodyPr/>
                        <a:lstStyle/>
                        <a:p>
                          <a:pPr algn="ctr"/>
                          <a:r>
                            <a:rPr lang="en-US" sz="1600" b="0" i="1" dirty="0" err="1" smtClean="0">
                              <a:latin typeface="+mn-lt"/>
                            </a:rPr>
                            <a:t>a+c</a:t>
                          </a:r>
                          <a:endParaRPr lang="en-US" sz="1600" b="0" i="1" dirty="0">
                            <a:latin typeface="+mn-lt"/>
                          </a:endParaRPr>
                        </a:p>
                      </a:txBody>
                      <a:tcPr>
                        <a:noFill/>
                      </a:tcPr>
                    </a:tc>
                    <a:tc>
                      <a:txBody>
                        <a:bodyPr/>
                        <a:lstStyle/>
                        <a:p>
                          <a:pPr algn="ctr"/>
                          <a:r>
                            <a:rPr lang="en-US" sz="1600" b="0" i="1" dirty="0" err="1" smtClean="0">
                              <a:latin typeface="+mn-lt"/>
                            </a:rPr>
                            <a:t>b+d</a:t>
                          </a:r>
                          <a:endParaRPr lang="en-US" sz="1600" b="0" i="1" dirty="0">
                            <a:latin typeface="+mn-lt"/>
                          </a:endParaRPr>
                        </a:p>
                      </a:txBody>
                      <a:tcPr>
                        <a:noFill/>
                      </a:tcPr>
                    </a:tc>
                    <a:tc>
                      <a:txBody>
                        <a:bodyPr/>
                        <a:lstStyle/>
                        <a:p>
                          <a:pPr algn="ctr"/>
                          <a:r>
                            <a:rPr lang="en-US" sz="1600" b="0" i="1" dirty="0" err="1" smtClean="0">
                              <a:latin typeface="+mn-lt"/>
                            </a:rPr>
                            <a:t>a+b+c+d</a:t>
                          </a:r>
                          <a:endParaRPr lang="en-US" sz="1600" b="0" i="1" dirty="0">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679801">
                      <a:extLst>
                        <a:ext uri="{9D8B030D-6E8A-4147-A177-3AD203B41FA5}">
                          <a16:colId xmlns:a16="http://schemas.microsoft.com/office/drawing/2014/main" val="20002"/>
                        </a:ext>
                      </a:extLst>
                    </a:gridCol>
                    <a:gridCol w="1489099">
                      <a:extLst>
                        <a:ext uri="{9D8B030D-6E8A-4147-A177-3AD203B41FA5}">
                          <a16:colId xmlns:a16="http://schemas.microsoft.com/office/drawing/2014/main" val="20003"/>
                        </a:ext>
                      </a:extLst>
                    </a:gridCol>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a:t>
                          </a:r>
                          <a:r>
                            <a:rPr lang="en-US" sz="1600" b="1" baseline="0" dirty="0">
                              <a:solidFill>
                                <a:schemeClr val="tx1"/>
                              </a:solidFill>
                              <a:latin typeface="+mn-lt"/>
                            </a:rPr>
                            <a:t> codes with no hospital (Y=0)</a:t>
                          </a:r>
                          <a:r>
                            <a:rPr lang="en-US" sz="1600" b="1" dirty="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mn-lt"/>
                            </a:rPr>
                            <a:t>Zip codes with hospital (Y=1)</a:t>
                          </a:r>
                        </a:p>
                      </a:txBody>
                      <a:tcPr>
                        <a:solidFill>
                          <a:schemeClr val="bg2">
                            <a:lumMod val="90000"/>
                          </a:schemeClr>
                        </a:solidFill>
                      </a:tcPr>
                    </a:tc>
                    <a:tc>
                      <a:txBody>
                        <a:bodyPr/>
                        <a:lstStyle/>
                        <a:p>
                          <a:pPr algn="ctr"/>
                          <a:r>
                            <a:rPr lang="en-US" sz="1600" b="1" dirty="0">
                              <a:solidFill>
                                <a:schemeClr val="tx1"/>
                              </a:solidFill>
                              <a:latin typeface="+mn-lt"/>
                            </a:rPr>
                            <a:t>TOTAL</a:t>
                          </a:r>
                        </a:p>
                      </a:txBody>
                      <a:tcPr>
                        <a:solidFill>
                          <a:schemeClr val="bg2">
                            <a:lumMod val="90000"/>
                          </a:schemeClr>
                        </a:solidFill>
                      </a:tcPr>
                    </a:tc>
                    <a:extLst>
                      <a:ext uri="{0D108BD9-81ED-4DB2-BD59-A6C34878D82A}">
                        <a16:rowId xmlns:a16="http://schemas.microsoft.com/office/drawing/2014/main" val="10000"/>
                      </a:ext>
                    </a:extLst>
                  </a:tr>
                  <a:tr h="537004">
                    <a:tc>
                      <a:txBody>
                        <a:bodyPr/>
                        <a:lstStyle/>
                        <a:p>
                          <a:r>
                            <a:rPr lang="en-US" sz="1600" b="1" dirty="0">
                              <a:solidFill>
                                <a:schemeClr val="tx1"/>
                              </a:solidFill>
                              <a:latin typeface="+mn-lt"/>
                            </a:rPr>
                            <a:t>Zip codes with low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&lt; 0.5)</a:t>
                          </a:r>
                          <a:r>
                            <a:rPr lang="en-US" sz="1600" b="1" dirty="0">
                              <a:solidFill>
                                <a:schemeClr val="tx1"/>
                              </a:solidFill>
                              <a:latin typeface="+mn-lt"/>
                            </a:rPr>
                            <a:t> </a:t>
                          </a:r>
                        </a:p>
                      </a:txBody>
                      <a:tcPr>
                        <a:solidFill>
                          <a:schemeClr val="bg2">
                            <a:lumMod val="90000"/>
                          </a:schemeClr>
                        </a:solidFill>
                      </a:tcPr>
                    </a:tc>
                    <a:tc>
                      <a:txBody>
                        <a:bodyPr/>
                        <a:lstStyle/>
                        <a:p>
                          <a:pPr algn="ctr"/>
                          <a:r>
                            <a:rPr lang="en-US" sz="1600" b="0" i="1" dirty="0">
                              <a:solidFill>
                                <a:schemeClr val="tx1"/>
                              </a:solidFill>
                              <a:latin typeface="+mn-lt"/>
                            </a:rPr>
                            <a:t>a</a:t>
                          </a:r>
                        </a:p>
                      </a:txBody>
                      <a:tcPr>
                        <a:noFill/>
                      </a:tcPr>
                    </a:tc>
                    <a:tc>
                      <a:txBody>
                        <a:bodyPr/>
                        <a:lstStyle/>
                        <a:p>
                          <a:pPr algn="ctr"/>
                          <a:r>
                            <a:rPr lang="en-US" sz="1600" b="0" i="1" dirty="0">
                              <a:solidFill>
                                <a:schemeClr val="tx1"/>
                              </a:solidFill>
                              <a:latin typeface="+mn-lt"/>
                            </a:rPr>
                            <a:t>b</a:t>
                          </a:r>
                        </a:p>
                      </a:txBody>
                      <a:tcPr>
                        <a:noFill/>
                      </a:tcPr>
                    </a:tc>
                    <a:tc>
                      <a:txBody>
                        <a:bodyPr/>
                        <a:lstStyle/>
                        <a:p>
                          <a:pPr algn="ctr"/>
                          <a:r>
                            <a:rPr lang="en-US" sz="1600" b="0" i="1" dirty="0" err="1">
                              <a:solidFill>
                                <a:schemeClr val="tx1"/>
                              </a:solidFill>
                              <a:latin typeface="+mn-lt"/>
                            </a:rPr>
                            <a:t>a+b</a:t>
                          </a:r>
                          <a:endParaRPr lang="en-US" sz="1600" b="0" i="1" dirty="0">
                            <a:solidFill>
                              <a:schemeClr val="tx1"/>
                            </a:solidFill>
                            <a:latin typeface="+mn-lt"/>
                          </a:endParaRPr>
                        </a:p>
                      </a:txBody>
                      <a:tcPr>
                        <a:noFill/>
                      </a:tcPr>
                    </a:tc>
                    <a:extLst>
                      <a:ext uri="{0D108BD9-81ED-4DB2-BD59-A6C34878D82A}">
                        <a16:rowId xmlns:a16="http://schemas.microsoft.com/office/drawing/2014/main" val="10001"/>
                      </a:ext>
                    </a:extLst>
                  </a:tr>
                  <a:tr h="537004">
                    <a:tc>
                      <a:txBody>
                        <a:bodyPr/>
                        <a:lstStyle/>
                        <a:p>
                          <a:r>
                            <a:rPr lang="en-US" sz="1600" b="1" dirty="0">
                              <a:solidFill>
                                <a:schemeClr val="tx1"/>
                              </a:solidFill>
                              <a:latin typeface="+mn-lt"/>
                            </a:rPr>
                            <a:t>Zip codes with high P</a:t>
                          </a:r>
                          <a:r>
                            <a:rPr lang="en-US" sz="1600" b="1" baseline="0" dirty="0">
                              <a:solidFill>
                                <a:schemeClr val="tx1"/>
                              </a:solidFill>
                              <a:latin typeface="+mn-lt"/>
                            </a:rPr>
                            <a:t>(hospital) </a:t>
                          </a:r>
                        </a:p>
                        <a:p>
                          <a:r>
                            <a:rPr lang="en-US" sz="1600" b="1" baseline="0" dirty="0">
                              <a:solidFill>
                                <a:schemeClr val="tx1"/>
                              </a:solidFill>
                              <a:latin typeface="+mn-lt"/>
                            </a:rPr>
                            <a:t>(</a:t>
                          </a:r>
                          <a14:m>
                            <m:oMath xmlns:m="http://schemas.openxmlformats.org/officeDocument/2006/math">
                              <m:acc>
                                <m:accPr>
                                  <m:chr m:val="̂"/>
                                  <m:ctrlPr>
                                    <a:rPr lang="en-US" sz="1600" b="1" i="1" baseline="0" smtClean="0">
                                      <a:solidFill>
                                        <a:schemeClr val="tx1"/>
                                      </a:solidFill>
                                      <a:latin typeface="Cambria Math" panose="02040503050406030204" pitchFamily="18" charset="0"/>
                                    </a:rPr>
                                  </m:ctrlPr>
                                </m:accPr>
                                <m:e>
                                  <m:r>
                                    <a:rPr lang="en-US" sz="1600" b="1" i="1" baseline="0" smtClean="0">
                                      <a:solidFill>
                                        <a:schemeClr val="tx1"/>
                                      </a:solidFill>
                                      <a:latin typeface="Cambria Math" panose="02040503050406030204" pitchFamily="18" charset="0"/>
                                    </a:rPr>
                                    <m:t>𝒚</m:t>
                                  </m:r>
                                </m:e>
                              </m:acc>
                            </m:oMath>
                          </a14:m>
                          <a:r>
                            <a:rPr lang="en-US" sz="1600" b="1" baseline="0" dirty="0">
                              <a:solidFill>
                                <a:schemeClr val="tx1"/>
                              </a:solidFill>
                              <a:latin typeface="+mn-lt"/>
                            </a:rPr>
                            <a:t> = Probability of hospital ≥ 0.5)</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a:solidFill>
                                <a:schemeClr val="tx1"/>
                              </a:solidFill>
                              <a:latin typeface="+mn-lt"/>
                            </a:rPr>
                            <a:t>c</a:t>
                          </a:r>
                        </a:p>
                      </a:txBody>
                      <a:tcPr>
                        <a:noFill/>
                      </a:tcPr>
                    </a:tc>
                    <a:tc>
                      <a:txBody>
                        <a:bodyPr/>
                        <a:lstStyle/>
                        <a:p>
                          <a:pPr algn="ctr"/>
                          <a:r>
                            <a:rPr lang="en-US" sz="1600" b="0" i="1" dirty="0">
                              <a:solidFill>
                                <a:schemeClr val="tx1"/>
                              </a:solidFill>
                              <a:latin typeface="+mn-lt"/>
                            </a:rPr>
                            <a:t>d</a:t>
                          </a:r>
                        </a:p>
                      </a:txBody>
                      <a:tcPr>
                        <a:noFill/>
                      </a:tcPr>
                    </a:tc>
                    <a:tc>
                      <a:txBody>
                        <a:bodyPr/>
                        <a:lstStyle/>
                        <a:p>
                          <a:pPr algn="ctr"/>
                          <a:r>
                            <a:rPr lang="en-US" sz="1600" b="0" i="1" dirty="0" err="1">
                              <a:solidFill>
                                <a:schemeClr val="tx1"/>
                              </a:solidFill>
                              <a:latin typeface="+mn-lt"/>
                            </a:rPr>
                            <a:t>c+d</a:t>
                          </a:r>
                          <a:endParaRPr lang="en-US" sz="1600" b="0" i="1" dirty="0">
                            <a:solidFill>
                              <a:schemeClr val="tx1"/>
                            </a:solidFill>
                            <a:latin typeface="+mn-lt"/>
                          </a:endParaRPr>
                        </a:p>
                      </a:txBody>
                      <a:tcPr>
                        <a:noFill/>
                      </a:tcPr>
                    </a:tc>
                    <a:extLst>
                      <a:ext uri="{0D108BD9-81ED-4DB2-BD59-A6C34878D82A}">
                        <a16:rowId xmlns:a16="http://schemas.microsoft.com/office/drawing/2014/main" val="10002"/>
                      </a:ext>
                    </a:extLst>
                  </a:tr>
                  <a:tr h="315483">
                    <a:tc>
                      <a:txBody>
                        <a:bodyPr/>
                        <a:lstStyle/>
                        <a:p>
                          <a:r>
                            <a:rPr lang="en-US" sz="1600" b="1" dirty="0">
                              <a:solidFill>
                                <a:schemeClr val="tx1"/>
                              </a:solidFill>
                              <a:latin typeface="+mn-lt"/>
                            </a:rPr>
                            <a:t>TOTAL</a:t>
                          </a:r>
                        </a:p>
                      </a:txBody>
                      <a:tcPr>
                        <a:solidFill>
                          <a:schemeClr val="bg2">
                            <a:lumMod val="90000"/>
                          </a:schemeClr>
                        </a:solidFill>
                      </a:tcPr>
                    </a:tc>
                    <a:tc>
                      <a:txBody>
                        <a:bodyPr/>
                        <a:lstStyle/>
                        <a:p>
                          <a:pPr algn="ctr"/>
                          <a:r>
                            <a:rPr lang="en-US" sz="1600" b="0" i="1" dirty="0" err="1">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a:solidFill>
                                <a:schemeClr val="tx1"/>
                              </a:solidFill>
                              <a:latin typeface="+mn-lt"/>
                            </a:rPr>
                            <a:t>a+b+c+d</a:t>
                          </a:r>
                          <a:endParaRPr lang="en-US" sz="1600" b="0" i="1" dirty="0">
                            <a:solidFill>
                              <a:schemeClr val="tx1"/>
                            </a:solidFill>
                            <a:latin typeface="+mn-lt"/>
                          </a:endParaRPr>
                        </a:p>
                      </a:txBody>
                      <a:tcPr>
                        <a:noFill/>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3332852287"/>
                  </p:ext>
                </p:extLst>
              </p:nvPr>
            </p:nvGraphicFramePr>
            <p:xfrm>
              <a:off x="0" y="3189478"/>
              <a:ext cx="12192000" cy="1830645"/>
            </p:xfrm>
            <a:graphic>
              <a:graphicData uri="http://schemas.openxmlformats.org/drawingml/2006/table">
                <a:tbl>
                  <a:tblPr firstRow="1" bandRow="1">
                    <a:tableStyleId>{5C22544A-7EE6-4342-B048-85BDC9FD1C3A}</a:tableStyleId>
                  </a:tblPr>
                  <a:tblGrid>
                    <a:gridCol w="3594100"/>
                    <a:gridCol w="3429000"/>
                    <a:gridCol w="3679801"/>
                    <a:gridCol w="1489099"/>
                  </a:tblGrid>
                  <a:tr h="337125">
                    <a:tc>
                      <a:txBody>
                        <a:bodyPr/>
                        <a:lstStyle/>
                        <a:p>
                          <a:endParaRPr lang="en-US" sz="1600" b="1" dirty="0">
                            <a:solidFill>
                              <a:schemeClr val="tx1"/>
                            </a:solidFill>
                            <a:latin typeface="+mn-lt"/>
                          </a:endParaRP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a:t>
                          </a:r>
                          <a:r>
                            <a:rPr lang="en-US" sz="1600" b="1" baseline="0" dirty="0" smtClean="0">
                              <a:solidFill>
                                <a:schemeClr val="tx1"/>
                              </a:solidFill>
                              <a:latin typeface="+mn-lt"/>
                            </a:rPr>
                            <a:t> codes with no hospital (Y=0)</a:t>
                          </a:r>
                          <a:r>
                            <a:rPr lang="en-US" sz="1600" b="1" dirty="0" smtClean="0">
                              <a:solidFill>
                                <a:schemeClr val="tx1"/>
                              </a:solidFill>
                              <a:latin typeface="+mn-lt"/>
                            </a:rPr>
                            <a:t> </a:t>
                          </a:r>
                        </a:p>
                      </a:txBody>
                      <a:tcPr>
                        <a:solidFill>
                          <a:schemeClr val="bg2">
                            <a:lumMod val="9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rPr>
                            <a:t>Zip codes with hospital (Y=1)</a:t>
                          </a:r>
                        </a:p>
                      </a:txBody>
                      <a:tcPr>
                        <a:solidFill>
                          <a:schemeClr val="bg2">
                            <a:lumMod val="90000"/>
                          </a:schemeClr>
                        </a:solidFill>
                      </a:tcPr>
                    </a:tc>
                    <a:tc>
                      <a:txBody>
                        <a:bodyPr/>
                        <a:lstStyle/>
                        <a:p>
                          <a:pPr algn="ctr"/>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r>
                  <a:tr h="579120">
                    <a:tc>
                      <a:txBody>
                        <a:bodyPr/>
                        <a:lstStyle/>
                        <a:p>
                          <a:endParaRPr lang="en-US"/>
                        </a:p>
                      </a:txBody>
                      <a:tcPr>
                        <a:blipFill rotWithShape="0">
                          <a:blip r:embed="rId4"/>
                          <a:stretch>
                            <a:fillRect l="-339" t="-60417" r="-239831" b="-169792"/>
                          </a:stretch>
                        </a:blipFill>
                      </a:tcPr>
                    </a:tc>
                    <a:tc>
                      <a:txBody>
                        <a:bodyPr/>
                        <a:lstStyle/>
                        <a:p>
                          <a:pPr algn="ctr"/>
                          <a:r>
                            <a:rPr lang="en-US" sz="1600" b="0" i="1" dirty="0" smtClean="0">
                              <a:solidFill>
                                <a:schemeClr val="tx1"/>
                              </a:solidFill>
                              <a:latin typeface="+mn-lt"/>
                            </a:rPr>
                            <a:t>a</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b</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a:t>
                          </a:r>
                          <a:endParaRPr lang="en-US" sz="1600" b="0" i="1" dirty="0">
                            <a:solidFill>
                              <a:schemeClr val="tx1"/>
                            </a:solidFill>
                            <a:latin typeface="+mn-lt"/>
                          </a:endParaRPr>
                        </a:p>
                      </a:txBody>
                      <a:tcPr>
                        <a:noFill/>
                      </a:tcPr>
                    </a:tc>
                  </a:tr>
                  <a:tr h="579120">
                    <a:tc>
                      <a:txBody>
                        <a:bodyPr/>
                        <a:lstStyle/>
                        <a:p>
                          <a:endParaRPr lang="en-US"/>
                        </a:p>
                      </a:txBody>
                      <a:tcPr>
                        <a:blipFill rotWithShape="0">
                          <a:blip r:embed="rId4"/>
                          <a:stretch>
                            <a:fillRect l="-339" t="-162105" r="-239831" b="-71579"/>
                          </a:stretch>
                        </a:blipFill>
                      </a:tcPr>
                    </a:tc>
                    <a:tc>
                      <a:txBody>
                        <a:bodyPr/>
                        <a:lstStyle/>
                        <a:p>
                          <a:pPr algn="ctr"/>
                          <a:r>
                            <a:rPr lang="en-US" sz="1600" b="0" i="1" dirty="0" smtClean="0">
                              <a:solidFill>
                                <a:schemeClr val="tx1"/>
                              </a:solidFill>
                              <a:latin typeface="+mn-lt"/>
                            </a:rPr>
                            <a:t>c</a:t>
                          </a:r>
                          <a:endParaRPr lang="en-US" sz="1600" b="0" i="1" dirty="0">
                            <a:solidFill>
                              <a:schemeClr val="tx1"/>
                            </a:solidFill>
                            <a:latin typeface="+mn-lt"/>
                          </a:endParaRPr>
                        </a:p>
                      </a:txBody>
                      <a:tcPr>
                        <a:noFill/>
                      </a:tcPr>
                    </a:tc>
                    <a:tc>
                      <a:txBody>
                        <a:bodyPr/>
                        <a:lstStyle/>
                        <a:p>
                          <a:pPr algn="ctr"/>
                          <a:r>
                            <a:rPr lang="en-US" sz="1600" b="0" i="1" dirty="0" smtClean="0">
                              <a:solidFill>
                                <a:schemeClr val="tx1"/>
                              </a:solidFill>
                              <a:latin typeface="+mn-lt"/>
                            </a:rPr>
                            <a:t>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c+d</a:t>
                          </a:r>
                          <a:endParaRPr lang="en-US" sz="1600" b="0" i="1" dirty="0">
                            <a:solidFill>
                              <a:schemeClr val="tx1"/>
                            </a:solidFill>
                            <a:latin typeface="+mn-lt"/>
                          </a:endParaRPr>
                        </a:p>
                      </a:txBody>
                      <a:tcPr>
                        <a:noFill/>
                      </a:tcPr>
                    </a:tc>
                  </a:tr>
                  <a:tr h="335280">
                    <a:tc>
                      <a:txBody>
                        <a:bodyPr/>
                        <a:lstStyle/>
                        <a:p>
                          <a:r>
                            <a:rPr lang="en-US" sz="1600" b="1" dirty="0" smtClean="0">
                              <a:solidFill>
                                <a:schemeClr val="tx1"/>
                              </a:solidFill>
                              <a:latin typeface="+mn-lt"/>
                            </a:rPr>
                            <a:t>TOTAL</a:t>
                          </a:r>
                          <a:endParaRPr lang="en-US" sz="1600" b="1" dirty="0">
                            <a:solidFill>
                              <a:schemeClr val="tx1"/>
                            </a:solidFill>
                            <a:latin typeface="+mn-lt"/>
                          </a:endParaRPr>
                        </a:p>
                      </a:txBody>
                      <a:tcPr>
                        <a:solidFill>
                          <a:schemeClr val="bg2">
                            <a:lumMod val="90000"/>
                          </a:schemeClr>
                        </a:solidFill>
                      </a:tcPr>
                    </a:tc>
                    <a:tc>
                      <a:txBody>
                        <a:bodyPr/>
                        <a:lstStyle/>
                        <a:p>
                          <a:pPr algn="ctr"/>
                          <a:r>
                            <a:rPr lang="en-US" sz="1600" b="0" i="1" dirty="0" err="1" smtClean="0">
                              <a:solidFill>
                                <a:schemeClr val="tx1"/>
                              </a:solidFill>
                              <a:latin typeface="+mn-lt"/>
                            </a:rPr>
                            <a:t>a+c</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b+d</a:t>
                          </a:r>
                          <a:endParaRPr lang="en-US" sz="1600" b="0" i="1" dirty="0">
                            <a:solidFill>
                              <a:schemeClr val="tx1"/>
                            </a:solidFill>
                            <a:latin typeface="+mn-lt"/>
                          </a:endParaRPr>
                        </a:p>
                      </a:txBody>
                      <a:tcPr>
                        <a:noFill/>
                      </a:tcPr>
                    </a:tc>
                    <a:tc>
                      <a:txBody>
                        <a:bodyPr/>
                        <a:lstStyle/>
                        <a:p>
                          <a:pPr algn="ctr"/>
                          <a:r>
                            <a:rPr lang="en-US" sz="1600" b="0" i="1" dirty="0" err="1" smtClean="0">
                              <a:solidFill>
                                <a:schemeClr val="tx1"/>
                              </a:solidFill>
                              <a:latin typeface="+mn-lt"/>
                            </a:rPr>
                            <a:t>a+b+c+d</a:t>
                          </a:r>
                          <a:endParaRPr lang="en-US" sz="1600" b="0" i="1" dirty="0">
                            <a:solidFill>
                              <a:schemeClr val="tx1"/>
                            </a:solidFill>
                            <a:latin typeface="+mn-lt"/>
                          </a:endParaRPr>
                        </a:p>
                      </a:txBody>
                      <a:tcPr>
                        <a:no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4279900" y="5654370"/>
                <a:ext cx="2076787"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279900" y="5654370"/>
                <a:ext cx="2076787" cy="4789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3156" y="5654370"/>
                <a:ext cx="2090637"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156" y="5654370"/>
                <a:ext cx="2090637" cy="53053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849750" y="6184900"/>
                <a:ext cx="412042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849750" y="6184900"/>
                <a:ext cx="4120423" cy="53053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3155" y="6224699"/>
                <a:ext cx="2994731"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𝑛𝑒𝑔𝑎𝑡𝑖𝑣𝑒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43155" y="6224699"/>
                <a:ext cx="2994731" cy="53053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279899" y="6250475"/>
                <a:ext cx="2887906" cy="478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𝑝𝑜𝑠𝑖𝑡𝑖𝑣𝑒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279899" y="6250475"/>
                <a:ext cx="2887906" cy="478977"/>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1909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0575"/>
          </a:xfrm>
        </p:spPr>
        <p:txBody>
          <a:bodyPr/>
          <a:lstStyle/>
          <a:p>
            <a:r>
              <a:rPr lang="en-US" dirty="0"/>
              <a:t>Some Formal Definitions</a:t>
            </a:r>
          </a:p>
        </p:txBody>
      </p:sp>
      <p:sp>
        <p:nvSpPr>
          <p:cNvPr id="3" name="Content Placeholder 2"/>
          <p:cNvSpPr>
            <a:spLocks noGrp="1"/>
          </p:cNvSpPr>
          <p:nvPr>
            <p:ph idx="1"/>
          </p:nvPr>
        </p:nvSpPr>
        <p:spPr>
          <a:xfrm>
            <a:off x="0" y="1228725"/>
            <a:ext cx="12192000" cy="4143375"/>
          </a:xfrm>
        </p:spPr>
        <p:txBody>
          <a:bodyPr>
            <a:normAutofit/>
          </a:bodyPr>
          <a:lstStyle/>
          <a:p>
            <a:r>
              <a:rPr lang="en-US" b="1" dirty="0"/>
              <a:t>Sensitivity</a:t>
            </a:r>
            <a:r>
              <a:rPr lang="en-US" dirty="0"/>
              <a:t> (also called the </a:t>
            </a:r>
            <a:r>
              <a:rPr lang="en-US" b="1" dirty="0"/>
              <a:t>true positive rate</a:t>
            </a:r>
            <a:r>
              <a:rPr lang="en-US" dirty="0"/>
              <a:t>) measures the proportion of actual positives which are correctly identified as such (e.g., the percentage of sick people who are correctly identified as having the condition), and is </a:t>
            </a:r>
            <a:r>
              <a:rPr lang="en-US" dirty="0">
                <a:hlinkClick r:id="rId2" tooltip="Complementary event"/>
              </a:rPr>
              <a:t>complementary</a:t>
            </a:r>
            <a:r>
              <a:rPr lang="en-US" dirty="0"/>
              <a:t> to the </a:t>
            </a:r>
            <a:r>
              <a:rPr lang="en-US" dirty="0">
                <a:hlinkClick r:id="rId3" tooltip="False negative rate"/>
              </a:rPr>
              <a:t>false negative rate</a:t>
            </a:r>
            <a:r>
              <a:rPr lang="en-US" dirty="0"/>
              <a:t>.</a:t>
            </a:r>
          </a:p>
          <a:p>
            <a:r>
              <a:rPr lang="en-US" b="1" dirty="0"/>
              <a:t>Specificity</a:t>
            </a:r>
            <a:r>
              <a:rPr lang="en-US" dirty="0"/>
              <a:t> (also called the </a:t>
            </a:r>
            <a:r>
              <a:rPr lang="en-US" b="1" dirty="0"/>
              <a:t>true negative rate</a:t>
            </a:r>
            <a:r>
              <a:rPr lang="en-US" dirty="0"/>
              <a:t>) measures the proportion of negatives which are correctly identified as such (e.g., the percentage of healthy people who are correctly identified as not having the condition), and is complementary to the </a:t>
            </a:r>
            <a:r>
              <a:rPr lang="en-US" dirty="0">
                <a:hlinkClick r:id="rId4" tooltip="False positive rate"/>
              </a:rPr>
              <a:t>false positive rate</a:t>
            </a:r>
            <a:r>
              <a:rPr lang="en-US" dirty="0"/>
              <a:t>.</a:t>
            </a:r>
            <a:br>
              <a:rPr lang="en-US" dirty="0"/>
            </a:br>
            <a:endParaRPr lang="en-US" dirty="0"/>
          </a:p>
        </p:txBody>
      </p:sp>
      <p:sp>
        <p:nvSpPr>
          <p:cNvPr id="4" name="Rectangle 3"/>
          <p:cNvSpPr/>
          <p:nvPr/>
        </p:nvSpPr>
        <p:spPr>
          <a:xfrm>
            <a:off x="0" y="6393934"/>
            <a:ext cx="7455054" cy="369332"/>
          </a:xfrm>
          <a:prstGeom prst="rect">
            <a:avLst/>
          </a:prstGeom>
        </p:spPr>
        <p:txBody>
          <a:bodyPr wrap="none">
            <a:spAutoFit/>
          </a:bodyPr>
          <a:lstStyle/>
          <a:p>
            <a:r>
              <a:rPr lang="en-US" dirty="0"/>
              <a:t>Taken verbatim from: </a:t>
            </a:r>
            <a:r>
              <a:rPr lang="en-US" dirty="0">
                <a:hlinkClick r:id="rId5"/>
              </a:rPr>
              <a:t>http://en.wikipedia.org/wiki/Sensitivity_and_specificity</a:t>
            </a:r>
            <a:endParaRPr lang="en-US" dirty="0"/>
          </a:p>
        </p:txBody>
      </p:sp>
    </p:spTree>
    <p:extLst>
      <p:ext uri="{BB962C8B-B14F-4D97-AF65-F5344CB8AC3E}">
        <p14:creationId xmlns:p14="http://schemas.microsoft.com/office/powerpoint/2010/main" val="2662199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14400"/>
          </a:xfrm>
        </p:spPr>
        <p:txBody>
          <a:bodyPr/>
          <a:lstStyle/>
          <a:p>
            <a:r>
              <a:rPr lang="en-US" dirty="0"/>
              <a:t>Table In R…</a:t>
            </a:r>
          </a:p>
        </p:txBody>
      </p:sp>
      <p:sp>
        <p:nvSpPr>
          <p:cNvPr id="3" name="Content Placeholder 2"/>
          <p:cNvSpPr>
            <a:spLocks noGrp="1"/>
          </p:cNvSpPr>
          <p:nvPr>
            <p:ph idx="1"/>
          </p:nvPr>
        </p:nvSpPr>
        <p:spPr>
          <a:xfrm>
            <a:off x="0" y="914400"/>
            <a:ext cx="12192000" cy="5943599"/>
          </a:xfrm>
        </p:spPr>
        <p:txBody>
          <a:bodyPr>
            <a:normAutofit/>
          </a:bodyPr>
          <a:lstStyle/>
          <a:p>
            <a:pPr marL="0" indent="0">
              <a:buNone/>
            </a:pPr>
            <a:r>
              <a:rPr lang="en-US" b="1" dirty="0">
                <a:solidFill>
                  <a:schemeClr val="accent1"/>
                </a:solidFill>
              </a:rPr>
              <a:t>#Generating a dummy variable </a:t>
            </a:r>
            <a:r>
              <a:rPr lang="en-US" b="1" dirty="0" err="1">
                <a:solidFill>
                  <a:schemeClr val="accent1"/>
                </a:solidFill>
              </a:rPr>
              <a:t>fit.binary</a:t>
            </a:r>
            <a:r>
              <a:rPr lang="en-US" b="1" dirty="0">
                <a:solidFill>
                  <a:schemeClr val="accent1"/>
                </a:solidFill>
              </a:rPr>
              <a:t> that sets fit to 1 if it's 0.5 or greater </a:t>
            </a:r>
          </a:p>
          <a:p>
            <a:pPr marL="0" indent="0">
              <a:buNone/>
            </a:pPr>
            <a:r>
              <a:rPr lang="en-US" b="1" dirty="0">
                <a:solidFill>
                  <a:schemeClr val="accent1"/>
                </a:solidFill>
              </a:rPr>
              <a:t>#and 0 otherwise.</a:t>
            </a:r>
          </a:p>
          <a:p>
            <a:pPr marL="0" indent="0">
              <a:buNone/>
            </a:pPr>
            <a:r>
              <a:rPr lang="en-US" b="1" dirty="0" err="1"/>
              <a:t>fit.binary</a:t>
            </a:r>
            <a:r>
              <a:rPr lang="en-US" b="1" dirty="0"/>
              <a:t> = (fit&gt;=0.5)</a:t>
            </a:r>
          </a:p>
          <a:p>
            <a:pPr marL="0" indent="0">
              <a:buNone/>
            </a:pPr>
            <a:endParaRPr lang="en-US" b="1" dirty="0"/>
          </a:p>
          <a:p>
            <a:pPr marL="0" indent="0">
              <a:buNone/>
            </a:pPr>
            <a:r>
              <a:rPr lang="en-US" b="1" dirty="0">
                <a:solidFill>
                  <a:schemeClr val="accent1"/>
                </a:solidFill>
              </a:rPr>
              <a:t>#Cross-Tabulation</a:t>
            </a:r>
          </a:p>
          <a:p>
            <a:pPr marL="0" indent="0">
              <a:buNone/>
            </a:pPr>
            <a:r>
              <a:rPr lang="en-US" b="1" dirty="0" err="1"/>
              <a:t>CrossTable</a:t>
            </a:r>
            <a:r>
              <a:rPr lang="en-US" b="1" dirty="0"/>
              <a:t>(</a:t>
            </a:r>
            <a:r>
              <a:rPr lang="en-US" b="1" dirty="0" err="1"/>
              <a:t>fit.binary</a:t>
            </a:r>
            <a:r>
              <a:rPr lang="en-US" b="1" dirty="0"/>
              <a:t>, </a:t>
            </a:r>
            <a:r>
              <a:rPr lang="en-US" b="1" dirty="0" err="1"/>
              <a:t>mydata$Hospital</a:t>
            </a:r>
            <a:r>
              <a:rPr lang="en-US" b="1" dirty="0"/>
              <a:t>, </a:t>
            </a:r>
            <a:r>
              <a:rPr lang="en-US" b="1" dirty="0" err="1"/>
              <a:t>prop.r</a:t>
            </a:r>
            <a:r>
              <a:rPr lang="en-US" b="1" dirty="0"/>
              <a:t>=FALSE, prop.t=FALSE, </a:t>
            </a:r>
            <a:r>
              <a:rPr lang="en-US" b="1" dirty="0" err="1"/>
              <a:t>prop.chisq</a:t>
            </a:r>
            <a:r>
              <a:rPr lang="en-US" b="1" dirty="0"/>
              <a:t>=FALSE)</a:t>
            </a:r>
          </a:p>
        </p:txBody>
      </p:sp>
    </p:spTree>
    <p:extLst>
      <p:ext uri="{BB962C8B-B14F-4D97-AF65-F5344CB8AC3E}">
        <p14:creationId xmlns:p14="http://schemas.microsoft.com/office/powerpoint/2010/main" val="198086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914400"/>
          </a:xfrm>
        </p:spPr>
        <p:txBody>
          <a:bodyPr/>
          <a:lstStyle/>
          <a:p>
            <a:r>
              <a:rPr lang="en-US" dirty="0"/>
              <a:t>Results</a:t>
            </a:r>
          </a:p>
        </p:txBody>
      </p:sp>
      <p:sp>
        <p:nvSpPr>
          <p:cNvPr id="6" name="TextBox 5"/>
          <p:cNvSpPr txBox="1"/>
          <p:nvPr/>
        </p:nvSpPr>
        <p:spPr>
          <a:xfrm>
            <a:off x="5867400" y="469900"/>
            <a:ext cx="63246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Here: </a:t>
            </a:r>
          </a:p>
          <a:p>
            <a:pPr marL="742950" lvl="1" indent="-285750">
              <a:buFont typeface="Arial" panose="020B0604020202020204" pitchFamily="34" charset="0"/>
              <a:buChar char="•"/>
            </a:pPr>
            <a:r>
              <a:rPr lang="en-US" sz="2400" dirty="0"/>
              <a:t>a=129</a:t>
            </a:r>
          </a:p>
          <a:p>
            <a:pPr marL="742950" lvl="1" indent="-285750">
              <a:buFont typeface="Arial" panose="020B0604020202020204" pitchFamily="34" charset="0"/>
              <a:buChar char="•"/>
            </a:pPr>
            <a:r>
              <a:rPr lang="en-US" sz="2400" dirty="0"/>
              <a:t>b=29</a:t>
            </a:r>
          </a:p>
          <a:p>
            <a:pPr marL="742950" lvl="1" indent="-285750">
              <a:buFont typeface="Arial" panose="020B0604020202020204" pitchFamily="34" charset="0"/>
              <a:buChar char="•"/>
            </a:pPr>
            <a:r>
              <a:rPr lang="en-US" sz="2400" dirty="0"/>
              <a:t>c=18</a:t>
            </a:r>
          </a:p>
          <a:p>
            <a:pPr marL="742950" lvl="1" indent="-285750">
              <a:buFont typeface="Arial" panose="020B0604020202020204" pitchFamily="34" charset="0"/>
              <a:buChar char="•"/>
            </a:pPr>
            <a:r>
              <a:rPr lang="en-US" sz="2400" dirty="0"/>
              <a:t>d=124</a:t>
            </a:r>
          </a:p>
          <a:p>
            <a:pPr marL="285750" indent="-285750">
              <a:buFont typeface="Arial" panose="020B0604020202020204" pitchFamily="34" charset="0"/>
              <a:buChar char="•"/>
            </a:pPr>
            <a:r>
              <a:rPr lang="en-US" sz="2400" dirty="0"/>
              <a:t>So, when cut-off value is 0.5, we have:</a:t>
            </a:r>
          </a:p>
        </p:txBody>
      </p:sp>
      <mc:AlternateContent xmlns:mc="http://schemas.openxmlformats.org/markup-compatibility/2006" xmlns:a14="http://schemas.microsoft.com/office/drawing/2010/main">
        <mc:Choice Requires="a14">
          <p:sp>
            <p:nvSpPr>
              <p:cNvPr id="7" name="TextBox 6"/>
              <p:cNvSpPr txBox="1"/>
              <p:nvPr/>
            </p:nvSpPr>
            <p:spPr>
              <a:xfrm>
                <a:off x="6883400" y="4084981"/>
                <a:ext cx="4157485"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𝑆𝑝𝑒𝑐𝑖𝑓𝑖𝑐𝑖𝑡𝑦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129</m:t>
                          </m:r>
                        </m:num>
                        <m:den>
                          <m:r>
                            <a:rPr lang="en-US" b="0" i="1" smtClean="0">
                              <a:latin typeface="Cambria Math" panose="02040503050406030204" pitchFamily="18" charset="0"/>
                            </a:rPr>
                            <m:t>129</m:t>
                          </m:r>
                          <m:r>
                            <a:rPr lang="en-US" i="1">
                              <a:latin typeface="Cambria Math" panose="02040503050406030204" pitchFamily="18" charset="0"/>
                            </a:rPr>
                            <m:t>+</m:t>
                          </m:r>
                          <m:r>
                            <a:rPr lang="en-US" b="0" i="1" smtClean="0">
                              <a:latin typeface="Cambria Math" panose="02040503050406030204" pitchFamily="18" charset="0"/>
                            </a:rPr>
                            <m:t>18</m:t>
                          </m:r>
                        </m:den>
                      </m:f>
                      <m:r>
                        <a:rPr lang="en-US" b="0" i="1" smtClean="0">
                          <a:latin typeface="Cambria Math" panose="02040503050406030204" pitchFamily="18" charset="0"/>
                        </a:rPr>
                        <m:t>=0.878</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83400" y="4084981"/>
                <a:ext cx="4157485" cy="52501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83400" y="2982900"/>
                <a:ext cx="4043093"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𝑆𝑒𝑛𝑠𝑖𝑡𝑖𝑣𝑖𝑡𝑦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124</m:t>
                          </m:r>
                        </m:num>
                        <m:den>
                          <m:r>
                            <a:rPr lang="en-US" b="0" i="1" smtClean="0">
                              <a:latin typeface="Cambria Math" panose="02040503050406030204" pitchFamily="18" charset="0"/>
                            </a:rPr>
                            <m:t>29</m:t>
                          </m:r>
                          <m:r>
                            <a:rPr lang="en-US" i="1">
                              <a:latin typeface="Cambria Math" panose="02040503050406030204" pitchFamily="18" charset="0"/>
                            </a:rPr>
                            <m:t>+</m:t>
                          </m:r>
                          <m:r>
                            <a:rPr lang="en-US" b="0" i="1" smtClean="0">
                              <a:latin typeface="Cambria Math" panose="02040503050406030204" pitchFamily="18" charset="0"/>
                            </a:rPr>
                            <m:t>124</m:t>
                          </m:r>
                        </m:den>
                      </m:f>
                      <m:r>
                        <a:rPr lang="en-US" b="0" i="1" smtClean="0">
                          <a:latin typeface="Cambria Math" panose="02040503050406030204" pitchFamily="18" charset="0"/>
                        </a:rPr>
                        <m:t>=0.81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83400" y="2982900"/>
                <a:ext cx="4043093" cy="53053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83400" y="5181548"/>
                <a:ext cx="4982839"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𝑀𝑖𝑠𝑐𝑙𝑎𝑠𝑠𝑖𝑓𝑖𝑐𝑎𝑡𝑖𝑜𝑛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den>
                      </m:f>
                      <m:r>
                        <a:rPr lang="en-US" b="0" i="1" smtClean="0">
                          <a:latin typeface="Cambria Math" panose="02040503050406030204" pitchFamily="18" charset="0"/>
                        </a:rPr>
                        <m:t>=0.157</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83400" y="5181548"/>
                <a:ext cx="4982839" cy="530530"/>
              </a:xfrm>
              <a:prstGeom prst="rect">
                <a:avLst/>
              </a:prstGeom>
              <a:blipFill rotWithShape="0">
                <a:blip r:embed="rId5"/>
                <a:stretch>
                  <a:fillRect/>
                </a:stretch>
              </a:blipFill>
            </p:spPr>
            <p:txBody>
              <a:bodyPr/>
              <a:lstStyle/>
              <a:p>
                <a:r>
                  <a:rPr lang="en-US">
                    <a:noFill/>
                  </a:rPr>
                  <a:t> </a:t>
                </a:r>
              </a:p>
            </p:txBody>
          </p:sp>
        </mc:Fallback>
      </mc:AlternateContent>
      <p:sp>
        <p:nvSpPr>
          <p:cNvPr id="11" name="TextBox 10"/>
          <p:cNvSpPr txBox="1"/>
          <p:nvPr/>
        </p:nvSpPr>
        <p:spPr>
          <a:xfrm>
            <a:off x="0" y="6396335"/>
            <a:ext cx="12192000" cy="461665"/>
          </a:xfrm>
          <a:prstGeom prst="rect">
            <a:avLst/>
          </a:prstGeom>
          <a:noFill/>
        </p:spPr>
        <p:txBody>
          <a:bodyPr wrap="square" rtlCol="0">
            <a:spAutoFit/>
          </a:bodyPr>
          <a:lstStyle/>
          <a:p>
            <a:r>
              <a:rPr lang="en-US" sz="2400" dirty="0"/>
              <a:t>We can do the same thing with other cut-off values – but we’ll skip it for the sake of time!</a:t>
            </a:r>
          </a:p>
        </p:txBody>
      </p:sp>
      <p:pic>
        <p:nvPicPr>
          <p:cNvPr id="2" name="Picture 1"/>
          <p:cNvPicPr>
            <a:picLocks noChangeAspect="1"/>
          </p:cNvPicPr>
          <p:nvPr/>
        </p:nvPicPr>
        <p:blipFill>
          <a:blip r:embed="rId6"/>
          <a:stretch>
            <a:fillRect/>
          </a:stretch>
        </p:blipFill>
        <p:spPr>
          <a:xfrm>
            <a:off x="0" y="843312"/>
            <a:ext cx="5787943" cy="4868766"/>
          </a:xfrm>
          <a:prstGeom prst="rect">
            <a:avLst/>
          </a:prstGeom>
        </p:spPr>
      </p:pic>
      <p:sp>
        <p:nvSpPr>
          <p:cNvPr id="3" name="TextBox 2">
            <a:extLst>
              <a:ext uri="{FF2B5EF4-FFF2-40B4-BE49-F238E27FC236}">
                <a16:creationId xmlns:a16="http://schemas.microsoft.com/office/drawing/2014/main" id="{7125C1CB-6390-448C-9D69-90D7B5D5D48C}"/>
              </a:ext>
            </a:extLst>
          </p:cNvPr>
          <p:cNvSpPr txBox="1"/>
          <p:nvPr/>
        </p:nvSpPr>
        <p:spPr>
          <a:xfrm>
            <a:off x="310718" y="3879542"/>
            <a:ext cx="1189608" cy="369332"/>
          </a:xfrm>
          <a:prstGeom prst="rect">
            <a:avLst/>
          </a:prstGeom>
          <a:noFill/>
        </p:spPr>
        <p:txBody>
          <a:bodyPr wrap="square" rtlCol="0">
            <a:spAutoFit/>
          </a:bodyPr>
          <a:lstStyle/>
          <a:p>
            <a:r>
              <a:rPr lang="en-US" dirty="0"/>
              <a:t>p &lt; 0.5</a:t>
            </a:r>
          </a:p>
        </p:txBody>
      </p:sp>
      <p:sp>
        <p:nvSpPr>
          <p:cNvPr id="10" name="TextBox 9">
            <a:extLst>
              <a:ext uri="{FF2B5EF4-FFF2-40B4-BE49-F238E27FC236}">
                <a16:creationId xmlns:a16="http://schemas.microsoft.com/office/drawing/2014/main" id="{1FC8C4A3-9605-4D4F-BAD5-249BE650E959}"/>
              </a:ext>
            </a:extLst>
          </p:cNvPr>
          <p:cNvSpPr txBox="1"/>
          <p:nvPr/>
        </p:nvSpPr>
        <p:spPr>
          <a:xfrm>
            <a:off x="310718" y="4521584"/>
            <a:ext cx="1189608" cy="369332"/>
          </a:xfrm>
          <a:prstGeom prst="rect">
            <a:avLst/>
          </a:prstGeom>
          <a:noFill/>
        </p:spPr>
        <p:txBody>
          <a:bodyPr wrap="square" rtlCol="0">
            <a:spAutoFit/>
          </a:bodyPr>
          <a:lstStyle/>
          <a:p>
            <a:r>
              <a:rPr lang="en-US" dirty="0"/>
              <a:t>p &gt;= 0.5</a:t>
            </a:r>
          </a:p>
        </p:txBody>
      </p:sp>
    </p:spTree>
    <p:extLst>
      <p:ext uri="{BB962C8B-B14F-4D97-AF65-F5344CB8AC3E}">
        <p14:creationId xmlns:p14="http://schemas.microsoft.com/office/powerpoint/2010/main" val="4148742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sp>
        <p:nvSpPr>
          <p:cNvPr id="3" name="Content Placeholder 2"/>
          <p:cNvSpPr>
            <a:spLocks noGrp="1"/>
          </p:cNvSpPr>
          <p:nvPr>
            <p:ph idx="1"/>
          </p:nvPr>
        </p:nvSpPr>
        <p:spPr>
          <a:xfrm>
            <a:off x="0" y="1325562"/>
            <a:ext cx="12192000" cy="5532437"/>
          </a:xfrm>
        </p:spPr>
        <p:txBody>
          <a:bodyPr/>
          <a:lstStyle/>
          <a:p>
            <a:r>
              <a:rPr lang="en-US" dirty="0"/>
              <a:t>A way to plot true positive rate (sensitivity) against false positive rate (i.e.,            1 - specificity)</a:t>
            </a:r>
          </a:p>
          <a:p>
            <a:pPr lvl="1"/>
            <a:r>
              <a:rPr lang="en-US" dirty="0"/>
              <a:t>A best cut-off value may be determined by optimizing sensitivity and specificity</a:t>
            </a:r>
          </a:p>
          <a:p>
            <a:pPr lvl="1"/>
            <a:r>
              <a:rPr lang="en-US" dirty="0"/>
              <a:t>We can also use ROC curves to examine predictive quality of the model</a:t>
            </a:r>
          </a:p>
          <a:p>
            <a:endParaRPr lang="en-US" dirty="0"/>
          </a:p>
          <a:p>
            <a:r>
              <a:rPr lang="en-US" dirty="0"/>
              <a:t>A bit of history: ROC stands for "Receiver Operating Characteristic“. ROC analysis is part of a field called "Signal Detection Theory" developed during World War II for the analysis of radar images. Radar operators had to decide whether a blip on the screen represented an enemy target, a friendly ship, or just noise. Signal detection theory measures the ability of radar receiver operators to make these important distinctions. Their ability to do so was called the Receiver Operating Characteristics. </a:t>
            </a:r>
          </a:p>
          <a:p>
            <a:pPr lvl="1"/>
            <a:r>
              <a:rPr lang="en-US" dirty="0"/>
              <a:t>Source: </a:t>
            </a:r>
            <a:r>
              <a:rPr lang="en-US" dirty="0">
                <a:hlinkClick r:id="rId2"/>
              </a:rPr>
              <a:t>http://gim.unmc.edu/dxtests/roc3.htm</a:t>
            </a:r>
            <a:r>
              <a:rPr lang="en-US" dirty="0"/>
              <a:t> </a:t>
            </a:r>
          </a:p>
        </p:txBody>
      </p:sp>
    </p:spTree>
    <p:extLst>
      <p:ext uri="{BB962C8B-B14F-4D97-AF65-F5344CB8AC3E}">
        <p14:creationId xmlns:p14="http://schemas.microsoft.com/office/powerpoint/2010/main" val="1396265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ROC Curves</a:t>
            </a:r>
          </a:p>
        </p:txBody>
      </p:sp>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4" y="893762"/>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483600" y="1606034"/>
            <a:ext cx="3708400" cy="584775"/>
          </a:xfrm>
          <a:prstGeom prst="rect">
            <a:avLst/>
          </a:prstGeom>
        </p:spPr>
        <p:txBody>
          <a:bodyPr wrap="square">
            <a:spAutoFit/>
          </a:bodyPr>
          <a:lstStyle/>
          <a:p>
            <a:r>
              <a:rPr lang="en-US" sz="1600" dirty="0"/>
              <a:t>Source: </a:t>
            </a:r>
            <a:r>
              <a:rPr lang="en-US" sz="1600" dirty="0">
                <a:hlinkClick r:id="rId3"/>
              </a:rPr>
              <a:t>http://gim.unmc.edu/dxtests/roc3.htm</a:t>
            </a:r>
            <a:r>
              <a:rPr lang="en-US" sz="1600" dirty="0"/>
              <a:t> </a:t>
            </a:r>
          </a:p>
        </p:txBody>
      </p:sp>
      <p:sp>
        <p:nvSpPr>
          <p:cNvPr id="5" name="TextBox 4"/>
          <p:cNvSpPr txBox="1"/>
          <p:nvPr/>
        </p:nvSpPr>
        <p:spPr>
          <a:xfrm>
            <a:off x="2886074" y="6211887"/>
            <a:ext cx="5216526" cy="58477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1    0.9   0.8   0.7  0.6   0.5   0.4   0.3   0.2  0.1    0</a:t>
            </a:r>
          </a:p>
          <a:p>
            <a:pPr algn="ctr"/>
            <a:r>
              <a:rPr lang="en-US" b="1" dirty="0">
                <a:latin typeface="Arial" panose="020B0604020202020204" pitchFamily="34" charset="0"/>
                <a:cs typeface="Arial" panose="020B0604020202020204" pitchFamily="34" charset="0"/>
              </a:rPr>
              <a:t>            Specificity</a:t>
            </a:r>
          </a:p>
        </p:txBody>
      </p:sp>
      <p:cxnSp>
        <p:nvCxnSpPr>
          <p:cNvPr id="7" name="Straight Arrow Connector 6"/>
          <p:cNvCxnSpPr/>
          <p:nvPr/>
        </p:nvCxnSpPr>
        <p:spPr>
          <a:xfrm flipV="1">
            <a:off x="3949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3434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686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927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435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16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184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591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723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3279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721600" y="5638800"/>
            <a:ext cx="0" cy="56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1539358" y="3352769"/>
            <a:ext cx="2324100"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Sensitivity</a:t>
            </a:r>
            <a:endParaRPr lang="en-US" b="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V="1">
            <a:off x="6426200" y="2870200"/>
            <a:ext cx="27051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71000" y="2603500"/>
            <a:ext cx="2590800" cy="2585323"/>
          </a:xfrm>
          <a:prstGeom prst="rect">
            <a:avLst/>
          </a:prstGeom>
          <a:noFill/>
        </p:spPr>
        <p:txBody>
          <a:bodyPr wrap="square" rtlCol="0">
            <a:spAutoFit/>
          </a:bodyPr>
          <a:lstStyle/>
          <a:p>
            <a:r>
              <a:rPr lang="en-US" dirty="0"/>
              <a:t>ROC Curves will be to the left of this 45 degree line (i.e., the “worthless” ROC)</a:t>
            </a:r>
          </a:p>
          <a:p>
            <a:endParaRPr lang="en-US" dirty="0"/>
          </a:p>
          <a:p>
            <a:r>
              <a:rPr lang="en-US" dirty="0"/>
              <a:t>In this case, the sum of specificity and sensitivity can never be greater than 1!</a:t>
            </a:r>
          </a:p>
        </p:txBody>
      </p:sp>
      <p:sp>
        <p:nvSpPr>
          <p:cNvPr id="3" name="TextBox 2"/>
          <p:cNvSpPr txBox="1"/>
          <p:nvPr/>
        </p:nvSpPr>
        <p:spPr>
          <a:xfrm>
            <a:off x="169333" y="1794933"/>
            <a:ext cx="1913467" cy="1200329"/>
          </a:xfrm>
          <a:prstGeom prst="rect">
            <a:avLst/>
          </a:prstGeom>
          <a:noFill/>
        </p:spPr>
        <p:txBody>
          <a:bodyPr wrap="square" rtlCol="0">
            <a:spAutoFit/>
          </a:bodyPr>
          <a:lstStyle/>
          <a:p>
            <a:r>
              <a:rPr lang="en-US" b="1" i="1" dirty="0"/>
              <a:t>Note:</a:t>
            </a:r>
          </a:p>
          <a:p>
            <a:endParaRPr lang="en-US" dirty="0"/>
          </a:p>
          <a:p>
            <a:r>
              <a:rPr lang="en-US" dirty="0"/>
              <a:t>False Positive Rate = 1 - Specificity</a:t>
            </a:r>
          </a:p>
        </p:txBody>
      </p:sp>
    </p:spTree>
    <p:extLst>
      <p:ext uri="{BB962C8B-B14F-4D97-AF65-F5344CB8AC3E}">
        <p14:creationId xmlns:p14="http://schemas.microsoft.com/office/powerpoint/2010/main" val="2302300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im.unmc.edu/dxtests/roccom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6" y="881063"/>
            <a:ext cx="5318125" cy="5318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
            <a:ext cx="12192000" cy="881062"/>
          </a:xfrm>
        </p:spPr>
        <p:txBody>
          <a:bodyPr>
            <a:normAutofit/>
          </a:bodyPr>
          <a:lstStyle/>
          <a:p>
            <a:r>
              <a:rPr lang="en-US" dirty="0"/>
              <a:t>Identifying probability cut-offs based on ROC Curves</a:t>
            </a:r>
          </a:p>
        </p:txBody>
      </p:sp>
      <p:sp>
        <p:nvSpPr>
          <p:cNvPr id="3" name="TextBox 2"/>
          <p:cNvSpPr txBox="1"/>
          <p:nvPr/>
        </p:nvSpPr>
        <p:spPr>
          <a:xfrm>
            <a:off x="5715000" y="881063"/>
            <a:ext cx="647700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A couple different ways for identifying the probability cut-offs based on ROC Curves exist:</a:t>
            </a:r>
          </a:p>
          <a:p>
            <a:pPr marL="914400" lvl="1" indent="-457200">
              <a:buFont typeface="+mj-lt"/>
              <a:buAutoNum type="arabicPeriod"/>
            </a:pPr>
            <a:r>
              <a:rPr lang="en-US" sz="2400" dirty="0"/>
              <a:t> </a:t>
            </a:r>
            <a:r>
              <a:rPr lang="en-US" sz="2400" i="1" dirty="0" err="1"/>
              <a:t>Youden</a:t>
            </a:r>
            <a:r>
              <a:rPr lang="en-US" sz="2400" i="1" dirty="0"/>
              <a:t> Index</a:t>
            </a:r>
            <a:r>
              <a:rPr lang="en-US" sz="2400" dirty="0"/>
              <a:t>: A cut-off for which (Sensitivity + Specificity) is maximized</a:t>
            </a:r>
          </a:p>
          <a:p>
            <a:pPr marL="914400" lvl="1" indent="-457200">
              <a:buFont typeface="+mj-lt"/>
              <a:buAutoNum type="arabicPeriod"/>
            </a:pPr>
            <a:r>
              <a:rPr lang="en-US" sz="2400" dirty="0"/>
              <a:t>A cut-off for which the ROC curve has the minimum distance from the upper left corner of the graph – i.e., the point at which specificity = 1 and sensitivity = 1. </a:t>
            </a:r>
          </a:p>
          <a:p>
            <a:pPr marL="1200150" lvl="2" indent="-285750">
              <a:buFont typeface="Arial" panose="020B0604020202020204" pitchFamily="34" charset="0"/>
              <a:buChar char="•"/>
            </a:pPr>
            <a:r>
              <a:rPr lang="en-US" sz="2400" dirty="0"/>
              <a:t>This is just a different way of maximizing specificity and sensitivity</a:t>
            </a:r>
          </a:p>
          <a:p>
            <a:pPr marL="1200150" lvl="2" indent="-285750">
              <a:buFont typeface="Arial" panose="020B0604020202020204" pitchFamily="34" charset="0"/>
              <a:buChar char="•"/>
            </a:pPr>
            <a:r>
              <a:rPr lang="en-US" sz="2400" dirty="0"/>
              <a:t>We can implement this in R and get the optimal cut-off point and corresponding sensitivity and specificity</a:t>
            </a:r>
          </a:p>
          <a:p>
            <a:pPr marL="742950" lvl="1" indent="-285750">
              <a:buFont typeface="Arial" panose="020B0604020202020204" pitchFamily="34" charset="0"/>
              <a:buChar char="•"/>
            </a:pPr>
            <a:endParaRPr lang="en-US" sz="2400" dirty="0"/>
          </a:p>
        </p:txBody>
      </p:sp>
      <p:cxnSp>
        <p:nvCxnSpPr>
          <p:cNvPr id="8" name="Straight Arrow Connector 7"/>
          <p:cNvCxnSpPr/>
          <p:nvPr/>
        </p:nvCxnSpPr>
        <p:spPr>
          <a:xfrm>
            <a:off x="1168400" y="1562100"/>
            <a:ext cx="3175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68400" y="1562100"/>
            <a:ext cx="52070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168400" y="1562100"/>
            <a:ext cx="88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1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lstStyle/>
          <a:p>
            <a:r>
              <a:rPr lang="en-US" dirty="0"/>
              <a:t>Potentially Getting Around the Issue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79500"/>
                <a:ext cx="12014200" cy="5778500"/>
              </a:xfrm>
            </p:spPr>
            <p:txBody>
              <a:bodyPr>
                <a:normAutofit fontScale="85000" lnSpcReduction="20000"/>
              </a:bodyPr>
              <a:lstStyle/>
              <a:p>
                <a:r>
                  <a:rPr lang="en-US" altLang="en-US" dirty="0"/>
                  <a:t>Instead of predicting Y, how about predicting P(Y=1|X=x), the probability that the Y=1?</a:t>
                </a:r>
              </a:p>
              <a:p>
                <a:pPr>
                  <a:spcBef>
                    <a:spcPct val="70000"/>
                  </a:spcBef>
                </a:pPr>
                <a:r>
                  <a:rPr lang="en-US" altLang="en-US" dirty="0"/>
                  <a:t>It isn’t unreasonable to say that a 1 unit (e.g., 1000 people) increase in population of a zip code is associated with an increase in the probability that the zip code has a hospital.</a:t>
                </a:r>
              </a:p>
              <a:p>
                <a:pPr lvl="1">
                  <a:spcBef>
                    <a:spcPct val="70000"/>
                  </a:spcBef>
                </a:pPr>
                <a:r>
                  <a:rPr lang="en-US" altLang="en-US" dirty="0"/>
                  <a:t>In this case, </a:t>
                </a:r>
                <a14:m>
                  <m:oMath xmlns:m="http://schemas.openxmlformats.org/officeDocument/2006/math">
                    <m:acc>
                      <m:accPr>
                        <m:chr m:val="̂"/>
                        <m:ctrlPr>
                          <a:rPr lang="en-US" altLang="en-US" i="1" smtClean="0">
                            <a:latin typeface="Cambria Math" panose="02040503050406030204" pitchFamily="18" charset="0"/>
                          </a:rPr>
                        </m:ctrlPr>
                      </m:accPr>
                      <m:e>
                        <m:r>
                          <a:rPr lang="en-US" altLang="en-US" b="0" i="1" smtClean="0">
                            <a:latin typeface="Cambria Math" panose="02040503050406030204" pitchFamily="18" charset="0"/>
                          </a:rPr>
                          <m:t>𝑦</m:t>
                        </m:r>
                      </m:e>
                    </m:acc>
                  </m:oMath>
                </a14:m>
                <a:r>
                  <a:rPr lang="en-US" altLang="en-US" dirty="0"/>
                  <a:t>, the predicted values of the dependent variable, are the probabilities of having a hospital in a zip code with a specific population.</a:t>
                </a:r>
              </a:p>
              <a:p>
                <a:pPr>
                  <a:spcBef>
                    <a:spcPct val="70000"/>
                  </a:spcBef>
                </a:pPr>
                <a:r>
                  <a:rPr lang="en-US" altLang="en-US" dirty="0"/>
                  <a:t>But imagine the following scenario: in the equation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𝑌</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r>
                  <a:rPr lang="en-US" dirty="0"/>
                  <a:t>, assume that the estimates </a:t>
                </a:r>
                <a14:m>
                  <m:oMath xmlns:m="http://schemas.openxmlformats.org/officeDocument/2006/math">
                    <m:sSub>
                      <m:sSubPr>
                        <m:ctrlPr>
                          <a:rPr lang="en-US" sz="2600" i="1" smtClean="0">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b="0" i="1" smtClean="0">
                            <a:latin typeface="Cambria Math" panose="02040503050406030204" pitchFamily="18" charset="0"/>
                          </a:rPr>
                          <m:t>0</m:t>
                        </m:r>
                      </m:sub>
                    </m:sSub>
                    <m:r>
                      <a:rPr lang="en-US" sz="2600" b="0" i="1" smtClean="0">
                        <a:latin typeface="Cambria Math" panose="02040503050406030204" pitchFamily="18" charset="0"/>
                      </a:rPr>
                      <m:t>=0.3</m:t>
                    </m:r>
                  </m:oMath>
                </a14:m>
                <a:r>
                  <a:rPr lang="en-US" altLang="en-US" dirty="0"/>
                  <a:t> and </a:t>
                </a:r>
                <a14:m>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ea typeface="Cambria Math" panose="02040503050406030204" pitchFamily="18" charset="0"/>
                              </a:rPr>
                              <m:t>𝛽</m:t>
                            </m:r>
                          </m:e>
                        </m:acc>
                      </m:e>
                      <m:sub>
                        <m:r>
                          <a:rPr lang="en-US" sz="2600" i="1">
                            <a:latin typeface="Cambria Math" panose="02040503050406030204" pitchFamily="18" charset="0"/>
                          </a:rPr>
                          <m:t>1</m:t>
                        </m:r>
                      </m:sub>
                    </m:sSub>
                    <m:r>
                      <a:rPr lang="en-US" sz="2600" b="0" i="1" smtClean="0">
                        <a:latin typeface="Cambria Math" panose="02040503050406030204" pitchFamily="18" charset="0"/>
                      </a:rPr>
                      <m:t>=0.1</m:t>
                    </m:r>
                  </m:oMath>
                </a14:m>
                <a:r>
                  <a:rPr lang="en-US" altLang="en-US" dirty="0"/>
                  <a:t>. Let’s say we take a zip code where the population is 10,000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=10</m:t>
                    </m:r>
                  </m:oMath>
                </a14:m>
                <a:r>
                  <a:rPr lang="en-US" dirty="0"/>
                  <a:t>). Plugging these values in, we get the following: </a:t>
                </a:r>
              </a:p>
              <a:p>
                <a:pPr lvl="1">
                  <a:spcBef>
                    <a:spcPct val="70000"/>
                  </a:spcBef>
                </a:pPr>
                <a:r>
                  <a:rPr lang="en-US" dirty="0"/>
                  <a:t>When population of a zip code is 10,000,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oMath>
                </a14:m>
                <a:r>
                  <a:rPr lang="en-US" dirty="0"/>
                  <a:t>, the probability of having a hospital in that zip code, is 0.3 + 0.1*10 = 1.3. </a:t>
                </a:r>
              </a:p>
              <a:p>
                <a:pPr lvl="1">
                  <a:spcBef>
                    <a:spcPct val="70000"/>
                  </a:spcBef>
                </a:pPr>
                <a:r>
                  <a:rPr lang="en-US" dirty="0"/>
                  <a:t>It’s also possible to get negative estimates of probability (e.g., if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0.3</m:t>
                    </m:r>
                  </m:oMath>
                </a14:m>
                <a:r>
                  <a:rPr lang="en-US" alt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1</m:t>
                        </m:r>
                      </m:sub>
                    </m:sSub>
                    <m:r>
                      <a:rPr lang="en-US" i="1">
                        <a:latin typeface="Cambria Math" panose="02040503050406030204" pitchFamily="18" charset="0"/>
                      </a:rPr>
                      <m:t>=0.1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=1</m:t>
                    </m:r>
                  </m:oMath>
                </a14:m>
                <a:r>
                  <a:rPr lang="en-US" dirty="0"/>
                  <a:t>, then </a:t>
                </a:r>
                <a14:m>
                  <m:oMath xmlns:m="http://schemas.openxmlformats.org/officeDocument/2006/math">
                    <m:acc>
                      <m:accPr>
                        <m:chr m:val="̂"/>
                        <m:ctrlPr>
                          <a:rPr lang="en-US" altLang="en-US" i="1">
                            <a:latin typeface="Cambria Math" panose="02040503050406030204" pitchFamily="18" charset="0"/>
                          </a:rPr>
                        </m:ctrlPr>
                      </m:accPr>
                      <m:e>
                        <m:r>
                          <a:rPr lang="en-US" altLang="en-US" b="0" i="1" smtClean="0">
                            <a:latin typeface="Cambria Math" panose="02040503050406030204" pitchFamily="18" charset="0"/>
                          </a:rPr>
                          <m:t>𝑦</m:t>
                        </m:r>
                      </m:e>
                    </m:acc>
                    <m:r>
                      <a:rPr lang="en-US" altLang="en-US" b="0" i="0" smtClean="0">
                        <a:latin typeface="Cambria Math" panose="02040503050406030204" pitchFamily="18" charset="0"/>
                      </a:rPr>
                      <m:t>=−0.2</m:t>
                    </m:r>
                  </m:oMath>
                </a14:m>
                <a:endParaRPr lang="en-US" dirty="0"/>
              </a:p>
              <a:p>
                <a:pPr>
                  <a:spcBef>
                    <a:spcPct val="70000"/>
                  </a:spcBef>
                </a:pPr>
                <a:r>
                  <a:rPr lang="en-US" dirty="0"/>
                  <a:t>Obviously, this makes little sense, because probabilities need to range between 0 and 1, and this linear model doesn’t have such constraints – that is, </a:t>
                </a:r>
                <a:r>
                  <a:rPr lang="en-US" altLang="en-US" dirty="0"/>
                  <a:t>linear regression predicts values of Y that range between -</a:t>
                </a:r>
                <a:r>
                  <a:rPr lang="en-US" altLang="en-US" dirty="0">
                    <a:cs typeface="Arial" panose="020B0604020202020204" pitchFamily="34" charset="0"/>
                  </a:rPr>
                  <a:t>∞ and +∞.</a:t>
                </a:r>
              </a:p>
              <a:p>
                <a:pPr lvl="1">
                  <a:spcBef>
                    <a:spcPct val="70000"/>
                  </a:spcBef>
                </a:pPr>
                <a:r>
                  <a:rPr lang="en-US" altLang="en-US" dirty="0">
                    <a:cs typeface="Arial" panose="020B0604020202020204" pitchFamily="34" charset="0"/>
                  </a:rPr>
                  <a:t>Conclusion: We need another method!</a:t>
                </a:r>
              </a:p>
              <a:p>
                <a:pPr>
                  <a:spcBef>
                    <a:spcPct val="700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79500"/>
                <a:ext cx="12014200" cy="5778500"/>
              </a:xfrm>
              <a:blipFill rotWithShape="0">
                <a:blip r:embed="rId2"/>
                <a:stretch>
                  <a:fillRect l="-660" t="-2426" r="-761"/>
                </a:stretch>
              </a:blipFill>
            </p:spPr>
            <p:txBody>
              <a:bodyPr/>
              <a:lstStyle/>
              <a:p>
                <a:r>
                  <a:rPr lang="en-US">
                    <a:noFill/>
                  </a:rPr>
                  <a:t> </a:t>
                </a:r>
              </a:p>
            </p:txBody>
          </p:sp>
        </mc:Fallback>
      </mc:AlternateContent>
    </p:spTree>
    <p:extLst>
      <p:ext uri="{BB962C8B-B14F-4D97-AF65-F5344CB8AC3E}">
        <p14:creationId xmlns:p14="http://schemas.microsoft.com/office/powerpoint/2010/main" val="1891346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1062"/>
          </a:xfrm>
        </p:spPr>
        <p:txBody>
          <a:bodyPr>
            <a:normAutofit/>
          </a:bodyPr>
          <a:lstStyle/>
          <a:p>
            <a:r>
              <a:rPr lang="en-US" dirty="0"/>
              <a:t>Area Under ROC Curves</a:t>
            </a:r>
          </a:p>
        </p:txBody>
      </p:sp>
      <p:sp>
        <p:nvSpPr>
          <p:cNvPr id="3" name="TextBox 2"/>
          <p:cNvSpPr txBox="1"/>
          <p:nvPr/>
        </p:nvSpPr>
        <p:spPr>
          <a:xfrm>
            <a:off x="5305602" y="1258887"/>
            <a:ext cx="6886398"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t>Area under ROC Curve (AUC, which stands for Area Under Curve) is a measure of prediction accuracy of the model (how well a model predicts 1 responses as 1’s and 0 responses as 0’s).</a:t>
            </a:r>
          </a:p>
          <a:p>
            <a:pPr marL="285750" indent="-285750">
              <a:buFont typeface="Arial" panose="020B0604020202020204" pitchFamily="34" charset="0"/>
              <a:buChar char="•"/>
            </a:pPr>
            <a:r>
              <a:rPr lang="en-US" sz="2000" dirty="0"/>
              <a:t>Higher AUCs mean that we can find a cut-off value for which both sensitivity and specificity of the model are relatively high.</a:t>
            </a:r>
          </a:p>
          <a:p>
            <a:pPr marL="285750" indent="-285750">
              <a:buFont typeface="Arial" panose="020B0604020202020204" pitchFamily="34" charset="0"/>
              <a:buChar char="•"/>
            </a:pPr>
            <a:r>
              <a:rPr lang="en-US" sz="2000" dirty="0"/>
              <a:t>Possible values range between 0.5 (area under 45 degree line) and 1 (area of the entire box).</a:t>
            </a:r>
          </a:p>
          <a:p>
            <a:pPr marL="285750" indent="-285750">
              <a:buFont typeface="Arial" panose="020B0604020202020204" pitchFamily="34" charset="0"/>
              <a:buChar char="•"/>
            </a:pPr>
            <a:r>
              <a:rPr lang="en-US" sz="2000" dirty="0"/>
              <a:t>A rough guide for classifying the accuracy:</a:t>
            </a:r>
          </a:p>
          <a:p>
            <a:pPr marL="1200150" lvl="2" indent="-285750">
              <a:buFont typeface="Arial" panose="020B0604020202020204" pitchFamily="34" charset="0"/>
              <a:buChar char="•"/>
            </a:pPr>
            <a:r>
              <a:rPr lang="en-US" sz="2000" dirty="0"/>
              <a:t>.90-1 = excellent</a:t>
            </a:r>
          </a:p>
          <a:p>
            <a:pPr marL="1200150" lvl="2" indent="-285750">
              <a:buFont typeface="Arial" panose="020B0604020202020204" pitchFamily="34" charset="0"/>
              <a:buChar char="•"/>
            </a:pPr>
            <a:r>
              <a:rPr lang="en-US" sz="2000" dirty="0"/>
              <a:t>.80-.90 = good</a:t>
            </a:r>
          </a:p>
          <a:p>
            <a:pPr marL="1200150" lvl="2" indent="-285750">
              <a:buFont typeface="Arial" panose="020B0604020202020204" pitchFamily="34" charset="0"/>
              <a:buChar char="•"/>
            </a:pPr>
            <a:r>
              <a:rPr lang="en-US" sz="2000" dirty="0"/>
              <a:t>.70-.80 = fair</a:t>
            </a:r>
          </a:p>
          <a:p>
            <a:pPr marL="1200150" lvl="2" indent="-285750">
              <a:buFont typeface="Arial" panose="020B0604020202020204" pitchFamily="34" charset="0"/>
              <a:buChar char="•"/>
            </a:pPr>
            <a:r>
              <a:rPr lang="en-US" sz="2000" dirty="0"/>
              <a:t>.60-.70 = poor</a:t>
            </a:r>
          </a:p>
          <a:p>
            <a:pPr marL="1200150" lvl="2" indent="-285750">
              <a:buFont typeface="Arial" panose="020B0604020202020204" pitchFamily="34" charset="0"/>
              <a:buChar char="•"/>
            </a:pPr>
            <a:r>
              <a:rPr lang="en-US" sz="2000" dirty="0"/>
              <a:t>.50-.60 = fail</a:t>
            </a:r>
          </a:p>
          <a:p>
            <a:pPr marL="285750" indent="-285750">
              <a:buFont typeface="Arial" panose="020B0604020202020204" pitchFamily="34" charset="0"/>
              <a:buChar char="•"/>
            </a:pPr>
            <a:r>
              <a:rPr lang="en-US" sz="2000" dirty="0"/>
              <a:t>These might be somewhat conservative estimates, and there will be statisticians who will say that area &gt; .7 is just fine.</a:t>
            </a:r>
          </a:p>
        </p:txBody>
      </p:sp>
      <p:sp>
        <p:nvSpPr>
          <p:cNvPr id="5" name="Rectangle 4"/>
          <p:cNvSpPr/>
          <p:nvPr/>
        </p:nvSpPr>
        <p:spPr>
          <a:xfrm>
            <a:off x="143052" y="6424474"/>
            <a:ext cx="4613251" cy="369332"/>
          </a:xfrm>
          <a:prstGeom prst="rect">
            <a:avLst/>
          </a:prstGeom>
        </p:spPr>
        <p:txBody>
          <a:bodyPr wrap="none">
            <a:spAutoFit/>
          </a:bodyPr>
          <a:lstStyle/>
          <a:p>
            <a:r>
              <a:rPr lang="en-US" dirty="0"/>
              <a:t>Source: </a:t>
            </a:r>
            <a:r>
              <a:rPr lang="en-US" dirty="0">
                <a:hlinkClick r:id="rId2"/>
              </a:rPr>
              <a:t>http://gim.unmc.edu/dxtests/roc3.htm</a:t>
            </a:r>
            <a:endParaRPr lang="en-US" dirty="0"/>
          </a:p>
        </p:txBody>
      </p:sp>
      <p:pic>
        <p:nvPicPr>
          <p:cNvPr id="6" name="Picture 5"/>
          <p:cNvPicPr>
            <a:picLocks noChangeAspect="1"/>
          </p:cNvPicPr>
          <p:nvPr/>
        </p:nvPicPr>
        <p:blipFill>
          <a:blip r:embed="rId3"/>
          <a:stretch>
            <a:fillRect/>
          </a:stretch>
        </p:blipFill>
        <p:spPr>
          <a:xfrm>
            <a:off x="143052" y="1258887"/>
            <a:ext cx="5162550" cy="4659313"/>
          </a:xfrm>
          <a:prstGeom prst="rect">
            <a:avLst/>
          </a:prstGeom>
        </p:spPr>
      </p:pic>
    </p:spTree>
    <p:extLst>
      <p:ext uri="{BB962C8B-B14F-4D97-AF65-F5344CB8AC3E}">
        <p14:creationId xmlns:p14="http://schemas.microsoft.com/office/powerpoint/2010/main" val="1557907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Let’s do this for our problem, in R…</a:t>
            </a:r>
          </a:p>
        </p:txBody>
      </p:sp>
      <p:sp>
        <p:nvSpPr>
          <p:cNvPr id="3" name="Content Placeholder 2"/>
          <p:cNvSpPr>
            <a:spLocks noGrp="1"/>
          </p:cNvSpPr>
          <p:nvPr>
            <p:ph idx="1"/>
          </p:nvPr>
        </p:nvSpPr>
        <p:spPr>
          <a:xfrm>
            <a:off x="0" y="787402"/>
            <a:ext cx="12192000" cy="5930898"/>
          </a:xfrm>
        </p:spPr>
        <p:txBody>
          <a:bodyPr numCol="2">
            <a:noAutofit/>
          </a:bodyPr>
          <a:lstStyle/>
          <a:p>
            <a:pPr marL="0" indent="0">
              <a:buNone/>
            </a:pPr>
            <a:r>
              <a:rPr lang="en-US" sz="1800" dirty="0">
                <a:solidFill>
                  <a:srgbClr val="00B050"/>
                </a:solidFill>
              </a:rPr>
              <a:t>#For more info, see: https://hopstat.wordpress.com/2014/12/19/a-small-introduction-to-the-rocr-package/</a:t>
            </a:r>
          </a:p>
          <a:p>
            <a:pPr marL="0" indent="0">
              <a:buNone/>
            </a:pPr>
            <a:r>
              <a:rPr lang="en-US" sz="1800" dirty="0">
                <a:solidFill>
                  <a:srgbClr val="00B050"/>
                </a:solidFill>
              </a:rPr>
              <a:t>#</a:t>
            </a:r>
            <a:r>
              <a:rPr lang="en-US" sz="1800" b="1" dirty="0">
                <a:solidFill>
                  <a:srgbClr val="00B050"/>
                </a:solidFill>
              </a:rPr>
              <a:t>a</a:t>
            </a:r>
            <a:r>
              <a:rPr lang="en-US" sz="1800" dirty="0">
                <a:solidFill>
                  <a:srgbClr val="00B050"/>
                </a:solidFill>
              </a:rPr>
              <a:t> is a matrix combining the vectors containing y and y-hat in matrix a; first variable is hospital, which is y; second variable is fit, which is y-hat</a:t>
            </a:r>
          </a:p>
          <a:p>
            <a:pPr marL="0" indent="0">
              <a:buNone/>
            </a:pPr>
            <a:r>
              <a:rPr lang="en-US" sz="1800" dirty="0">
                <a:solidFill>
                  <a:srgbClr val="0070C0"/>
                </a:solidFill>
              </a:rPr>
              <a:t>a &lt;- </a:t>
            </a:r>
            <a:r>
              <a:rPr lang="en-US" sz="1800" dirty="0" err="1">
                <a:solidFill>
                  <a:srgbClr val="0070C0"/>
                </a:solidFill>
              </a:rPr>
              <a:t>cbind</a:t>
            </a:r>
            <a:r>
              <a:rPr lang="en-US" sz="1800" dirty="0">
                <a:solidFill>
                  <a:srgbClr val="0070C0"/>
                </a:solidFill>
              </a:rPr>
              <a:t>(</a:t>
            </a:r>
            <a:r>
              <a:rPr lang="en-US" sz="1800" dirty="0" err="1">
                <a:solidFill>
                  <a:srgbClr val="0070C0"/>
                </a:solidFill>
              </a:rPr>
              <a:t>mydata$Hospital</a:t>
            </a:r>
            <a:r>
              <a:rPr lang="en-US" sz="1800" dirty="0">
                <a:solidFill>
                  <a:srgbClr val="0070C0"/>
                </a:solidFill>
              </a:rPr>
              <a:t>, fit)</a:t>
            </a:r>
          </a:p>
          <a:p>
            <a:pPr marL="0" indent="0">
              <a:buNone/>
            </a:pPr>
            <a:r>
              <a:rPr lang="en-US" sz="1800" dirty="0">
                <a:solidFill>
                  <a:srgbClr val="00B050"/>
                </a:solidFill>
              </a:rPr>
              <a:t>#Here, predictions are estimated probabilities (i.e., p or y-hat values), and labels are actual y-values</a:t>
            </a:r>
          </a:p>
          <a:p>
            <a:pPr marL="0" indent="0">
              <a:buNone/>
            </a:pPr>
            <a:r>
              <a:rPr lang="en-US" sz="1800" dirty="0">
                <a:solidFill>
                  <a:srgbClr val="00B050"/>
                </a:solidFill>
              </a:rPr>
              <a:t>#From above, we see that matrix </a:t>
            </a:r>
            <a:r>
              <a:rPr lang="en-US" sz="1800" b="1" dirty="0">
                <a:solidFill>
                  <a:srgbClr val="00B050"/>
                </a:solidFill>
              </a:rPr>
              <a:t>a</a:t>
            </a:r>
            <a:r>
              <a:rPr lang="en-US" sz="1800" dirty="0">
                <a:solidFill>
                  <a:srgbClr val="00B050"/>
                </a:solidFill>
              </a:rPr>
              <a:t> has 2 columns: </a:t>
            </a:r>
          </a:p>
          <a:p>
            <a:pPr marL="0" indent="0">
              <a:buNone/>
            </a:pPr>
            <a:r>
              <a:rPr lang="en-US" sz="1800" dirty="0">
                <a:solidFill>
                  <a:srgbClr val="00B050"/>
                </a:solidFill>
              </a:rPr>
              <a:t>#The first one is </a:t>
            </a:r>
            <a:r>
              <a:rPr lang="en-US" sz="1800" b="1" dirty="0" err="1">
                <a:solidFill>
                  <a:srgbClr val="00B050"/>
                </a:solidFill>
              </a:rPr>
              <a:t>mydata$Hospital</a:t>
            </a:r>
            <a:r>
              <a:rPr lang="en-US" sz="1800" dirty="0">
                <a:solidFill>
                  <a:srgbClr val="00B050"/>
                </a:solidFill>
              </a:rPr>
              <a:t>, which are actual values of y (i.e., labels) and the second one is </a:t>
            </a:r>
            <a:r>
              <a:rPr lang="en-US" sz="1800" b="1" dirty="0">
                <a:solidFill>
                  <a:srgbClr val="00B050"/>
                </a:solidFill>
              </a:rPr>
              <a:t>fit</a:t>
            </a:r>
            <a:r>
              <a:rPr lang="en-US" sz="1800" dirty="0">
                <a:solidFill>
                  <a:srgbClr val="00B050"/>
                </a:solidFill>
              </a:rPr>
              <a:t>, which are predicted, or fitted values of y (i.e., predictions)</a:t>
            </a:r>
          </a:p>
          <a:p>
            <a:pPr marL="0" indent="0">
              <a:buNone/>
            </a:pPr>
            <a:r>
              <a:rPr lang="en-US" sz="1800" dirty="0">
                <a:solidFill>
                  <a:srgbClr val="00B050"/>
                </a:solidFill>
              </a:rPr>
              <a:t>#Let's make the names of the variables easy to understand</a:t>
            </a:r>
          </a:p>
          <a:p>
            <a:pPr marL="0" indent="0">
              <a:buNone/>
            </a:pPr>
            <a:r>
              <a:rPr lang="en-US" sz="1800" dirty="0" err="1">
                <a:solidFill>
                  <a:srgbClr val="0070C0"/>
                </a:solidFill>
              </a:rPr>
              <a:t>colnames</a:t>
            </a:r>
            <a:r>
              <a:rPr lang="en-US" sz="1800" dirty="0">
                <a:solidFill>
                  <a:srgbClr val="0070C0"/>
                </a:solidFill>
              </a:rPr>
              <a:t>(a) &lt;- c("labels", "predictions")</a:t>
            </a:r>
          </a:p>
          <a:p>
            <a:pPr marL="0" indent="0">
              <a:buNone/>
            </a:pPr>
            <a:r>
              <a:rPr lang="en-US" sz="1800" dirty="0">
                <a:solidFill>
                  <a:srgbClr val="0070C0"/>
                </a:solidFill>
              </a:rPr>
              <a:t>head(a)</a:t>
            </a:r>
          </a:p>
          <a:p>
            <a:pPr marL="0" indent="0">
              <a:buNone/>
            </a:pPr>
            <a:r>
              <a:rPr lang="en-US" sz="1800" dirty="0">
                <a:solidFill>
                  <a:srgbClr val="0070C0"/>
                </a:solidFill>
              </a:rPr>
              <a:t>roc &lt;- </a:t>
            </a:r>
            <a:r>
              <a:rPr lang="en-US" sz="1800" dirty="0" err="1">
                <a:solidFill>
                  <a:srgbClr val="0070C0"/>
                </a:solidFill>
              </a:rPr>
              <a:t>as.data.frame</a:t>
            </a:r>
            <a:r>
              <a:rPr lang="en-US" sz="1800" dirty="0">
                <a:solidFill>
                  <a:srgbClr val="0070C0"/>
                </a:solidFill>
              </a:rPr>
              <a:t>(a)</a:t>
            </a:r>
          </a:p>
          <a:p>
            <a:endParaRPr lang="en-US" sz="1800" dirty="0">
              <a:solidFill>
                <a:srgbClr val="00B050"/>
              </a:solidFill>
            </a:endParaRPr>
          </a:p>
          <a:p>
            <a:pPr marL="0" indent="0">
              <a:buNone/>
            </a:pPr>
            <a:r>
              <a:rPr lang="en-US" sz="1800" dirty="0" err="1">
                <a:solidFill>
                  <a:srgbClr val="0070C0"/>
                </a:solidFill>
              </a:rPr>
              <a:t>pred</a:t>
            </a:r>
            <a:r>
              <a:rPr lang="en-US" sz="1800" dirty="0">
                <a:solidFill>
                  <a:srgbClr val="0070C0"/>
                </a:solidFill>
              </a:rPr>
              <a:t> &lt;- prediction(</a:t>
            </a:r>
            <a:r>
              <a:rPr lang="en-US" sz="1800" dirty="0" err="1">
                <a:solidFill>
                  <a:srgbClr val="0070C0"/>
                </a:solidFill>
              </a:rPr>
              <a:t>roc$predictions</a:t>
            </a:r>
            <a:r>
              <a:rPr lang="en-US" sz="1800" dirty="0">
                <a:solidFill>
                  <a:srgbClr val="0070C0"/>
                </a:solidFill>
              </a:rPr>
              <a:t>, </a:t>
            </a:r>
            <a:r>
              <a:rPr lang="en-US" sz="1800" dirty="0" err="1">
                <a:solidFill>
                  <a:srgbClr val="0070C0"/>
                </a:solidFill>
              </a:rPr>
              <a:t>roc$labels</a:t>
            </a:r>
            <a:r>
              <a:rPr lang="en-US" sz="1800" dirty="0">
                <a:solidFill>
                  <a:srgbClr val="0070C0"/>
                </a:solidFill>
              </a:rPr>
              <a:t>)</a:t>
            </a:r>
          </a:p>
          <a:p>
            <a:pPr marL="0" indent="0">
              <a:buNone/>
            </a:pPr>
            <a:r>
              <a:rPr lang="en-US" sz="1800" dirty="0">
                <a:solidFill>
                  <a:srgbClr val="00B050"/>
                </a:solidFill>
              </a:rPr>
              <a:t>#</a:t>
            </a:r>
            <a:r>
              <a:rPr lang="en-US" sz="1800" dirty="0" err="1">
                <a:solidFill>
                  <a:srgbClr val="00B050"/>
                </a:solidFill>
              </a:rPr>
              <a:t>tpr</a:t>
            </a:r>
            <a:r>
              <a:rPr lang="en-US" sz="1800" dirty="0">
                <a:solidFill>
                  <a:srgbClr val="00B050"/>
                </a:solidFill>
              </a:rPr>
              <a:t> = true positive rate, another term for sensitivity and </a:t>
            </a:r>
            <a:r>
              <a:rPr lang="en-US" sz="1800" dirty="0" err="1">
                <a:solidFill>
                  <a:srgbClr val="00B050"/>
                </a:solidFill>
              </a:rPr>
              <a:t>fpr</a:t>
            </a:r>
            <a:r>
              <a:rPr lang="en-US" sz="1800" dirty="0">
                <a:solidFill>
                  <a:srgbClr val="00B050"/>
                </a:solidFill>
              </a:rPr>
              <a:t> = false positive rate, or (1 – specificity)</a:t>
            </a:r>
          </a:p>
          <a:p>
            <a:pPr marL="0" indent="0">
              <a:buNone/>
            </a:pPr>
            <a:r>
              <a:rPr lang="en-US" sz="1800" dirty="0" err="1">
                <a:solidFill>
                  <a:srgbClr val="0070C0"/>
                </a:solidFill>
              </a:rPr>
              <a:t>roc.perf</a:t>
            </a:r>
            <a:r>
              <a:rPr lang="en-US" sz="1800" dirty="0">
                <a:solidFill>
                  <a:srgbClr val="0070C0"/>
                </a:solidFill>
              </a:rPr>
              <a:t> = performance(</a:t>
            </a:r>
            <a:r>
              <a:rPr lang="en-US" sz="1800" dirty="0" err="1">
                <a:solidFill>
                  <a:srgbClr val="0070C0"/>
                </a:solidFill>
              </a:rPr>
              <a:t>pred</a:t>
            </a:r>
            <a:r>
              <a:rPr lang="en-US" sz="1800" dirty="0">
                <a:solidFill>
                  <a:srgbClr val="0070C0"/>
                </a:solidFill>
              </a:rPr>
              <a:t>, measure = "</a:t>
            </a:r>
            <a:r>
              <a:rPr lang="en-US" sz="1800" dirty="0" err="1">
                <a:solidFill>
                  <a:srgbClr val="0070C0"/>
                </a:solidFill>
              </a:rPr>
              <a:t>tpr</a:t>
            </a:r>
            <a:r>
              <a:rPr lang="en-US" sz="1800" dirty="0">
                <a:solidFill>
                  <a:srgbClr val="0070C0"/>
                </a:solidFill>
              </a:rPr>
              <a:t>", </a:t>
            </a:r>
            <a:r>
              <a:rPr lang="en-US" sz="1800" dirty="0" err="1">
                <a:solidFill>
                  <a:srgbClr val="0070C0"/>
                </a:solidFill>
              </a:rPr>
              <a:t>x.measure</a:t>
            </a:r>
            <a:r>
              <a:rPr lang="en-US" sz="1800" dirty="0">
                <a:solidFill>
                  <a:srgbClr val="0070C0"/>
                </a:solidFill>
              </a:rPr>
              <a:t>="</a:t>
            </a:r>
            <a:r>
              <a:rPr lang="en-US" sz="1800" dirty="0" err="1">
                <a:solidFill>
                  <a:srgbClr val="0070C0"/>
                </a:solidFill>
              </a:rPr>
              <a:t>fpr</a:t>
            </a:r>
            <a:r>
              <a:rPr lang="en-US" sz="1800" dirty="0">
                <a:solidFill>
                  <a:srgbClr val="0070C0"/>
                </a:solidFill>
              </a:rPr>
              <a:t>")</a:t>
            </a:r>
          </a:p>
          <a:p>
            <a:pPr marL="0" indent="0">
              <a:buNone/>
            </a:pPr>
            <a:r>
              <a:rPr lang="en-US" sz="1800" dirty="0">
                <a:solidFill>
                  <a:srgbClr val="0070C0"/>
                </a:solidFill>
              </a:rPr>
              <a:t>plot(</a:t>
            </a:r>
            <a:r>
              <a:rPr lang="en-US" sz="1800" dirty="0" err="1">
                <a:solidFill>
                  <a:srgbClr val="0070C0"/>
                </a:solidFill>
              </a:rPr>
              <a:t>roc.perf</a:t>
            </a:r>
            <a:r>
              <a:rPr lang="en-US" sz="1800" dirty="0">
                <a:solidFill>
                  <a:srgbClr val="0070C0"/>
                </a:solidFill>
              </a:rPr>
              <a:t>)</a:t>
            </a:r>
          </a:p>
          <a:p>
            <a:pPr marL="0" indent="0">
              <a:buNone/>
            </a:pPr>
            <a:r>
              <a:rPr lang="en-US" sz="1800" dirty="0">
                <a:solidFill>
                  <a:srgbClr val="00B050"/>
                </a:solidFill>
              </a:rPr>
              <a:t>#plotting 45 degree line for reference</a:t>
            </a:r>
          </a:p>
          <a:p>
            <a:pPr marL="0" indent="0">
              <a:buNone/>
            </a:pPr>
            <a:r>
              <a:rPr lang="en-US" sz="1800" dirty="0" err="1">
                <a:solidFill>
                  <a:srgbClr val="0070C0"/>
                </a:solidFill>
              </a:rPr>
              <a:t>abline</a:t>
            </a:r>
            <a:r>
              <a:rPr lang="en-US" sz="1800" dirty="0">
                <a:solidFill>
                  <a:srgbClr val="0070C0"/>
                </a:solidFill>
              </a:rPr>
              <a:t>(a=0,b=1)</a:t>
            </a:r>
          </a:p>
          <a:p>
            <a:endParaRPr lang="en-US" sz="1200" dirty="0">
              <a:solidFill>
                <a:srgbClr val="00B050"/>
              </a:solidFill>
            </a:endParaRPr>
          </a:p>
        </p:txBody>
      </p:sp>
      <p:pic>
        <p:nvPicPr>
          <p:cNvPr id="4" name="Picture 3"/>
          <p:cNvPicPr>
            <a:picLocks noChangeAspect="1"/>
          </p:cNvPicPr>
          <p:nvPr/>
        </p:nvPicPr>
        <p:blipFill>
          <a:blip r:embed="rId2"/>
          <a:stretch>
            <a:fillRect/>
          </a:stretch>
        </p:blipFill>
        <p:spPr>
          <a:xfrm>
            <a:off x="6096000" y="3225800"/>
            <a:ext cx="4504762" cy="3632200"/>
          </a:xfrm>
          <a:prstGeom prst="rect">
            <a:avLst/>
          </a:prstGeom>
        </p:spPr>
      </p:pic>
    </p:spTree>
    <p:extLst>
      <p:ext uri="{BB962C8B-B14F-4D97-AF65-F5344CB8AC3E}">
        <p14:creationId xmlns:p14="http://schemas.microsoft.com/office/powerpoint/2010/main" val="2154737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a:lstStyle/>
          <a:p>
            <a:r>
              <a:rPr lang="en-US" dirty="0"/>
              <a:t>In R (Cont’d)…</a:t>
            </a:r>
          </a:p>
        </p:txBody>
      </p:sp>
      <p:sp>
        <p:nvSpPr>
          <p:cNvPr id="6" name="TextBox 5"/>
          <p:cNvSpPr txBox="1"/>
          <p:nvPr/>
        </p:nvSpPr>
        <p:spPr>
          <a:xfrm>
            <a:off x="0" y="914400"/>
            <a:ext cx="12090400" cy="5940088"/>
          </a:xfrm>
          <a:prstGeom prst="rect">
            <a:avLst/>
          </a:prstGeom>
          <a:noFill/>
        </p:spPr>
        <p:txBody>
          <a:bodyPr wrap="square" numCol="2" rtlCol="0">
            <a:spAutoFit/>
          </a:bodyPr>
          <a:lstStyle/>
          <a:p>
            <a:r>
              <a:rPr lang="en-US" dirty="0">
                <a:solidFill>
                  <a:srgbClr val="00B050"/>
                </a:solidFill>
              </a:rPr>
              <a:t>#Optimal cut-point, if you want to weigh specificity and sensitivity equally. </a:t>
            </a:r>
          </a:p>
          <a:p>
            <a:endParaRPr lang="en-US" dirty="0">
              <a:solidFill>
                <a:srgbClr val="00B050"/>
              </a:solidFill>
            </a:endParaRPr>
          </a:p>
          <a:p>
            <a:r>
              <a:rPr lang="en-US" dirty="0">
                <a:solidFill>
                  <a:srgbClr val="00B050"/>
                </a:solidFill>
              </a:rPr>
              <a:t>#The code below yields the cut-off value for which the ROC curve has the minimum distance from the upper left corner of the graph, where specificity = 1 and sensitivity = 1. (This is just a different way of maximizing both specificity and sensitivity). </a:t>
            </a:r>
          </a:p>
          <a:p>
            <a:endParaRPr lang="en-US" dirty="0">
              <a:solidFill>
                <a:srgbClr val="00B050"/>
              </a:solidFill>
            </a:endParaRPr>
          </a:p>
          <a:p>
            <a:r>
              <a:rPr lang="en-US" dirty="0">
                <a:solidFill>
                  <a:srgbClr val="00B050"/>
                </a:solidFill>
              </a:rPr>
              <a:t>#This is where the </a:t>
            </a:r>
            <a:r>
              <a:rPr lang="en-US" b="1" dirty="0">
                <a:solidFill>
                  <a:srgbClr val="00B050"/>
                </a:solidFill>
              </a:rPr>
              <a:t>d = (x - 0)^2 + (y-1)^2</a:t>
            </a:r>
            <a:r>
              <a:rPr lang="en-US" dirty="0">
                <a:solidFill>
                  <a:srgbClr val="00B050"/>
                </a:solidFill>
              </a:rPr>
              <a:t> in the code below comes in.</a:t>
            </a:r>
          </a:p>
          <a:p>
            <a:endParaRPr lang="en-US" dirty="0">
              <a:solidFill>
                <a:srgbClr val="00B050"/>
              </a:solidFill>
            </a:endParaRPr>
          </a:p>
          <a:p>
            <a:r>
              <a:rPr lang="en-US" dirty="0" err="1">
                <a:solidFill>
                  <a:srgbClr val="0070C0"/>
                </a:solidFill>
              </a:rPr>
              <a:t>opt.cut</a:t>
            </a:r>
            <a:r>
              <a:rPr lang="en-US" dirty="0">
                <a:solidFill>
                  <a:srgbClr val="0070C0"/>
                </a:solidFill>
              </a:rPr>
              <a:t> = function(perf, </a:t>
            </a:r>
            <a:r>
              <a:rPr lang="en-US" dirty="0" err="1">
                <a:solidFill>
                  <a:srgbClr val="0070C0"/>
                </a:solidFill>
              </a:rPr>
              <a:t>pred</a:t>
            </a:r>
            <a:r>
              <a:rPr lang="en-US" dirty="0">
                <a:solidFill>
                  <a:srgbClr val="0070C0"/>
                </a:solidFill>
              </a:rPr>
              <a:t>){</a:t>
            </a:r>
          </a:p>
          <a:p>
            <a:r>
              <a:rPr lang="en-US" dirty="0">
                <a:solidFill>
                  <a:srgbClr val="0070C0"/>
                </a:solidFill>
              </a:rPr>
              <a:t>  </a:t>
            </a:r>
            <a:r>
              <a:rPr lang="en-US" dirty="0" err="1">
                <a:solidFill>
                  <a:srgbClr val="0070C0"/>
                </a:solidFill>
              </a:rPr>
              <a:t>cut.ind</a:t>
            </a:r>
            <a:r>
              <a:rPr lang="en-US" dirty="0">
                <a:solidFill>
                  <a:srgbClr val="0070C0"/>
                </a:solidFill>
              </a:rPr>
              <a:t> = </a:t>
            </a:r>
            <a:r>
              <a:rPr lang="en-US" dirty="0" err="1">
                <a:solidFill>
                  <a:srgbClr val="0070C0"/>
                </a:solidFill>
              </a:rPr>
              <a:t>mapply</a:t>
            </a:r>
            <a:r>
              <a:rPr lang="en-US" dirty="0">
                <a:solidFill>
                  <a:srgbClr val="0070C0"/>
                </a:solidFill>
              </a:rPr>
              <a:t>(FUN=function(x, y, p){</a:t>
            </a:r>
          </a:p>
          <a:p>
            <a:r>
              <a:rPr lang="en-US" dirty="0">
                <a:solidFill>
                  <a:srgbClr val="0070C0"/>
                </a:solidFill>
              </a:rPr>
              <a:t>    d = (x - 0)^2 + (y-1)^2</a:t>
            </a:r>
          </a:p>
          <a:p>
            <a:r>
              <a:rPr lang="en-US" dirty="0">
                <a:solidFill>
                  <a:srgbClr val="0070C0"/>
                </a:solidFill>
              </a:rPr>
              <a:t>    </a:t>
            </a:r>
            <a:r>
              <a:rPr lang="en-US" dirty="0" err="1">
                <a:solidFill>
                  <a:srgbClr val="0070C0"/>
                </a:solidFill>
              </a:rPr>
              <a:t>ind</a:t>
            </a:r>
            <a:r>
              <a:rPr lang="en-US" dirty="0">
                <a:solidFill>
                  <a:srgbClr val="0070C0"/>
                </a:solidFill>
              </a:rPr>
              <a:t> = which(d == min(d))</a:t>
            </a:r>
          </a:p>
          <a:p>
            <a:r>
              <a:rPr lang="en-US" dirty="0">
                <a:solidFill>
                  <a:srgbClr val="0070C0"/>
                </a:solidFill>
              </a:rPr>
              <a:t>    c(sensitivity = y[[</a:t>
            </a:r>
            <a:r>
              <a:rPr lang="en-US" dirty="0" err="1">
                <a:solidFill>
                  <a:srgbClr val="0070C0"/>
                </a:solidFill>
              </a:rPr>
              <a:t>ind</a:t>
            </a:r>
            <a:r>
              <a:rPr lang="en-US" dirty="0">
                <a:solidFill>
                  <a:srgbClr val="0070C0"/>
                </a:solidFill>
              </a:rPr>
              <a:t>]], specificity = 1-x[[</a:t>
            </a:r>
            <a:r>
              <a:rPr lang="en-US" dirty="0" err="1">
                <a:solidFill>
                  <a:srgbClr val="0070C0"/>
                </a:solidFill>
              </a:rPr>
              <a:t>ind</a:t>
            </a:r>
            <a:r>
              <a:rPr lang="en-US" dirty="0">
                <a:solidFill>
                  <a:srgbClr val="0070C0"/>
                </a:solidFill>
              </a:rPr>
              <a:t>]], </a:t>
            </a:r>
          </a:p>
          <a:p>
            <a:r>
              <a:rPr lang="en-US" dirty="0">
                <a:solidFill>
                  <a:srgbClr val="0070C0"/>
                </a:solidFill>
              </a:rPr>
              <a:t>      cutoff = p[[</a:t>
            </a:r>
            <a:r>
              <a:rPr lang="en-US" dirty="0" err="1">
                <a:solidFill>
                  <a:srgbClr val="0070C0"/>
                </a:solidFill>
              </a:rPr>
              <a:t>ind</a:t>
            </a:r>
            <a:r>
              <a:rPr lang="en-US" dirty="0">
                <a:solidFill>
                  <a:srgbClr val="0070C0"/>
                </a:solidFill>
              </a:rPr>
              <a:t>]])</a:t>
            </a:r>
          </a:p>
          <a:p>
            <a:r>
              <a:rPr lang="en-US" dirty="0">
                <a:solidFill>
                  <a:srgbClr val="0070C0"/>
                </a:solidFill>
              </a:rPr>
              <a:t>  }, </a:t>
            </a:r>
            <a:r>
              <a:rPr lang="en-US" dirty="0" err="1">
                <a:solidFill>
                  <a:srgbClr val="0070C0"/>
                </a:solidFill>
              </a:rPr>
              <a:t>perf@x.values</a:t>
            </a:r>
            <a:r>
              <a:rPr lang="en-US" dirty="0">
                <a:solidFill>
                  <a:srgbClr val="0070C0"/>
                </a:solidFill>
              </a:rPr>
              <a:t>, </a:t>
            </a:r>
            <a:r>
              <a:rPr lang="en-US" dirty="0" err="1">
                <a:solidFill>
                  <a:srgbClr val="0070C0"/>
                </a:solidFill>
              </a:rPr>
              <a:t>perf@y.values</a:t>
            </a:r>
            <a:r>
              <a:rPr lang="en-US" dirty="0">
                <a:solidFill>
                  <a:srgbClr val="0070C0"/>
                </a:solidFill>
              </a:rPr>
              <a:t>, </a:t>
            </a:r>
            <a:r>
              <a:rPr lang="en-US" dirty="0" err="1">
                <a:solidFill>
                  <a:srgbClr val="0070C0"/>
                </a:solidFill>
              </a:rPr>
              <a:t>pred@cutoffs</a:t>
            </a:r>
            <a:r>
              <a:rPr lang="en-US" dirty="0">
                <a:solidFill>
                  <a:srgbClr val="0070C0"/>
                </a:solidFill>
              </a:rPr>
              <a:t>)</a:t>
            </a:r>
          </a:p>
          <a:p>
            <a:r>
              <a:rPr lang="en-US" dirty="0">
                <a:solidFill>
                  <a:srgbClr val="0070C0"/>
                </a:solidFill>
              </a:rPr>
              <a:t>}</a:t>
            </a:r>
          </a:p>
          <a:p>
            <a:endParaRPr lang="en-US" dirty="0">
              <a:solidFill>
                <a:srgbClr val="00B050"/>
              </a:solidFill>
            </a:endParaRPr>
          </a:p>
          <a:p>
            <a:endParaRPr lang="en-US" dirty="0">
              <a:solidFill>
                <a:srgbClr val="00B050"/>
              </a:solidFill>
            </a:endParaRPr>
          </a:p>
          <a:p>
            <a:r>
              <a:rPr lang="en-US" dirty="0">
                <a:solidFill>
                  <a:srgbClr val="00B050"/>
                </a:solidFill>
              </a:rPr>
              <a:t>#This will print the optimal cut-off point and the corresponding specificity and sensitivity </a:t>
            </a:r>
          </a:p>
          <a:p>
            <a:r>
              <a:rPr lang="en-US" dirty="0">
                <a:solidFill>
                  <a:srgbClr val="0070C0"/>
                </a:solidFill>
              </a:rPr>
              <a:t>print(</a:t>
            </a:r>
            <a:r>
              <a:rPr lang="en-US" dirty="0" err="1">
                <a:solidFill>
                  <a:srgbClr val="0070C0"/>
                </a:solidFill>
              </a:rPr>
              <a:t>opt.cut</a:t>
            </a:r>
            <a:r>
              <a:rPr lang="en-US" dirty="0">
                <a:solidFill>
                  <a:srgbClr val="0070C0"/>
                </a:solidFill>
              </a:rPr>
              <a:t>(</a:t>
            </a:r>
            <a:r>
              <a:rPr lang="en-US" dirty="0" err="1">
                <a:solidFill>
                  <a:srgbClr val="0070C0"/>
                </a:solidFill>
              </a:rPr>
              <a:t>roc.perf</a:t>
            </a:r>
            <a:r>
              <a:rPr lang="en-US" dirty="0">
                <a:solidFill>
                  <a:srgbClr val="0070C0"/>
                </a:solidFill>
              </a:rPr>
              <a:t>, </a:t>
            </a:r>
            <a:r>
              <a:rPr lang="en-US" dirty="0" err="1">
                <a:solidFill>
                  <a:srgbClr val="0070C0"/>
                </a:solidFill>
              </a:rPr>
              <a:t>pred</a:t>
            </a:r>
            <a:r>
              <a:rPr lang="en-US" dirty="0">
                <a:solidFill>
                  <a:srgbClr val="0070C0"/>
                </a:solidFill>
              </a:rPr>
              <a:t>))</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#Seems that there exists a cut-off at which we can achieve pretty high sensitivity and specificity! This is indicative of a good predictive model.</a:t>
            </a:r>
          </a:p>
          <a:p>
            <a:endParaRPr lang="en-US" dirty="0">
              <a:solidFill>
                <a:srgbClr val="00B050"/>
              </a:solidFill>
            </a:endParaRPr>
          </a:p>
          <a:p>
            <a:r>
              <a:rPr lang="en-US" dirty="0">
                <a:solidFill>
                  <a:srgbClr val="00B050"/>
                </a:solidFill>
              </a:rPr>
              <a:t>#If you want to assign different weights (i.e., costs) to sensitivity and specificity, you may do so as well. Instructions here: </a:t>
            </a:r>
            <a:r>
              <a:rPr lang="en-US" dirty="0">
                <a:solidFill>
                  <a:srgbClr val="00B050"/>
                </a:solidFill>
                <a:hlinkClick r:id="rId2"/>
              </a:rPr>
              <a:t>https://hopstat.wordpress.com/2014/12/19/a-small-introduction-to-the-rocr-package/</a:t>
            </a:r>
            <a:endParaRPr lang="en-US" dirty="0">
              <a:solidFill>
                <a:srgbClr val="00B050"/>
              </a:solidFill>
            </a:endParaRPr>
          </a:p>
          <a:p>
            <a:r>
              <a:rPr lang="en-US" dirty="0">
                <a:solidFill>
                  <a:srgbClr val="00B050"/>
                </a:solidFill>
              </a:rPr>
              <a:t>#That is, a false negative (e.g., failure to diagnose a disease) may be more serious than a false positive.</a:t>
            </a:r>
          </a:p>
        </p:txBody>
      </p:sp>
      <p:pic>
        <p:nvPicPr>
          <p:cNvPr id="9" name="Picture 8"/>
          <p:cNvPicPr>
            <a:picLocks noChangeAspect="1"/>
          </p:cNvPicPr>
          <p:nvPr/>
        </p:nvPicPr>
        <p:blipFill>
          <a:blip r:embed="rId3"/>
          <a:stretch>
            <a:fillRect/>
          </a:stretch>
        </p:blipFill>
        <p:spPr>
          <a:xfrm>
            <a:off x="6972301" y="2246069"/>
            <a:ext cx="3365500" cy="1153691"/>
          </a:xfrm>
          <a:prstGeom prst="rect">
            <a:avLst/>
          </a:prstGeom>
        </p:spPr>
      </p:pic>
    </p:spTree>
    <p:extLst>
      <p:ext uri="{BB962C8B-B14F-4D97-AF65-F5344CB8AC3E}">
        <p14:creationId xmlns:p14="http://schemas.microsoft.com/office/powerpoint/2010/main" val="4203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0515600" cy="927100"/>
          </a:xfrm>
        </p:spPr>
        <p:txBody>
          <a:bodyPr numCol="2"/>
          <a:lstStyle/>
          <a:p>
            <a:r>
              <a:rPr lang="en-US" dirty="0"/>
              <a:t>In R (Cont’d)…</a:t>
            </a:r>
          </a:p>
        </p:txBody>
      </p:sp>
      <p:sp>
        <p:nvSpPr>
          <p:cNvPr id="2" name="Rectangle 1"/>
          <p:cNvSpPr/>
          <p:nvPr/>
        </p:nvSpPr>
        <p:spPr>
          <a:xfrm>
            <a:off x="0" y="927101"/>
            <a:ext cx="12192000" cy="4801314"/>
          </a:xfrm>
          <a:prstGeom prst="rect">
            <a:avLst/>
          </a:prstGeom>
        </p:spPr>
        <p:txBody>
          <a:bodyPr wrap="square" numCol="2">
            <a:spAutoFit/>
          </a:bodyPr>
          <a:lstStyle/>
          <a:p>
            <a:r>
              <a:rPr lang="en-US" dirty="0">
                <a:solidFill>
                  <a:srgbClr val="00B050"/>
                </a:solidFill>
              </a:rPr>
              <a:t>#Area under the ROC curve (AUC)</a:t>
            </a:r>
          </a:p>
          <a:p>
            <a:r>
              <a:rPr lang="en-US" dirty="0">
                <a:solidFill>
                  <a:srgbClr val="00B050"/>
                </a:solidFill>
              </a:rPr>
              <a:t>#Source: http://gim.unmc.edu/dxtests/roc3.htm</a:t>
            </a:r>
          </a:p>
          <a:p>
            <a:endParaRPr lang="en-US" dirty="0">
              <a:solidFill>
                <a:srgbClr val="00B050"/>
              </a:solidFill>
            </a:endParaRPr>
          </a:p>
          <a:p>
            <a:r>
              <a:rPr lang="en-US" dirty="0">
                <a:solidFill>
                  <a:srgbClr val="00B050"/>
                </a:solidFill>
              </a:rPr>
              <a:t>#The prediction accuracy of the model depends on how well </a:t>
            </a:r>
          </a:p>
          <a:p>
            <a:r>
              <a:rPr lang="en-US" dirty="0">
                <a:solidFill>
                  <a:srgbClr val="00B050"/>
                </a:solidFill>
              </a:rPr>
              <a:t>the model predicts 1 responses as 1's and 0 responses as 0's. Accuracy is measured by the area under the ROC curve. An </a:t>
            </a:r>
          </a:p>
          <a:p>
            <a:r>
              <a:rPr lang="en-US" dirty="0">
                <a:solidFill>
                  <a:srgbClr val="00B050"/>
                </a:solidFill>
              </a:rPr>
              <a:t>area of 1 represents a perfect test (prediction); an area of .5 represents a worthless test (prediction). A rough guide for interpreting area under ROC Curves:</a:t>
            </a:r>
          </a:p>
          <a:p>
            <a:r>
              <a:rPr lang="en-US" dirty="0">
                <a:solidFill>
                  <a:srgbClr val="00B050"/>
                </a:solidFill>
              </a:rPr>
              <a:t>.90-1 = excellent	(A)</a:t>
            </a:r>
          </a:p>
          <a:p>
            <a:r>
              <a:rPr lang="en-US" dirty="0">
                <a:solidFill>
                  <a:srgbClr val="00B050"/>
                </a:solidFill>
              </a:rPr>
              <a:t>.80-.90 = good	(B)</a:t>
            </a:r>
          </a:p>
          <a:p>
            <a:r>
              <a:rPr lang="en-US" dirty="0">
                <a:solidFill>
                  <a:srgbClr val="00B050"/>
                </a:solidFill>
              </a:rPr>
              <a:t>.70-.80 = fair	(C)</a:t>
            </a:r>
          </a:p>
          <a:p>
            <a:r>
              <a:rPr lang="en-US" dirty="0">
                <a:solidFill>
                  <a:srgbClr val="00B050"/>
                </a:solidFill>
              </a:rPr>
              <a:t>.60-.70 = poor	(D)</a:t>
            </a:r>
          </a:p>
          <a:p>
            <a:r>
              <a:rPr lang="en-US" dirty="0">
                <a:solidFill>
                  <a:srgbClr val="00B050"/>
                </a:solidFill>
              </a:rPr>
              <a:t>.50-.60 = fail	(F)</a:t>
            </a:r>
          </a:p>
          <a:p>
            <a:endParaRPr lang="en-US" dirty="0">
              <a:solidFill>
                <a:srgbClr val="00B050"/>
              </a:solidFill>
            </a:endParaRPr>
          </a:p>
          <a:p>
            <a:r>
              <a:rPr lang="en-US" dirty="0">
                <a:solidFill>
                  <a:srgbClr val="00B050"/>
                </a:solidFill>
              </a:rPr>
              <a:t>These might be somewhat conservative estimates, and there will be statisticians who will say that area &gt; .7 is just fine.</a:t>
            </a:r>
          </a:p>
          <a:p>
            <a:r>
              <a:rPr lang="en-US" dirty="0" err="1">
                <a:solidFill>
                  <a:srgbClr val="0070C0"/>
                </a:solidFill>
              </a:rPr>
              <a:t>auc.perf</a:t>
            </a:r>
            <a:r>
              <a:rPr lang="en-US" dirty="0">
                <a:solidFill>
                  <a:srgbClr val="0070C0"/>
                </a:solidFill>
              </a:rPr>
              <a:t> = performance(</a:t>
            </a:r>
            <a:r>
              <a:rPr lang="en-US" dirty="0" err="1">
                <a:solidFill>
                  <a:srgbClr val="0070C0"/>
                </a:solidFill>
              </a:rPr>
              <a:t>pred</a:t>
            </a:r>
            <a:r>
              <a:rPr lang="en-US" dirty="0">
                <a:solidFill>
                  <a:srgbClr val="0070C0"/>
                </a:solidFill>
              </a:rPr>
              <a:t>, measure ="</a:t>
            </a:r>
            <a:r>
              <a:rPr lang="en-US" dirty="0" err="1">
                <a:solidFill>
                  <a:srgbClr val="0070C0"/>
                </a:solidFill>
              </a:rPr>
              <a:t>auc</a:t>
            </a:r>
            <a:r>
              <a:rPr lang="en-US" dirty="0">
                <a:solidFill>
                  <a:srgbClr val="0070C0"/>
                </a:solidFill>
              </a:rPr>
              <a:t>")</a:t>
            </a:r>
          </a:p>
          <a:p>
            <a:r>
              <a:rPr lang="en-US" dirty="0" err="1">
                <a:solidFill>
                  <a:srgbClr val="0070C0"/>
                </a:solidFill>
              </a:rPr>
              <a:t>auc.perf@y.values</a:t>
            </a:r>
            <a:endParaRPr lang="en-US" dirty="0">
              <a:solidFill>
                <a:srgbClr val="0070C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r>
              <a:rPr lang="en-US" dirty="0">
                <a:solidFill>
                  <a:srgbClr val="00B050"/>
                </a:solidFill>
              </a:rPr>
              <a:t>#Conclusion: based on the AUC, we have a fantastic predictive model!</a:t>
            </a:r>
          </a:p>
        </p:txBody>
      </p:sp>
      <p:pic>
        <p:nvPicPr>
          <p:cNvPr id="3" name="Picture 2"/>
          <p:cNvPicPr>
            <a:picLocks noChangeAspect="1"/>
          </p:cNvPicPr>
          <p:nvPr/>
        </p:nvPicPr>
        <p:blipFill>
          <a:blip r:embed="rId2"/>
          <a:stretch>
            <a:fillRect/>
          </a:stretch>
        </p:blipFill>
        <p:spPr>
          <a:xfrm>
            <a:off x="6356350" y="1676401"/>
            <a:ext cx="2133594" cy="355599"/>
          </a:xfrm>
          <a:prstGeom prst="rect">
            <a:avLst/>
          </a:prstGeom>
        </p:spPr>
      </p:pic>
    </p:spTree>
    <p:extLst>
      <p:ext uri="{BB962C8B-B14F-4D97-AF65-F5344CB8AC3E}">
        <p14:creationId xmlns:p14="http://schemas.microsoft.com/office/powerpoint/2010/main" val="178173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13438"/>
          </a:xfrm>
        </p:spPr>
        <p:txBody>
          <a:bodyPr/>
          <a:lstStyle/>
          <a:p>
            <a:r>
              <a:rPr lang="en-US" dirty="0"/>
              <a:t>Interpretation of the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3439"/>
                <a:ext cx="12192000" cy="5532437"/>
              </a:xfrm>
            </p:spPr>
            <p:txBody>
              <a:bodyPr>
                <a:normAutofit lnSpcReduction="10000"/>
              </a:bodyPr>
              <a:lstStyle/>
              <a:p>
                <a:r>
                  <a:rPr lang="en-US" dirty="0"/>
                  <a:t>AUC may be interpreted as the probability that the model correctly ranks two randomly selected observations where one has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 and the other one has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In other words, imagine that you randomly select 2 observations:</a:t>
                </a:r>
              </a:p>
              <a:p>
                <a:pPr lvl="1"/>
                <a:r>
                  <a:rPr lang="en-US" dirty="0"/>
                  <a:t>Observation 1,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and </a:t>
                </a:r>
              </a:p>
              <a:p>
                <a:pPr lvl="1"/>
                <a:r>
                  <a:rPr lang="en-US" dirty="0"/>
                  <a:t>Observation 2, for which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t>
                </a:r>
              </a:p>
              <a:p>
                <a:r>
                  <a:rPr lang="en-US" dirty="0"/>
                  <a:t>Recall that for each one of these observations, your logistic regression model estimates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m:t>
                        </m:r>
                      </m:e>
                    </m:d>
                  </m:oMath>
                </a14:m>
                <a:endParaRPr lang="en-US" b="0" dirty="0"/>
              </a:p>
              <a:p>
                <a:r>
                  <a:rPr lang="en-US" dirty="0"/>
                  <a:t>The AUC may be interpreted as the probability that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1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will be </a:t>
                </a:r>
                <a:r>
                  <a:rPr lang="en-US" i="1" dirty="0"/>
                  <a:t>higher</a:t>
                </a:r>
                <a:r>
                  <a:rPr lang="en-US" dirty="0"/>
                  <a:t>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for observation 2 (where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a:t>
                </a:r>
              </a:p>
              <a:p>
                <a:r>
                  <a:rPr lang="en-US" dirty="0"/>
                  <a:t>An example: An AUC of .93397 means that, if you have 2 randomly selected zip codes, such that the first has a hospital and the second doesn’t, 93.397% of the time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(i.e.,  the predicted probability of there being a hospital) in the first zip code will be higher than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in the second zip code.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3439"/>
                <a:ext cx="12192000" cy="5532437"/>
              </a:xfrm>
              <a:blipFill rotWithShape="0">
                <a:blip r:embed="rId2"/>
                <a:stretch>
                  <a:fillRect l="-900" t="-2536" r="-1200" b="-1103"/>
                </a:stretch>
              </a:blipFill>
            </p:spPr>
            <p:txBody>
              <a:bodyPr/>
              <a:lstStyle/>
              <a:p>
                <a:r>
                  <a:rPr lang="en-US">
                    <a:noFill/>
                  </a:rPr>
                  <a:t> </a:t>
                </a:r>
              </a:p>
            </p:txBody>
          </p:sp>
        </mc:Fallback>
      </mc:AlternateContent>
      <p:sp>
        <p:nvSpPr>
          <p:cNvPr id="4" name="Rectangle 3"/>
          <p:cNvSpPr/>
          <p:nvPr/>
        </p:nvSpPr>
        <p:spPr>
          <a:xfrm>
            <a:off x="0" y="6328771"/>
            <a:ext cx="11526592" cy="523220"/>
          </a:xfrm>
          <a:prstGeom prst="rect">
            <a:avLst/>
          </a:prstGeom>
        </p:spPr>
        <p:txBody>
          <a:bodyPr wrap="square">
            <a:spAutoFit/>
          </a:bodyPr>
          <a:lstStyle/>
          <a:p>
            <a:r>
              <a:rPr lang="en-US" sz="1400" dirty="0"/>
              <a:t>For more </a:t>
            </a:r>
            <a:r>
              <a:rPr lang="en-US" sz="1400"/>
              <a:t>info, see</a:t>
            </a:r>
            <a:r>
              <a:rPr lang="en-US" sz="1400" dirty="0"/>
              <a:t>: </a:t>
            </a:r>
            <a:r>
              <a:rPr lang="en-US" sz="1400" dirty="0">
                <a:hlinkClick r:id="rId3"/>
              </a:rPr>
              <a:t>http://thestatsgeek.com/2014/05/05/area-under-the-roc-curve-assessing-discrimination-in-logistic-regression/</a:t>
            </a:r>
            <a:r>
              <a:rPr lang="en-US" sz="1400" dirty="0"/>
              <a:t> and video here: </a:t>
            </a:r>
            <a:r>
              <a:rPr lang="en-US" sz="1400" dirty="0">
                <a:hlinkClick r:id="rId4"/>
              </a:rPr>
              <a:t>http://www.dataschool.io/roc-curves-and-auc-explained/</a:t>
            </a:r>
            <a:r>
              <a:rPr lang="en-US" sz="1400" dirty="0"/>
              <a:t> </a:t>
            </a:r>
          </a:p>
        </p:txBody>
      </p:sp>
    </p:spTree>
    <p:extLst>
      <p:ext uri="{BB962C8B-B14F-4D97-AF65-F5344CB8AC3E}">
        <p14:creationId xmlns:p14="http://schemas.microsoft.com/office/powerpoint/2010/main" val="4239256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Cross-Validation</a:t>
            </a:r>
          </a:p>
        </p:txBody>
      </p:sp>
      <p:sp>
        <p:nvSpPr>
          <p:cNvPr id="3" name="Content Placeholder 2"/>
          <p:cNvSpPr>
            <a:spLocks noGrp="1"/>
          </p:cNvSpPr>
          <p:nvPr>
            <p:ph idx="1"/>
          </p:nvPr>
        </p:nvSpPr>
        <p:spPr>
          <a:xfrm>
            <a:off x="0" y="1347788"/>
            <a:ext cx="12192000" cy="5510212"/>
          </a:xfrm>
        </p:spPr>
        <p:txBody>
          <a:bodyPr/>
          <a:lstStyle/>
          <a:p>
            <a:r>
              <a:rPr lang="en-US" dirty="0"/>
              <a:t>Similar to OLS, we can do cross-validation to determine a quality of the model.</a:t>
            </a:r>
          </a:p>
          <a:p>
            <a:r>
              <a:rPr lang="en-US" dirty="0"/>
              <a:t>See following links for more information:</a:t>
            </a:r>
          </a:p>
          <a:p>
            <a:pPr lvl="1"/>
            <a:r>
              <a:rPr lang="en-US" dirty="0"/>
              <a:t>K-Fold cross-validation in R: </a:t>
            </a:r>
            <a:r>
              <a:rPr lang="en-US" dirty="0">
                <a:hlinkClick r:id="rId2"/>
              </a:rPr>
              <a:t>https://www.r-bloggers.com/evaluating-logistic-regression-models/</a:t>
            </a:r>
            <a:endParaRPr lang="en-US" dirty="0"/>
          </a:p>
          <a:p>
            <a:pPr lvl="1"/>
            <a:r>
              <a:rPr lang="en-US" dirty="0"/>
              <a:t>More on cross-validation in R: </a:t>
            </a:r>
            <a:r>
              <a:rPr lang="en-US" dirty="0">
                <a:hlinkClick r:id="rId3"/>
              </a:rPr>
              <a:t>https://www.r-bloggers.com/predicting-creditability-using-logistic-regression-in-r-cross-validating-the-classifier-part-2-2/</a:t>
            </a:r>
            <a:endParaRPr lang="en-US" dirty="0"/>
          </a:p>
        </p:txBody>
      </p:sp>
    </p:spTree>
    <p:extLst>
      <p:ext uri="{BB962C8B-B14F-4D97-AF65-F5344CB8AC3E}">
        <p14:creationId xmlns:p14="http://schemas.microsoft.com/office/powerpoint/2010/main" val="182138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Modeling Rare Events</a:t>
            </a:r>
          </a:p>
        </p:txBody>
      </p:sp>
      <p:sp>
        <p:nvSpPr>
          <p:cNvPr id="3" name="Content Placeholder 2"/>
          <p:cNvSpPr>
            <a:spLocks noGrp="1"/>
          </p:cNvSpPr>
          <p:nvPr>
            <p:ph idx="1"/>
          </p:nvPr>
        </p:nvSpPr>
        <p:spPr>
          <a:xfrm>
            <a:off x="0" y="1130300"/>
            <a:ext cx="12192000" cy="5237163"/>
          </a:xfrm>
        </p:spPr>
        <p:txBody>
          <a:bodyPr>
            <a:normAutofit fontScale="47500" lnSpcReduction="20000"/>
          </a:bodyPr>
          <a:lstStyle/>
          <a:p>
            <a:r>
              <a:rPr lang="en-US" sz="4000" dirty="0"/>
              <a:t>Paul Allison, a leading expert on logistic regression, writes the following:</a:t>
            </a:r>
          </a:p>
          <a:p>
            <a:r>
              <a:rPr lang="en-US" sz="4000" dirty="0"/>
              <a:t>Prompted by a 2001 article by King and Zeng, many researchers worry about whether they can legitimately use conventional logistic regression for data in which events are rare. Although King and Zeng accurately described the problem and proposed an appropriate solution, there are still a lot of misconceptions about this issue. </a:t>
            </a:r>
          </a:p>
          <a:p>
            <a:r>
              <a:rPr lang="en-US" sz="4000" dirty="0"/>
              <a:t>The problem is not specifically the </a:t>
            </a:r>
            <a:r>
              <a:rPr lang="en-US" sz="4000" i="1" dirty="0"/>
              <a:t>rarity</a:t>
            </a:r>
            <a:r>
              <a:rPr lang="en-US" sz="4000" dirty="0"/>
              <a:t> of events, but rather the possibility of a small number of cases on the rarer of the two outcomes.  If you have a sample size of 1000 but only 20 events, you have a problem. If you have a sample size of 10,000 with 200 events, you may be OK. If your sample has 100,000 cases with 2000 events, you’re golden.</a:t>
            </a:r>
          </a:p>
          <a:p>
            <a:r>
              <a:rPr lang="en-US" sz="4000" dirty="0"/>
              <a:t>There’s nothing wrong with the logistic </a:t>
            </a:r>
            <a:r>
              <a:rPr lang="en-US" sz="4000" i="1" dirty="0"/>
              <a:t>model</a:t>
            </a:r>
            <a:r>
              <a:rPr lang="en-US" sz="4000" dirty="0"/>
              <a:t> in such cases. The problem is that maximum likelihood estimation of the logistic model is well-known to suffer from small-sample bias. And the degree of bias is strongly dependent on the number of cases in the less frequent of the two categories. So even with a sample size of 100,000, if there are only 20 </a:t>
            </a:r>
            <a:r>
              <a:rPr lang="en-US" sz="4000" i="1" dirty="0"/>
              <a:t>events</a:t>
            </a:r>
            <a:r>
              <a:rPr lang="en-US" sz="4000" dirty="0"/>
              <a:t> in the sample, you may have substantial bias.</a:t>
            </a:r>
          </a:p>
          <a:p>
            <a:r>
              <a:rPr lang="en-US" sz="4000" dirty="0"/>
              <a:t>What’s the solution?  King and Zeng proposed an alternative estimation method to reduce the bias. Their method is very similar to another method, known as penalized likelihood, that is more widely available in commercial software. Also called the Firth method, after its inventor, penalized likelihood is a general approach to reducing small-sample bias in maximum likelihood estimation. In the case of logistic regression, penalized likelihood also has the attraction of producing finite, consistent estimates of regression parameters when the maximum likelihood estimates do not even exist because of complete or quasi-complete separation.</a:t>
            </a:r>
          </a:p>
          <a:p>
            <a:r>
              <a:rPr lang="en-US" sz="4000" dirty="0"/>
              <a:t>Unlike exact logistic regression (another estimation method for small samples but one that can be very computationally intensive), penalized likelihood takes almost no additional computing time compared to conventional maximum likelihood. In fact, a case could be made for </a:t>
            </a:r>
            <a:r>
              <a:rPr lang="en-US" sz="4000" i="1" dirty="0"/>
              <a:t>always</a:t>
            </a:r>
            <a:r>
              <a:rPr lang="en-US" sz="4000" dirty="0"/>
              <a:t> using penalized likelihood rather than conventional maximum likelihood for logistic regression, regardless of the sample size. </a:t>
            </a:r>
          </a:p>
          <a:p>
            <a:endParaRPr lang="en-US" dirty="0"/>
          </a:p>
        </p:txBody>
      </p:sp>
      <p:sp>
        <p:nvSpPr>
          <p:cNvPr id="4" name="Rectangle 3"/>
          <p:cNvSpPr/>
          <p:nvPr/>
        </p:nvSpPr>
        <p:spPr>
          <a:xfrm>
            <a:off x="0" y="6367463"/>
            <a:ext cx="9779000" cy="369332"/>
          </a:xfrm>
          <a:prstGeom prst="rect">
            <a:avLst/>
          </a:prstGeom>
        </p:spPr>
        <p:txBody>
          <a:bodyPr wrap="square">
            <a:spAutoFit/>
          </a:bodyPr>
          <a:lstStyle/>
          <a:p>
            <a:r>
              <a:rPr lang="en-US" dirty="0"/>
              <a:t>Taken verbatim from: </a:t>
            </a:r>
            <a:r>
              <a:rPr lang="en-US" dirty="0">
                <a:hlinkClick r:id="rId2"/>
              </a:rPr>
              <a:t>http://statisticalhorizons.com/logistic-regression-for-rare-events</a:t>
            </a:r>
            <a:r>
              <a:rPr lang="en-US" dirty="0"/>
              <a:t> </a:t>
            </a:r>
          </a:p>
        </p:txBody>
      </p:sp>
    </p:spTree>
    <p:extLst>
      <p:ext uri="{BB962C8B-B14F-4D97-AF65-F5344CB8AC3E}">
        <p14:creationId xmlns:p14="http://schemas.microsoft.com/office/powerpoint/2010/main" val="142153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US" dirty="0"/>
              <a:t>Spatial regression models for binary dependent variables</a:t>
            </a:r>
          </a:p>
        </p:txBody>
      </p:sp>
      <p:sp>
        <p:nvSpPr>
          <p:cNvPr id="3" name="Content Placeholder 2"/>
          <p:cNvSpPr>
            <a:spLocks noGrp="1"/>
          </p:cNvSpPr>
          <p:nvPr>
            <p:ph idx="1"/>
          </p:nvPr>
        </p:nvSpPr>
        <p:spPr>
          <a:xfrm>
            <a:off x="0" y="1482724"/>
            <a:ext cx="12192000" cy="5375275"/>
          </a:xfrm>
        </p:spPr>
        <p:txBody>
          <a:bodyPr/>
          <a:lstStyle/>
          <a:p>
            <a:r>
              <a:rPr lang="en-US" dirty="0"/>
              <a:t>They exist (i.e., spatial equivalents of spatial lag/spatial error models)</a:t>
            </a:r>
          </a:p>
          <a:p>
            <a:pPr lvl="1"/>
            <a:r>
              <a:rPr lang="en-US" dirty="0"/>
              <a:t>James </a:t>
            </a:r>
            <a:r>
              <a:rPr lang="en-US" dirty="0" err="1"/>
              <a:t>LeSage</a:t>
            </a:r>
            <a:r>
              <a:rPr lang="en-US" dirty="0"/>
              <a:t> has a </a:t>
            </a:r>
            <a:r>
              <a:rPr lang="en-US" dirty="0" err="1"/>
              <a:t>Matlab</a:t>
            </a:r>
            <a:r>
              <a:rPr lang="en-US" dirty="0"/>
              <a:t> package where he implements these methods</a:t>
            </a:r>
          </a:p>
          <a:p>
            <a:r>
              <a:rPr lang="en-US" dirty="0"/>
              <a:t>Learning them requires solid understanding of Bayesian statistics</a:t>
            </a:r>
          </a:p>
          <a:p>
            <a:r>
              <a:rPr lang="en-US" dirty="0"/>
              <a:t>Interpreting output is difficult</a:t>
            </a:r>
          </a:p>
          <a:p>
            <a:r>
              <a:rPr lang="en-US" dirty="0"/>
              <a:t>You can try a poor-man’s spatial logistic regression</a:t>
            </a:r>
          </a:p>
          <a:p>
            <a:pPr lvl="1"/>
            <a:r>
              <a:rPr lang="en-US" dirty="0"/>
              <a:t>Calculate the spatial lag of your dependent variable (or some predictors) in </a:t>
            </a:r>
            <a:r>
              <a:rPr lang="en-US" dirty="0" err="1"/>
              <a:t>GeoDa</a:t>
            </a:r>
            <a:endParaRPr lang="en-US" dirty="0"/>
          </a:p>
          <a:p>
            <a:pPr lvl="1"/>
            <a:r>
              <a:rPr lang="en-US" dirty="0"/>
              <a:t>Include these as additional predictors if your logistic regression residuals exhibit spatial autocorrelation</a:t>
            </a:r>
          </a:p>
          <a:p>
            <a:pPr lvl="1"/>
            <a:r>
              <a:rPr lang="en-US" dirty="0"/>
              <a:t>Hard-core spatial statisticians will frown upon these methods because estimations of beta coefficients and standard errors won’t necessarily be correct</a:t>
            </a:r>
          </a:p>
        </p:txBody>
      </p:sp>
    </p:spTree>
    <p:extLst>
      <p:ext uri="{BB962C8B-B14F-4D97-AF65-F5344CB8AC3E}">
        <p14:creationId xmlns:p14="http://schemas.microsoft.com/office/powerpoint/2010/main" val="1979123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76300"/>
          </a:xfrm>
        </p:spPr>
        <p:txBody>
          <a:bodyPr>
            <a:normAutofit/>
          </a:bodyPr>
          <a:lstStyle/>
          <a:p>
            <a:r>
              <a:rPr lang="en-US" sz="4000" dirty="0"/>
              <a:t>What happens if your DV is nominal with 3+ categories?</a:t>
            </a:r>
          </a:p>
        </p:txBody>
      </p:sp>
      <p:sp>
        <p:nvSpPr>
          <p:cNvPr id="3" name="Content Placeholder 2"/>
          <p:cNvSpPr>
            <a:spLocks noGrp="1"/>
          </p:cNvSpPr>
          <p:nvPr>
            <p:ph idx="1"/>
          </p:nvPr>
        </p:nvSpPr>
        <p:spPr>
          <a:xfrm>
            <a:off x="0" y="1063624"/>
            <a:ext cx="12192000" cy="5794375"/>
          </a:xfrm>
        </p:spPr>
        <p:txBody>
          <a:bodyPr/>
          <a:lstStyle/>
          <a:p>
            <a:r>
              <a:rPr lang="en-US" dirty="0"/>
              <a:t>Examples:</a:t>
            </a:r>
          </a:p>
          <a:p>
            <a:pPr lvl="1"/>
            <a:r>
              <a:rPr lang="en-US" dirty="0"/>
              <a:t>Zoning: 1=commercial, 2=industrial, 3=residential</a:t>
            </a:r>
          </a:p>
          <a:p>
            <a:pPr lvl="1"/>
            <a:r>
              <a:rPr lang="en-US" dirty="0"/>
              <a:t>Building exterior material: 1=wood, 2=cement, 3=glass, 4=brick</a:t>
            </a:r>
          </a:p>
          <a:p>
            <a:pPr lvl="1"/>
            <a:r>
              <a:rPr lang="en-US" dirty="0"/>
              <a:t>Transportation method: 1=driving, 2=public transit, 3=walking</a:t>
            </a:r>
          </a:p>
          <a:p>
            <a:pPr lvl="1"/>
            <a:r>
              <a:rPr lang="en-US" dirty="0"/>
              <a:t>Gender: 1=male, 2=female, 3=other</a:t>
            </a:r>
          </a:p>
          <a:p>
            <a:r>
              <a:rPr lang="en-US" dirty="0"/>
              <a:t>Logistic regression may be extended to such situations</a:t>
            </a:r>
          </a:p>
          <a:p>
            <a:r>
              <a:rPr lang="en-US" dirty="0"/>
              <a:t>The resulting model is known as </a:t>
            </a:r>
            <a:r>
              <a:rPr lang="en-US" i="1" dirty="0"/>
              <a:t>multinomial logistic regression</a:t>
            </a:r>
            <a:r>
              <a:rPr lang="en-US" dirty="0"/>
              <a:t> or </a:t>
            </a:r>
            <a:r>
              <a:rPr lang="en-US" i="1" dirty="0" err="1"/>
              <a:t>polytomous</a:t>
            </a:r>
            <a:r>
              <a:rPr lang="en-US" i="1" dirty="0"/>
              <a:t> logistic regression</a:t>
            </a:r>
            <a:r>
              <a:rPr lang="en-US" dirty="0"/>
              <a:t>.</a:t>
            </a:r>
          </a:p>
          <a:p>
            <a:endParaRPr lang="en-US" dirty="0"/>
          </a:p>
        </p:txBody>
      </p:sp>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for this and many of the following slides: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2701072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8200"/>
          </a:xfrm>
        </p:spPr>
        <p:txBody>
          <a:bodyPr/>
          <a:lstStyle/>
          <a:p>
            <a:r>
              <a:rPr lang="en-US" dirty="0"/>
              <a:t>Example</a:t>
            </a:r>
          </a:p>
        </p:txBody>
      </p:sp>
      <p:sp>
        <p:nvSpPr>
          <p:cNvPr id="3" name="Content Placeholder 2"/>
          <p:cNvSpPr>
            <a:spLocks noGrp="1"/>
          </p:cNvSpPr>
          <p:nvPr>
            <p:ph idx="1"/>
          </p:nvPr>
        </p:nvSpPr>
        <p:spPr>
          <a:xfrm>
            <a:off x="0" y="1228724"/>
            <a:ext cx="12192000" cy="5629275"/>
          </a:xfrm>
        </p:spPr>
        <p:txBody>
          <a:bodyPr/>
          <a:lstStyle/>
          <a:p>
            <a:r>
              <a:rPr lang="en-US" dirty="0"/>
              <a:t>Imagine that we want to predict an individual’s mode of transport (1=driving, 2=public transit, 3=walking) to work. That is, our dependent variable Y has 3 categories.</a:t>
            </a:r>
          </a:p>
          <a:p>
            <a:r>
              <a:rPr lang="en-US" dirty="0"/>
              <a:t>We have the following predictor variables:</a:t>
            </a:r>
          </a:p>
          <a:p>
            <a:pPr lvl="1"/>
            <a:r>
              <a:rPr lang="en-US" dirty="0"/>
              <a:t>x</a:t>
            </a:r>
            <a:r>
              <a:rPr lang="en-US" baseline="-25000" dirty="0"/>
              <a:t>1</a:t>
            </a:r>
            <a:r>
              <a:rPr lang="en-US" dirty="0"/>
              <a:t>: Living within a 2 mile radius of work (1=yes, 0=no)</a:t>
            </a:r>
          </a:p>
          <a:p>
            <a:pPr lvl="1"/>
            <a:r>
              <a:rPr lang="en-US" dirty="0"/>
              <a:t>x</a:t>
            </a:r>
            <a:r>
              <a:rPr lang="en-US" baseline="-25000" dirty="0"/>
              <a:t>2</a:t>
            </a:r>
            <a:r>
              <a:rPr lang="en-US" dirty="0"/>
              <a:t>: Income (continuous variable)</a:t>
            </a:r>
          </a:p>
          <a:p>
            <a:pPr lvl="1"/>
            <a:r>
              <a:rPr lang="en-US" dirty="0"/>
              <a:t>x</a:t>
            </a:r>
            <a:r>
              <a:rPr lang="en-US" baseline="-25000" dirty="0"/>
              <a:t>3</a:t>
            </a:r>
            <a:r>
              <a:rPr lang="en-US" dirty="0"/>
              <a:t>: Gender (1=male, 0=female)</a:t>
            </a:r>
          </a:p>
          <a:p>
            <a:pPr lvl="1"/>
            <a:r>
              <a:rPr lang="en-US" dirty="0"/>
              <a:t>x</a:t>
            </a:r>
            <a:r>
              <a:rPr lang="en-US" baseline="-25000" dirty="0"/>
              <a:t>4</a:t>
            </a:r>
            <a:r>
              <a:rPr lang="en-US" dirty="0"/>
              <a:t>: Parent (1=yes, 0=no)</a:t>
            </a:r>
          </a:p>
        </p:txBody>
      </p:sp>
    </p:spTree>
    <p:extLst>
      <p:ext uri="{BB962C8B-B14F-4D97-AF65-F5344CB8AC3E}">
        <p14:creationId xmlns:p14="http://schemas.microsoft.com/office/powerpoint/2010/main" val="346780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34700" cy="1325563"/>
          </a:xfrm>
        </p:spPr>
        <p:txBody>
          <a:bodyPr/>
          <a:lstStyle/>
          <a:p>
            <a:r>
              <a:rPr lang="en-US" dirty="0"/>
              <a:t>But What Can We Get From the Earlier Results?</a:t>
            </a:r>
          </a:p>
        </p:txBody>
      </p:sp>
      <p:sp>
        <p:nvSpPr>
          <p:cNvPr id="3" name="Content Placeholder 2"/>
          <p:cNvSpPr>
            <a:spLocks noGrp="1"/>
          </p:cNvSpPr>
          <p:nvPr>
            <p:ph idx="1"/>
          </p:nvPr>
        </p:nvSpPr>
        <p:spPr>
          <a:xfrm>
            <a:off x="0" y="1325562"/>
            <a:ext cx="12192000" cy="4948237"/>
          </a:xfrm>
        </p:spPr>
        <p:txBody>
          <a:bodyPr>
            <a:normAutofit/>
          </a:bodyPr>
          <a:lstStyle/>
          <a:p>
            <a:pPr>
              <a:spcBef>
                <a:spcPct val="50000"/>
              </a:spcBef>
            </a:pPr>
            <a:r>
              <a:rPr lang="en-US" altLang="en-US" dirty="0"/>
              <a:t>Intuitively, if the linear probability model predicts a 1.30 = 130% chance of having a hospital in a zip code, we expect that there would be a very large probability of there being a hospital there.</a:t>
            </a:r>
          </a:p>
          <a:p>
            <a:pPr>
              <a:spcBef>
                <a:spcPct val="50000"/>
              </a:spcBef>
            </a:pPr>
            <a:r>
              <a:rPr lang="en-US" altLang="en-US" dirty="0"/>
              <a:t>Likewise, if we predict a -0.2 = -20% chance of having a hospital in a zip code, we expect that there would be a very small probability of there being a hospital there.</a:t>
            </a:r>
          </a:p>
          <a:p>
            <a:pPr>
              <a:spcBef>
                <a:spcPct val="70000"/>
              </a:spcBef>
            </a:pPr>
            <a:r>
              <a:rPr lang="en-US" altLang="en-US" dirty="0"/>
              <a:t>We need a procedure to translate our linear regression results into </a:t>
            </a:r>
            <a:br>
              <a:rPr lang="en-US" altLang="en-US" dirty="0"/>
            </a:br>
            <a:r>
              <a:rPr lang="en-US" altLang="en-US" dirty="0"/>
              <a:t>true probabilities.</a:t>
            </a:r>
          </a:p>
          <a:p>
            <a:pPr>
              <a:spcBef>
                <a:spcPct val="70000"/>
              </a:spcBef>
            </a:pPr>
            <a:r>
              <a:rPr lang="en-US" altLang="en-US" dirty="0"/>
              <a:t>We need a function that takes a value from -</a:t>
            </a:r>
            <a:r>
              <a:rPr lang="en-US" altLang="en-US" dirty="0">
                <a:cs typeface="Arial" panose="020B0604020202020204" pitchFamily="34" charset="0"/>
              </a:rPr>
              <a:t>∞ to +∞ and returns a value from 0 to 1.</a:t>
            </a:r>
            <a:endParaRPr lang="en-US" dirty="0"/>
          </a:p>
        </p:txBody>
      </p:sp>
      <p:sp>
        <p:nvSpPr>
          <p:cNvPr id="4" name="TextBox 3"/>
          <p:cNvSpPr txBox="1"/>
          <p:nvPr/>
        </p:nvSpPr>
        <p:spPr>
          <a:xfrm>
            <a:off x="0" y="6488668"/>
            <a:ext cx="11201400" cy="369332"/>
          </a:xfrm>
          <a:prstGeom prst="rect">
            <a:avLst/>
          </a:prstGeom>
          <a:noFill/>
        </p:spPr>
        <p:txBody>
          <a:bodyPr wrap="square" rtlCol="0">
            <a:spAutoFit/>
          </a:bodyPr>
          <a:lstStyle/>
          <a:p>
            <a:r>
              <a:rPr lang="en-US" i="1" dirty="0"/>
              <a:t>Source: wps.aw.com/</a:t>
            </a:r>
            <a:r>
              <a:rPr lang="en-US" i="1" dirty="0" err="1"/>
              <a:t>wps</a:t>
            </a:r>
            <a:r>
              <a:rPr lang="en-US" i="1" dirty="0"/>
              <a:t>/media/objects/2387/2445250/PPTs/ch19lectr28.ppt </a:t>
            </a:r>
          </a:p>
        </p:txBody>
      </p:sp>
    </p:spTree>
    <p:extLst>
      <p:ext uri="{BB962C8B-B14F-4D97-AF65-F5344CB8AC3E}">
        <p14:creationId xmlns:p14="http://schemas.microsoft.com/office/powerpoint/2010/main" val="141703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How Do We Handle This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89024"/>
                <a:ext cx="12192000" cy="5768975"/>
              </a:xfrm>
            </p:spPr>
            <p:txBody>
              <a:bodyPr>
                <a:normAutofit fontScale="92500" lnSpcReduction="20000"/>
              </a:bodyPr>
              <a:lstStyle/>
              <a:p>
                <a:r>
                  <a:rPr lang="en-US" dirty="0"/>
                  <a:t>Let’s consider writing 3 binary logit models, one for each outcome:</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𝑑𝑟𝑖𝑣𝑖𝑛𝑔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𝑑𝑟𝑖𝑣𝑖𝑛𝑔</m:t>
                                            </m:r>
                                          </m:e>
                                        </m:d>
                                      </m:den>
                                    </m:f>
                                  </m:e>
                                </m:d>
                              </m:e>
                            </m:func>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𝑝𝑢𝑏𝑙𝑖𝑐</m:t>
                                            </m:r>
                                            <m:r>
                                              <a:rPr lang="en-US" b="0" i="1" smtClean="0">
                                                <a:latin typeface="Cambria Math" panose="02040503050406030204" pitchFamily="18" charset="0"/>
                                              </a:rPr>
                                              <m:t> </m:t>
                                            </m:r>
                                            <m:r>
                                              <a:rPr lang="en-US" b="0" i="1" smtClean="0">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𝑤𝑎𝑙𝑘𝑖𝑛𝑔</m:t>
                                            </m:r>
                                          </m:e>
                                        </m:d>
                                      </m:num>
                                      <m:den>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Turns out this approach doesn’t work: since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0"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r>
                      <a:rPr lang="en-US" b="0" i="1" smtClean="0">
                        <a:latin typeface="Cambria Math" panose="02040503050406030204" pitchFamily="18" charset="0"/>
                      </a:rPr>
                      <m:t>=1</m:t>
                    </m:r>
                  </m:oMath>
                </a14:m>
                <a:r>
                  <a:rPr lang="en-US" dirty="0"/>
                  <a:t>, all 3 equations above cannot hold!</a:t>
                </a:r>
              </a:p>
              <a:p>
                <a:r>
                  <a:rPr lang="en-US" dirty="0"/>
                  <a:t>Instead, the following model is formulated:</a:t>
                </a:r>
              </a:p>
              <a:p>
                <a:pPr lvl="2"/>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fNa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func>
                          </m:e>
                          <m:e>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r>
                  <a:rPr lang="en-US" dirty="0"/>
                  <a:t>One of these equations is redundant. E.g., the 3</a:t>
                </a:r>
                <a:r>
                  <a:rPr lang="en-US" baseline="30000" dirty="0"/>
                  <a:t>rd</a:t>
                </a:r>
                <a:r>
                  <a:rPr lang="en-US" dirty="0"/>
                  <a:t> equation can be obtained from the first 2 (proof on the following slide)</a:t>
                </a:r>
              </a:p>
              <a:p>
                <a:pPr lvl="2"/>
                <a14:m>
                  <m:oMath xmlns:m="http://schemas.openxmlformats.org/officeDocument/2006/math">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den>
                            </m:f>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den>
                            </m:f>
                          </m:e>
                        </m:d>
                      </m:e>
                    </m:func>
                  </m:oMath>
                </a14:m>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89024"/>
                <a:ext cx="12192000" cy="5768975"/>
              </a:xfrm>
              <a:blipFill rotWithShape="0">
                <a:blip r:embed="rId2"/>
                <a:stretch>
                  <a:fillRect l="-750" t="-2748" r="-850"/>
                </a:stretch>
              </a:blipFill>
            </p:spPr>
            <p:txBody>
              <a:bodyPr/>
              <a:lstStyle/>
              <a:p>
                <a:r>
                  <a:rPr lang="en-US">
                    <a:noFill/>
                  </a:rPr>
                  <a:t> </a:t>
                </a:r>
              </a:p>
            </p:txBody>
          </p:sp>
        </mc:Fallback>
      </mc:AlternateContent>
    </p:spTree>
    <p:extLst>
      <p:ext uri="{BB962C8B-B14F-4D97-AF65-F5344CB8AC3E}">
        <p14:creationId xmlns:p14="http://schemas.microsoft.com/office/powerpoint/2010/main" val="1862926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2000" cy="917575"/>
          </a:xfrm>
        </p:spPr>
        <p:txBody>
          <a:bodyPr/>
          <a:lstStyle/>
          <a:p>
            <a:r>
              <a:rPr lang="en-US" dirty="0">
                <a:solidFill>
                  <a:schemeClr val="accent1">
                    <a:lumMod val="60000"/>
                    <a:lumOff val="40000"/>
                  </a:schemeClr>
                </a:solidFill>
              </a:rPr>
              <a:t>Proof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889000"/>
                <a:ext cx="12192000" cy="5968999"/>
              </a:xfrm>
            </p:spPr>
            <p:txBody>
              <a:bodyPr>
                <a:normAutofit/>
              </a:bodyPr>
              <a:lstStyle/>
              <a:p>
                <a:r>
                  <a:rPr lang="en-US" sz="2000" dirty="0">
                    <a:solidFill>
                      <a:schemeClr val="accent1">
                        <a:lumMod val="60000"/>
                        <a:lumOff val="40000"/>
                      </a:schemeClr>
                    </a:solidFill>
                  </a:rPr>
                  <a:t>Recall that </a:t>
                </a:r>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a:rPr>
                                  <m:t>𝑎</m:t>
                                </m:r>
                              </m:num>
                              <m:den>
                                <m:r>
                                  <a:rPr lang="en-US" sz="2000" i="1">
                                    <a:solidFill>
                                      <a:schemeClr val="accent1">
                                        <a:lumMod val="60000"/>
                                        <a:lumOff val="40000"/>
                                      </a:schemeClr>
                                    </a:solidFill>
                                    <a:latin typeface="Cambria Math"/>
                                  </a:rPr>
                                  <m:t>𝑏</m:t>
                                </m:r>
                              </m:den>
                            </m:f>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𝑎</m:t>
                            </m:r>
                          </m:e>
                        </m:d>
                      </m:e>
                    </m:func>
                    <m:r>
                      <a:rPr lang="en-US" sz="2000" i="1">
                        <a:solidFill>
                          <a:schemeClr val="accent1">
                            <a:lumMod val="60000"/>
                            <a:lumOff val="40000"/>
                          </a:schemeClr>
                        </a:solidFill>
                        <a:latin typeface="Cambria Math"/>
                      </a:rPr>
                      <m:t>−</m:t>
                    </m:r>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a:rPr>
                              <m:t>𝑏</m:t>
                            </m:r>
                          </m:e>
                        </m:d>
                      </m:e>
                    </m:func>
                  </m:oMath>
                </a14:m>
                <a:r>
                  <a:rPr lang="en-US" sz="2000" dirty="0">
                    <a:solidFill>
                      <a:schemeClr val="accent1">
                        <a:lumMod val="60000"/>
                        <a:lumOff val="40000"/>
                      </a:schemeClr>
                    </a:solidFill>
                  </a:rPr>
                  <a:t>. So:</a:t>
                </a:r>
              </a:p>
              <a:p>
                <a:endParaRPr lang="en-US" sz="2000" i="1" dirty="0">
                  <a:solidFill>
                    <a:schemeClr val="accent1">
                      <a:lumMod val="60000"/>
                      <a:lumOff val="40000"/>
                    </a:schemeClr>
                  </a:solidFill>
                  <a:latin typeface="Cambria Math" panose="02040503050406030204" pitchFamily="18" charset="0"/>
                </a:endParaRPr>
              </a:p>
              <a:p>
                <a14:m>
                  <m:oMath xmlns:m="http://schemas.openxmlformats.org/officeDocument/2006/math">
                    <m:func>
                      <m:funcPr>
                        <m:ctrlPr>
                          <a:rPr lang="en-US" sz="2000" b="0" i="1" smtClean="0">
                            <a:solidFill>
                              <a:schemeClr val="accent1">
                                <a:lumMod val="60000"/>
                                <a:lumOff val="40000"/>
                              </a:schemeClr>
                            </a:solidFill>
                            <a:latin typeface="Cambria Math" panose="02040503050406030204" pitchFamily="18" charset="0"/>
                          </a:rPr>
                        </m:ctrlPr>
                      </m:funcPr>
                      <m:fName>
                        <m:r>
                          <m:rPr>
                            <m:sty m:val="p"/>
                          </m:rPr>
                          <a:rPr lang="en-US" sz="2000" b="0" i="0" smtClean="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e>
                    </m:func>
                    <m:r>
                      <a:rPr lang="en-US" sz="2000" i="1">
                        <a:solidFill>
                          <a:schemeClr val="accent1">
                            <a:lumMod val="60000"/>
                            <a:lumOff val="40000"/>
                          </a:schemeClr>
                        </a:solidFill>
                        <a:latin typeface="Cambria Math" panose="02040503050406030204" pitchFamily="18" charset="0"/>
                      </a:rPr>
                      <m:t>−</m:t>
                    </m:r>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den>
                        </m:f>
                      </m:e>
                    </m:d>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=3</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e>
                        </m:d>
                      </m:e>
                    </m:func>
                    <m:r>
                      <a:rPr lang="en-US" sz="2000" i="1">
                        <a:solidFill>
                          <a:schemeClr val="accent1">
                            <a:lumMod val="60000"/>
                            <a:lumOff val="40000"/>
                          </a:schemeClr>
                        </a:solidFill>
                        <a:latin typeface="Cambria Math" panose="02040503050406030204" pitchFamily="18" charset="0"/>
                      </a:rPr>
                      <m:t>−</m:t>
                    </m:r>
                    <m:func>
                      <m:funcPr>
                        <m:ctrlPr>
                          <a:rPr lang="en-US" sz="2000" i="1">
                            <a:solidFill>
                              <a:schemeClr val="accent1">
                                <a:lumMod val="60000"/>
                                <a:lumOff val="40000"/>
                              </a:schemeClr>
                            </a:solidFill>
                            <a:latin typeface="Cambria Math" panose="02040503050406030204" pitchFamily="18" charset="0"/>
                          </a:rPr>
                        </m:ctrlPr>
                      </m:funcPr>
                      <m:fName>
                        <m:r>
                          <m:rPr>
                            <m:sty m:val="p"/>
                          </m:rPr>
                          <a:rPr lang="en-US" sz="2000">
                            <a:solidFill>
                              <a:schemeClr val="accent1">
                                <a:lumMod val="60000"/>
                                <a:lumOff val="40000"/>
                              </a:schemeClr>
                            </a:solidFill>
                            <a:latin typeface="Cambria Math" panose="02040503050406030204" pitchFamily="18" charset="0"/>
                          </a:rPr>
                          <m:t>ln</m:t>
                        </m:r>
                      </m:fName>
                      <m:e>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e>
                        </m:d>
                        <m:r>
                          <a:rPr lang="en-US" sz="2000" b="0" i="1" smtClean="0">
                            <a:solidFill>
                              <a:schemeClr val="accent1">
                                <a:lumMod val="60000"/>
                                <a:lumOff val="40000"/>
                              </a:schemeClr>
                            </a:solidFill>
                            <a:latin typeface="Cambria Math" panose="02040503050406030204" pitchFamily="18" charset="0"/>
                          </a:rPr>
                          <m:t>=</m:t>
                        </m:r>
                      </m:e>
                    </m:func>
                    <m:r>
                      <m:rPr>
                        <m:sty m:val="p"/>
                      </m:rPr>
                      <a:rPr lang="en-US" sz="2000">
                        <a:solidFill>
                          <a:schemeClr val="accent1">
                            <a:lumMod val="60000"/>
                            <a:lumOff val="40000"/>
                          </a:schemeClr>
                        </a:solidFill>
                        <a:latin typeface="Cambria Math" panose="02040503050406030204" pitchFamily="18" charset="0"/>
                      </a:rPr>
                      <m:t>ln</m:t>
                    </m:r>
                    <m:d>
                      <m:dPr>
                        <m:ctrlPr>
                          <a:rPr lang="en-US" sz="2000" i="1">
                            <a:solidFill>
                              <a:schemeClr val="accent1">
                                <a:lumMod val="60000"/>
                                <a:lumOff val="40000"/>
                              </a:schemeClr>
                            </a:solidFill>
                            <a:latin typeface="Cambria Math" panose="02040503050406030204" pitchFamily="18" charset="0"/>
                          </a:rPr>
                        </m:ctrlPr>
                      </m:dPr>
                      <m:e>
                        <m:f>
                          <m:fPr>
                            <m:ctrlPr>
                              <a:rPr lang="en-US" sz="2000" i="1">
                                <a:solidFill>
                                  <a:schemeClr val="accent1">
                                    <a:lumMod val="60000"/>
                                    <a:lumOff val="40000"/>
                                  </a:schemeClr>
                                </a:solidFill>
                                <a:latin typeface="Cambria Math" panose="02040503050406030204" pitchFamily="18" charset="0"/>
                              </a:rPr>
                            </m:ctrlPr>
                          </m:fPr>
                          <m:num>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=1</m:t>
                                </m:r>
                              </m:e>
                            </m:d>
                          </m:num>
                          <m:den>
                            <m:r>
                              <a:rPr lang="en-US" sz="2000" i="1">
                                <a:solidFill>
                                  <a:schemeClr val="accent1">
                                    <a:lumMod val="60000"/>
                                    <a:lumOff val="40000"/>
                                  </a:schemeClr>
                                </a:solidFill>
                                <a:latin typeface="Cambria Math" panose="02040503050406030204" pitchFamily="18" charset="0"/>
                              </a:rPr>
                              <m:t>𝑃</m:t>
                            </m:r>
                            <m:d>
                              <m:dPr>
                                <m:ctrlPr>
                                  <a:rPr lang="en-US" sz="2000" i="1">
                                    <a:solidFill>
                                      <a:schemeClr val="accent1">
                                        <a:lumMod val="60000"/>
                                        <a:lumOff val="40000"/>
                                      </a:schemeClr>
                                    </a:solidFill>
                                    <a:latin typeface="Cambria Math" panose="02040503050406030204" pitchFamily="18" charset="0"/>
                                  </a:rPr>
                                </m:ctrlPr>
                              </m:dPr>
                              <m:e>
                                <m:r>
                                  <a:rPr lang="en-US" sz="2000" i="1">
                                    <a:solidFill>
                                      <a:schemeClr val="accent1">
                                        <a:lumMod val="60000"/>
                                        <a:lumOff val="40000"/>
                                      </a:schemeClr>
                                    </a:solidFill>
                                    <a:latin typeface="Cambria Math" panose="02040503050406030204" pitchFamily="18" charset="0"/>
                                  </a:rPr>
                                  <m:t>𝑌</m:t>
                                </m:r>
                                <m:r>
                                  <a:rPr lang="en-US" sz="2000" i="1">
                                    <a:solidFill>
                                      <a:schemeClr val="accent1">
                                        <a:lumMod val="60000"/>
                                        <a:lumOff val="40000"/>
                                      </a:schemeClr>
                                    </a:solidFill>
                                    <a:latin typeface="Cambria Math" panose="02040503050406030204" pitchFamily="18" charset="0"/>
                                  </a:rPr>
                                  <m:t>=2</m:t>
                                </m:r>
                              </m:e>
                            </m:d>
                          </m:den>
                        </m:f>
                      </m:e>
                    </m:d>
                  </m:oMath>
                </a14:m>
                <a:r>
                  <a:rPr lang="en-US" sz="2000" dirty="0">
                    <a:solidFill>
                      <a:schemeClr val="accent1">
                        <a:lumMod val="60000"/>
                        <a:lumOff val="40000"/>
                      </a:schemeClr>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889000"/>
                <a:ext cx="12192000" cy="5968999"/>
              </a:xfrm>
              <a:blipFill rotWithShape="0">
                <a:blip r:embed="rId2"/>
                <a:stretch>
                  <a:fillRect l="-450"/>
                </a:stretch>
              </a:blipFill>
            </p:spPr>
            <p:txBody>
              <a:bodyPr/>
              <a:lstStyle/>
              <a:p>
                <a:r>
                  <a:rPr lang="en-US">
                    <a:noFill/>
                  </a:rPr>
                  <a:t> </a:t>
                </a:r>
              </a:p>
            </p:txBody>
          </p:sp>
        </mc:Fallback>
      </mc:AlternateContent>
    </p:spTree>
    <p:extLst>
      <p:ext uri="{BB962C8B-B14F-4D97-AF65-F5344CB8AC3E}">
        <p14:creationId xmlns:p14="http://schemas.microsoft.com/office/powerpoint/2010/main" val="1322394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041400"/>
          </a:xfrm>
        </p:spPr>
        <p:txBody>
          <a:bodyPr>
            <a:normAutofit/>
          </a:bodyPr>
          <a:lstStyle/>
          <a:p>
            <a:r>
              <a:rPr lang="en-US" dirty="0"/>
              <a:t>A Little Algebra Later…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14426"/>
                <a:ext cx="12192000" cy="5743574"/>
              </a:xfrm>
            </p:spPr>
            <p:txBody>
              <a:bodyPr>
                <a:normAutofit fontScale="77500" lnSpcReduction="20000"/>
              </a:bodyPr>
              <a:lstStyle/>
              <a:p>
                <a:r>
                  <a:rPr lang="en-US" dirty="0"/>
                  <a:t>We can solve for the 3 probabilities: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r>
                                    <a:rPr lang="en-US" sz="2200" b="0" i="1" smtClean="0">
                                      <a:latin typeface="Cambria Math" panose="02040503050406030204" pitchFamily="18" charset="0"/>
                                    </a:rPr>
                                    <m:t>𝑑𝑟𝑖𝑣𝑖𝑛𝑔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=2=</m:t>
                                  </m:r>
                                  <m:r>
                                    <a:rPr lang="en-US" sz="2200" b="0" i="1" smtClean="0">
                                      <a:latin typeface="Cambria Math" panose="02040503050406030204" pitchFamily="18" charset="0"/>
                                    </a:rPr>
                                    <m:t>𝑝𝑢𝑏𝑙𝑖𝑐</m:t>
                                  </m:r>
                                  <m:r>
                                    <a:rPr lang="en-US" sz="2200" b="0" i="1" smtClean="0">
                                      <a:latin typeface="Cambria Math" panose="02040503050406030204" pitchFamily="18" charset="0"/>
                                    </a:rPr>
                                    <m:t> </m:t>
                                  </m:r>
                                  <m:r>
                                    <a:rPr lang="en-US" sz="2200" b="0" i="1" smtClean="0">
                                      <a:latin typeface="Cambria Math" panose="02040503050406030204" pitchFamily="18" charset="0"/>
                                    </a:rPr>
                                    <m:t>𝑡𝑟𝑎𝑛𝑠𝑖𝑡</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=3=</m:t>
                                  </m:r>
                                  <m:r>
                                    <a:rPr lang="en-US" sz="2200" b="0" i="1" smtClean="0">
                                      <a:latin typeface="Cambria Math" panose="02040503050406030204" pitchFamily="18" charset="0"/>
                                    </a:rPr>
                                    <m:t>𝑤𝑎𝑙𝑘𝑖𝑛𝑔</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𝑎</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r>
                                    <a:rPr lang="en-US" sz="2200" i="1">
                                      <a:latin typeface="Cambria Math" panose="02040503050406030204" pitchFamily="18" charset="0"/>
                                    </a:rPr>
                                    <m:t>    +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𝑏</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𝑘</m:t>
                                          </m:r>
                                        </m:sub>
                                      </m:sSub>
                                    </m:sup>
                                  </m:sSup>
                                </m:den>
                              </m:f>
                            </m:e>
                          </m:eqArr>
                        </m:e>
                      </m:d>
                    </m:oMath>
                  </m:oMathPara>
                </a14:m>
                <a:endParaRPr lang="en-US" sz="2400" dirty="0"/>
              </a:p>
              <a:p>
                <a:endParaRPr lang="en-US" sz="900" dirty="0"/>
              </a:p>
              <a:p>
                <a:r>
                  <a:rPr lang="en-US" dirty="0"/>
                  <a:t>We can easily verify that all 3 probabilities sum to 1:</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e>
                      </m:d>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num>
                        <m:den>
                          <m:r>
                            <a:rPr lang="en-US" i="1">
                              <a:latin typeface="Cambria Math" panose="02040503050406030204" pitchFamily="18" charset="0"/>
                            </a:rPr>
                            <m:t>1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sup>
                          </m:sSup>
                        </m:den>
                      </m:f>
                      <m:r>
                        <a:rPr lang="en-US" b="0" i="1" smtClean="0">
                          <a:latin typeface="Cambria Math" panose="02040503050406030204" pitchFamily="18" charset="0"/>
                        </a:rPr>
                        <m:t>=1</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14426"/>
                <a:ext cx="12192000" cy="5743574"/>
              </a:xfrm>
              <a:blipFill rotWithShape="0">
                <a:blip r:embed="rId2"/>
                <a:stretch>
                  <a:fillRect l="-550" t="-2229"/>
                </a:stretch>
              </a:blipFill>
            </p:spPr>
            <p:txBody>
              <a:bodyPr/>
              <a:lstStyle/>
              <a:p>
                <a:r>
                  <a:rPr lang="en-US">
                    <a:noFill/>
                  </a:rPr>
                  <a:t> </a:t>
                </a:r>
              </a:p>
            </p:txBody>
          </p:sp>
        </mc:Fallback>
      </mc:AlternateContent>
    </p:spTree>
    <p:extLst>
      <p:ext uri="{BB962C8B-B14F-4D97-AF65-F5344CB8AC3E}">
        <p14:creationId xmlns:p14="http://schemas.microsoft.com/office/powerpoint/2010/main" val="3638538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39800"/>
          </a:xfrm>
        </p:spPr>
        <p:txBody>
          <a:bodyPr/>
          <a:lstStyle/>
          <a:p>
            <a:r>
              <a:rPr lang="en-US" dirty="0"/>
              <a:t>Translating to English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66800"/>
                <a:ext cx="12192000" cy="5791199"/>
              </a:xfrm>
            </p:spPr>
            <p:txBody>
              <a:bodyPr>
                <a:normAutofit/>
              </a:bodyPr>
              <a:lstStyle/>
              <a:p>
                <a:r>
                  <a:rPr lang="en-US" dirty="0"/>
                  <a:t>Multinomial logistic regression allows each category of a nominal DV to be compared to a reference category, resulting in several logistic regression models. Specifically, this means that:</a:t>
                </a:r>
              </a:p>
              <a:p>
                <a:pPr lvl="1"/>
                <a:r>
                  <a:rPr lang="en-US" dirty="0"/>
                  <a:t>The number of logistic regression models that will be estimated will be 1 less than the number of categories in the DV.</a:t>
                </a:r>
              </a:p>
              <a:p>
                <a:pPr lvl="2"/>
                <a:r>
                  <a:rPr lang="en-US" dirty="0"/>
                  <a:t>In this instance, because the DV has 3 categories, there will be 3-1 = 2 logistic regression models which will be estimated</a:t>
                </a:r>
              </a:p>
              <a:p>
                <a:pPr lvl="1"/>
                <a:r>
                  <a:rPr lang="en-US" dirty="0"/>
                  <a:t>One category of the DV will be considered a reference category. If we leave Y=3 (walking) as the reference category, with which the other two categories (Y=1, or driving, and Y=2, or public transit) will be compared, we have the following two logit models:</a:t>
                </a:r>
              </a:p>
              <a:p>
                <a:pPr lvl="2"/>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𝑑𝑟𝑖𝑣𝑖𝑛𝑔</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=2=</m:t>
                                            </m:r>
                                            <m:r>
                                              <a:rPr lang="en-US" i="1">
                                                <a:latin typeface="Cambria Math" panose="02040503050406030204" pitchFamily="18" charset="0"/>
                                              </a:rPr>
                                              <m:t>𝑝𝑢𝑏𝑙𝑖𝑐</m:t>
                                            </m:r>
                                            <m:r>
                                              <a:rPr lang="en-US" i="1">
                                                <a:latin typeface="Cambria Math" panose="02040503050406030204" pitchFamily="18" charset="0"/>
                                              </a:rPr>
                                              <m:t> </m:t>
                                            </m:r>
                                            <m:r>
                                              <a:rPr lang="en-US" i="1">
                                                <a:latin typeface="Cambria Math" panose="02040503050406030204" pitchFamily="18" charset="0"/>
                                              </a:rPr>
                                              <m:t>𝑡𝑟𝑎𝑛𝑠𝑖𝑡</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=3=</m:t>
                                            </m:r>
                                            <m:r>
                                              <a:rPr lang="en-US" i="1">
                                                <a:latin typeface="Cambria Math" panose="02040503050406030204" pitchFamily="18" charset="0"/>
                                              </a:rPr>
                                              <m:t>𝑤𝑎𝑙𝑘𝑖𝑛𝑔</m:t>
                                            </m:r>
                                          </m:e>
                                        </m:d>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eqArr>
                      </m:e>
                    </m:d>
                  </m:oMath>
                </a14:m>
                <a:endParaRPr lang="en-US" dirty="0"/>
              </a:p>
              <a:p>
                <a:pPr lvl="1"/>
                <a:r>
                  <a:rPr lang="en-US" dirty="0"/>
                  <a:t>It doesn’t matter which category is the reference category.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66800"/>
                <a:ext cx="12192000" cy="5791199"/>
              </a:xfrm>
              <a:blipFill rotWithShape="0">
                <a:blip r:embed="rId2"/>
                <a:stretch>
                  <a:fillRect l="-900" t="-1684" r="-1050"/>
                </a:stretch>
              </a:blipFill>
            </p:spPr>
            <p:txBody>
              <a:bodyPr/>
              <a:lstStyle/>
              <a:p>
                <a:r>
                  <a:rPr lang="en-US">
                    <a:noFill/>
                  </a:rPr>
                  <a:t> </a:t>
                </a:r>
              </a:p>
            </p:txBody>
          </p:sp>
        </mc:Fallback>
      </mc:AlternateContent>
    </p:spTree>
    <p:extLst>
      <p:ext uri="{BB962C8B-B14F-4D97-AF65-F5344CB8AC3E}">
        <p14:creationId xmlns:p14="http://schemas.microsoft.com/office/powerpoint/2010/main" val="239039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lstStyle/>
          <a:p>
            <a:r>
              <a:rPr lang="en-US" dirty="0"/>
              <a:t>Translating to English (Cont’d)</a:t>
            </a:r>
          </a:p>
        </p:txBody>
      </p:sp>
      <p:sp>
        <p:nvSpPr>
          <p:cNvPr id="3" name="Content Placeholder 2"/>
          <p:cNvSpPr>
            <a:spLocks noGrp="1"/>
          </p:cNvSpPr>
          <p:nvPr>
            <p:ph idx="1"/>
          </p:nvPr>
        </p:nvSpPr>
        <p:spPr>
          <a:xfrm>
            <a:off x="0" y="1019174"/>
            <a:ext cx="12192000" cy="5838825"/>
          </a:xfrm>
        </p:spPr>
        <p:txBody>
          <a:bodyPr>
            <a:normAutofit/>
          </a:bodyPr>
          <a:lstStyle/>
          <a:p>
            <a:r>
              <a:rPr lang="en-US" dirty="0"/>
              <a:t>That is, each of the two logistic models that we’ll be running will provide an estimate for the effect that each predictor has on the dependent variable.</a:t>
            </a:r>
          </a:p>
          <a:p>
            <a:r>
              <a:rPr lang="en-US" dirty="0"/>
              <a:t>For instance, we’ll be able to examine the effect that each predictor has on the choice between driving and walking (Y=1 and Y=3), and between public transit and walking (Y=2 and Y=3).</a:t>
            </a:r>
          </a:p>
          <a:p>
            <a:pPr lvl="1"/>
            <a:r>
              <a:rPr lang="en-US" dirty="0"/>
              <a:t>I.e., The key is to remember that each equation is a contrast between a given category and a reference category. </a:t>
            </a:r>
          </a:p>
          <a:p>
            <a:pPr lvl="1"/>
            <a:r>
              <a:rPr lang="en-US" dirty="0"/>
              <a:t>So coefficients in regression 1 are contrasts between category Y=1 (driving) and the reference category Y=3 (walking) and coefficients in regression 2 are contrasts between category Y=2 (public transit) and the reference category Y=3 (walking).</a:t>
            </a:r>
          </a:p>
        </p:txBody>
      </p:sp>
    </p:spTree>
    <p:extLst>
      <p:ext uri="{BB962C8B-B14F-4D97-AF65-F5344CB8AC3E}">
        <p14:creationId xmlns:p14="http://schemas.microsoft.com/office/powerpoint/2010/main" val="3793623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27100"/>
          </a:xfrm>
        </p:spPr>
        <p:txBody>
          <a:bodyPr/>
          <a:lstStyle/>
          <a:p>
            <a:r>
              <a:rPr lang="en-US" dirty="0"/>
              <a:t>Results</a:t>
            </a:r>
          </a:p>
        </p:txBody>
      </p:sp>
      <p:sp>
        <p:nvSpPr>
          <p:cNvPr id="3" name="Content Placeholder 2"/>
          <p:cNvSpPr>
            <a:spLocks noGrp="1"/>
          </p:cNvSpPr>
          <p:nvPr>
            <p:ph idx="1"/>
          </p:nvPr>
        </p:nvSpPr>
        <p:spPr>
          <a:xfrm>
            <a:off x="0" y="1447799"/>
            <a:ext cx="431800" cy="3743325"/>
          </a:xfrm>
        </p:spPr>
        <p:txBody>
          <a:bodyPr>
            <a:normAutofit/>
          </a:bodyPr>
          <a:lstStyle/>
          <a:p>
            <a:pPr marL="0" indent="0">
              <a:buNone/>
            </a:pPr>
            <a:r>
              <a:rPr lang="en-US" sz="2100" b="1" i="1" dirty="0">
                <a:solidFill>
                  <a:srgbClr val="FF0000"/>
                </a:solidFill>
              </a:rPr>
              <a:t>a</a:t>
            </a:r>
            <a:r>
              <a:rPr lang="en-US" sz="2100" b="1" i="1" baseline="-25000" dirty="0">
                <a:solidFill>
                  <a:srgbClr val="FF0000"/>
                </a:solidFill>
              </a:rPr>
              <a:t>0</a:t>
            </a:r>
            <a:r>
              <a:rPr lang="en-US" sz="2100" b="1" i="1" dirty="0">
                <a:solidFill>
                  <a:srgbClr val="FF0000"/>
                </a:solidFill>
              </a:rPr>
              <a:t>  a</a:t>
            </a:r>
            <a:r>
              <a:rPr lang="en-US" sz="2100" b="1" i="1" baseline="-25000" dirty="0">
                <a:solidFill>
                  <a:srgbClr val="FF0000"/>
                </a:solidFill>
              </a:rPr>
              <a:t>1</a:t>
            </a:r>
            <a:r>
              <a:rPr lang="en-US" sz="2100" b="1" i="1" dirty="0">
                <a:solidFill>
                  <a:srgbClr val="FF0000"/>
                </a:solidFill>
              </a:rPr>
              <a:t>  a</a:t>
            </a:r>
            <a:r>
              <a:rPr lang="en-US" sz="2100" b="1" i="1" baseline="-25000" dirty="0">
                <a:solidFill>
                  <a:srgbClr val="FF0000"/>
                </a:solidFill>
              </a:rPr>
              <a:t>2</a:t>
            </a:r>
            <a:r>
              <a:rPr lang="en-US" sz="2100" b="1" i="1" dirty="0">
                <a:solidFill>
                  <a:srgbClr val="FF0000"/>
                </a:solidFill>
              </a:rPr>
              <a:t>  a</a:t>
            </a:r>
            <a:r>
              <a:rPr lang="en-US" sz="2100" b="1" i="1" baseline="-25000" dirty="0">
                <a:solidFill>
                  <a:srgbClr val="FF0000"/>
                </a:solidFill>
              </a:rPr>
              <a:t>3</a:t>
            </a:r>
            <a:r>
              <a:rPr lang="en-US" sz="2100" b="1" i="1" dirty="0">
                <a:solidFill>
                  <a:srgbClr val="FF0000"/>
                </a:solidFill>
              </a:rPr>
              <a:t>  a</a:t>
            </a:r>
            <a:r>
              <a:rPr lang="en-US" sz="2100" b="1" i="1" baseline="-25000" dirty="0">
                <a:solidFill>
                  <a:srgbClr val="FF0000"/>
                </a:solidFill>
              </a:rPr>
              <a:t>4</a:t>
            </a:r>
          </a:p>
          <a:p>
            <a:pPr marL="0" indent="0">
              <a:buNone/>
            </a:pPr>
            <a:endParaRPr lang="en-US" sz="1000" b="1" i="1" baseline="-25000" dirty="0">
              <a:solidFill>
                <a:srgbClr val="FF0000"/>
              </a:solidFill>
            </a:endParaRPr>
          </a:p>
          <a:p>
            <a:pPr marL="0" indent="0">
              <a:buNone/>
            </a:pPr>
            <a:endParaRPr lang="en-US" sz="2100" b="1" i="1" baseline="-25000" dirty="0">
              <a:solidFill>
                <a:srgbClr val="FF0000"/>
              </a:solidFill>
            </a:endParaRPr>
          </a:p>
          <a:p>
            <a:pPr marL="0" indent="0">
              <a:buNone/>
            </a:pPr>
            <a:r>
              <a:rPr lang="en-US" sz="2100" b="1" i="1" dirty="0">
                <a:solidFill>
                  <a:srgbClr val="FF0000"/>
                </a:solidFill>
              </a:rPr>
              <a:t>b</a:t>
            </a:r>
            <a:r>
              <a:rPr lang="en-US" sz="2100" b="1" i="1" baseline="-25000" dirty="0">
                <a:solidFill>
                  <a:srgbClr val="FF0000"/>
                </a:solidFill>
              </a:rPr>
              <a:t>0</a:t>
            </a:r>
            <a:r>
              <a:rPr lang="en-US" sz="2100" b="1" i="1" dirty="0">
                <a:solidFill>
                  <a:srgbClr val="FF0000"/>
                </a:solidFill>
              </a:rPr>
              <a:t>  b</a:t>
            </a:r>
            <a:r>
              <a:rPr lang="en-US" sz="2100" b="1" i="1" baseline="-25000" dirty="0">
                <a:solidFill>
                  <a:srgbClr val="FF0000"/>
                </a:solidFill>
              </a:rPr>
              <a:t>1</a:t>
            </a:r>
            <a:r>
              <a:rPr lang="en-US" sz="2100" b="1" i="1" dirty="0">
                <a:solidFill>
                  <a:srgbClr val="FF0000"/>
                </a:solidFill>
              </a:rPr>
              <a:t>  b</a:t>
            </a:r>
            <a:r>
              <a:rPr lang="en-US" sz="2100" b="1" i="1" baseline="-25000" dirty="0">
                <a:solidFill>
                  <a:srgbClr val="FF0000"/>
                </a:solidFill>
              </a:rPr>
              <a:t>2</a:t>
            </a:r>
            <a:r>
              <a:rPr lang="en-US" sz="2100" b="1" i="1" dirty="0">
                <a:solidFill>
                  <a:srgbClr val="FF0000"/>
                </a:solidFill>
              </a:rPr>
              <a:t>  b</a:t>
            </a:r>
            <a:r>
              <a:rPr lang="en-US" sz="2100" b="1" i="1" baseline="-25000" dirty="0">
                <a:solidFill>
                  <a:srgbClr val="FF0000"/>
                </a:solidFill>
              </a:rPr>
              <a:t>3</a:t>
            </a:r>
            <a:r>
              <a:rPr lang="en-US" sz="2100" b="1" i="1" dirty="0">
                <a:solidFill>
                  <a:srgbClr val="FF0000"/>
                </a:solidFill>
              </a:rPr>
              <a:t>  b</a:t>
            </a:r>
            <a:r>
              <a:rPr lang="en-US" sz="2100" b="1" i="1" baseline="-25000" dirty="0">
                <a:solidFill>
                  <a:srgbClr val="FF0000"/>
                </a:solidFill>
              </a:rPr>
              <a:t>4</a:t>
            </a:r>
          </a:p>
          <a:p>
            <a:pPr marL="0" indent="0">
              <a:buNone/>
            </a:pPr>
            <a:endParaRPr lang="en-US" sz="2100" b="1" i="1" baseline="-25000" dirty="0">
              <a:solidFill>
                <a:srgbClr val="FF0000"/>
              </a:solidFill>
            </a:endParaRPr>
          </a:p>
        </p:txBody>
      </p:sp>
      <p:pic>
        <p:nvPicPr>
          <p:cNvPr id="5" name="Picture 4"/>
          <p:cNvPicPr>
            <a:picLocks noChangeAspect="1"/>
          </p:cNvPicPr>
          <p:nvPr/>
        </p:nvPicPr>
        <p:blipFill>
          <a:blip r:embed="rId2"/>
          <a:stretch>
            <a:fillRect/>
          </a:stretch>
        </p:blipFill>
        <p:spPr>
          <a:xfrm>
            <a:off x="431800" y="927101"/>
            <a:ext cx="11098848" cy="4114800"/>
          </a:xfrm>
          <a:prstGeom prst="rect">
            <a:avLst/>
          </a:prstGeom>
        </p:spPr>
      </p:pic>
      <p:sp>
        <p:nvSpPr>
          <p:cNvPr id="4" name="TextBox 3"/>
          <p:cNvSpPr txBox="1"/>
          <p:nvPr/>
        </p:nvSpPr>
        <p:spPr>
          <a:xfrm>
            <a:off x="0" y="5346700"/>
            <a:ext cx="12192000"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a:t>OR (odds ratio) is the last column, and is simply the </a:t>
            </a:r>
            <a:r>
              <a:rPr lang="en-US" sz="2400" dirty="0" err="1"/>
              <a:t>exponentiated</a:t>
            </a:r>
            <a:r>
              <a:rPr lang="en-US" sz="2400" dirty="0"/>
              <a:t> coefficient.</a:t>
            </a:r>
          </a:p>
          <a:p>
            <a:pPr marL="285750" indent="-285750">
              <a:buFont typeface="Arial" panose="020B0604020202020204" pitchFamily="34" charset="0"/>
              <a:buChar char="•"/>
            </a:pPr>
            <a:r>
              <a:rPr lang="en-US" sz="2400" b="1" dirty="0"/>
              <a:t>For a moment, let’s imagine that all the variables are statistically significant (p-values &lt; 0.05)</a:t>
            </a:r>
          </a:p>
          <a:p>
            <a:pPr marL="285750" indent="-285750">
              <a:buFont typeface="Arial" panose="020B0604020202020204" pitchFamily="34" charset="0"/>
              <a:buChar char="•"/>
            </a:pPr>
            <a:endParaRPr lang="en-US" dirty="0"/>
          </a:p>
        </p:txBody>
      </p:sp>
      <p:sp>
        <p:nvSpPr>
          <p:cNvPr id="6" name="TextBox 5"/>
          <p:cNvSpPr txBox="1"/>
          <p:nvPr/>
        </p:nvSpPr>
        <p:spPr>
          <a:xfrm>
            <a:off x="1657350" y="8980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driving (Y=1) to walking (Y=3))</a:t>
            </a:r>
          </a:p>
        </p:txBody>
      </p:sp>
      <p:sp>
        <p:nvSpPr>
          <p:cNvPr id="7" name="TextBox 6"/>
          <p:cNvSpPr txBox="1"/>
          <p:nvPr/>
        </p:nvSpPr>
        <p:spPr>
          <a:xfrm>
            <a:off x="1670050" y="2955411"/>
            <a:ext cx="7200900" cy="369332"/>
          </a:xfrm>
          <a:prstGeom prst="rect">
            <a:avLst/>
          </a:prstGeom>
          <a:noFill/>
        </p:spPr>
        <p:txBody>
          <a:bodyPr wrap="square" rtlCol="0">
            <a:spAutoFit/>
          </a:bodyPr>
          <a:lstStyle/>
          <a:p>
            <a:r>
              <a:rPr lang="en-US" b="1" dirty="0">
                <a:solidFill>
                  <a:srgbClr val="FF0000"/>
                </a:solidFill>
                <a:latin typeface="Courier New" panose="02070309020205020404" pitchFamily="49" charset="0"/>
                <a:cs typeface="Courier New" panose="02070309020205020404" pitchFamily="49" charset="0"/>
              </a:rPr>
              <a:t>(Comparing public transit (Y=2) to walking (Y=3))</a:t>
            </a:r>
          </a:p>
        </p:txBody>
      </p:sp>
    </p:spTree>
    <p:extLst>
      <p:ext uri="{BB962C8B-B14F-4D97-AF65-F5344CB8AC3E}">
        <p14:creationId xmlns:p14="http://schemas.microsoft.com/office/powerpoint/2010/main" val="1681026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711200"/>
            <a:ext cx="82486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0" y="2367638"/>
                <a:ext cx="12192000" cy="4524315"/>
              </a:xfrm>
              <a:prstGeom prst="rect">
                <a:avLst/>
              </a:prstGeom>
            </p:spPr>
            <p:txBody>
              <a:bodyPr wrap="square">
                <a:spAutoFit/>
              </a:bodyPr>
              <a:lstStyle/>
              <a:p>
                <a:pPr marL="285750" indent="-285750">
                  <a:buFont typeface="Arial" pitchFamily="34" charset="0"/>
                  <a:buChar char="•"/>
                </a:pPr>
                <a:r>
                  <a:rPr lang="en-US" b="1" dirty="0"/>
                  <a:t>Regression 1 (comparing Y=1 (driving) to Y=3 (walking)):</a:t>
                </a:r>
              </a:p>
              <a:p>
                <a:pPr marL="742950" lvl="1" indent="-285750">
                  <a:buFont typeface="Arial" pitchFamily="34" charset="0"/>
                  <a:buChar char="•"/>
                </a:pPr>
                <a:r>
                  <a:rPr lang="en-US" b="1" dirty="0"/>
                  <a:t>Binary Predictor: </a:t>
                </a:r>
                <a:r>
                  <a:rPr lang="en-US" dirty="0"/>
                  <a:t>Holding the other predictors constant,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 This makes sense as we’d expect individuals living closer to work to be more likely to walk vs. drive than those living farther away.</a:t>
                </a:r>
              </a:p>
              <a:p>
                <a:pPr marL="742950" lvl="1" indent="-285750">
                  <a:buFont typeface="Arial" pitchFamily="34" charset="0"/>
                  <a:buChar char="•"/>
                </a:pPr>
                <a:r>
                  <a:rPr lang="en-US" b="1" dirty="0"/>
                  <a:t>Continuous Predictor: </a:t>
                </a:r>
                <a:r>
                  <a:rPr lang="en-US" dirty="0"/>
                  <a:t>A 1 unit ($1) increase in  weekly income is associated with an increase in the odds of the individual driving vs. walking by a factor of 1.004. Similarly, an increase in income by 100 units ($100) is associated with an increase in the odds of the individual driving vs. walking by a factor of </a:t>
                </a:r>
                <a14:m>
                  <m:oMath xmlns:m="http://schemas.openxmlformats.org/officeDocument/2006/math">
                    <m:sSup>
                      <m:sSupPr>
                        <m:ctrlPr>
                          <a:rPr lang="en-US" i="1" smtClean="0">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m:t>
                            </m:r>
                            <m:r>
                              <a:rPr lang="en-US" i="1">
                                <a:latin typeface="Cambria Math"/>
                              </a:rPr>
                              <m:t>𝑎</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100∗0.000448</m:t>
                        </m:r>
                      </m:sup>
                    </m:sSup>
                    <m:r>
                      <a:rPr lang="en-US" i="1">
                        <a:latin typeface="Cambria Math"/>
                      </a:rPr>
                      <m:t>=1.046</m:t>
                    </m:r>
                  </m:oMath>
                </a14:m>
                <a:r>
                  <a:rPr lang="en-US" dirty="0"/>
                  <a:t>.</a:t>
                </a:r>
              </a:p>
              <a:p>
                <a:pPr marL="742950" lvl="1" indent="-285750">
                  <a:buFont typeface="Arial" pitchFamily="34" charset="0"/>
                  <a:buChar char="•"/>
                </a:pPr>
                <a:r>
                  <a:rPr lang="en-US" b="1" dirty="0"/>
                  <a:t>Binary Predictor:</a:t>
                </a:r>
                <a:r>
                  <a:rPr lang="en-US" dirty="0"/>
                  <a:t> Gender is coded as 0=F and 1=M. The odds that a male will drive vs. walk to work are about 0.92 the odds that a female will drive rather than walk to work. </a:t>
                </a:r>
              </a:p>
              <a:p>
                <a:pPr marL="742950" lvl="1" indent="-285750">
                  <a:buFont typeface="Arial" pitchFamily="34" charset="0"/>
                  <a:buChar char="•"/>
                </a:pPr>
                <a:r>
                  <a:rPr lang="en-US" b="1" dirty="0"/>
                  <a:t>Binary Predictor: </a:t>
                </a:r>
                <a:r>
                  <a:rPr lang="en-US" dirty="0"/>
                  <a:t>Parents are more likely to drive rather than walk than non-parents (OR = 1.008). We can also write that in terms of percentages. Recall from binary logistic regression that we can </a:t>
                </a:r>
                <a:r>
                  <a:rPr lang="en-US" altLang="en-US" dirty="0">
                    <a:solidFill>
                      <a:srgbClr val="000000"/>
                    </a:solidFill>
                    <a:cs typeface="Arial" panose="020B0604020202020204" pitchFamily="34" charset="0"/>
                  </a:rPr>
                  <a:t>say that a 1 unit change in the predictor corresponds to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oMath>
                </a14:m>
                <a:r>
                  <a:rPr lang="en-US" altLang="en-US" dirty="0">
                    <a:solidFill>
                      <a:srgbClr val="000000"/>
                    </a:solidFill>
                    <a:cs typeface="Arial" panose="020B0604020202020204" pitchFamily="34" charset="0"/>
                  </a:rPr>
                  <a:t> change in the odds that Y=1 (vs. Y=3). Here, a 1 unit change in the predictor (being a parent vs. non-parent) is associated with a </a:t>
                </a:r>
                <a14:m>
                  <m:oMath xmlns:m="http://schemas.openxmlformats.org/officeDocument/2006/math">
                    <m:sSup>
                      <m:sSupPr>
                        <m:ctrlPr>
                          <a:rPr lang="en-US" altLang="en-US" i="1">
                            <a:solidFill>
                              <a:srgbClr val="000000"/>
                            </a:solidFill>
                            <a:latin typeface="Cambria Math" panose="02040503050406030204" pitchFamily="18" charset="0"/>
                            <a:cs typeface="Arial" panose="020B0604020202020204" pitchFamily="34" charset="0"/>
                          </a:rPr>
                        </m:ctrlPr>
                      </m:sSupPr>
                      <m:e>
                        <m:r>
                          <a:rPr lang="en-US" altLang="en-US" i="1">
                            <a:solidFill>
                              <a:srgbClr val="000000"/>
                            </a:solidFill>
                            <a:latin typeface="Cambria Math" panose="02040503050406030204" pitchFamily="18" charset="0"/>
                            <a:cs typeface="Arial" panose="020B0604020202020204" pitchFamily="34" charset="0"/>
                          </a:rPr>
                          <m:t>(</m:t>
                        </m:r>
                        <m:r>
                          <a:rPr lang="en-US" altLang="en-US" i="1">
                            <a:solidFill>
                              <a:srgbClr val="000000"/>
                            </a:solidFill>
                            <a:latin typeface="Cambria Math" panose="02040503050406030204" pitchFamily="18" charset="0"/>
                            <a:cs typeface="Arial" panose="020B0604020202020204" pitchFamily="34" charset="0"/>
                          </a:rPr>
                          <m:t>𝑒</m:t>
                        </m:r>
                      </m:e>
                      <m:sup>
                        <m:sSub>
                          <m:sSubPr>
                            <m:ctrlPr>
                              <a:rPr lang="en-US" altLang="en-US" i="1">
                                <a:solidFill>
                                  <a:srgbClr val="000000"/>
                                </a:solidFill>
                                <a:latin typeface="Cambria Math" panose="02040503050406030204" pitchFamily="18" charset="0"/>
                                <a:cs typeface="Arial" panose="020B0604020202020204" pitchFamily="34" charset="0"/>
                              </a:rPr>
                            </m:ctrlPr>
                          </m:sSubPr>
                          <m:e>
                            <m:r>
                              <a:rPr lang="en-US" altLang="en-US" i="1">
                                <a:solidFill>
                                  <a:srgbClr val="000000"/>
                                </a:solidFill>
                                <a:latin typeface="Cambria Math"/>
                                <a:ea typeface="Cambria Math" panose="02040503050406030204" pitchFamily="18" charset="0"/>
                                <a:cs typeface="Arial" panose="020B0604020202020204" pitchFamily="34" charset="0"/>
                              </a:rPr>
                              <m:t>𝑎</m:t>
                            </m:r>
                          </m:e>
                          <m:sub>
                            <m:r>
                              <a:rPr lang="en-US" altLang="en-US" i="1">
                                <a:solidFill>
                                  <a:srgbClr val="000000"/>
                                </a:solidFill>
                                <a:latin typeface="Cambria Math"/>
                                <a:cs typeface="Arial" panose="020B0604020202020204" pitchFamily="34" charset="0"/>
                              </a:rPr>
                              <m:t>4</m:t>
                            </m:r>
                          </m:sub>
                        </m:sSub>
                      </m:sup>
                    </m:sSup>
                    <m:r>
                      <a:rPr lang="en-US" altLang="en-US" i="1">
                        <a:solidFill>
                          <a:srgbClr val="000000"/>
                        </a:solidFill>
                        <a:latin typeface="Cambria Math" panose="02040503050406030204" pitchFamily="18" charset="0"/>
                        <a:cs typeface="Arial" panose="020B0604020202020204" pitchFamily="34" charset="0"/>
                      </a:rPr>
                      <m:t>−1)∗100%</m:t>
                    </m:r>
                    <m:r>
                      <a:rPr lang="en-US" altLang="en-US" i="1">
                        <a:solidFill>
                          <a:srgbClr val="000000"/>
                        </a:solidFill>
                        <a:latin typeface="Cambria Math"/>
                        <a:cs typeface="Arial" panose="020B0604020202020204" pitchFamily="34" charset="0"/>
                      </a:rPr>
                      <m:t>=0.80%</m:t>
                    </m:r>
                  </m:oMath>
                </a14:m>
                <a:r>
                  <a:rPr lang="en-US" dirty="0"/>
                  <a:t> change in the odds that the person will drive rather than walk. So, when compared with non-parents, parents have 0.80% higher odds of driving rather than walking.</a:t>
                </a:r>
              </a:p>
            </p:txBody>
          </p:sp>
        </mc:Choice>
        <mc:Fallback xmlns="">
          <p:sp>
            <p:nvSpPr>
              <p:cNvPr id="4" name="Rectangle 3"/>
              <p:cNvSpPr>
                <a:spLocks noRot="1" noChangeAspect="1" noMove="1" noResize="1" noEditPoints="1" noAdjustHandles="1" noChangeArrowheads="1" noChangeShapeType="1" noTextEdit="1"/>
              </p:cNvSpPr>
              <p:nvPr/>
            </p:nvSpPr>
            <p:spPr>
              <a:xfrm>
                <a:off x="0" y="2367638"/>
                <a:ext cx="12192000" cy="4524315"/>
              </a:xfrm>
              <a:prstGeom prst="rect">
                <a:avLst/>
              </a:prstGeom>
              <a:blipFill rotWithShape="0">
                <a:blip r:embed="rId3"/>
                <a:stretch>
                  <a:fillRect l="-300" t="-673" r="-700" b="-1077"/>
                </a:stretch>
              </a:blipFill>
            </p:spPr>
            <p:txBody>
              <a:bodyPr/>
              <a:lstStyle/>
              <a:p>
                <a:r>
                  <a:rPr lang="en-US">
                    <a:noFill/>
                  </a:rPr>
                  <a:t> </a:t>
                </a:r>
              </a:p>
            </p:txBody>
          </p:sp>
        </mc:Fallback>
      </mc:AlternateContent>
      <p:sp>
        <p:nvSpPr>
          <p:cNvPr id="5" name="TextBox 4"/>
          <p:cNvSpPr txBox="1"/>
          <p:nvPr/>
        </p:nvSpPr>
        <p:spPr>
          <a:xfrm>
            <a:off x="2603500" y="17653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970446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1999"/>
          </a:xfrm>
        </p:spPr>
        <p:txBody>
          <a:bodyPr>
            <a:normAutofit fontScale="90000"/>
          </a:bodyPr>
          <a:lstStyle/>
          <a:p>
            <a:r>
              <a:rPr lang="en-US" dirty="0"/>
              <a:t>Interpretation of Multinomial </a:t>
            </a:r>
            <a:r>
              <a:rPr lang="en-US" dirty="0" err="1"/>
              <a:t>Logit</a:t>
            </a:r>
            <a:r>
              <a:rPr lang="en-US" dirty="0"/>
              <a:t> Coefficients (Cont’d)</a:t>
            </a:r>
          </a:p>
        </p:txBody>
      </p:sp>
      <mc:AlternateContent xmlns:mc="http://schemas.openxmlformats.org/markup-compatibility/2006" xmlns:a14="http://schemas.microsoft.com/office/drawing/2010/main">
        <mc:Choice Requires="a14">
          <p:sp>
            <p:nvSpPr>
              <p:cNvPr id="4" name="Rectangle 3"/>
              <p:cNvSpPr/>
              <p:nvPr/>
            </p:nvSpPr>
            <p:spPr>
              <a:xfrm>
                <a:off x="0" y="2612053"/>
                <a:ext cx="12192000" cy="4247317"/>
              </a:xfrm>
              <a:prstGeom prst="rect">
                <a:avLst/>
              </a:prstGeom>
            </p:spPr>
            <p:txBody>
              <a:bodyPr wrap="square">
                <a:spAutoFit/>
              </a:bodyPr>
              <a:lstStyle/>
              <a:p>
                <a:pPr marL="285750" indent="-285750">
                  <a:buFont typeface="Arial" pitchFamily="34" charset="0"/>
                  <a:buChar char="•"/>
                </a:pPr>
                <a:r>
                  <a:rPr lang="en-US" b="1" dirty="0"/>
                  <a:t>Regression 2 (comparing Y=2 (public transit) to Y=3 (walking)):</a:t>
                </a:r>
              </a:p>
              <a:p>
                <a:pPr marL="742950" lvl="1" indent="-285750">
                  <a:buFont typeface="Arial" pitchFamily="34" charset="0"/>
                  <a:buChar char="•"/>
                </a:pPr>
                <a:r>
                  <a:rPr lang="en-US" b="1" dirty="0"/>
                  <a:t>Binary Predictor:</a:t>
                </a:r>
                <a:r>
                  <a:rPr lang="en-US" dirty="0"/>
                  <a:t> 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 </a:t>
                </a:r>
              </a:p>
              <a:p>
                <a:pPr marL="742950" lvl="1" indent="-285750">
                  <a:buFont typeface="Arial" pitchFamily="34" charset="0"/>
                  <a:buChar char="•"/>
                </a:pPr>
                <a:r>
                  <a:rPr lang="en-US" b="1" dirty="0"/>
                  <a:t>Continuous Predictor:</a:t>
                </a:r>
                <a:r>
                  <a:rPr lang="en-US" dirty="0"/>
                  <a:t> A 1 unit ($1) increase in weekly income is associated with an increase in the odds of the individual taking public transit vs. walking by a factor of 1.0002. Similarly, an increase in income by 1000 units ($1000) is associated with an increase in the odds of the individual taking public transit vs. walking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a:rPr>
                          <m:t>𝑒</m:t>
                        </m:r>
                      </m:e>
                      <m:sup>
                        <m:sSub>
                          <m:sSubPr>
                            <m:ctrlPr>
                              <a:rPr lang="en-US" i="1">
                                <a:latin typeface="Cambria Math" panose="02040503050406030204" pitchFamily="18" charset="0"/>
                              </a:rPr>
                            </m:ctrlPr>
                          </m:sSubPr>
                          <m:e>
                            <m:r>
                              <a:rPr lang="en-US" i="1">
                                <a:latin typeface="Cambria Math"/>
                              </a:rPr>
                              <m:t>1000∗</m:t>
                            </m:r>
                            <m:r>
                              <a:rPr lang="en-US" b="0" i="1" smtClean="0">
                                <a:latin typeface="Cambria Math" panose="02040503050406030204" pitchFamily="18" charset="0"/>
                              </a:rPr>
                              <m:t>𝑏</m:t>
                            </m:r>
                          </m:e>
                          <m:sub>
                            <m:r>
                              <a:rPr lang="en-US" i="1">
                                <a:latin typeface="Cambria Math"/>
                              </a:rPr>
                              <m:t>2</m:t>
                            </m:r>
                          </m:sub>
                        </m:sSub>
                      </m:sup>
                    </m:sSup>
                    <m:r>
                      <a:rPr lang="en-US" i="1">
                        <a:latin typeface="Cambria Math"/>
                      </a:rPr>
                      <m:t>=</m:t>
                    </m:r>
                    <m:sSup>
                      <m:sSupPr>
                        <m:ctrlPr>
                          <a:rPr lang="en-US" i="1">
                            <a:latin typeface="Cambria Math" panose="02040503050406030204" pitchFamily="18" charset="0"/>
                          </a:rPr>
                        </m:ctrlPr>
                      </m:sSupPr>
                      <m:e>
                        <m:r>
                          <a:rPr lang="en-US" i="1">
                            <a:latin typeface="Cambria Math"/>
                          </a:rPr>
                          <m:t>𝑒</m:t>
                        </m:r>
                      </m:e>
                      <m:sup>
                        <m:r>
                          <a:rPr lang="en-US" i="1">
                            <a:latin typeface="Cambria Math"/>
                          </a:rPr>
                          <m:t>1000∗0.00020</m:t>
                        </m:r>
                      </m:sup>
                    </m:sSup>
                    <m:r>
                      <a:rPr lang="en-US" i="1">
                        <a:latin typeface="Cambria Math"/>
                      </a:rPr>
                      <m:t>=1.22</m:t>
                    </m:r>
                  </m:oMath>
                </a14:m>
                <a:r>
                  <a:rPr lang="en-US" dirty="0"/>
                  <a:t>.</a:t>
                </a:r>
              </a:p>
              <a:p>
                <a:pPr marL="742950" lvl="1" indent="-285750">
                  <a:buFont typeface="Arial" pitchFamily="34" charset="0"/>
                  <a:buChar char="•"/>
                </a:pPr>
                <a:r>
                  <a:rPr lang="en-US" b="1" dirty="0"/>
                  <a:t>Binary Predictor:</a:t>
                </a:r>
                <a:r>
                  <a:rPr lang="en-US" dirty="0"/>
                  <a:t> Gender is coded as 0=female and 1=male. The odds that a male will take public transit rather than walk are about 0.91 the odds that a female will take public transit rather than walk. </a:t>
                </a:r>
              </a:p>
              <a:p>
                <a:pPr marL="742950" lvl="1" indent="-285750">
                  <a:buFont typeface="Arial" pitchFamily="34" charset="0"/>
                  <a:buChar char="•"/>
                </a:pPr>
                <a:r>
                  <a:rPr lang="en-US" b="1" dirty="0"/>
                  <a:t>Binary Predictor:</a:t>
                </a:r>
                <a:r>
                  <a:rPr lang="en-US" dirty="0"/>
                  <a:t> Parents are more likely to take public transit rather than walk than non-parents (OR = 1.05). </a:t>
                </a:r>
              </a:p>
              <a:p>
                <a:pPr marL="742950" lvl="1" indent="-285750">
                  <a:buFont typeface="Arial" pitchFamily="34" charset="0"/>
                  <a:buChar char="•"/>
                </a:pPr>
                <a:r>
                  <a:rPr lang="en-US" b="1" dirty="0"/>
                  <a:t>Intercept (i.e., all predictors = 0). </a:t>
                </a:r>
                <a:r>
                  <a:rPr lang="en-US" dirty="0"/>
                  <a:t>The odds that a person whose work isn’t within a 2 mile radius (</a:t>
                </a:r>
                <a:r>
                  <a:rPr lang="en-US" dirty="0" err="1"/>
                  <a:t>TwoMiRadius</a:t>
                </a:r>
                <a:r>
                  <a:rPr lang="en-US" dirty="0"/>
                  <a:t> = 0), whose Weekly Income = 0, Gender = 0 = Female, and who isn’t a parent (Parent = 0)) will take public transit are about 0.76 of the odds that s/he will walk. </a:t>
                </a:r>
                <a:endParaRPr lang="en-US" b="1" dirty="0"/>
              </a:p>
            </p:txBody>
          </p:sp>
        </mc:Choice>
        <mc:Fallback xmlns="">
          <p:sp>
            <p:nvSpPr>
              <p:cNvPr id="4" name="Rectangle 3"/>
              <p:cNvSpPr>
                <a:spLocks noRot="1" noChangeAspect="1" noMove="1" noResize="1" noEditPoints="1" noAdjustHandles="1" noChangeArrowheads="1" noChangeShapeType="1" noTextEdit="1"/>
              </p:cNvSpPr>
              <p:nvPr/>
            </p:nvSpPr>
            <p:spPr>
              <a:xfrm>
                <a:off x="0" y="2612053"/>
                <a:ext cx="12192000" cy="4247317"/>
              </a:xfrm>
              <a:prstGeom prst="rect">
                <a:avLst/>
              </a:prstGeom>
              <a:blipFill>
                <a:blip r:embed="rId2"/>
                <a:stretch>
                  <a:fillRect l="-300" t="-717" r="-350" b="-143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784225"/>
            <a:ext cx="82581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54300" y="1828800"/>
            <a:ext cx="381000"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2723451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7100"/>
          </a:xfrm>
        </p:spPr>
        <p:txBody>
          <a:bodyPr>
            <a:normAutofit fontScale="90000"/>
          </a:bodyPr>
          <a:lstStyle/>
          <a:p>
            <a:r>
              <a:rPr lang="en-US" dirty="0"/>
              <a:t>The Previous Slides Assumed All Variables Were Significant</a:t>
            </a:r>
          </a:p>
        </p:txBody>
      </p:sp>
      <p:sp>
        <p:nvSpPr>
          <p:cNvPr id="3" name="Content Placeholder 2"/>
          <p:cNvSpPr>
            <a:spLocks noGrp="1"/>
          </p:cNvSpPr>
          <p:nvPr>
            <p:ph idx="1"/>
          </p:nvPr>
        </p:nvSpPr>
        <p:spPr>
          <a:xfrm>
            <a:off x="0" y="3716160"/>
            <a:ext cx="12192000" cy="3141839"/>
          </a:xfrm>
        </p:spPr>
        <p:txBody>
          <a:bodyPr>
            <a:normAutofit fontScale="85000" lnSpcReduction="20000"/>
          </a:bodyPr>
          <a:lstStyle/>
          <a:p>
            <a:r>
              <a:rPr lang="en-US" dirty="0"/>
              <a:t>In reality, only the variable </a:t>
            </a:r>
            <a:r>
              <a:rPr lang="en-US" b="1" dirty="0" err="1"/>
              <a:t>TwoMiRadius</a:t>
            </a:r>
            <a:r>
              <a:rPr lang="en-US" dirty="0"/>
              <a:t> is significant in Regression 1 and in Regression 2. So we interpret the output as follows:</a:t>
            </a:r>
          </a:p>
          <a:p>
            <a:pPr lvl="1"/>
            <a:r>
              <a:rPr lang="en-US" dirty="0"/>
              <a:t> The odds that a person living within a 2 mile radius of work will drive rather than walk are about 0.11 (~1/9</a:t>
            </a:r>
            <a:r>
              <a:rPr lang="en-US" baseline="30000" dirty="0"/>
              <a:t>th</a:t>
            </a:r>
            <a:r>
              <a:rPr lang="en-US" dirty="0"/>
              <a:t>) the odds that a person who doesn’t live within a 2 mile radius of work will drive rather than walk. Said differently, as the variable </a:t>
            </a:r>
            <a:r>
              <a:rPr lang="en-US" dirty="0" err="1"/>
              <a:t>TwoMiRadius</a:t>
            </a:r>
            <a:r>
              <a:rPr lang="en-US" dirty="0"/>
              <a:t> goes up by 1 unit (from 0=No to 1=Yes), the odds of driving are about 1/9</a:t>
            </a:r>
            <a:r>
              <a:rPr lang="en-US" baseline="30000" dirty="0"/>
              <a:t>th</a:t>
            </a:r>
            <a:r>
              <a:rPr lang="en-US" dirty="0"/>
              <a:t> the odds of walking.</a:t>
            </a:r>
          </a:p>
          <a:p>
            <a:pPr lvl="1"/>
            <a:r>
              <a:rPr lang="en-US" dirty="0"/>
              <a:t>The odds that a person living within a 2 mile radius of work will take public transit rather than walk are about 0.45 of the odds that a person who doesn’t live within a 2 mile radius of work will take public transit rather than walk. This makes sense as we’d expect individuals who live closer to work to be more likely to walk vs. take public transit than those who live farther away.</a:t>
            </a:r>
          </a:p>
          <a:p>
            <a:pPr lvl="1"/>
            <a:r>
              <a:rPr lang="en-US" dirty="0"/>
              <a:t>Income, gender and whether the individual is a parent have no bearing on their mode of transportation to work.</a:t>
            </a:r>
          </a:p>
        </p:txBody>
      </p:sp>
      <p:pic>
        <p:nvPicPr>
          <p:cNvPr id="4" name="Picture 3"/>
          <p:cNvPicPr>
            <a:picLocks noChangeAspect="1"/>
          </p:cNvPicPr>
          <p:nvPr/>
        </p:nvPicPr>
        <p:blipFill>
          <a:blip r:embed="rId2"/>
          <a:stretch>
            <a:fillRect/>
          </a:stretch>
        </p:blipFill>
        <p:spPr>
          <a:xfrm>
            <a:off x="2250436" y="749301"/>
            <a:ext cx="7604764" cy="2819399"/>
          </a:xfrm>
          <a:prstGeom prst="rect">
            <a:avLst/>
          </a:prstGeom>
        </p:spPr>
      </p:pic>
    </p:spTree>
    <p:extLst>
      <p:ext uri="{BB962C8B-B14F-4D97-AF65-F5344CB8AC3E}">
        <p14:creationId xmlns:p14="http://schemas.microsoft.com/office/powerpoint/2010/main" val="655972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6000"/>
          </a:xfrm>
        </p:spPr>
        <p:txBody>
          <a:bodyPr/>
          <a:lstStyle/>
          <a:p>
            <a:r>
              <a:rPr lang="en-US" dirty="0"/>
              <a:t>How Do We Compare Y=1 and Y=2?</a:t>
            </a:r>
          </a:p>
        </p:txBody>
      </p:sp>
      <p:sp>
        <p:nvSpPr>
          <p:cNvPr id="3" name="Content Placeholder 2"/>
          <p:cNvSpPr>
            <a:spLocks noGrp="1"/>
          </p:cNvSpPr>
          <p:nvPr>
            <p:ph idx="1"/>
          </p:nvPr>
        </p:nvSpPr>
        <p:spPr>
          <a:xfrm>
            <a:off x="0" y="1000124"/>
            <a:ext cx="12192000" cy="5680076"/>
          </a:xfrm>
        </p:spPr>
        <p:txBody>
          <a:bodyPr/>
          <a:lstStyle/>
          <a:p>
            <a:r>
              <a:rPr lang="en-US" sz="2400" dirty="0"/>
              <a:t>To get coefficients comparing Y=1 and Y=2, we can simply subtract the coefficients of regression 2 from the corresponding coefficients of regression 1.</a:t>
            </a:r>
          </a:p>
          <a:p>
            <a:endParaRPr lang="en-US" sz="2400" dirty="0"/>
          </a:p>
          <a:p>
            <a:endParaRPr lang="en-US" sz="2400" dirty="0"/>
          </a:p>
          <a:p>
            <a:endParaRPr lang="en-US" sz="2400" dirty="0"/>
          </a:p>
          <a:p>
            <a:endParaRPr lang="en-US" sz="2400" dirty="0"/>
          </a:p>
          <a:p>
            <a:endParaRPr lang="en-US" sz="2400" dirty="0"/>
          </a:p>
          <a:p>
            <a:r>
              <a:rPr lang="en-US" sz="2400" dirty="0"/>
              <a:t>However, there are no standard error estimates, z-values, or p-values</a:t>
            </a:r>
          </a:p>
          <a:p>
            <a:r>
              <a:rPr lang="en-US" sz="2400" dirty="0"/>
              <a:t>The best thing to do to get all of that is to simply rerun the regression using category Y=2 as the reference category, as that will allow you to compare Y=1 and Y=2!</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45493343"/>
              </p:ext>
            </p:extLst>
          </p:nvPr>
        </p:nvGraphicFramePr>
        <p:xfrm>
          <a:off x="1358900" y="1955800"/>
          <a:ext cx="9398000" cy="1977390"/>
        </p:xfrm>
        <a:graphic>
          <a:graphicData uri="http://schemas.openxmlformats.org/drawingml/2006/table">
            <a:tbl>
              <a:tblPr>
                <a:tableStyleId>{5C22544A-7EE6-4342-B048-85BDC9FD1C3A}</a:tableStyleId>
              </a:tblPr>
              <a:tblGrid>
                <a:gridCol w="2246063">
                  <a:extLst>
                    <a:ext uri="{9D8B030D-6E8A-4147-A177-3AD203B41FA5}">
                      <a16:colId xmlns:a16="http://schemas.microsoft.com/office/drawing/2014/main" val="20000"/>
                    </a:ext>
                  </a:extLst>
                </a:gridCol>
                <a:gridCol w="2512044">
                  <a:extLst>
                    <a:ext uri="{9D8B030D-6E8A-4147-A177-3AD203B41FA5}">
                      <a16:colId xmlns:a16="http://schemas.microsoft.com/office/drawing/2014/main" val="20001"/>
                    </a:ext>
                  </a:extLst>
                </a:gridCol>
                <a:gridCol w="2239593">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190500">
                <a:tc>
                  <a:txBody>
                    <a:bodyPr/>
                    <a:lstStyle/>
                    <a:p>
                      <a:pPr algn="l" fontAlgn="b"/>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 vs. 3</a:t>
                      </a:r>
                    </a:p>
                    <a:p>
                      <a:pPr algn="ctr" fontAlgn="b"/>
                      <a:r>
                        <a:rPr lang="en-US" sz="1800" b="0" i="0" u="none" strike="noStrike" dirty="0">
                          <a:solidFill>
                            <a:srgbClr val="000000"/>
                          </a:solidFill>
                          <a:effectLst/>
                          <a:latin typeface="Calibri"/>
                        </a:rPr>
                        <a:t>(driving vs.</a:t>
                      </a:r>
                      <a:r>
                        <a:rPr lang="en-US" sz="1800" b="0" i="0" u="none" strike="noStrike" baseline="0" dirty="0">
                          <a:solidFill>
                            <a:srgbClr val="000000"/>
                          </a:solidFill>
                          <a:effectLst/>
                          <a:latin typeface="Calibri"/>
                        </a:rPr>
                        <a:t> walking)</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2 vs. 3</a:t>
                      </a:r>
                    </a:p>
                    <a:p>
                      <a:pPr algn="ctr" fontAlgn="b"/>
                      <a:r>
                        <a:rPr lang="en-US" sz="1800" b="0" i="0" u="none" strike="noStrike" dirty="0">
                          <a:solidFill>
                            <a:srgbClr val="000000"/>
                          </a:solidFill>
                          <a:effectLst/>
                          <a:latin typeface="Calibri"/>
                        </a:rPr>
                        <a:t>(transit vs. walking)</a:t>
                      </a:r>
                    </a:p>
                  </a:txBody>
                  <a:tcPr marL="9525" marR="9525" marT="9525" marB="0" anchor="b"/>
                </a:tc>
                <a:tc>
                  <a:txBody>
                    <a:bodyPr/>
                    <a:lstStyle/>
                    <a:p>
                      <a:pPr algn="ctr" fontAlgn="b"/>
                      <a:r>
                        <a:rPr lang="en-US" sz="1800" u="none" strike="noStrike" dirty="0">
                          <a:effectLst/>
                        </a:rPr>
                        <a:t>1 vs. 2</a:t>
                      </a:r>
                    </a:p>
                    <a:p>
                      <a:pPr algn="ctr" fontAlgn="b"/>
                      <a:r>
                        <a:rPr lang="en-US" sz="1800" b="0" i="0" u="none" strike="noStrike" dirty="0">
                          <a:solidFill>
                            <a:srgbClr val="000000"/>
                          </a:solidFill>
                          <a:effectLst/>
                          <a:latin typeface="Calibri"/>
                        </a:rPr>
                        <a:t>(driving vs. transit)</a:t>
                      </a: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800" u="none" strike="noStrike" dirty="0">
                          <a:effectLst/>
                        </a:rPr>
                        <a:t>Intercept</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0</a:t>
                      </a:r>
                      <a:r>
                        <a:rPr lang="en-US" sz="1800" u="none" strike="noStrike" dirty="0">
                          <a:effectLst/>
                        </a:rPr>
                        <a:t> = 0.5193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0</a:t>
                      </a:r>
                      <a:r>
                        <a:rPr lang="en-US" sz="1800" u="none" strike="noStrike" dirty="0">
                          <a:effectLst/>
                        </a:rPr>
                        <a:t> = -0.2750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0</a:t>
                      </a:r>
                      <a:r>
                        <a:rPr lang="en-US" sz="1800" u="none" strike="noStrike" baseline="0" dirty="0">
                          <a:effectLst/>
                        </a:rPr>
                        <a:t> = a</a:t>
                      </a:r>
                      <a:r>
                        <a:rPr lang="en-US" sz="1800" u="none" strike="noStrike" baseline="-25000" dirty="0">
                          <a:effectLst/>
                        </a:rPr>
                        <a:t>0</a:t>
                      </a:r>
                      <a:r>
                        <a:rPr lang="en-US" sz="1800" u="none" strike="noStrike" baseline="0" dirty="0">
                          <a:effectLst/>
                        </a:rPr>
                        <a:t> – b</a:t>
                      </a:r>
                      <a:r>
                        <a:rPr lang="en-US" sz="1800" u="none" strike="noStrike" baseline="-25000" dirty="0">
                          <a:effectLst/>
                        </a:rPr>
                        <a:t>0</a:t>
                      </a:r>
                      <a:r>
                        <a:rPr lang="en-US" sz="1800" u="none" strike="noStrike" baseline="0" dirty="0">
                          <a:effectLst/>
                        </a:rPr>
                        <a:t> = </a:t>
                      </a:r>
                      <a:r>
                        <a:rPr lang="en-US" sz="1800" u="none" strike="noStrike" dirty="0">
                          <a:effectLst/>
                        </a:rPr>
                        <a:t>0.7943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800" u="none" strike="noStrike">
                          <a:effectLst/>
                        </a:rPr>
                        <a:t>TwoMiRadius</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1</a:t>
                      </a:r>
                      <a:r>
                        <a:rPr lang="en-US" sz="1800" u="none" strike="noStrike" dirty="0">
                          <a:effectLst/>
                        </a:rPr>
                        <a:t> = -2.1922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1</a:t>
                      </a:r>
                      <a:r>
                        <a:rPr lang="en-US" sz="1800" u="none" strike="noStrike" dirty="0">
                          <a:effectLst/>
                        </a:rPr>
                        <a:t> = -0.7959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1</a:t>
                      </a:r>
                      <a:r>
                        <a:rPr lang="en-US" sz="1800" u="none" strike="noStrike" baseline="0" dirty="0">
                          <a:effectLst/>
                        </a:rPr>
                        <a:t> = a</a:t>
                      </a:r>
                      <a:r>
                        <a:rPr lang="en-US" sz="1800" u="none" strike="noStrike" baseline="-25000" dirty="0">
                          <a:effectLst/>
                        </a:rPr>
                        <a:t>1</a:t>
                      </a:r>
                      <a:r>
                        <a:rPr lang="en-US" sz="1800" u="none" strike="noStrike" baseline="0" dirty="0">
                          <a:effectLst/>
                        </a:rPr>
                        <a:t> – b</a:t>
                      </a:r>
                      <a:r>
                        <a:rPr lang="en-US" sz="1800" u="none" strike="noStrike" baseline="-25000" dirty="0">
                          <a:effectLst/>
                        </a:rPr>
                        <a:t>1</a:t>
                      </a:r>
                      <a:r>
                        <a:rPr lang="en-US" sz="1800" u="none" strike="noStrike" baseline="0" dirty="0">
                          <a:effectLst/>
                        </a:rPr>
                        <a:t> = </a:t>
                      </a:r>
                      <a:r>
                        <a:rPr lang="en-US" sz="1800" u="none" strike="noStrike" dirty="0">
                          <a:effectLst/>
                        </a:rPr>
                        <a:t>-1.3963</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800" u="none" strike="noStrike">
                          <a:effectLst/>
                        </a:rPr>
                        <a:t>WeeklyIncome</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2</a:t>
                      </a:r>
                      <a:r>
                        <a:rPr lang="en-US" sz="1800" u="none" strike="noStrike" dirty="0">
                          <a:effectLst/>
                        </a:rPr>
                        <a:t> = 0.0004</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2</a:t>
                      </a:r>
                      <a:r>
                        <a:rPr lang="en-US" sz="1800" u="none" strike="noStrike" dirty="0">
                          <a:effectLst/>
                        </a:rPr>
                        <a:t> = 0.0002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2</a:t>
                      </a:r>
                      <a:r>
                        <a:rPr lang="en-US" sz="1800" u="none" strike="noStrike" baseline="0" dirty="0">
                          <a:effectLst/>
                        </a:rPr>
                        <a:t> = a</a:t>
                      </a:r>
                      <a:r>
                        <a:rPr lang="en-US" sz="1800" u="none" strike="noStrike" baseline="-25000" dirty="0">
                          <a:effectLst/>
                        </a:rPr>
                        <a:t>2</a:t>
                      </a:r>
                      <a:r>
                        <a:rPr lang="en-US" sz="1800" u="none" strike="noStrike" baseline="0" dirty="0">
                          <a:effectLst/>
                        </a:rPr>
                        <a:t> – b</a:t>
                      </a:r>
                      <a:r>
                        <a:rPr lang="en-US" sz="1800" u="none" strike="noStrike" baseline="-25000" dirty="0">
                          <a:effectLst/>
                        </a:rPr>
                        <a:t>2</a:t>
                      </a:r>
                      <a:r>
                        <a:rPr lang="en-US" sz="1800" u="none" strike="noStrike" baseline="0" dirty="0">
                          <a:effectLst/>
                        </a:rPr>
                        <a:t> = </a:t>
                      </a:r>
                      <a:r>
                        <a:rPr lang="en-US" sz="1800" u="none" strike="noStrike" dirty="0">
                          <a:effectLst/>
                        </a:rPr>
                        <a:t>0.0002</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800" u="none" strike="noStrike">
                          <a:effectLst/>
                        </a:rPr>
                        <a:t>Gender</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3</a:t>
                      </a:r>
                      <a:r>
                        <a:rPr lang="en-US" sz="1800" u="none" strike="noStrike" dirty="0">
                          <a:effectLst/>
                        </a:rPr>
                        <a:t> = -0.0807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3</a:t>
                      </a:r>
                      <a:r>
                        <a:rPr lang="en-US" sz="1800" u="none" strike="noStrike" dirty="0">
                          <a:effectLst/>
                        </a:rPr>
                        <a:t> = -0.0977</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3</a:t>
                      </a:r>
                      <a:r>
                        <a:rPr lang="en-US" sz="1800" u="none" strike="noStrike" baseline="0" dirty="0">
                          <a:effectLst/>
                        </a:rPr>
                        <a:t> = a</a:t>
                      </a:r>
                      <a:r>
                        <a:rPr lang="en-US" sz="1800" u="none" strike="noStrike" baseline="-25000" dirty="0">
                          <a:effectLst/>
                        </a:rPr>
                        <a:t>3</a:t>
                      </a:r>
                      <a:r>
                        <a:rPr lang="en-US" sz="1800" u="none" strike="noStrike" baseline="0" dirty="0">
                          <a:effectLst/>
                        </a:rPr>
                        <a:t> – b</a:t>
                      </a:r>
                      <a:r>
                        <a:rPr lang="en-US" sz="1800" u="none" strike="noStrike" baseline="-25000" dirty="0">
                          <a:effectLst/>
                        </a:rPr>
                        <a:t>3</a:t>
                      </a:r>
                      <a:r>
                        <a:rPr lang="en-US" sz="1800" u="none" strike="noStrike" baseline="0" dirty="0">
                          <a:effectLst/>
                        </a:rPr>
                        <a:t> = </a:t>
                      </a:r>
                      <a:r>
                        <a:rPr lang="en-US" sz="1800" u="none" strike="noStrike" dirty="0">
                          <a:effectLst/>
                        </a:rPr>
                        <a:t>0.0170</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800" u="none" strike="noStrike">
                          <a:effectLst/>
                        </a:rPr>
                        <a:t>Parent</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a</a:t>
                      </a:r>
                      <a:r>
                        <a:rPr lang="en-US" sz="1800" u="none" strike="noStrike" baseline="-25000" dirty="0">
                          <a:effectLst/>
                        </a:rPr>
                        <a:t>4</a:t>
                      </a:r>
                      <a:r>
                        <a:rPr lang="en-US" sz="1800" u="none" strike="noStrike" dirty="0">
                          <a:effectLst/>
                        </a:rPr>
                        <a:t> = 0.0080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b</a:t>
                      </a:r>
                      <a:r>
                        <a:rPr lang="en-US" sz="1800" u="none" strike="noStrike" baseline="-25000" dirty="0">
                          <a:effectLst/>
                        </a:rPr>
                        <a:t>4</a:t>
                      </a:r>
                      <a:r>
                        <a:rPr lang="en-US" sz="1800" u="none" strike="noStrike" dirty="0">
                          <a:effectLst/>
                        </a:rPr>
                        <a:t> = 0.0489</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c</a:t>
                      </a:r>
                      <a:r>
                        <a:rPr lang="en-US" sz="1800" u="none" strike="noStrike" baseline="-25000" dirty="0">
                          <a:effectLst/>
                        </a:rPr>
                        <a:t>4</a:t>
                      </a:r>
                      <a:r>
                        <a:rPr lang="en-US" sz="1800" u="none" strike="noStrike" baseline="0" dirty="0">
                          <a:effectLst/>
                        </a:rPr>
                        <a:t> = a</a:t>
                      </a:r>
                      <a:r>
                        <a:rPr lang="en-US" sz="1800" u="none" strike="noStrike" baseline="-25000" dirty="0">
                          <a:effectLst/>
                        </a:rPr>
                        <a:t>4</a:t>
                      </a:r>
                      <a:r>
                        <a:rPr lang="en-US" sz="1800" u="none" strike="noStrike" baseline="0" dirty="0">
                          <a:effectLst/>
                        </a:rPr>
                        <a:t> – b</a:t>
                      </a:r>
                      <a:r>
                        <a:rPr lang="en-US" sz="1800" u="none" strike="noStrike" baseline="-25000" dirty="0">
                          <a:effectLst/>
                        </a:rPr>
                        <a:t>4</a:t>
                      </a:r>
                      <a:r>
                        <a:rPr lang="en-US" sz="1800" u="none" strike="noStrike" baseline="0" dirty="0">
                          <a:effectLst/>
                        </a:rPr>
                        <a:t> = </a:t>
                      </a:r>
                      <a:r>
                        <a:rPr lang="en-US" sz="1800" u="none" strike="noStrike" dirty="0">
                          <a:effectLst/>
                        </a:rPr>
                        <a:t>-0.0409</a:t>
                      </a:r>
                      <a:endParaRPr lang="en-US"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866" y="5270500"/>
            <a:ext cx="7876134"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93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168400"/>
          </a:xfrm>
        </p:spPr>
        <p:txBody>
          <a:bodyPr/>
          <a:lstStyle/>
          <a:p>
            <a:r>
              <a:rPr lang="en-US" altLang="en-US" dirty="0"/>
              <a:t>We Want a Translator Function Such That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70024"/>
                <a:ext cx="12192000" cy="5387975"/>
              </a:xfrm>
            </p:spPr>
            <p:txBody>
              <a:bodyPr/>
              <a:lstStyle/>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smtClean="0">
                            <a:latin typeface="Cambria Math" panose="02040503050406030204" pitchFamily="18" charset="0"/>
                            <a:cs typeface="Arial" panose="020B0604020202020204" pitchFamily="34" charset="0"/>
                          </a:rPr>
                        </m:ctrlPr>
                      </m:accPr>
                      <m:e>
                        <m:r>
                          <a:rPr lang="en-US" altLang="en-US" sz="2800" b="0" i="1" smtClean="0">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0.</a:t>
                </a:r>
              </a:p>
              <a:p>
                <a:pPr lvl="1">
                  <a:spcBef>
                    <a:spcPct val="50000"/>
                  </a:spcBef>
                  <a:buSzPct val="60000"/>
                  <a:buFont typeface="Wingdings 2" panose="05020102010507070707" pitchFamily="18" charset="2"/>
                  <a:buChar char=""/>
                </a:pPr>
                <a:r>
                  <a:rPr lang="en-US" altLang="en-US" sz="2800" dirty="0"/>
                  <a:t>The closer </a:t>
                </a:r>
                <a:r>
                  <a:rPr lang="en-US" altLang="en-US" sz="2800" dirty="0">
                    <a:cs typeface="Arial" panose="020B0604020202020204" pitchFamily="34" charset="0"/>
                  </a:rPr>
                  <a:t>the </a:t>
                </a:r>
                <a14:m>
                  <m:oMath xmlns:m="http://schemas.openxmlformats.org/officeDocument/2006/math">
                    <m:acc>
                      <m:accPr>
                        <m:chr m:val="̂"/>
                        <m:ctrlPr>
                          <a:rPr lang="en-US" altLang="en-US" sz="2800" i="1">
                            <a:latin typeface="Cambria Math" panose="02040503050406030204" pitchFamily="18" charset="0"/>
                            <a:cs typeface="Arial" panose="020B0604020202020204" pitchFamily="34" charset="0"/>
                          </a:rPr>
                        </m:ctrlPr>
                      </m:accPr>
                      <m:e>
                        <m:r>
                          <a:rPr lang="en-US" altLang="en-US" sz="2800" i="1">
                            <a:latin typeface="Cambria Math" panose="02040503050406030204" pitchFamily="18" charset="0"/>
                            <a:cs typeface="Arial" panose="020B0604020202020204" pitchFamily="34" charset="0"/>
                          </a:rPr>
                          <m:t>𝑦</m:t>
                        </m:r>
                      </m:e>
                    </m:acc>
                  </m:oMath>
                </a14:m>
                <a:r>
                  <a:rPr lang="en-US" altLang="en-US" sz="2800" dirty="0">
                    <a:cs typeface="Arial" panose="020B0604020202020204" pitchFamily="34" charset="0"/>
                  </a:rPr>
                  <a:t> value from our linear regression model is </a:t>
                </a:r>
                <a:r>
                  <a:rPr lang="en-US" altLang="en-US" sz="2800" dirty="0"/>
                  <a:t>to +</a:t>
                </a:r>
                <a:r>
                  <a:rPr lang="en-US" altLang="en-US" sz="2800" dirty="0">
                    <a:cs typeface="Arial" panose="020B0604020202020204" pitchFamily="34" charset="0"/>
                  </a:rPr>
                  <a:t>∞, the closer our predicted probability is to 1.</a:t>
                </a:r>
              </a:p>
              <a:p>
                <a:pPr lvl="1">
                  <a:spcBef>
                    <a:spcPct val="50000"/>
                  </a:spcBef>
                  <a:buSzPct val="60000"/>
                  <a:buFont typeface="Wingdings 2" panose="05020102010507070707" pitchFamily="18" charset="2"/>
                  <a:buChar char=""/>
                </a:pPr>
                <a:r>
                  <a:rPr lang="en-US" altLang="en-US" sz="2800" dirty="0">
                    <a:cs typeface="Arial" panose="020B0604020202020204" pitchFamily="34" charset="0"/>
                  </a:rPr>
                  <a:t>No predicted probabilities are less than 0 or greater than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70024"/>
                <a:ext cx="12192000" cy="5387975"/>
              </a:xfrm>
              <a:blipFill rotWithShape="0">
                <a:blip r:embed="rId2"/>
                <a:stretch>
                  <a:fillRect t="-1810"/>
                </a:stretch>
              </a:blipFill>
            </p:spPr>
            <p:txBody>
              <a:bodyPr/>
              <a:lstStyle/>
              <a:p>
                <a:r>
                  <a:rPr lang="en-US">
                    <a:noFill/>
                  </a:rPr>
                  <a:t> </a:t>
                </a:r>
              </a:p>
            </p:txBody>
          </p:sp>
        </mc:Fallback>
      </mc:AlternateContent>
    </p:spTree>
    <p:extLst>
      <p:ext uri="{BB962C8B-B14F-4D97-AF65-F5344CB8AC3E}">
        <p14:creationId xmlns:p14="http://schemas.microsoft.com/office/powerpoint/2010/main" val="30697053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In R…</a:t>
            </a:r>
          </a:p>
        </p:txBody>
      </p:sp>
      <p:sp>
        <p:nvSpPr>
          <p:cNvPr id="3" name="Content Placeholder 2"/>
          <p:cNvSpPr>
            <a:spLocks noGrp="1"/>
          </p:cNvSpPr>
          <p:nvPr>
            <p:ph idx="1"/>
          </p:nvPr>
        </p:nvSpPr>
        <p:spPr>
          <a:xfrm>
            <a:off x="0" y="1135062"/>
            <a:ext cx="12192000" cy="5532437"/>
          </a:xfrm>
        </p:spPr>
        <p:txBody>
          <a:bodyPr numCol="2">
            <a:normAutofit/>
          </a:bodyPr>
          <a:lstStyle/>
          <a:p>
            <a:pPr marL="0" indent="0">
              <a:buNone/>
            </a:pPr>
            <a:r>
              <a:rPr lang="en-US" sz="1600" b="1" dirty="0">
                <a:solidFill>
                  <a:srgbClr val="FF0000"/>
                </a:solidFill>
              </a:rPr>
              <a:t>#Download the necessary packages</a:t>
            </a:r>
          </a:p>
          <a:p>
            <a:pPr marL="0" indent="0">
              <a:buNone/>
            </a:pPr>
            <a:r>
              <a:rPr lang="en-US" sz="1600" b="1" dirty="0" err="1"/>
              <a:t>install.packages</a:t>
            </a:r>
            <a:r>
              <a:rPr lang="en-US" sz="1600" b="1" dirty="0"/>
              <a:t>("</a:t>
            </a:r>
            <a:r>
              <a:rPr lang="en-US" sz="1600" b="1" dirty="0" err="1"/>
              <a:t>nnet</a:t>
            </a:r>
            <a:r>
              <a:rPr lang="en-US" sz="1600" b="1" dirty="0"/>
              <a:t>")</a:t>
            </a:r>
          </a:p>
          <a:p>
            <a:pPr marL="0" indent="0">
              <a:buNone/>
            </a:pPr>
            <a:r>
              <a:rPr lang="en-US" sz="1600" b="1" dirty="0"/>
              <a:t>library(</a:t>
            </a:r>
            <a:r>
              <a:rPr lang="en-US" sz="1600" b="1" dirty="0" err="1"/>
              <a:t>nnet</a:t>
            </a:r>
            <a:r>
              <a:rPr lang="en-US" sz="1600" b="1" dirty="0"/>
              <a:t>)</a:t>
            </a:r>
          </a:p>
          <a:p>
            <a:pPr marL="0" indent="0">
              <a:buNone/>
            </a:pPr>
            <a:r>
              <a:rPr lang="en-US" sz="1600" b="1" dirty="0">
                <a:solidFill>
                  <a:srgbClr val="FF0000"/>
                </a:solidFill>
              </a:rPr>
              <a:t>#Read in the data</a:t>
            </a:r>
          </a:p>
          <a:p>
            <a:pPr marL="0" indent="0">
              <a:buNone/>
            </a:pPr>
            <a:r>
              <a:rPr lang="en-US" sz="1600" b="1" dirty="0" err="1"/>
              <a:t>mlr</a:t>
            </a:r>
            <a:r>
              <a:rPr lang="en-US" sz="1600" b="1" dirty="0"/>
              <a:t> &lt;-read.csv("Multinomial Logistic Regression.csv")</a:t>
            </a:r>
          </a:p>
          <a:p>
            <a:pPr marL="0" indent="0">
              <a:buNone/>
            </a:pPr>
            <a:r>
              <a:rPr lang="en-US" sz="1600" b="1" dirty="0">
                <a:solidFill>
                  <a:srgbClr val="FF0000"/>
                </a:solidFill>
              </a:rPr>
              <a:t>#Using the factor command to create the variable transit in dataset </a:t>
            </a:r>
            <a:r>
              <a:rPr lang="en-US" sz="1600" b="1" dirty="0" err="1">
                <a:solidFill>
                  <a:srgbClr val="FF0000"/>
                </a:solidFill>
              </a:rPr>
              <a:t>mlr</a:t>
            </a:r>
            <a:r>
              <a:rPr lang="en-US" sz="1600" b="1" dirty="0">
                <a:solidFill>
                  <a:srgbClr val="FF0000"/>
                </a:solidFill>
              </a:rPr>
              <a:t>. This is the same variable as Transportation, but categorical          and not continuous.</a:t>
            </a:r>
          </a:p>
          <a:p>
            <a:pPr marL="0" indent="0">
              <a:buNone/>
            </a:pPr>
            <a:r>
              <a:rPr lang="en-US" sz="1600" b="1" dirty="0" err="1"/>
              <a:t>mlr$transit</a:t>
            </a:r>
            <a:r>
              <a:rPr lang="en-US" sz="1600" b="1" dirty="0"/>
              <a:t> &lt;- factor(</a:t>
            </a:r>
            <a:r>
              <a:rPr lang="en-US" sz="1600" b="1" dirty="0" err="1"/>
              <a:t>mlr$Transportation</a:t>
            </a:r>
            <a:r>
              <a:rPr lang="en-US" sz="1600" b="1" dirty="0"/>
              <a:t>)</a:t>
            </a:r>
          </a:p>
          <a:p>
            <a:pPr marL="0" indent="0">
              <a:buNone/>
            </a:pPr>
            <a:r>
              <a:rPr lang="en-US" sz="1600" b="1" dirty="0">
                <a:solidFill>
                  <a:srgbClr val="FF0000"/>
                </a:solidFill>
              </a:rPr>
              <a:t>#Using the </a:t>
            </a:r>
            <a:r>
              <a:rPr lang="en-US" sz="1600" b="1" dirty="0" err="1">
                <a:solidFill>
                  <a:srgbClr val="FF0000"/>
                </a:solidFill>
              </a:rPr>
              <a:t>relevel</a:t>
            </a:r>
            <a:r>
              <a:rPr lang="en-US" sz="1600" b="1" dirty="0">
                <a:solidFill>
                  <a:srgbClr val="FF0000"/>
                </a:solidFill>
              </a:rPr>
              <a:t> command to indicate that category 3 will be the reference category here (i.e., we're comparing driving (1) and          public transportation (2) to walking (3))</a:t>
            </a:r>
          </a:p>
          <a:p>
            <a:pPr marL="0" indent="0">
              <a:buNone/>
            </a:pPr>
            <a:r>
              <a:rPr lang="en-US" sz="1600" b="1" dirty="0" err="1"/>
              <a:t>mlr$transit.dv</a:t>
            </a:r>
            <a:r>
              <a:rPr lang="en-US" sz="1600" b="1" dirty="0"/>
              <a:t> &lt;- </a:t>
            </a:r>
            <a:r>
              <a:rPr lang="en-US" sz="1600" b="1" dirty="0" err="1"/>
              <a:t>relevel</a:t>
            </a:r>
            <a:r>
              <a:rPr lang="en-US" sz="1600" b="1" dirty="0"/>
              <a:t>(</a:t>
            </a:r>
            <a:r>
              <a:rPr lang="en-US" sz="1600" b="1" dirty="0" err="1"/>
              <a:t>mlr$transit</a:t>
            </a:r>
            <a:r>
              <a:rPr lang="en-US" sz="1600" b="1" dirty="0"/>
              <a:t>, ref = 3)</a:t>
            </a:r>
          </a:p>
          <a:p>
            <a:pPr marL="0" indent="0">
              <a:buNone/>
            </a:pPr>
            <a:r>
              <a:rPr lang="en-US" sz="1600" b="1" dirty="0">
                <a:solidFill>
                  <a:srgbClr val="FF0000"/>
                </a:solidFill>
              </a:rPr>
              <a:t>#Running the regression model</a:t>
            </a:r>
          </a:p>
          <a:p>
            <a:pPr marL="0" indent="0">
              <a:buNone/>
            </a:pPr>
            <a:r>
              <a:rPr lang="en-US" sz="1600" b="1" dirty="0"/>
              <a:t>test &lt;- </a:t>
            </a:r>
            <a:r>
              <a:rPr lang="en-US" sz="1600" b="1" dirty="0" err="1"/>
              <a:t>multinom</a:t>
            </a:r>
            <a:r>
              <a:rPr lang="en-US" sz="1600" b="1" dirty="0"/>
              <a:t>(</a:t>
            </a:r>
            <a:r>
              <a:rPr lang="en-US" sz="1600" b="1" dirty="0" err="1"/>
              <a:t>transit.dv</a:t>
            </a:r>
            <a:r>
              <a:rPr lang="en-US" sz="1600" b="1" dirty="0"/>
              <a:t> ~ </a:t>
            </a:r>
            <a:r>
              <a:rPr lang="en-US" sz="1600" b="1" dirty="0" err="1"/>
              <a:t>TwoMiRadius</a:t>
            </a:r>
            <a:r>
              <a:rPr lang="en-US" sz="1600" b="1" dirty="0"/>
              <a:t> + </a:t>
            </a:r>
            <a:r>
              <a:rPr lang="en-US" sz="1600" b="1" dirty="0" err="1"/>
              <a:t>WeeklyIncome</a:t>
            </a:r>
            <a:r>
              <a:rPr lang="en-US" sz="1600" b="1" dirty="0"/>
              <a:t> + Gender + Parent, data = </a:t>
            </a:r>
            <a:r>
              <a:rPr lang="en-US" sz="1600" b="1" dirty="0" err="1"/>
              <a:t>mlr</a:t>
            </a:r>
            <a:r>
              <a:rPr lang="en-US" sz="1600" b="1" dirty="0"/>
              <a:t>)</a:t>
            </a:r>
          </a:p>
          <a:p>
            <a:pPr marL="0" indent="0">
              <a:buNone/>
            </a:pPr>
            <a:r>
              <a:rPr lang="en-US" sz="1600" b="1" dirty="0"/>
              <a:t>summary(test)</a:t>
            </a:r>
          </a:p>
        </p:txBody>
      </p:sp>
      <p:pic>
        <p:nvPicPr>
          <p:cNvPr id="4" name="Picture 3"/>
          <p:cNvPicPr>
            <a:picLocks noChangeAspect="1"/>
          </p:cNvPicPr>
          <p:nvPr/>
        </p:nvPicPr>
        <p:blipFill>
          <a:blip r:embed="rId2"/>
          <a:stretch>
            <a:fillRect/>
          </a:stretch>
        </p:blipFill>
        <p:spPr>
          <a:xfrm>
            <a:off x="5995836" y="2057400"/>
            <a:ext cx="6196164" cy="3079750"/>
          </a:xfrm>
          <a:prstGeom prst="rect">
            <a:avLst/>
          </a:prstGeom>
        </p:spPr>
      </p:pic>
      <p:sp>
        <p:nvSpPr>
          <p:cNvPr id="5" name="Rectangle 4"/>
          <p:cNvSpPr/>
          <p:nvPr/>
        </p:nvSpPr>
        <p:spPr>
          <a:xfrm>
            <a:off x="0" y="6514068"/>
            <a:ext cx="4818820" cy="338554"/>
          </a:xfrm>
          <a:prstGeom prst="rect">
            <a:avLst/>
          </a:prstGeom>
        </p:spPr>
        <p:txBody>
          <a:bodyPr wrap="none">
            <a:spAutoFit/>
          </a:bodyPr>
          <a:lstStyle/>
          <a:p>
            <a:r>
              <a:rPr lang="en-US" sz="1600" dirty="0"/>
              <a:t>Source: </a:t>
            </a:r>
            <a:r>
              <a:rPr lang="en-US" sz="1600" dirty="0">
                <a:hlinkClick r:id="rId3"/>
              </a:rPr>
              <a:t>http://www.ats.ucla.edu/stat/r/dae/mlogit.htm</a:t>
            </a:r>
            <a:endParaRPr lang="en-US" sz="1600" dirty="0"/>
          </a:p>
        </p:txBody>
      </p:sp>
    </p:spTree>
    <p:extLst>
      <p:ext uri="{BB962C8B-B14F-4D97-AF65-F5344CB8AC3E}">
        <p14:creationId xmlns:p14="http://schemas.microsoft.com/office/powerpoint/2010/main" val="2764666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0515600" cy="917575"/>
          </a:xfrm>
        </p:spPr>
        <p:txBody>
          <a:bodyPr/>
          <a:lstStyle/>
          <a:p>
            <a:r>
              <a:rPr lang="en-US" dirty="0"/>
              <a:t>How Do I Read That Output!?</a:t>
            </a:r>
          </a:p>
        </p:txBody>
      </p:sp>
      <p:sp>
        <p:nvSpPr>
          <p:cNvPr id="3" name="Content Placeholder 2"/>
          <p:cNvSpPr>
            <a:spLocks noGrp="1"/>
          </p:cNvSpPr>
          <p:nvPr>
            <p:ph idx="1"/>
          </p:nvPr>
        </p:nvSpPr>
        <p:spPr>
          <a:xfrm>
            <a:off x="0" y="1076325"/>
            <a:ext cx="12192000" cy="5781675"/>
          </a:xfrm>
        </p:spPr>
        <p:txBody>
          <a:bodyPr>
            <a:normAutofit lnSpcReduction="10000"/>
          </a:bodyPr>
          <a:lstStyle/>
          <a:p>
            <a:r>
              <a:rPr lang="en-US" dirty="0"/>
              <a:t>Q: Where are the z-scores? Where are the p-values? </a:t>
            </a:r>
          </a:p>
          <a:p>
            <a:r>
              <a:rPr lang="en-US" dirty="0"/>
              <a:t>A: The output of the </a:t>
            </a:r>
            <a:r>
              <a:rPr lang="en-US" b="1" dirty="0" err="1"/>
              <a:t>multinom</a:t>
            </a:r>
            <a:r>
              <a:rPr lang="en-US" b="1" dirty="0"/>
              <a:t> </a:t>
            </a:r>
            <a:r>
              <a:rPr lang="en-US" dirty="0"/>
              <a:t>command is pretty difficult to read and doesn’t yield z-scores or p-values. Instead, we have to generate them ourselves!</a:t>
            </a:r>
          </a:p>
          <a:p>
            <a:pPr marL="0" indent="0">
              <a:buNone/>
            </a:pPr>
            <a:endParaRPr lang="en-US" b="1" dirty="0"/>
          </a:p>
          <a:p>
            <a:pPr marL="0" indent="0">
              <a:buNone/>
            </a:pPr>
            <a:r>
              <a:rPr lang="en-US" sz="1600" b="1" dirty="0">
                <a:solidFill>
                  <a:srgbClr val="FF0000"/>
                </a:solidFill>
              </a:rPr>
              <a:t>#Calculating the z-scores (Wald statistics). As usual, these are simply the Beta coefficients divided by the standard errors</a:t>
            </a:r>
          </a:p>
          <a:p>
            <a:pPr marL="0" indent="0">
              <a:buNone/>
            </a:pPr>
            <a:r>
              <a:rPr lang="en-US" sz="1600" b="1" dirty="0"/>
              <a:t>z &lt;- summary(test)$coefficients/summary(test)$</a:t>
            </a:r>
            <a:r>
              <a:rPr lang="en-US" sz="1600" b="1" dirty="0" err="1"/>
              <a:t>standard.errors</a:t>
            </a:r>
            <a:endParaRPr lang="en-US" sz="1600" b="1" dirty="0"/>
          </a:p>
          <a:p>
            <a:pPr marL="0" indent="0">
              <a:buNone/>
            </a:pPr>
            <a:r>
              <a:rPr lang="en-US" sz="1600" b="1" dirty="0">
                <a:solidFill>
                  <a:srgbClr val="FF0000"/>
                </a:solidFill>
              </a:rPr>
              <a:t>#Calculating the p-values from the z-statistics (2-tailed test)</a:t>
            </a:r>
          </a:p>
          <a:p>
            <a:pPr marL="0" indent="0">
              <a:buNone/>
            </a:pPr>
            <a:r>
              <a:rPr lang="en-US" sz="1600" b="1" dirty="0"/>
              <a:t>p &lt;- (1 - </a:t>
            </a:r>
            <a:r>
              <a:rPr lang="en-US" sz="1600" b="1" dirty="0" err="1"/>
              <a:t>pnorm</a:t>
            </a:r>
            <a:r>
              <a:rPr lang="en-US" sz="1600" b="1" dirty="0"/>
              <a:t>(abs(z), 0, 1)) * 2</a:t>
            </a:r>
          </a:p>
          <a:p>
            <a:endParaRPr lang="en-US" dirty="0"/>
          </a:p>
          <a:p>
            <a:endParaRPr lang="en-US" dirty="0"/>
          </a:p>
          <a:p>
            <a:endParaRPr lang="en-US" dirty="0"/>
          </a:p>
          <a:p>
            <a:endParaRPr lang="en-US" dirty="0"/>
          </a:p>
          <a:p>
            <a:r>
              <a:rPr lang="en-US" dirty="0"/>
              <a:t>Again, how do we read this?</a:t>
            </a:r>
          </a:p>
        </p:txBody>
      </p:sp>
      <p:pic>
        <p:nvPicPr>
          <p:cNvPr id="5" name="Picture 4"/>
          <p:cNvPicPr>
            <a:picLocks noChangeAspect="1"/>
          </p:cNvPicPr>
          <p:nvPr/>
        </p:nvPicPr>
        <p:blipFill>
          <a:blip r:embed="rId2"/>
          <a:stretch>
            <a:fillRect/>
          </a:stretch>
        </p:blipFill>
        <p:spPr>
          <a:xfrm>
            <a:off x="2362199" y="4187824"/>
            <a:ext cx="6368297" cy="1539875"/>
          </a:xfrm>
          <a:prstGeom prst="rect">
            <a:avLst/>
          </a:prstGeom>
        </p:spPr>
      </p:pic>
    </p:spTree>
    <p:extLst>
      <p:ext uri="{BB962C8B-B14F-4D97-AF65-F5344CB8AC3E}">
        <p14:creationId xmlns:p14="http://schemas.microsoft.com/office/powerpoint/2010/main" val="41032589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01"/>
            <a:ext cx="12192000" cy="812799"/>
          </a:xfrm>
        </p:spPr>
        <p:txBody>
          <a:bodyPr/>
          <a:lstStyle/>
          <a:p>
            <a:r>
              <a:rPr lang="en-US" dirty="0"/>
              <a:t>Best to Rearrange Output</a:t>
            </a:r>
          </a:p>
        </p:txBody>
      </p:sp>
      <p:sp>
        <p:nvSpPr>
          <p:cNvPr id="3" name="Content Placeholder 2"/>
          <p:cNvSpPr>
            <a:spLocks noGrp="1"/>
          </p:cNvSpPr>
          <p:nvPr>
            <p:ph idx="1"/>
          </p:nvPr>
        </p:nvSpPr>
        <p:spPr>
          <a:xfrm>
            <a:off x="0" y="876301"/>
            <a:ext cx="12192000" cy="5918200"/>
          </a:xfrm>
        </p:spPr>
        <p:txBody>
          <a:bodyPr numCol="2">
            <a:noAutofit/>
          </a:bodyPr>
          <a:lstStyle/>
          <a:p>
            <a:pPr marL="0" indent="0">
              <a:buNone/>
            </a:pPr>
            <a:r>
              <a:rPr lang="en-US" sz="1600" b="1" dirty="0">
                <a:solidFill>
                  <a:srgbClr val="FF0000"/>
                </a:solidFill>
              </a:rPr>
              <a:t>#The way that the Beta coefficients, standard errors, z-scores and p-values are presented are very hard to read</a:t>
            </a:r>
          </a:p>
          <a:p>
            <a:pPr marL="0" indent="0">
              <a:buNone/>
            </a:pPr>
            <a:r>
              <a:rPr lang="en-US" sz="1600" b="1" dirty="0">
                <a:solidFill>
                  <a:srgbClr val="FF0000"/>
                </a:solidFill>
              </a:rPr>
              <a:t>#We combine all the results into a single matrix. Here, recall that t() is the command for transpose.</a:t>
            </a:r>
          </a:p>
          <a:p>
            <a:pPr marL="0" indent="0">
              <a:buNone/>
            </a:pPr>
            <a:r>
              <a:rPr lang="en-US" sz="1600" b="1" dirty="0">
                <a:solidFill>
                  <a:srgbClr val="FF0000"/>
                </a:solidFill>
              </a:rPr>
              <a:t>#Again, we're transposing the coefficients matrix, transposing the standard error matrix, transposing the z-score matrix, and transposing the p-value matrix</a:t>
            </a:r>
          </a:p>
          <a:p>
            <a:pPr marL="0" indent="0">
              <a:buNone/>
            </a:pPr>
            <a:r>
              <a:rPr lang="en-US" sz="1600" b="1" dirty="0">
                <a:solidFill>
                  <a:srgbClr val="FF0000"/>
                </a:solidFill>
              </a:rPr>
              <a:t>#We combine (merge) these transposed matrices into a single matrix with the command </a:t>
            </a:r>
            <a:r>
              <a:rPr lang="en-US" sz="1600" b="1" dirty="0" err="1">
                <a:solidFill>
                  <a:srgbClr val="FF0000"/>
                </a:solidFill>
              </a:rPr>
              <a:t>cbind</a:t>
            </a:r>
            <a:endParaRPr lang="en-US" sz="1600" b="1" dirty="0">
              <a:solidFill>
                <a:srgbClr val="FF0000"/>
              </a:solidFill>
            </a:endParaRPr>
          </a:p>
          <a:p>
            <a:pPr marL="0" indent="0">
              <a:buNone/>
            </a:pPr>
            <a:r>
              <a:rPr lang="en-US" sz="1600" b="1" dirty="0" err="1"/>
              <a:t>coeffs</a:t>
            </a:r>
            <a:r>
              <a:rPr lang="en-US" sz="1600" b="1" dirty="0"/>
              <a:t>&lt;</a:t>
            </a:r>
            <a:r>
              <a:rPr lang="en-US" sz="1600" b="1" dirty="0" err="1"/>
              <a:t>cbind</a:t>
            </a:r>
            <a:r>
              <a:rPr lang="en-US" sz="1600" b="1" dirty="0"/>
              <a:t>(t(summary(test)$coefficients),t(summary(test)$</a:t>
            </a:r>
            <a:r>
              <a:rPr lang="en-US" sz="1600" b="1" dirty="0" err="1"/>
              <a:t>standard.errors</a:t>
            </a:r>
            <a:r>
              <a:rPr lang="en-US" sz="1600" b="1" dirty="0"/>
              <a:t>), t(z),t(p))</a:t>
            </a:r>
          </a:p>
          <a:p>
            <a:pPr marL="0" indent="0">
              <a:buNone/>
            </a:pPr>
            <a:r>
              <a:rPr lang="en-US" sz="1600" b="1" dirty="0" err="1"/>
              <a:t>coeffs</a:t>
            </a:r>
            <a:endParaRPr lang="en-US" sz="1600" b="1" dirty="0"/>
          </a:p>
          <a:p>
            <a:pPr marL="0" indent="0">
              <a:buNone/>
            </a:pPr>
            <a:r>
              <a:rPr lang="en-US" sz="1600" b="1" dirty="0">
                <a:solidFill>
                  <a:srgbClr val="FF0000"/>
                </a:solidFill>
              </a:rPr>
              <a:t>#Below, regression 1 is regression comparing Y=1 (driving) to Y=3 (walking) and regression 2 is comparing Y=2 (public transportation) to Y=3 (walking)</a:t>
            </a:r>
          </a:p>
          <a:p>
            <a:pPr marL="0" indent="0">
              <a:buNone/>
            </a:pPr>
            <a:r>
              <a:rPr lang="en-US" sz="1600" b="1" dirty="0">
                <a:solidFill>
                  <a:srgbClr val="FF0000"/>
                </a:solidFill>
              </a:rPr>
              <a:t>#You will notice that the first column of the </a:t>
            </a:r>
            <a:r>
              <a:rPr lang="en-US" sz="1600" b="1" dirty="0" err="1">
                <a:solidFill>
                  <a:srgbClr val="FF0000"/>
                </a:solidFill>
              </a:rPr>
              <a:t>coeffs</a:t>
            </a:r>
            <a:r>
              <a:rPr lang="en-US" sz="1600" b="1" dirty="0">
                <a:solidFill>
                  <a:srgbClr val="FF0000"/>
                </a:solidFill>
              </a:rPr>
              <a:t> matrix contains the coefficients in regression 1</a:t>
            </a:r>
          </a:p>
          <a:p>
            <a:pPr marL="0" indent="0">
              <a:buNone/>
            </a:pPr>
            <a:r>
              <a:rPr lang="en-US" sz="1600" b="1" dirty="0">
                <a:solidFill>
                  <a:srgbClr val="FF0000"/>
                </a:solidFill>
              </a:rPr>
              <a:t>#First column of the </a:t>
            </a:r>
            <a:r>
              <a:rPr lang="en-US" sz="1600" b="1" dirty="0" err="1">
                <a:solidFill>
                  <a:srgbClr val="FF0000"/>
                </a:solidFill>
              </a:rPr>
              <a:t>coeffs</a:t>
            </a:r>
            <a:r>
              <a:rPr lang="en-US" sz="1600" b="1" dirty="0">
                <a:solidFill>
                  <a:srgbClr val="FF0000"/>
                </a:solidFill>
              </a:rPr>
              <a:t> matrix contains the coefficients in regression 1 (recall how we created the </a:t>
            </a:r>
            <a:r>
              <a:rPr lang="en-US" sz="1600" b="1" dirty="0" err="1">
                <a:solidFill>
                  <a:srgbClr val="FF0000"/>
                </a:solidFill>
              </a:rPr>
              <a:t>coeffs</a:t>
            </a:r>
            <a:r>
              <a:rPr lang="en-US" sz="1600" b="1" dirty="0">
                <a:solidFill>
                  <a:srgbClr val="FF0000"/>
                </a:solidFill>
              </a:rPr>
              <a:t> matrix)</a:t>
            </a:r>
          </a:p>
          <a:p>
            <a:pPr marL="0" indent="0">
              <a:buNone/>
            </a:pPr>
            <a:r>
              <a:rPr lang="en-US" sz="1600" b="1" dirty="0"/>
              <a:t>coef1 &lt;- </a:t>
            </a:r>
            <a:r>
              <a:rPr lang="en-US" sz="1600" b="1" dirty="0" err="1"/>
              <a:t>coeffs</a:t>
            </a:r>
            <a:r>
              <a:rPr lang="en-US" sz="1600" b="1" dirty="0"/>
              <a:t>[,1]</a:t>
            </a: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#Second column of the </a:t>
            </a:r>
            <a:r>
              <a:rPr lang="en-US" sz="1600" b="1" dirty="0" err="1">
                <a:solidFill>
                  <a:srgbClr val="FF0000"/>
                </a:solidFill>
              </a:rPr>
              <a:t>coeffs</a:t>
            </a:r>
            <a:r>
              <a:rPr lang="en-US" sz="1600" b="1" dirty="0">
                <a:solidFill>
                  <a:srgbClr val="FF0000"/>
                </a:solidFill>
              </a:rPr>
              <a:t> matrix contains the coefficients in regression 2</a:t>
            </a:r>
          </a:p>
          <a:p>
            <a:pPr marL="0" indent="0">
              <a:buNone/>
            </a:pPr>
            <a:r>
              <a:rPr lang="en-US" sz="1600" b="1" dirty="0"/>
              <a:t>coef2 &lt;- </a:t>
            </a:r>
            <a:r>
              <a:rPr lang="en-US" sz="1600" b="1" dirty="0" err="1"/>
              <a:t>coeffs</a:t>
            </a:r>
            <a:r>
              <a:rPr lang="en-US" sz="1600" b="1" dirty="0"/>
              <a:t>[,2]</a:t>
            </a:r>
          </a:p>
          <a:p>
            <a:pPr marL="0" indent="0">
              <a:buNone/>
            </a:pPr>
            <a:r>
              <a:rPr lang="en-US" sz="1600" b="1" dirty="0">
                <a:solidFill>
                  <a:srgbClr val="FF0000"/>
                </a:solidFill>
              </a:rPr>
              <a:t>#Third column of the </a:t>
            </a:r>
            <a:r>
              <a:rPr lang="en-US" sz="1600" b="1" dirty="0" err="1">
                <a:solidFill>
                  <a:srgbClr val="FF0000"/>
                </a:solidFill>
              </a:rPr>
              <a:t>coeffs</a:t>
            </a:r>
            <a:r>
              <a:rPr lang="en-US" sz="1600" b="1" dirty="0">
                <a:solidFill>
                  <a:srgbClr val="FF0000"/>
                </a:solidFill>
              </a:rPr>
              <a:t> matrix contains the standard errors in regression 1</a:t>
            </a:r>
          </a:p>
          <a:p>
            <a:pPr marL="0" indent="0">
              <a:buNone/>
            </a:pPr>
            <a:r>
              <a:rPr lang="en-US" sz="1600" b="1" dirty="0"/>
              <a:t>se1 &lt;- </a:t>
            </a:r>
            <a:r>
              <a:rPr lang="en-US" sz="1600" b="1" dirty="0" err="1"/>
              <a:t>coeffs</a:t>
            </a:r>
            <a:r>
              <a:rPr lang="en-US" sz="1600" b="1" dirty="0"/>
              <a:t>[,3]</a:t>
            </a:r>
          </a:p>
          <a:p>
            <a:pPr marL="0" indent="0">
              <a:buNone/>
            </a:pPr>
            <a:r>
              <a:rPr lang="en-US" sz="1600" b="1" dirty="0">
                <a:solidFill>
                  <a:srgbClr val="FF0000"/>
                </a:solidFill>
              </a:rPr>
              <a:t>#Fourth column of the </a:t>
            </a:r>
            <a:r>
              <a:rPr lang="en-US" sz="1600" b="1" dirty="0" err="1">
                <a:solidFill>
                  <a:srgbClr val="FF0000"/>
                </a:solidFill>
              </a:rPr>
              <a:t>coeffs</a:t>
            </a:r>
            <a:r>
              <a:rPr lang="en-US" sz="1600" b="1" dirty="0">
                <a:solidFill>
                  <a:srgbClr val="FF0000"/>
                </a:solidFill>
              </a:rPr>
              <a:t> matrix contains the standard errors in regression 2</a:t>
            </a:r>
          </a:p>
          <a:p>
            <a:pPr marL="0" indent="0">
              <a:buNone/>
            </a:pPr>
            <a:r>
              <a:rPr lang="en-US" sz="1600" b="1" dirty="0"/>
              <a:t>se2 &lt;- </a:t>
            </a:r>
            <a:r>
              <a:rPr lang="en-US" sz="1600" b="1" dirty="0" err="1"/>
              <a:t>coeffs</a:t>
            </a:r>
            <a:r>
              <a:rPr lang="en-US" sz="1600" b="1" dirty="0"/>
              <a:t>[,4]</a:t>
            </a:r>
          </a:p>
          <a:p>
            <a:pPr marL="0" indent="0">
              <a:buNone/>
            </a:pPr>
            <a:r>
              <a:rPr lang="en-US" sz="1600" b="1" dirty="0">
                <a:solidFill>
                  <a:srgbClr val="FF0000"/>
                </a:solidFill>
              </a:rPr>
              <a:t>#Fifth column of the </a:t>
            </a:r>
            <a:r>
              <a:rPr lang="en-US" sz="1600" b="1" dirty="0" err="1">
                <a:solidFill>
                  <a:srgbClr val="FF0000"/>
                </a:solidFill>
              </a:rPr>
              <a:t>coeffs</a:t>
            </a:r>
            <a:r>
              <a:rPr lang="en-US" sz="1600" b="1" dirty="0">
                <a:solidFill>
                  <a:srgbClr val="FF0000"/>
                </a:solidFill>
              </a:rPr>
              <a:t> matrix contains the z-scores in regression 1</a:t>
            </a:r>
          </a:p>
          <a:p>
            <a:pPr marL="0" indent="0">
              <a:buNone/>
            </a:pPr>
            <a:r>
              <a:rPr lang="en-US" sz="1600" b="1" dirty="0"/>
              <a:t>z.score1 &lt;- </a:t>
            </a:r>
            <a:r>
              <a:rPr lang="en-US" sz="1600" b="1" dirty="0" err="1"/>
              <a:t>coeffs</a:t>
            </a:r>
            <a:r>
              <a:rPr lang="en-US" sz="1600" b="1" dirty="0"/>
              <a:t>[,5]</a:t>
            </a:r>
          </a:p>
          <a:p>
            <a:pPr marL="0" indent="0">
              <a:buNone/>
            </a:pPr>
            <a:r>
              <a:rPr lang="en-US" sz="1600" b="1" dirty="0">
                <a:solidFill>
                  <a:srgbClr val="FF0000"/>
                </a:solidFill>
              </a:rPr>
              <a:t>#Sixth column in the </a:t>
            </a:r>
            <a:r>
              <a:rPr lang="en-US" sz="1600" b="1" dirty="0" err="1">
                <a:solidFill>
                  <a:srgbClr val="FF0000"/>
                </a:solidFill>
              </a:rPr>
              <a:t>coeffs</a:t>
            </a:r>
            <a:r>
              <a:rPr lang="en-US" sz="1600" b="1" dirty="0">
                <a:solidFill>
                  <a:srgbClr val="FF0000"/>
                </a:solidFill>
              </a:rPr>
              <a:t> matrix contains the z-scores in regression 2</a:t>
            </a:r>
          </a:p>
          <a:p>
            <a:pPr marL="0" indent="0">
              <a:buNone/>
            </a:pPr>
            <a:r>
              <a:rPr lang="en-US" sz="1600" b="1" dirty="0"/>
              <a:t>z.score2 &lt;- </a:t>
            </a:r>
            <a:r>
              <a:rPr lang="en-US" sz="1600" b="1" dirty="0" err="1"/>
              <a:t>coeffs</a:t>
            </a:r>
            <a:r>
              <a:rPr lang="en-US" sz="1600" b="1" dirty="0"/>
              <a:t>[,6]</a:t>
            </a:r>
          </a:p>
          <a:p>
            <a:pPr marL="0" indent="0">
              <a:buNone/>
            </a:pPr>
            <a:r>
              <a:rPr lang="en-US" sz="1600" b="1" dirty="0">
                <a:solidFill>
                  <a:srgbClr val="FF0000"/>
                </a:solidFill>
              </a:rPr>
              <a:t>#Seventh column in the </a:t>
            </a:r>
            <a:r>
              <a:rPr lang="en-US" sz="1600" b="1" dirty="0" err="1">
                <a:solidFill>
                  <a:srgbClr val="FF0000"/>
                </a:solidFill>
              </a:rPr>
              <a:t>coeffs</a:t>
            </a:r>
            <a:r>
              <a:rPr lang="en-US" sz="1600" b="1" dirty="0">
                <a:solidFill>
                  <a:srgbClr val="FF0000"/>
                </a:solidFill>
              </a:rPr>
              <a:t> matrix contains the p-values in regression 1</a:t>
            </a:r>
          </a:p>
          <a:p>
            <a:pPr marL="0" indent="0">
              <a:buNone/>
            </a:pPr>
            <a:r>
              <a:rPr lang="en-US" sz="1600" b="1" dirty="0"/>
              <a:t>p.value1 &lt;- </a:t>
            </a:r>
            <a:r>
              <a:rPr lang="en-US" sz="1600" b="1" dirty="0" err="1"/>
              <a:t>coeffs</a:t>
            </a:r>
            <a:r>
              <a:rPr lang="en-US" sz="1600" b="1" dirty="0"/>
              <a:t>[,7]</a:t>
            </a:r>
          </a:p>
          <a:p>
            <a:pPr marL="0" indent="0">
              <a:buNone/>
            </a:pPr>
            <a:r>
              <a:rPr lang="en-US" sz="1600" b="1" dirty="0">
                <a:solidFill>
                  <a:srgbClr val="FF0000"/>
                </a:solidFill>
              </a:rPr>
              <a:t>#Eighth column in the </a:t>
            </a:r>
            <a:r>
              <a:rPr lang="en-US" sz="1600" b="1" dirty="0" err="1">
                <a:solidFill>
                  <a:srgbClr val="FF0000"/>
                </a:solidFill>
              </a:rPr>
              <a:t>coeffs</a:t>
            </a:r>
            <a:r>
              <a:rPr lang="en-US" sz="1600" b="1" dirty="0">
                <a:solidFill>
                  <a:srgbClr val="FF0000"/>
                </a:solidFill>
              </a:rPr>
              <a:t> matrix contains the p-values in regression 2</a:t>
            </a:r>
          </a:p>
          <a:p>
            <a:pPr marL="0" indent="0">
              <a:buNone/>
            </a:pPr>
            <a:r>
              <a:rPr lang="en-US" sz="1600" b="1" dirty="0"/>
              <a:t>p.value2 &lt;- </a:t>
            </a:r>
            <a:r>
              <a:rPr lang="en-US" sz="1600" b="1" dirty="0" err="1"/>
              <a:t>coeffs</a:t>
            </a:r>
            <a:r>
              <a:rPr lang="en-US" sz="1600" b="1" dirty="0"/>
              <a:t>[,8]</a:t>
            </a:r>
          </a:p>
        </p:txBody>
      </p:sp>
    </p:spTree>
    <p:extLst>
      <p:ext uri="{BB962C8B-B14F-4D97-AF65-F5344CB8AC3E}">
        <p14:creationId xmlns:p14="http://schemas.microsoft.com/office/powerpoint/2010/main" val="19649264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9000"/>
          </a:xfrm>
        </p:spPr>
        <p:txBody>
          <a:bodyPr/>
          <a:lstStyle/>
          <a:p>
            <a:r>
              <a:rPr lang="en-US" dirty="0"/>
              <a:t>Best to Rearrange Output (Cont’d)</a:t>
            </a:r>
          </a:p>
        </p:txBody>
      </p:sp>
      <p:sp>
        <p:nvSpPr>
          <p:cNvPr id="3" name="Content Placeholder 2"/>
          <p:cNvSpPr>
            <a:spLocks noGrp="1"/>
          </p:cNvSpPr>
          <p:nvPr>
            <p:ph idx="1"/>
          </p:nvPr>
        </p:nvSpPr>
        <p:spPr>
          <a:xfrm>
            <a:off x="0" y="889002"/>
            <a:ext cx="12192000" cy="5968998"/>
          </a:xfrm>
        </p:spPr>
        <p:txBody>
          <a:bodyPr>
            <a:normAutofit/>
          </a:bodyPr>
          <a:lstStyle/>
          <a:p>
            <a:pPr marL="0" indent="0">
              <a:buNone/>
            </a:pPr>
            <a:r>
              <a:rPr lang="en-US" sz="1600" b="1" dirty="0">
                <a:solidFill>
                  <a:srgbClr val="FF0000"/>
                </a:solidFill>
              </a:rPr>
              <a:t>#Now let's create the odds ratio by </a:t>
            </a:r>
            <a:r>
              <a:rPr lang="en-US" sz="1600" b="1" dirty="0" err="1">
                <a:solidFill>
                  <a:srgbClr val="FF0000"/>
                </a:solidFill>
              </a:rPr>
              <a:t>exponentiating</a:t>
            </a:r>
            <a:r>
              <a:rPr lang="en-US" sz="1600" b="1" dirty="0">
                <a:solidFill>
                  <a:srgbClr val="FF0000"/>
                </a:solidFill>
              </a:rPr>
              <a:t> the coefficients</a:t>
            </a:r>
          </a:p>
          <a:p>
            <a:pPr marL="0" indent="0">
              <a:buNone/>
            </a:pPr>
            <a:r>
              <a:rPr lang="en-US" sz="1600" b="1" dirty="0">
                <a:solidFill>
                  <a:srgbClr val="FF0000"/>
                </a:solidFill>
              </a:rPr>
              <a:t>or1 &lt;- </a:t>
            </a:r>
            <a:r>
              <a:rPr lang="en-US" sz="1600" b="1" dirty="0" err="1">
                <a:solidFill>
                  <a:srgbClr val="FF0000"/>
                </a:solidFill>
              </a:rPr>
              <a:t>exp</a:t>
            </a:r>
            <a:r>
              <a:rPr lang="en-US" sz="1600" b="1" dirty="0">
                <a:solidFill>
                  <a:srgbClr val="FF0000"/>
                </a:solidFill>
              </a:rPr>
              <a:t>(coef1)</a:t>
            </a:r>
          </a:p>
          <a:p>
            <a:pPr marL="0" indent="0">
              <a:buNone/>
            </a:pPr>
            <a:r>
              <a:rPr lang="en-US" sz="1600" b="1" dirty="0">
                <a:solidFill>
                  <a:srgbClr val="FF0000"/>
                </a:solidFill>
              </a:rPr>
              <a:t>or2 &lt;- </a:t>
            </a:r>
            <a:r>
              <a:rPr lang="en-US" sz="1600" b="1" dirty="0" err="1">
                <a:solidFill>
                  <a:srgbClr val="FF0000"/>
                </a:solidFill>
              </a:rPr>
              <a:t>exp</a:t>
            </a:r>
            <a:r>
              <a:rPr lang="en-US" sz="1600" b="1" dirty="0">
                <a:solidFill>
                  <a:srgbClr val="FF0000"/>
                </a:solidFill>
              </a:rPr>
              <a:t>(coef2)</a:t>
            </a:r>
          </a:p>
          <a:p>
            <a:pPr marL="0" indent="0">
              <a:buNone/>
            </a:pPr>
            <a:endParaRPr lang="en-US" sz="1600" b="1" dirty="0">
              <a:solidFill>
                <a:srgbClr val="FF0000"/>
              </a:solidFill>
            </a:endParaRPr>
          </a:p>
          <a:p>
            <a:pPr marL="0" indent="0">
              <a:buNone/>
            </a:pPr>
            <a:r>
              <a:rPr lang="en-US" sz="1600" b="1" dirty="0">
                <a:solidFill>
                  <a:srgbClr val="FF0000"/>
                </a:solidFill>
              </a:rPr>
              <a:t>#reg1 combines the coefficients, standard errors, z scores and p-values for regression 1</a:t>
            </a:r>
          </a:p>
          <a:p>
            <a:pPr marL="0" indent="0">
              <a:buNone/>
            </a:pPr>
            <a:r>
              <a:rPr lang="en-US" sz="1600" b="1" dirty="0">
                <a:solidFill>
                  <a:srgbClr val="FF0000"/>
                </a:solidFill>
              </a:rPr>
              <a:t>reg1 &lt;- </a:t>
            </a:r>
            <a:r>
              <a:rPr lang="en-US" sz="1600" b="1" dirty="0" err="1">
                <a:solidFill>
                  <a:srgbClr val="FF0000"/>
                </a:solidFill>
              </a:rPr>
              <a:t>cbind</a:t>
            </a:r>
            <a:r>
              <a:rPr lang="en-US" sz="1600" b="1" dirty="0">
                <a:solidFill>
                  <a:srgbClr val="FF0000"/>
                </a:solidFill>
              </a:rPr>
              <a:t>(coef1, se1, z.score1, p.value1, or1)</a:t>
            </a:r>
          </a:p>
          <a:p>
            <a:pPr marL="0" indent="0">
              <a:buNone/>
            </a:pPr>
            <a:r>
              <a:rPr lang="en-US" sz="1600" b="1" dirty="0">
                <a:solidFill>
                  <a:srgbClr val="FF0000"/>
                </a:solidFill>
              </a:rPr>
              <a:t>#reg2 combines the coefficients, standard errors, z scores and p-values for regression 2</a:t>
            </a:r>
          </a:p>
          <a:p>
            <a:pPr marL="0" indent="0">
              <a:buNone/>
            </a:pPr>
            <a:r>
              <a:rPr lang="en-US" sz="1600" b="1" dirty="0">
                <a:solidFill>
                  <a:srgbClr val="FF0000"/>
                </a:solidFill>
              </a:rPr>
              <a:t>reg2 &lt;- </a:t>
            </a:r>
            <a:r>
              <a:rPr lang="en-US" sz="1600" b="1" dirty="0" err="1">
                <a:solidFill>
                  <a:srgbClr val="FF0000"/>
                </a:solidFill>
              </a:rPr>
              <a:t>cbind</a:t>
            </a:r>
            <a:r>
              <a:rPr lang="en-US" sz="1600" b="1" dirty="0">
                <a:solidFill>
                  <a:srgbClr val="FF0000"/>
                </a:solidFill>
              </a:rPr>
              <a:t>(coef2, se2, z.score2, p.value2, or2)</a:t>
            </a:r>
          </a:p>
          <a:p>
            <a:endParaRPr lang="en-US" sz="1600" b="1" dirty="0"/>
          </a:p>
        </p:txBody>
      </p:sp>
      <p:pic>
        <p:nvPicPr>
          <p:cNvPr id="5" name="Picture 4"/>
          <p:cNvPicPr>
            <a:picLocks noChangeAspect="1"/>
          </p:cNvPicPr>
          <p:nvPr/>
        </p:nvPicPr>
        <p:blipFill>
          <a:blip r:embed="rId2"/>
          <a:stretch>
            <a:fillRect/>
          </a:stretch>
        </p:blipFill>
        <p:spPr>
          <a:xfrm>
            <a:off x="1566862" y="3663547"/>
            <a:ext cx="8847138" cy="3143653"/>
          </a:xfrm>
          <a:prstGeom prst="rect">
            <a:avLst/>
          </a:prstGeom>
        </p:spPr>
      </p:pic>
    </p:spTree>
    <p:extLst>
      <p:ext uri="{BB962C8B-B14F-4D97-AF65-F5344CB8AC3E}">
        <p14:creationId xmlns:p14="http://schemas.microsoft.com/office/powerpoint/2010/main" val="632187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1700"/>
          </a:xfrm>
        </p:spPr>
        <p:txBody>
          <a:bodyPr>
            <a:normAutofit/>
          </a:bodyPr>
          <a:lstStyle/>
          <a:p>
            <a:r>
              <a:rPr lang="en-US" sz="3600" dirty="0"/>
              <a:t>Comparing Categories Y=1 and Y=2 (Reference Category is Y=2)</a:t>
            </a:r>
          </a:p>
        </p:txBody>
      </p:sp>
      <p:sp>
        <p:nvSpPr>
          <p:cNvPr id="3" name="Content Placeholder 2"/>
          <p:cNvSpPr>
            <a:spLocks noGrp="1"/>
          </p:cNvSpPr>
          <p:nvPr>
            <p:ph idx="1"/>
          </p:nvPr>
        </p:nvSpPr>
        <p:spPr>
          <a:xfrm>
            <a:off x="0" y="876300"/>
            <a:ext cx="12192000" cy="5943600"/>
          </a:xfrm>
        </p:spPr>
        <p:txBody>
          <a:bodyPr numCol="2">
            <a:noAutofit/>
          </a:bodyPr>
          <a:lstStyle/>
          <a:p>
            <a:pPr marL="0" indent="0">
              <a:buNone/>
            </a:pPr>
            <a:r>
              <a:rPr lang="en-US" sz="1400" b="1" dirty="0">
                <a:solidFill>
                  <a:srgbClr val="FF0000"/>
                </a:solidFill>
              </a:rPr>
              <a:t>#Comparing categories 1 and 2 (category 2 is the reference category)</a:t>
            </a:r>
          </a:p>
          <a:p>
            <a:pPr marL="0" indent="0">
              <a:buNone/>
            </a:pPr>
            <a:r>
              <a:rPr lang="en-US" sz="1400" b="1" dirty="0" err="1"/>
              <a:t>mlr</a:t>
            </a:r>
            <a:r>
              <a:rPr lang="en-US" sz="1400" b="1" dirty="0"/>
              <a:t> &lt;-read.csv("Multinomial Logistic Regression.csv")</a:t>
            </a:r>
          </a:p>
          <a:p>
            <a:pPr marL="0" indent="0">
              <a:buNone/>
            </a:pPr>
            <a:r>
              <a:rPr lang="en-US" sz="1400" b="1" dirty="0">
                <a:solidFill>
                  <a:srgbClr val="FF0000"/>
                </a:solidFill>
              </a:rPr>
              <a:t>#Using the factor command to indicate to create the variable transit in dataset </a:t>
            </a:r>
            <a:r>
              <a:rPr lang="en-US" sz="1400" b="1" dirty="0" err="1">
                <a:solidFill>
                  <a:srgbClr val="FF0000"/>
                </a:solidFill>
              </a:rPr>
              <a:t>mlr</a:t>
            </a:r>
            <a:r>
              <a:rPr lang="en-US" sz="1400" b="1" dirty="0">
                <a:solidFill>
                  <a:srgbClr val="FF0000"/>
                </a:solidFill>
              </a:rPr>
              <a:t>. This is the same variable as Transportation, but categorical and not continuous.</a:t>
            </a:r>
          </a:p>
          <a:p>
            <a:pPr marL="0" indent="0">
              <a:buNone/>
            </a:pPr>
            <a:r>
              <a:rPr lang="en-US" sz="1400" b="1" dirty="0" err="1"/>
              <a:t>mlr$transit</a:t>
            </a:r>
            <a:r>
              <a:rPr lang="en-US" sz="1400" b="1" dirty="0"/>
              <a:t> &lt;- factor(</a:t>
            </a:r>
            <a:r>
              <a:rPr lang="en-US" sz="1400" b="1" dirty="0" err="1"/>
              <a:t>mlr$Transportation</a:t>
            </a:r>
            <a:r>
              <a:rPr lang="en-US" sz="1400" b="1" dirty="0"/>
              <a:t>)</a:t>
            </a:r>
          </a:p>
          <a:p>
            <a:pPr marL="0" indent="0">
              <a:buNone/>
            </a:pPr>
            <a:r>
              <a:rPr lang="en-US" sz="1400" b="1" dirty="0">
                <a:solidFill>
                  <a:srgbClr val="FF0000"/>
                </a:solidFill>
              </a:rPr>
              <a:t>#Using the </a:t>
            </a:r>
            <a:r>
              <a:rPr lang="en-US" sz="1400" b="1" dirty="0" err="1">
                <a:solidFill>
                  <a:srgbClr val="FF0000"/>
                </a:solidFill>
              </a:rPr>
              <a:t>relevel</a:t>
            </a:r>
            <a:r>
              <a:rPr lang="en-US" sz="1400" b="1" dirty="0">
                <a:solidFill>
                  <a:srgbClr val="FF0000"/>
                </a:solidFill>
              </a:rPr>
              <a:t> command to indicate that category 2 will be the reference category here (i.e., we're comparing driving (1) and walking (3) to transit (3))</a:t>
            </a:r>
          </a:p>
          <a:p>
            <a:pPr marL="0" indent="0">
              <a:buNone/>
            </a:pPr>
            <a:r>
              <a:rPr lang="en-US" sz="1400" b="1" dirty="0" err="1"/>
              <a:t>mlr$transit.dv</a:t>
            </a:r>
            <a:r>
              <a:rPr lang="en-US" sz="1400" b="1" dirty="0"/>
              <a:t> &lt;- </a:t>
            </a:r>
            <a:r>
              <a:rPr lang="en-US" sz="1400" b="1" dirty="0" err="1"/>
              <a:t>relevel</a:t>
            </a:r>
            <a:r>
              <a:rPr lang="en-US" sz="1400" b="1" dirty="0"/>
              <a:t>(</a:t>
            </a:r>
            <a:r>
              <a:rPr lang="en-US" sz="1400" b="1" dirty="0" err="1"/>
              <a:t>mlr$transit</a:t>
            </a:r>
            <a:r>
              <a:rPr lang="en-US" sz="1400" b="1" dirty="0"/>
              <a:t>, ref = 2)</a:t>
            </a:r>
          </a:p>
          <a:p>
            <a:pPr marL="0" indent="0">
              <a:buNone/>
            </a:pPr>
            <a:r>
              <a:rPr lang="en-US" sz="1400" b="1" dirty="0">
                <a:solidFill>
                  <a:srgbClr val="FF0000"/>
                </a:solidFill>
              </a:rPr>
              <a:t>#Running the regression model</a:t>
            </a:r>
          </a:p>
          <a:p>
            <a:pPr marL="0" indent="0">
              <a:buNone/>
            </a:pPr>
            <a:r>
              <a:rPr lang="en-US" sz="1400" b="1" dirty="0"/>
              <a:t>test &lt;- </a:t>
            </a:r>
            <a:r>
              <a:rPr lang="en-US" sz="1400" b="1" dirty="0" err="1"/>
              <a:t>multinom</a:t>
            </a:r>
            <a:r>
              <a:rPr lang="en-US" sz="1400" b="1" dirty="0"/>
              <a:t>(</a:t>
            </a:r>
            <a:r>
              <a:rPr lang="en-US" sz="1400" b="1" dirty="0" err="1"/>
              <a:t>transit.dv</a:t>
            </a:r>
            <a:r>
              <a:rPr lang="en-US" sz="1400" b="1" dirty="0"/>
              <a:t> ~ </a:t>
            </a:r>
            <a:r>
              <a:rPr lang="en-US" sz="1400" b="1" dirty="0" err="1"/>
              <a:t>TwoMiRadius</a:t>
            </a:r>
            <a:r>
              <a:rPr lang="en-US" sz="1400" b="1" dirty="0"/>
              <a:t> + </a:t>
            </a:r>
            <a:r>
              <a:rPr lang="en-US" sz="1400" b="1" dirty="0" err="1"/>
              <a:t>WeeklyIncome</a:t>
            </a:r>
            <a:r>
              <a:rPr lang="en-US" sz="1400" b="1" dirty="0"/>
              <a:t> + Gender + Parent, data = </a:t>
            </a:r>
            <a:r>
              <a:rPr lang="en-US" sz="1400" b="1" dirty="0" err="1"/>
              <a:t>mlr</a:t>
            </a:r>
            <a:r>
              <a:rPr lang="en-US" sz="1400" b="1" dirty="0"/>
              <a:t>)</a:t>
            </a:r>
          </a:p>
          <a:p>
            <a:pPr marL="0" indent="0">
              <a:buNone/>
            </a:pPr>
            <a:r>
              <a:rPr lang="en-US" sz="1400" b="1" dirty="0"/>
              <a:t>summary(test)</a:t>
            </a:r>
          </a:p>
          <a:p>
            <a:endParaRPr lang="en-US" sz="1400" b="1" dirty="0"/>
          </a:p>
          <a:p>
            <a:pPr marL="0" indent="0">
              <a:buNone/>
            </a:pPr>
            <a:r>
              <a:rPr lang="en-US" sz="1400" b="1" dirty="0">
                <a:solidFill>
                  <a:srgbClr val="FF0000"/>
                </a:solidFill>
              </a:rPr>
              <a:t>#Calculating the z-scores (Wald statistics). </a:t>
            </a:r>
          </a:p>
          <a:p>
            <a:pPr marL="0" indent="0">
              <a:buNone/>
            </a:pPr>
            <a:r>
              <a:rPr lang="en-US" sz="1400" b="1" dirty="0"/>
              <a:t>z &lt;- summary(test)$coefficients/summary(test)$</a:t>
            </a:r>
            <a:r>
              <a:rPr lang="en-US" sz="1400" b="1" dirty="0" err="1"/>
              <a:t>standard.errors</a:t>
            </a:r>
            <a:endParaRPr lang="en-US" sz="1400" b="1" dirty="0"/>
          </a:p>
          <a:p>
            <a:pPr marL="0" indent="0">
              <a:buNone/>
            </a:pPr>
            <a:r>
              <a:rPr lang="en-US" sz="1400" b="1" dirty="0">
                <a:solidFill>
                  <a:srgbClr val="FF0000"/>
                </a:solidFill>
              </a:rPr>
              <a:t>#Calculating the p-values from the z-statistics (2-tailed test)</a:t>
            </a:r>
          </a:p>
          <a:p>
            <a:pPr marL="0" indent="0">
              <a:buNone/>
            </a:pPr>
            <a:r>
              <a:rPr lang="en-US" sz="1400" b="1" dirty="0"/>
              <a:t>p &lt;- (1 - </a:t>
            </a:r>
            <a:r>
              <a:rPr lang="en-US" sz="1400" b="1" dirty="0" err="1"/>
              <a:t>pnorm</a:t>
            </a:r>
            <a:r>
              <a:rPr lang="en-US" sz="1400" b="1" dirty="0"/>
              <a:t>(abs(z), 0, 1)) * 2</a:t>
            </a:r>
          </a:p>
          <a:p>
            <a:endParaRPr lang="en-US" sz="1400" b="1" dirty="0"/>
          </a:p>
          <a:p>
            <a:pPr marL="0" indent="0">
              <a:buNone/>
            </a:pPr>
            <a:r>
              <a:rPr lang="en-US" sz="1400" b="1" dirty="0">
                <a:solidFill>
                  <a:srgbClr val="FF0000"/>
                </a:solidFill>
              </a:rPr>
              <a:t>#The way that the Beta coefficients, standard errors, z-scores and p-values are presented are very hard to read</a:t>
            </a:r>
          </a:p>
          <a:p>
            <a:pPr marL="0" indent="0">
              <a:buNone/>
            </a:pPr>
            <a:r>
              <a:rPr lang="en-US" sz="1400" b="1" dirty="0" err="1"/>
              <a:t>coeffs</a:t>
            </a:r>
            <a:r>
              <a:rPr lang="en-US" sz="1400" b="1" dirty="0"/>
              <a:t> &lt;-</a:t>
            </a:r>
            <a:r>
              <a:rPr lang="en-US" sz="1400" b="1" dirty="0" err="1"/>
              <a:t>cbind</a:t>
            </a:r>
            <a:r>
              <a:rPr lang="en-US" sz="1400" b="1" dirty="0"/>
              <a:t>(t(summary(test)$coefficients),t(summary(test)$</a:t>
            </a:r>
            <a:r>
              <a:rPr lang="en-US" sz="1400" b="1" dirty="0" err="1"/>
              <a:t>standard.errors</a:t>
            </a:r>
            <a:r>
              <a:rPr lang="en-US" sz="1400" b="1" dirty="0"/>
              <a:t>),t(z),t(p))</a:t>
            </a:r>
          </a:p>
          <a:p>
            <a:pPr marL="0" indent="0">
              <a:buNone/>
            </a:pPr>
            <a:r>
              <a:rPr lang="en-US" sz="1400" b="1" dirty="0">
                <a:solidFill>
                  <a:srgbClr val="FF0000"/>
                </a:solidFill>
              </a:rPr>
              <a:t>#Below, regression 12 is regression comparing Y=1 (driving) to Y=2 (public transit)</a:t>
            </a:r>
          </a:p>
          <a:p>
            <a:pPr marL="0" indent="0">
              <a:buNone/>
            </a:pPr>
            <a:r>
              <a:rPr lang="en-US" sz="1400" b="1" dirty="0">
                <a:solidFill>
                  <a:srgbClr val="FF0000"/>
                </a:solidFill>
              </a:rPr>
              <a:t>#First column of the </a:t>
            </a:r>
            <a:r>
              <a:rPr lang="en-US" sz="1400" b="1" dirty="0" err="1">
                <a:solidFill>
                  <a:srgbClr val="FF0000"/>
                </a:solidFill>
              </a:rPr>
              <a:t>coeffs</a:t>
            </a:r>
            <a:r>
              <a:rPr lang="en-US" sz="1400" b="1" dirty="0">
                <a:solidFill>
                  <a:srgbClr val="FF0000"/>
                </a:solidFill>
              </a:rPr>
              <a:t> matrix contains the coefficients in regression 12 (recall how we created the </a:t>
            </a:r>
            <a:r>
              <a:rPr lang="en-US" sz="1400" b="1" dirty="0" err="1">
                <a:solidFill>
                  <a:srgbClr val="FF0000"/>
                </a:solidFill>
              </a:rPr>
              <a:t>coeffs</a:t>
            </a:r>
            <a:r>
              <a:rPr lang="en-US" sz="1400" b="1" dirty="0">
                <a:solidFill>
                  <a:srgbClr val="FF0000"/>
                </a:solidFill>
              </a:rPr>
              <a:t> matrix)</a:t>
            </a:r>
          </a:p>
          <a:p>
            <a:pPr marL="0" indent="0">
              <a:buNone/>
            </a:pPr>
            <a:r>
              <a:rPr lang="en-US" sz="1400" b="1" dirty="0"/>
              <a:t>coef12 &lt;- </a:t>
            </a:r>
            <a:r>
              <a:rPr lang="en-US" sz="1400" b="1" dirty="0" err="1"/>
              <a:t>coeffs</a:t>
            </a:r>
            <a:r>
              <a:rPr lang="en-US" sz="1400" b="1" dirty="0"/>
              <a:t>[,1]</a:t>
            </a:r>
          </a:p>
          <a:p>
            <a:pPr marL="0" indent="0">
              <a:buNone/>
            </a:pPr>
            <a:r>
              <a:rPr lang="en-US" sz="1400" b="1" dirty="0">
                <a:solidFill>
                  <a:srgbClr val="FF0000"/>
                </a:solidFill>
              </a:rPr>
              <a:t>#Third column of the </a:t>
            </a:r>
            <a:r>
              <a:rPr lang="en-US" sz="1400" b="1" dirty="0" err="1">
                <a:solidFill>
                  <a:srgbClr val="FF0000"/>
                </a:solidFill>
              </a:rPr>
              <a:t>coeffs</a:t>
            </a:r>
            <a:r>
              <a:rPr lang="en-US" sz="1400" b="1" dirty="0">
                <a:solidFill>
                  <a:srgbClr val="FF0000"/>
                </a:solidFill>
              </a:rPr>
              <a:t> matrix contains the standard errors in regression 12</a:t>
            </a:r>
          </a:p>
          <a:p>
            <a:pPr marL="0" indent="0">
              <a:buNone/>
            </a:pPr>
            <a:r>
              <a:rPr lang="en-US" sz="1400" b="1" dirty="0"/>
              <a:t>se12 &lt;- </a:t>
            </a:r>
            <a:r>
              <a:rPr lang="en-US" sz="1400" b="1" dirty="0" err="1"/>
              <a:t>coeffs</a:t>
            </a:r>
            <a:r>
              <a:rPr lang="en-US" sz="1400" b="1" dirty="0"/>
              <a:t>[,3]</a:t>
            </a:r>
          </a:p>
          <a:p>
            <a:pPr marL="0" indent="0">
              <a:buNone/>
            </a:pPr>
            <a:r>
              <a:rPr lang="en-US" sz="1400" b="1" dirty="0">
                <a:solidFill>
                  <a:srgbClr val="FF0000"/>
                </a:solidFill>
              </a:rPr>
              <a:t>#Fifth column of the </a:t>
            </a:r>
            <a:r>
              <a:rPr lang="en-US" sz="1400" b="1" dirty="0" err="1">
                <a:solidFill>
                  <a:srgbClr val="FF0000"/>
                </a:solidFill>
              </a:rPr>
              <a:t>coeffs</a:t>
            </a:r>
            <a:r>
              <a:rPr lang="en-US" sz="1400" b="1" dirty="0">
                <a:solidFill>
                  <a:srgbClr val="FF0000"/>
                </a:solidFill>
              </a:rPr>
              <a:t> matrix contains the z-scores in regression 12</a:t>
            </a:r>
          </a:p>
          <a:p>
            <a:pPr marL="0" indent="0">
              <a:buNone/>
            </a:pPr>
            <a:r>
              <a:rPr lang="en-US" sz="1400" b="1" dirty="0"/>
              <a:t>z.score12 &lt;- </a:t>
            </a:r>
            <a:r>
              <a:rPr lang="en-US" sz="1400" b="1" dirty="0" err="1"/>
              <a:t>coeffs</a:t>
            </a:r>
            <a:r>
              <a:rPr lang="en-US" sz="1400" b="1" dirty="0"/>
              <a:t>[,5]</a:t>
            </a:r>
          </a:p>
          <a:p>
            <a:pPr marL="0" indent="0">
              <a:buNone/>
            </a:pPr>
            <a:r>
              <a:rPr lang="en-US" sz="1400" b="1" dirty="0">
                <a:solidFill>
                  <a:srgbClr val="FF0000"/>
                </a:solidFill>
              </a:rPr>
              <a:t>#Seventh column in the </a:t>
            </a:r>
            <a:r>
              <a:rPr lang="en-US" sz="1400" b="1" dirty="0" err="1">
                <a:solidFill>
                  <a:srgbClr val="FF0000"/>
                </a:solidFill>
              </a:rPr>
              <a:t>coeffs</a:t>
            </a:r>
            <a:r>
              <a:rPr lang="en-US" sz="1400" b="1" dirty="0">
                <a:solidFill>
                  <a:srgbClr val="FF0000"/>
                </a:solidFill>
              </a:rPr>
              <a:t> matrix contains the p-values in regression 12</a:t>
            </a:r>
          </a:p>
          <a:p>
            <a:pPr marL="0" indent="0">
              <a:buNone/>
            </a:pPr>
            <a:r>
              <a:rPr lang="en-US" sz="1400" b="1" dirty="0"/>
              <a:t>p.value12 &lt;- </a:t>
            </a:r>
            <a:r>
              <a:rPr lang="en-US" sz="1400" b="1" dirty="0" err="1"/>
              <a:t>coeffs</a:t>
            </a:r>
            <a:r>
              <a:rPr lang="en-US" sz="1400" b="1" dirty="0"/>
              <a:t>[,7]</a:t>
            </a:r>
          </a:p>
          <a:p>
            <a:pPr marL="0" indent="0">
              <a:buNone/>
            </a:pPr>
            <a:r>
              <a:rPr lang="en-US" sz="1400" b="1" dirty="0">
                <a:solidFill>
                  <a:srgbClr val="FF0000"/>
                </a:solidFill>
              </a:rPr>
              <a:t>#Now let's create the odds ratio by </a:t>
            </a:r>
            <a:r>
              <a:rPr lang="en-US" sz="1400" b="1" dirty="0" err="1">
                <a:solidFill>
                  <a:srgbClr val="FF0000"/>
                </a:solidFill>
              </a:rPr>
              <a:t>exponentiating</a:t>
            </a:r>
            <a:r>
              <a:rPr lang="en-US" sz="1400" b="1" dirty="0">
                <a:solidFill>
                  <a:srgbClr val="FF0000"/>
                </a:solidFill>
              </a:rPr>
              <a:t> the coefficients</a:t>
            </a:r>
          </a:p>
          <a:p>
            <a:pPr marL="0" indent="0">
              <a:buNone/>
            </a:pPr>
            <a:r>
              <a:rPr lang="en-US" sz="1400" b="1" dirty="0"/>
              <a:t>or12 &lt;- </a:t>
            </a:r>
            <a:r>
              <a:rPr lang="en-US" sz="1400" b="1" dirty="0" err="1"/>
              <a:t>exp</a:t>
            </a:r>
            <a:r>
              <a:rPr lang="en-US" sz="1400" b="1" dirty="0"/>
              <a:t>(coef12)</a:t>
            </a:r>
          </a:p>
          <a:p>
            <a:pPr marL="0" indent="0">
              <a:buNone/>
            </a:pPr>
            <a:r>
              <a:rPr lang="en-US" sz="1400" b="1" dirty="0">
                <a:solidFill>
                  <a:srgbClr val="FF0000"/>
                </a:solidFill>
              </a:rPr>
              <a:t>#reg12 combines the coefficients, standard errors, z scores and p-values for regression 1</a:t>
            </a:r>
          </a:p>
          <a:p>
            <a:pPr marL="0" indent="0">
              <a:buNone/>
            </a:pPr>
            <a:r>
              <a:rPr lang="en-US" sz="1400" b="1" dirty="0"/>
              <a:t>reg12 &lt;- </a:t>
            </a:r>
            <a:r>
              <a:rPr lang="en-US" sz="1400" b="1" dirty="0" err="1"/>
              <a:t>cbind</a:t>
            </a:r>
            <a:r>
              <a:rPr lang="en-US" sz="1400" b="1" dirty="0"/>
              <a:t>(coef12, se12, z.score12, p.value12, or12)</a:t>
            </a:r>
          </a:p>
          <a:p>
            <a:endParaRPr lang="en-US" sz="1400" b="1" dirty="0"/>
          </a:p>
          <a:p>
            <a:pPr marL="0" indent="0">
              <a:buNone/>
            </a:pPr>
            <a:r>
              <a:rPr lang="en-US" sz="1400" b="1" dirty="0">
                <a:solidFill>
                  <a:srgbClr val="FF0000"/>
                </a:solidFill>
              </a:rPr>
              <a:t>#regression comparing categories 1 and 2</a:t>
            </a:r>
          </a:p>
          <a:p>
            <a:pPr marL="0" indent="0">
              <a:buNone/>
            </a:pPr>
            <a:r>
              <a:rPr lang="en-US" sz="1400" b="1" dirty="0"/>
              <a:t>reg12</a:t>
            </a:r>
          </a:p>
        </p:txBody>
      </p:sp>
    </p:spTree>
    <p:extLst>
      <p:ext uri="{BB962C8B-B14F-4D97-AF65-F5344CB8AC3E}">
        <p14:creationId xmlns:p14="http://schemas.microsoft.com/office/powerpoint/2010/main" val="3040190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25500"/>
          </a:xfrm>
        </p:spPr>
        <p:txBody>
          <a:bodyPr/>
          <a:lstStyle/>
          <a:p>
            <a:r>
              <a:rPr lang="en-US" dirty="0"/>
              <a:t>What If There Are More Than 3 Categories?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914400"/>
                <a:ext cx="12192000" cy="5943599"/>
              </a:xfrm>
            </p:spPr>
            <p:txBody>
              <a:bodyPr>
                <a:normAutofit fontScale="85000" lnSpcReduction="20000"/>
              </a:bodyPr>
              <a:lstStyle/>
              <a:p>
                <a:r>
                  <a:rPr lang="en-US" dirty="0"/>
                  <a:t>As we said earlier, when there are J=3 categories, we estimate 3-1=2 models. In our earlier example, we used the last (</a:t>
                </a:r>
                <a:r>
                  <a:rPr lang="en-US" dirty="0" err="1"/>
                  <a:t>J</a:t>
                </a:r>
                <a:r>
                  <a:rPr lang="en-US" baseline="30000" dirty="0" err="1"/>
                  <a:t>th</a:t>
                </a:r>
                <a:r>
                  <a:rPr lang="en-US" dirty="0"/>
                  <a:t> = 3</a:t>
                </a:r>
                <a:r>
                  <a:rPr lang="en-US" baseline="30000" dirty="0"/>
                  <a:t>rd</a:t>
                </a:r>
                <a:r>
                  <a:rPr lang="en-US" dirty="0"/>
                  <a:t>) category as the reference category</a:t>
                </a:r>
              </a:p>
              <a:p>
                <a:r>
                  <a:rPr lang="en-US" dirty="0"/>
                  <a:t>Recall:</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=1=</m:t>
                                              </m:r>
                                              <m:r>
                                                <a:rPr lang="en-US" sz="1800" i="1">
                                                  <a:latin typeface="Cambria Math" panose="02040503050406030204" pitchFamily="18" charset="0"/>
                                                </a:rPr>
                                                <m:t>𝑑𝑟𝑖𝑣𝑖𝑛𝑔</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ln</m:t>
                                  </m:r>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=2=</m:t>
                                              </m:r>
                                              <m:r>
                                                <a:rPr lang="en-US" sz="1800" i="1">
                                                  <a:latin typeface="Cambria Math" panose="02040503050406030204" pitchFamily="18" charset="0"/>
                                                </a:rPr>
                                                <m:t>𝑝𝑢𝑏𝑙𝑖𝑐</m:t>
                                              </m:r>
                                              <m:r>
                                                <a:rPr lang="en-US" sz="1800" i="1">
                                                  <a:latin typeface="Cambria Math" panose="02040503050406030204" pitchFamily="18" charset="0"/>
                                                </a:rPr>
                                                <m:t> </m:t>
                                              </m:r>
                                              <m:r>
                                                <a:rPr lang="en-US" sz="1800" i="1">
                                                  <a:latin typeface="Cambria Math" panose="02040503050406030204" pitchFamily="18" charset="0"/>
                                                </a:rPr>
                                                <m:t>𝑡𝑟𝑎𝑛𝑠𝑖𝑡</m:t>
                                              </m:r>
                                            </m:e>
                                          </m:d>
                                        </m:num>
                                        <m:den>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=3=</m:t>
                                              </m:r>
                                              <m:r>
                                                <a:rPr lang="en-US" sz="1800" i="1">
                                                  <a:latin typeface="Cambria Math" panose="02040503050406030204" pitchFamily="18" charset="0"/>
                                                </a:rPr>
                                                <m:t>𝑤𝑎𝑙𝑘𝑖𝑛𝑔</m:t>
                                              </m:r>
                                            </m:e>
                                          </m:d>
                                        </m:den>
                                      </m:f>
                                    </m:e>
                                  </m:d>
                                </m:e>
                              </m:func>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𝑘</m:t>
                                  </m:r>
                                </m:sub>
                              </m:sSub>
                            </m:e>
                          </m:eqArr>
                        </m:e>
                      </m:d>
                    </m:oMath>
                  </m:oMathPara>
                </a14:m>
                <a:endParaRPr lang="en-US" sz="2000" dirty="0"/>
              </a:p>
              <a:p>
                <a:r>
                  <a:rPr lang="en-US" dirty="0"/>
                  <a:t>This may be written as:</a:t>
                </a:r>
              </a:p>
              <a:p>
                <a:pPr marL="0" indent="0">
                  <a:buNone/>
                </a:pPr>
                <a:r>
                  <a:rPr lang="en-US" b="0" dirty="0"/>
                  <a:t>	</a:t>
                </a:r>
                <a14:m>
                  <m:oMath xmlns:m="http://schemas.openxmlformats.org/officeDocument/2006/math">
                    <m:func>
                      <m:funcPr>
                        <m:ctrlPr>
                          <a:rPr lang="en-US" sz="2100" b="0" i="1" smtClean="0">
                            <a:latin typeface="Cambria Math" panose="02040503050406030204" pitchFamily="18" charset="0"/>
                          </a:rPr>
                        </m:ctrlPr>
                      </m:funcPr>
                      <m:fName>
                        <m:r>
                          <m:rPr>
                            <m:sty m:val="p"/>
                          </m:rPr>
                          <a:rPr lang="en-US" sz="2100" b="0" i="0" smtClean="0">
                            <a:latin typeface="Cambria Math" panose="02040503050406030204" pitchFamily="18" charset="0"/>
                          </a:rPr>
                          <m:t>ln</m:t>
                        </m:r>
                      </m:fName>
                      <m:e>
                        <m:d>
                          <m:dPr>
                            <m:ctrlPr>
                              <a:rPr lang="en-US" sz="2100" i="1">
                                <a:latin typeface="Cambria Math" panose="02040503050406030204" pitchFamily="18" charset="0"/>
                              </a:rPr>
                            </m:ctrlPr>
                          </m:dPr>
                          <m:e>
                            <m:f>
                              <m:fPr>
                                <m:ctrlPr>
                                  <a:rPr lang="en-US" sz="2100" i="1">
                                    <a:latin typeface="Cambria Math" panose="02040503050406030204" pitchFamily="18" charset="0"/>
                                  </a:rPr>
                                </m:ctrlPr>
                              </m:fPr>
                              <m:num>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𝑗</m:t>
                                </m:r>
                                <m:r>
                                  <a:rPr lang="en-US" sz="2100" i="1">
                                    <a:latin typeface="Cambria Math" panose="02040503050406030204" pitchFamily="18" charset="0"/>
                                  </a:rPr>
                                  <m:t>)</m:t>
                                </m:r>
                              </m:num>
                              <m:den>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𝑌</m:t>
                                </m:r>
                                <m:r>
                                  <a:rPr lang="en-US" sz="2100" i="1">
                                    <a:latin typeface="Cambria Math" panose="02040503050406030204" pitchFamily="18" charset="0"/>
                                  </a:rPr>
                                  <m:t>=</m:t>
                                </m:r>
                                <m:r>
                                  <a:rPr lang="en-US" sz="2100" i="1">
                                    <a:latin typeface="Cambria Math" panose="02040503050406030204" pitchFamily="18" charset="0"/>
                                  </a:rPr>
                                  <m:t>𝐽</m:t>
                                </m:r>
                                <m:r>
                                  <a:rPr lang="en-US" sz="2100" i="1">
                                    <a:latin typeface="Cambria Math" panose="02040503050406030204" pitchFamily="18" charset="0"/>
                                  </a:rPr>
                                  <m:t>)</m:t>
                                </m:r>
                              </m:den>
                            </m:f>
                          </m:e>
                        </m:d>
                      </m:e>
                    </m:func>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0</m:t>
                        </m:r>
                        <m:r>
                          <a:rPr lang="en-US" sz="2100" i="1">
                            <a:latin typeface="Cambria Math" panose="02040503050406030204" pitchFamily="18" charset="0"/>
                          </a:rPr>
                          <m:t>𝑗</m:t>
                        </m:r>
                      </m:sub>
                    </m:sSub>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1</m:t>
                        </m:r>
                        <m:r>
                          <a:rPr lang="en-US" sz="2100" i="1">
                            <a:latin typeface="Cambria Math" panose="02040503050406030204" pitchFamily="18" charset="0"/>
                          </a:rPr>
                          <m:t>𝑗</m:t>
                        </m:r>
                      </m:sub>
                    </m:sSub>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smtClean="0">
                            <a:latin typeface="Cambria Math" panose="02040503050406030204" pitchFamily="18" charset="0"/>
                            <a:ea typeface="Cambria Math" panose="02040503050406030204" pitchFamily="18" charset="0"/>
                          </a:rPr>
                          <m:t>𝛽</m:t>
                        </m:r>
                      </m:e>
                      <m:sub>
                        <m:r>
                          <a:rPr lang="en-US" sz="2100" b="0" i="1" smtClean="0">
                            <a:latin typeface="Cambria Math" panose="02040503050406030204" pitchFamily="18" charset="0"/>
                          </a:rPr>
                          <m:t>𝑘</m:t>
                        </m:r>
                        <m:r>
                          <a:rPr lang="en-US" sz="2100" i="1">
                            <a:latin typeface="Cambria Math" panose="02040503050406030204" pitchFamily="18" charset="0"/>
                          </a:rPr>
                          <m:t>𝑗</m:t>
                        </m:r>
                      </m:sub>
                    </m:sSub>
                    <m:sSub>
                      <m:sSubPr>
                        <m:ctrlPr>
                          <a:rPr lang="en-US" sz="2100" i="1">
                            <a:latin typeface="Cambria Math" panose="02040503050406030204" pitchFamily="18" charset="0"/>
                          </a:rPr>
                        </m:ctrlPr>
                      </m:sSubPr>
                      <m:e>
                        <m:r>
                          <a:rPr lang="en-US" sz="2100" b="0" i="1" smtClean="0">
                            <a:latin typeface="Cambria Math" panose="02040503050406030204" pitchFamily="18" charset="0"/>
                          </a:rPr>
                          <m:t>𝑥</m:t>
                        </m:r>
                      </m:e>
                      <m:sub>
                        <m:r>
                          <a:rPr lang="en-US" sz="2100" b="0" i="1" smtClean="0">
                            <a:latin typeface="Cambria Math" panose="02040503050406030204" pitchFamily="18" charset="0"/>
                          </a:rPr>
                          <m:t>𝑘</m:t>
                        </m:r>
                      </m:sub>
                    </m:sSub>
                    <m:r>
                      <a:rPr lang="en-US" sz="2100" b="0" i="1" smtClean="0">
                        <a:latin typeface="Cambria Math" panose="02040503050406030204" pitchFamily="18" charset="0"/>
                      </a:rPr>
                      <m:t>,</m:t>
                    </m:r>
                  </m:oMath>
                </a14:m>
                <a:r>
                  <a:rPr lang="en-US" sz="2000" dirty="0"/>
                  <a:t>			</a:t>
                </a:r>
                <a14:m>
                  <m:oMath xmlns:m="http://schemas.openxmlformats.org/officeDocument/2006/math">
                    <m:r>
                      <a:rPr lang="en-US" sz="2100" b="0" i="1" smtClean="0">
                        <a:latin typeface="Cambria Math" panose="02040503050406030204" pitchFamily="18" charset="0"/>
                      </a:rPr>
                      <m:t>𝑓𝑜𝑟</m:t>
                    </m:r>
                    <m:r>
                      <a:rPr lang="en-US" sz="2100" b="0" i="1" smtClean="0">
                        <a:latin typeface="Cambria Math" panose="02040503050406030204" pitchFamily="18" charset="0"/>
                      </a:rPr>
                      <m:t>   </m:t>
                    </m:r>
                    <m:r>
                      <a:rPr lang="en-US" sz="2100" b="0" i="1" smtClean="0">
                        <a:latin typeface="Cambria Math" panose="02040503050406030204" pitchFamily="18" charset="0"/>
                      </a:rPr>
                      <m:t>𝑗</m:t>
                    </m:r>
                    <m:r>
                      <a:rPr lang="en-US" sz="2100" b="0" i="1" smtClean="0">
                        <a:latin typeface="Cambria Math" panose="02040503050406030204" pitchFamily="18" charset="0"/>
                      </a:rPr>
                      <m:t>=1..</m:t>
                    </m:r>
                    <m:r>
                      <a:rPr lang="en-US" sz="2100" b="0" i="1" smtClean="0">
                        <a:latin typeface="Cambria Math" panose="02040503050406030204" pitchFamily="18" charset="0"/>
                      </a:rPr>
                      <m:t>𝐽</m:t>
                    </m:r>
                    <m:r>
                      <a:rPr lang="en-US" sz="2100" b="0" i="1" smtClean="0">
                        <a:latin typeface="Cambria Math" panose="02040503050406030204" pitchFamily="18" charset="0"/>
                      </a:rPr>
                      <m:t>−1</m:t>
                    </m:r>
                  </m:oMath>
                </a14:m>
                <a:endParaRPr lang="en-US" sz="2100" dirty="0"/>
              </a:p>
              <a:p>
                <a:pPr marL="0" indent="0">
                  <a:buNone/>
                </a:pPr>
                <a:r>
                  <a:rPr lang="en-US" dirty="0"/>
                  <a:t>	where J=3 and k= # of predictors</a:t>
                </a:r>
              </a:p>
              <a:p>
                <a:r>
                  <a:rPr lang="en-US" dirty="0"/>
                  <a:t>This holds when there are more than J=3 categories as well! We’d just use the last (</a:t>
                </a:r>
                <a:r>
                  <a:rPr lang="en-US" dirty="0" err="1"/>
                  <a:t>J</a:t>
                </a:r>
                <a:r>
                  <a:rPr lang="en-US" baseline="30000" dirty="0" err="1"/>
                  <a:t>th</a:t>
                </a:r>
                <a:r>
                  <a:rPr lang="en-US" dirty="0"/>
                  <a:t>) category as the reference category.</a:t>
                </a:r>
              </a:p>
              <a:p>
                <a:r>
                  <a:rPr lang="en-US" dirty="0"/>
                  <a:t>We can also solve for the probabilities that Y=</a:t>
                </a:r>
                <a:r>
                  <a:rPr lang="en-US" i="1" dirty="0"/>
                  <a:t>j</a:t>
                </a:r>
                <a:r>
                  <a:rPr lang="en-US" dirty="0"/>
                  <a:t>, 	</a:t>
                </a:r>
              </a:p>
              <a:p>
                <a:endParaRPr lang="en-US" dirty="0"/>
              </a:p>
              <a:p>
                <a:pPr marL="0" indent="0">
                  <a:buNone/>
                </a:pPr>
                <a:r>
                  <a:rPr lang="en-US" b="0" dirty="0"/>
                  <a:t>				</a:t>
                </a:r>
                <a14:m>
                  <m:oMath xmlns:m="http://schemas.openxmlformats.org/officeDocument/2006/math">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𝑗</m:t>
                                      </m:r>
                                    </m:e>
                                  </m:d>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i="1">
                                      <a:latin typeface="Cambria Math" panose="02040503050406030204" pitchFamily="18" charset="0"/>
                                    </a:rPr>
                                    <m:t>𝑓𝑜𝑟</m:t>
                                  </m:r>
                                  <m:r>
                                    <a:rPr lang="en-US" sz="2400" i="1">
                                      <a:latin typeface="Cambria Math" panose="02040503050406030204" pitchFamily="18" charset="0"/>
                                    </a:rPr>
                                    <m:t>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𝐽</m:t>
                                  </m:r>
                                  <m:r>
                                    <a:rPr lang="en-US" sz="2400" i="1">
                                      <a:latin typeface="Cambria Math" panose="02040503050406030204" pitchFamily="18" charset="0"/>
                                    </a:rPr>
                                    <m:t>−1</m:t>
                                  </m:r>
                                  <m:r>
                                    <m:rPr>
                                      <m:nor/>
                                    </m:rPr>
                                    <a:rPr lang="en-US" sz="2400" dirty="0"/>
                                    <m:t>  </m:t>
                                  </m:r>
                                </m:e>
                              </m:mr>
                            </m:m>
                            <m:r>
                              <a:rPr lang="en-US" sz="2400" b="0" i="1" smtClean="0">
                                <a:latin typeface="Cambria Math" panose="02040503050406030204" pitchFamily="18" charset="0"/>
                              </a:rPr>
                              <m:t> </m:t>
                            </m:r>
                          </m:e>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𝐽</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𝐽</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𝑘𝑖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up>
                                          </m:sSup>
                                        </m:e>
                                      </m:nary>
                                    </m:den>
                                  </m:f>
                                </m:e>
                                <m:e>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𝑙𝑎𝑠𝑡</m:t>
                                  </m:r>
                                  <m:r>
                                    <a:rPr lang="en-US" sz="2400" b="0" i="1" smtClean="0">
                                      <a:latin typeface="Cambria Math" panose="02040503050406030204" pitchFamily="18" charset="0"/>
                                    </a:rPr>
                                    <m:t> </m:t>
                                  </m:r>
                                  <m:r>
                                    <a:rPr lang="en-US" sz="2400" b="0" i="1" smtClean="0">
                                      <a:latin typeface="Cambria Math" panose="02040503050406030204" pitchFamily="18" charset="0"/>
                                    </a:rPr>
                                    <m:t>𝑐𝑎𝑡𝑒𝑔𝑜𝑟𝑦</m:t>
                                  </m:r>
                                  <m:r>
                                    <a:rPr lang="en-US" sz="2400" b="0" i="1" smtClean="0">
                                      <a:latin typeface="Cambria Math" panose="02040503050406030204" pitchFamily="18" charset="0"/>
                                    </a:rPr>
                                    <m:t> </m:t>
                                  </m:r>
                                  <m:r>
                                    <a:rPr lang="en-US" sz="2400" b="0" i="1" smtClean="0">
                                      <a:latin typeface="Cambria Math" panose="02040503050406030204" pitchFamily="18" charset="0"/>
                                    </a:rPr>
                                    <m:t>𝐽</m:t>
                                  </m:r>
                                </m:e>
                              </m:mr>
                            </m:m>
                          </m:e>
                        </m:eqArr>
                      </m:e>
                    </m:d>
                  </m:oMath>
                </a14:m>
                <a:endParaRPr lang="en-US"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914400"/>
                <a:ext cx="12192000" cy="5943599"/>
              </a:xfrm>
              <a:blipFill rotWithShape="0">
                <a:blip r:embed="rId2"/>
                <a:stretch>
                  <a:fillRect l="-650" t="-2359" r="-1000"/>
                </a:stretch>
              </a:blipFill>
            </p:spPr>
            <p:txBody>
              <a:bodyPr/>
              <a:lstStyle/>
              <a:p>
                <a:r>
                  <a:rPr lang="en-US">
                    <a:noFill/>
                  </a:rPr>
                  <a:t> </a:t>
                </a:r>
              </a:p>
            </p:txBody>
          </p:sp>
        </mc:Fallback>
      </mc:AlternateContent>
      <p:sp>
        <p:nvSpPr>
          <p:cNvPr id="4" name="TextBox 3"/>
          <p:cNvSpPr txBox="1"/>
          <p:nvPr/>
        </p:nvSpPr>
        <p:spPr>
          <a:xfrm>
            <a:off x="0" y="6502400"/>
            <a:ext cx="12192000" cy="338554"/>
          </a:xfrm>
          <a:prstGeom prst="rect">
            <a:avLst/>
          </a:prstGeom>
          <a:noFill/>
        </p:spPr>
        <p:txBody>
          <a:bodyPr wrap="square" rtlCol="0">
            <a:spAutoFit/>
          </a:bodyPr>
          <a:lstStyle/>
          <a:p>
            <a:r>
              <a:rPr lang="en-US" sz="1600" dirty="0"/>
              <a:t>Source: Allison, P. D. </a:t>
            </a:r>
            <a:r>
              <a:rPr lang="en-US" sz="1600" i="1" dirty="0"/>
              <a:t>Logistic Regression Using the SAS System: Theory and Application</a:t>
            </a:r>
            <a:endParaRPr lang="en-US" sz="1600" dirty="0"/>
          </a:p>
        </p:txBody>
      </p:sp>
    </p:spTree>
    <p:extLst>
      <p:ext uri="{BB962C8B-B14F-4D97-AF65-F5344CB8AC3E}">
        <p14:creationId xmlns:p14="http://schemas.microsoft.com/office/powerpoint/2010/main" val="1590542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5537200"/>
          </a:xfrm>
        </p:spPr>
        <p:txBody>
          <a:bodyPr>
            <a:normAutofit/>
          </a:bodyPr>
          <a:lstStyle/>
          <a:p>
            <a:r>
              <a:rPr lang="en-US" sz="1800" b="1" dirty="0"/>
              <a:t>Diagnostics and model fit:</a:t>
            </a:r>
            <a:r>
              <a:rPr lang="en-US" sz="1800" dirty="0"/>
              <a:t> Unlike logistic regression where there are many statistics for performing model diagnostics, it is not as straightforward to do diagnostics with multinomial logistic regression models. We will skip this.</a:t>
            </a:r>
          </a:p>
          <a:p>
            <a:r>
              <a:rPr lang="en-US" sz="1800" b="1" dirty="0"/>
              <a:t>Sample size:</a:t>
            </a:r>
            <a:r>
              <a:rPr lang="en-US" sz="1800" dirty="0"/>
              <a:t> Multinomial regression uses a maximum likelihood estimation method and requires a large sample size. It also uses multiple equations. This implies that it requires an even larger sample size than ordinal or binary logistic regression.</a:t>
            </a:r>
          </a:p>
          <a:p>
            <a:r>
              <a:rPr lang="en-US" sz="1800" b="1" dirty="0"/>
              <a:t>Perfect prediction problem:</a:t>
            </a:r>
            <a:r>
              <a:rPr lang="en-US" sz="1800" dirty="0"/>
              <a:t> Perfect prediction means that only one value of a predictor variable is associated with only one value of the response variable. But you can tell from the output of the regression coefficients that something is wrong. You can then do a two-way tabulation of the outcome variable with the problematic variable to confirm this and then rerun the model without the problematic variable.</a:t>
            </a:r>
          </a:p>
          <a:p>
            <a:endParaRPr lang="en-US" sz="1800" dirty="0"/>
          </a:p>
          <a:p>
            <a:endParaRPr lang="en-US" sz="1800" dirty="0"/>
          </a:p>
          <a:p>
            <a:endParaRPr lang="en-US" sz="1800" b="1" dirty="0"/>
          </a:p>
          <a:p>
            <a:r>
              <a:rPr lang="en-US" sz="1800" b="1" dirty="0"/>
              <a:t>Empty cells or small cells:</a:t>
            </a:r>
            <a:r>
              <a:rPr lang="en-US" sz="1800" dirty="0"/>
              <a:t> You should check for empty or small cells by doing a cross-tabulation between categorical predictors and the outcome variable. If a cell has very few cases (a small cell), the model may become unstable or it might not even run at all.</a:t>
            </a:r>
          </a:p>
          <a:p>
            <a:pPr lvl="1"/>
            <a:r>
              <a:rPr lang="en-US" sz="1600" dirty="0"/>
              <a:t>E.g., if we have another predictor, employment type (full time vs. part time) and the cross-tabulation between the dependent variable (mode of transportation) looks like this, we run into a problem with parameter estimation because there are very few full time folks who walk.</a:t>
            </a:r>
          </a:p>
        </p:txBody>
      </p:sp>
      <p:sp>
        <p:nvSpPr>
          <p:cNvPr id="2" name="Title 1"/>
          <p:cNvSpPr>
            <a:spLocks noGrp="1"/>
          </p:cNvSpPr>
          <p:nvPr>
            <p:ph type="title"/>
          </p:nvPr>
        </p:nvSpPr>
        <p:spPr>
          <a:xfrm>
            <a:off x="0" y="1"/>
            <a:ext cx="12192000" cy="901699"/>
          </a:xfrm>
        </p:spPr>
        <p:txBody>
          <a:bodyPr/>
          <a:lstStyle/>
          <a:p>
            <a:r>
              <a:rPr lang="en-US" dirty="0"/>
              <a:t>Goodness of Model Fit</a:t>
            </a:r>
          </a:p>
        </p:txBody>
      </p:sp>
      <p:sp>
        <p:nvSpPr>
          <p:cNvPr id="4" name="TextBox 3"/>
          <p:cNvSpPr txBox="1"/>
          <p:nvPr/>
        </p:nvSpPr>
        <p:spPr>
          <a:xfrm>
            <a:off x="0" y="6515100"/>
            <a:ext cx="12192000" cy="338554"/>
          </a:xfrm>
          <a:prstGeom prst="rect">
            <a:avLst/>
          </a:prstGeom>
          <a:noFill/>
        </p:spPr>
        <p:txBody>
          <a:bodyPr wrap="square" rtlCol="0">
            <a:spAutoFit/>
          </a:bodyPr>
          <a:lstStyle/>
          <a:p>
            <a:r>
              <a:rPr lang="en-US" sz="1600" dirty="0"/>
              <a:t>Copied (pretty much verbatim) from: </a:t>
            </a:r>
            <a:r>
              <a:rPr lang="en-US" sz="1600" dirty="0">
                <a:hlinkClick r:id="rId2"/>
              </a:rPr>
              <a:t>http://www.ats.ucla.edu/stat/r/dae/mlogit.htm</a:t>
            </a:r>
            <a:r>
              <a:rPr lang="en-US" sz="1600" dirty="0"/>
              <a:t> and </a:t>
            </a:r>
            <a:r>
              <a:rPr lang="en-US" sz="1600" dirty="0">
                <a:hlinkClick r:id="rId3"/>
              </a:rPr>
              <a:t>http://www.ats.ucla.edu/stat/stata/dae/mlogit.htm</a:t>
            </a:r>
            <a:r>
              <a:rPr lang="en-US" sz="1600" dirty="0"/>
              <a:t>.</a:t>
            </a:r>
          </a:p>
        </p:txBody>
      </p:sp>
      <p:graphicFrame>
        <p:nvGraphicFramePr>
          <p:cNvPr id="5" name="Table 4"/>
          <p:cNvGraphicFramePr>
            <a:graphicFrameLocks noGrp="1"/>
          </p:cNvGraphicFramePr>
          <p:nvPr>
            <p:extLst>
              <p:ext uri="{D42A27DB-BD31-4B8C-83A1-F6EECF244321}">
                <p14:modId xmlns:p14="http://schemas.microsoft.com/office/powerpoint/2010/main" val="1915074385"/>
              </p:ext>
            </p:extLst>
          </p:nvPr>
        </p:nvGraphicFramePr>
        <p:xfrm>
          <a:off x="3784600" y="5597525"/>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389</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a:effectLst/>
                        </a:rPr>
                        <a:t>168</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1207115"/>
              </p:ext>
            </p:extLst>
          </p:nvPr>
        </p:nvGraphicFramePr>
        <p:xfrm>
          <a:off x="2057400" y="3084512"/>
          <a:ext cx="4622800" cy="942975"/>
        </p:xfrm>
        <a:graphic>
          <a:graphicData uri="http://schemas.openxmlformats.org/drawingml/2006/table">
            <a:tbl>
              <a:tblPr>
                <a:tableStyleId>{5C22544A-7EE6-4342-B048-85BDC9FD1C3A}</a:tableStyleId>
              </a:tblPr>
              <a:tblGrid>
                <a:gridCol w="1377854">
                  <a:extLst>
                    <a:ext uri="{9D8B030D-6E8A-4147-A177-3AD203B41FA5}">
                      <a16:colId xmlns:a16="http://schemas.microsoft.com/office/drawing/2014/main" val="20000"/>
                    </a:ext>
                  </a:extLst>
                </a:gridCol>
                <a:gridCol w="1058351">
                  <a:extLst>
                    <a:ext uri="{9D8B030D-6E8A-4147-A177-3AD203B41FA5}">
                      <a16:colId xmlns:a16="http://schemas.microsoft.com/office/drawing/2014/main" val="20001"/>
                    </a:ext>
                  </a:extLst>
                </a:gridCol>
                <a:gridCol w="1003437">
                  <a:extLst>
                    <a:ext uri="{9D8B030D-6E8A-4147-A177-3AD203B41FA5}">
                      <a16:colId xmlns:a16="http://schemas.microsoft.com/office/drawing/2014/main" val="20002"/>
                    </a:ext>
                  </a:extLst>
                </a:gridCol>
                <a:gridCol w="1183158">
                  <a:extLst>
                    <a:ext uri="{9D8B030D-6E8A-4147-A177-3AD203B41FA5}">
                      <a16:colId xmlns:a16="http://schemas.microsoft.com/office/drawing/2014/main" val="20003"/>
                    </a:ext>
                  </a:extLst>
                </a:gridCol>
              </a:tblGrid>
              <a:tr h="266700">
                <a:tc>
                  <a:txBody>
                    <a:bodyPr/>
                    <a:lstStyle/>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Driving</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Transit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b="1" u="none" strike="noStrike" dirty="0">
                          <a:effectLst/>
                        </a:rPr>
                        <a:t>Walking</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66700">
                <a:tc>
                  <a:txBody>
                    <a:bodyPr/>
                    <a:lstStyle/>
                    <a:p>
                      <a:pPr algn="ctr" fontAlgn="ctr"/>
                      <a:r>
                        <a:rPr lang="en-US" sz="2000" b="1" u="none" strike="noStrike" dirty="0">
                          <a:effectLst/>
                        </a:rPr>
                        <a:t>Full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580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66700">
                <a:tc>
                  <a:txBody>
                    <a:bodyPr/>
                    <a:lstStyle/>
                    <a:p>
                      <a:pPr algn="ctr" fontAlgn="ctr"/>
                      <a:r>
                        <a:rPr lang="en-US" sz="2000" b="1" u="none" strike="noStrike" dirty="0">
                          <a:effectLst/>
                        </a:rPr>
                        <a:t>Part Time</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384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477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p:sp>
        <p:nvSpPr>
          <p:cNvPr id="9" name="TextBox 8"/>
          <p:cNvSpPr txBox="1"/>
          <p:nvPr/>
        </p:nvSpPr>
        <p:spPr>
          <a:xfrm>
            <a:off x="7503885" y="3381156"/>
            <a:ext cx="4296228" cy="646331"/>
          </a:xfrm>
          <a:prstGeom prst="rect">
            <a:avLst/>
          </a:prstGeom>
          <a:noFill/>
        </p:spPr>
        <p:txBody>
          <a:bodyPr wrap="square" rtlCol="0">
            <a:spAutoFit/>
          </a:bodyPr>
          <a:lstStyle/>
          <a:p>
            <a:r>
              <a:rPr lang="en-US" dirty="0"/>
              <a:t>Here, all the full-time employees are drivers: Problem!</a:t>
            </a:r>
          </a:p>
        </p:txBody>
      </p:sp>
    </p:spTree>
    <p:extLst>
      <p:ext uri="{BB962C8B-B14F-4D97-AF65-F5344CB8AC3E}">
        <p14:creationId xmlns:p14="http://schemas.microsoft.com/office/powerpoint/2010/main" val="37875512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65200"/>
          </a:xfrm>
        </p:spPr>
        <p:txBody>
          <a:bodyPr>
            <a:normAutofit/>
          </a:bodyPr>
          <a:lstStyle/>
          <a:p>
            <a:r>
              <a:rPr lang="en-US" dirty="0"/>
              <a:t>What If You Have an Ordinal DV?</a:t>
            </a:r>
          </a:p>
        </p:txBody>
      </p:sp>
      <p:sp>
        <p:nvSpPr>
          <p:cNvPr id="3" name="Content Placeholder 2"/>
          <p:cNvSpPr>
            <a:spLocks noGrp="1"/>
          </p:cNvSpPr>
          <p:nvPr>
            <p:ph idx="1"/>
          </p:nvPr>
        </p:nvSpPr>
        <p:spPr>
          <a:xfrm>
            <a:off x="0" y="974724"/>
            <a:ext cx="12192000" cy="5883276"/>
          </a:xfrm>
        </p:spPr>
        <p:txBody>
          <a:bodyPr>
            <a:normAutofit fontScale="77500" lnSpcReduction="20000"/>
          </a:bodyPr>
          <a:lstStyle/>
          <a:p>
            <a:r>
              <a:rPr lang="en-US" dirty="0"/>
              <a:t>Logistic regression can also be extended to models with ordinal dependent variables.</a:t>
            </a:r>
          </a:p>
          <a:p>
            <a:pPr lvl="1"/>
            <a:r>
              <a:rPr lang="en-US" dirty="0"/>
              <a:t>Ordinal logistic regression, AKA ordered logistic regression AKA ordinal regression AKA proportional odds model</a:t>
            </a:r>
          </a:p>
          <a:p>
            <a:r>
              <a:rPr lang="en-US" dirty="0"/>
              <a:t>We assign numeric values to the different categories according to their order</a:t>
            </a:r>
          </a:p>
          <a:p>
            <a:pPr lvl="1"/>
            <a:r>
              <a:rPr lang="en-US" dirty="0"/>
              <a:t>Ratings: 1=strongly disagree, 2=disagree, 3=agree, 4=strongly agree</a:t>
            </a:r>
          </a:p>
          <a:p>
            <a:pPr lvl="1"/>
            <a:r>
              <a:rPr lang="en-US" dirty="0"/>
              <a:t>Education: 1=less than high school, 2=high school, 3=more than high school</a:t>
            </a:r>
          </a:p>
          <a:p>
            <a:pPr lvl="1"/>
            <a:r>
              <a:rPr lang="en-US" dirty="0" err="1"/>
              <a:t>Urbanicity</a:t>
            </a:r>
            <a:r>
              <a:rPr lang="en-US" dirty="0"/>
              <a:t>: 1=rural, 2=suburban, 3=urban</a:t>
            </a:r>
          </a:p>
          <a:p>
            <a:pPr lvl="1"/>
            <a:r>
              <a:rPr lang="en-US" dirty="0"/>
              <a:t>Housing type: 1=single house, 2=duplex, 3=triplex, 4=</a:t>
            </a:r>
            <a:r>
              <a:rPr lang="en-US" dirty="0" err="1"/>
              <a:t>quadruplex</a:t>
            </a:r>
            <a:r>
              <a:rPr lang="en-US" dirty="0"/>
              <a:t>, 5=more than 4 units</a:t>
            </a:r>
          </a:p>
          <a:p>
            <a:pPr lvl="1"/>
            <a:r>
              <a:rPr lang="en-US" dirty="0"/>
              <a:t>Grades: 1=A, 2=B, 3=C, 4=D, 5=F</a:t>
            </a:r>
          </a:p>
          <a:p>
            <a:pPr lvl="1"/>
            <a:r>
              <a:rPr lang="en-US" dirty="0"/>
              <a:t>Employment: 1=unemployed, 2=part time, 3=full time</a:t>
            </a:r>
          </a:p>
          <a:p>
            <a:r>
              <a:rPr lang="en-US" dirty="0"/>
              <a:t>Note: variables above cannot be viewed as continuous since a 1 unit difference between different categories of the variable doesn’t always have the same magnitude. </a:t>
            </a:r>
          </a:p>
          <a:p>
            <a:pPr lvl="1"/>
            <a:r>
              <a:rPr lang="en-US" dirty="0"/>
              <a:t>Ratings: Difference between 1=strongly disagree and 2=disagree is 1; so is the difference between 2=disagree and 3=agree</a:t>
            </a:r>
          </a:p>
          <a:p>
            <a:pPr lvl="1"/>
            <a:r>
              <a:rPr lang="en-US" dirty="0"/>
              <a:t>However, practically speaking, the difference between disagree and agree is probably larger than between strongly disagree and disagree.</a:t>
            </a:r>
          </a:p>
          <a:p>
            <a:r>
              <a:rPr lang="en-US" dirty="0"/>
              <a:t>Numbers that we use to label the values of variables aren’t very important – as long as the order holds!</a:t>
            </a:r>
          </a:p>
          <a:p>
            <a:r>
              <a:rPr lang="en-US" dirty="0"/>
              <a:t>There are issues with ignoring the order of the categories and using multinomial logistic regression for ordinal dependent variables (though it is sometimes done in practice).</a:t>
            </a:r>
          </a:p>
          <a:p>
            <a:r>
              <a:rPr lang="en-US" dirty="0"/>
              <a:t>We won’t have time to cover it in class, but the method is described here: </a:t>
            </a:r>
            <a:r>
              <a:rPr lang="en-US" dirty="0">
                <a:hlinkClick r:id="rId2"/>
              </a:rPr>
              <a:t>http://www.ats.ucla.edu/stat/r/dae/ologit.htm</a:t>
            </a:r>
            <a:r>
              <a:rPr lang="en-US" dirty="0"/>
              <a:t>.</a:t>
            </a:r>
          </a:p>
        </p:txBody>
      </p:sp>
    </p:spTree>
    <p:extLst>
      <p:ext uri="{BB962C8B-B14F-4D97-AF65-F5344CB8AC3E}">
        <p14:creationId xmlns:p14="http://schemas.microsoft.com/office/powerpoint/2010/main" val="263679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7604"/>
          </a:xfrm>
        </p:spPr>
        <p:txBody>
          <a:bodyPr/>
          <a:lstStyle/>
          <a:p>
            <a:r>
              <a:rPr lang="en-US" dirty="0"/>
              <a:t>This Translator Function Might Look Like This</a:t>
            </a:r>
          </a:p>
        </p:txBody>
      </p:sp>
      <mc:AlternateContent xmlns:mc="http://schemas.openxmlformats.org/markup-compatibility/2006" xmlns:a14="http://schemas.microsoft.com/office/drawing/2010/main">
        <mc:Choice Requires="a14">
          <p:sp>
            <p:nvSpPr>
              <p:cNvPr id="4" name="TextBox 3"/>
              <p:cNvSpPr txBox="1"/>
              <p:nvPr/>
            </p:nvSpPr>
            <p:spPr>
              <a:xfrm>
                <a:off x="6915955" y="997909"/>
                <a:ext cx="5276045" cy="5632311"/>
              </a:xfrm>
              <a:prstGeom prst="rect">
                <a:avLst/>
              </a:prstGeom>
              <a:noFill/>
            </p:spPr>
            <p:txBody>
              <a:bodyPr wrap="square" rtlCol="0">
                <a:spAutoFit/>
              </a:bodyPr>
              <a:lstStyle/>
              <a:p>
                <a:r>
                  <a:rPr lang="en-US" dirty="0"/>
                  <a:t>Of note:</a:t>
                </a:r>
              </a:p>
              <a:p>
                <a:pPr marL="285750" indent="-285750">
                  <a:buFont typeface="Arial" panose="020B0604020202020204" pitchFamily="34" charset="0"/>
                  <a:buChar char="•"/>
                </a:pPr>
                <a:r>
                  <a:rPr lang="en-US" dirty="0"/>
                  <a:t>Red line represents the problematic linear model,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endParaRPr lang="en-US" dirty="0"/>
              </a:p>
              <a:p>
                <a:endParaRPr lang="en-US" dirty="0"/>
              </a:p>
              <a:p>
                <a:pPr marL="285750" indent="-285750">
                  <a:buFont typeface="Arial" panose="020B0604020202020204" pitchFamily="34" charset="0"/>
                  <a:buChar char="•"/>
                </a:pPr>
                <a:r>
                  <a:rPr lang="en-US" dirty="0"/>
                  <a:t>It is problematic because we can’t have probabilities that aren’t within the [0,1] range.</a:t>
                </a:r>
              </a:p>
              <a:p>
                <a:pPr marL="342900" indent="-342900">
                  <a:buAutoNum type="arabicParenR"/>
                </a:pPr>
                <a:endParaRPr lang="en-US" dirty="0"/>
              </a:p>
              <a:p>
                <a:pPr marL="285750" indent="-285750">
                  <a:buFont typeface="Arial" panose="020B0604020202020204" pitchFamily="34" charset="0"/>
                  <a:buChar char="•"/>
                </a:pPr>
                <a:r>
                  <a:rPr lang="en-US" dirty="0"/>
                  <a:t>Blue curve translator represents the model we would like to see: </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the translator curve approaches a probability of 1</a:t>
                </a:r>
              </a:p>
              <a:p>
                <a:pPr marL="742950" lvl="1" indent="-285750">
                  <a:buFont typeface="Arial" panose="020B0604020202020204" pitchFamily="34" charset="0"/>
                  <a:buChar char="•"/>
                </a:pPr>
                <a:r>
                  <a:rPr lang="en-US" dirty="0"/>
                  <a:t>As </a:t>
                </a:r>
                <a14:m>
                  <m:oMath xmlns:m="http://schemas.openxmlformats.org/officeDocument/2006/math">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𝑦</m:t>
                        </m:r>
                      </m:e>
                    </m:acc>
                  </m:oMath>
                </a14:m>
                <a:r>
                  <a:rPr lang="en-US" dirty="0"/>
                  <a:t> in the linear model approaches - ∞, the translator curve approaches a probability of 0. </a:t>
                </a:r>
              </a:p>
              <a:p>
                <a:pPr marL="742950" lvl="1" indent="-285750">
                  <a:buFont typeface="Arial" panose="020B0604020202020204" pitchFamily="34" charset="0"/>
                  <a:buChar char="•"/>
                </a:pPr>
                <a:r>
                  <a:rPr lang="en-US" dirty="0"/>
                  <a:t>This is ALL we should be looking at for now</a:t>
                </a:r>
              </a:p>
              <a:p>
                <a:pPr marL="1200150" lvl="2" indent="-285750">
                  <a:buFont typeface="Arial" panose="020B0604020202020204" pitchFamily="34" charset="0"/>
                  <a:buChar char="•"/>
                </a:pPr>
                <a:r>
                  <a:rPr lang="en-US" dirty="0"/>
                  <a:t>The intersection points between the red linear model best fit line and the translator curve isn’t very meaningful, but we’ll talk more about where the translator curve takes on the value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=0.5</m:t>
                    </m:r>
                  </m:oMath>
                </a14:m>
                <a:r>
                  <a:rPr lang="en-US" dirty="0"/>
                  <a:t> a bit later!</a:t>
                </a:r>
              </a:p>
            </p:txBody>
          </p:sp>
        </mc:Choice>
        <mc:Fallback xmlns="">
          <p:sp>
            <p:nvSpPr>
              <p:cNvPr id="4" name="TextBox 3"/>
              <p:cNvSpPr txBox="1">
                <a:spLocks noRot="1" noChangeAspect="1" noMove="1" noResize="1" noEditPoints="1" noAdjustHandles="1" noChangeArrowheads="1" noChangeShapeType="1" noTextEdit="1"/>
              </p:cNvSpPr>
              <p:nvPr/>
            </p:nvSpPr>
            <p:spPr>
              <a:xfrm>
                <a:off x="6915955" y="997909"/>
                <a:ext cx="5276045" cy="5632311"/>
              </a:xfrm>
              <a:prstGeom prst="rect">
                <a:avLst/>
              </a:prstGeom>
              <a:blipFill rotWithShape="0">
                <a:blip r:embed="rId2"/>
                <a:stretch>
                  <a:fillRect l="-1040" t="-649" r="-809" b="-75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32276" y="978795"/>
            <a:ext cx="6286500" cy="5029200"/>
          </a:xfrm>
          <a:prstGeom prst="rect">
            <a:avLst/>
          </a:prstGeom>
        </p:spPr>
      </p:pic>
    </p:spTree>
    <p:extLst>
      <p:ext uri="{BB962C8B-B14F-4D97-AF65-F5344CB8AC3E}">
        <p14:creationId xmlns:p14="http://schemas.microsoft.com/office/powerpoint/2010/main" val="375422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4150" y="557381"/>
            <a:ext cx="6955911" cy="6072168"/>
          </a:xfrm>
          <a:prstGeom prst="rect">
            <a:avLst/>
          </a:prstGeom>
        </p:spPr>
      </p:pic>
      <p:sp>
        <p:nvSpPr>
          <p:cNvPr id="5" name="Title 1"/>
          <p:cNvSpPr>
            <a:spLocks noGrp="1"/>
          </p:cNvSpPr>
          <p:nvPr>
            <p:ph type="title"/>
          </p:nvPr>
        </p:nvSpPr>
        <p:spPr>
          <a:xfrm>
            <a:off x="0" y="0"/>
            <a:ext cx="10515600" cy="817604"/>
          </a:xfrm>
        </p:spPr>
        <p:txBody>
          <a:bodyPr/>
          <a:lstStyle/>
          <a:p>
            <a:r>
              <a:rPr lang="en-US" dirty="0"/>
              <a:t>Example with Data</a:t>
            </a:r>
          </a:p>
        </p:txBody>
      </p:sp>
    </p:spTree>
    <p:extLst>
      <p:ext uri="{BB962C8B-B14F-4D97-AF65-F5344CB8AC3E}">
        <p14:creationId xmlns:p14="http://schemas.microsoft.com/office/powerpoint/2010/main" val="3792638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16785</TotalTime>
  <Words>13723</Words>
  <Application>Microsoft Office PowerPoint</Application>
  <PresentationFormat>Widescreen</PresentationFormat>
  <Paragraphs>822</Paragraphs>
  <Slides>77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Calibri Light</vt:lpstr>
      <vt:lpstr>Cambria Math</vt:lpstr>
      <vt:lpstr>Courier New</vt:lpstr>
      <vt:lpstr>Wingdings 2</vt:lpstr>
      <vt:lpstr>Office Theme</vt:lpstr>
      <vt:lpstr>Introduction to Logistic Regression</vt:lpstr>
      <vt:lpstr>Introduction</vt:lpstr>
      <vt:lpstr>Introduction (Cont’d)</vt:lpstr>
      <vt:lpstr>Issues with OLS when DV is binary</vt:lpstr>
      <vt:lpstr>Potentially Getting Around the Issue</vt:lpstr>
      <vt:lpstr>But What Can We Get From the Earlier Results?</vt:lpstr>
      <vt:lpstr>We Want a Translator Function Such That</vt:lpstr>
      <vt:lpstr>This Translator Function Might Look Like This</vt:lpstr>
      <vt:lpstr>Example with Data</vt:lpstr>
      <vt:lpstr>Examples of Translator Functions</vt:lpstr>
      <vt:lpstr>The Logit Function</vt:lpstr>
      <vt:lpstr>A Bit More About Odds     </vt:lpstr>
      <vt:lpstr>What Happens If We Take the Log of the Odds?</vt:lpstr>
      <vt:lpstr>The Logistic Function (AKA Inverse-Logit Function)</vt:lpstr>
      <vt:lpstr>Properties of the Logistic Function</vt:lpstr>
      <vt:lpstr>Maximum Likelihood Estimation (MLE) of Parameters</vt:lpstr>
      <vt:lpstr>What Happens When We Have 2+ Predictors?</vt:lpstr>
      <vt:lpstr>Assumptions of Logistic Regression</vt:lpstr>
      <vt:lpstr>Let’s Run Some Regressions!</vt:lpstr>
      <vt:lpstr>R Code</vt:lpstr>
      <vt:lpstr>Output</vt:lpstr>
      <vt:lpstr>Let’s First Run an Intercept-Only Model in R: p=e^(β_0 )/(1+e^(β_0 ) )</vt:lpstr>
      <vt:lpstr>Let’s Run a Model with 1 Continuous Predictor: p=e^(β_0+β_1 x_1 )/(1+e^(β_0+β_1 x_1 ) )</vt:lpstr>
      <vt:lpstr>Model with 1 Continuous Predictor (Cont’d)</vt:lpstr>
      <vt:lpstr>Model with 1 Continuous Predictor (Cont’d)</vt:lpstr>
      <vt:lpstr>Interpretation</vt:lpstr>
      <vt:lpstr>Interpretation</vt:lpstr>
      <vt:lpstr>PowerPoint Presentation</vt:lpstr>
      <vt:lpstr>PowerPoint Presentation</vt:lpstr>
      <vt:lpstr>Model with Several Predictors</vt:lpstr>
      <vt:lpstr>Imagine All Predictors Are Significant!</vt:lpstr>
      <vt:lpstr>Elaborating…</vt:lpstr>
      <vt:lpstr>Elaborating…</vt:lpstr>
      <vt:lpstr>Example</vt:lpstr>
      <vt:lpstr>Calculating Odds Ratios from β Coefficients in R</vt:lpstr>
      <vt:lpstr>Merging Odds Ratios to β Coefficients in R</vt:lpstr>
      <vt:lpstr>Hypothesis Tests</vt:lpstr>
      <vt:lpstr>R-Squared</vt:lpstr>
      <vt:lpstr>Goodness of Model Fit Statistics</vt:lpstr>
      <vt:lpstr>What Are Relatively High and Relatively Low Probabilities?</vt:lpstr>
      <vt:lpstr>Another Example</vt:lpstr>
      <vt:lpstr>How Do I Choose a Cut-Off Value?</vt:lpstr>
      <vt:lpstr>For Now, Let’s Stick to Cut-off Value of 0.5</vt:lpstr>
      <vt:lpstr>Some Formal Definitions</vt:lpstr>
      <vt:lpstr>Table In R…</vt:lpstr>
      <vt:lpstr>Results</vt:lpstr>
      <vt:lpstr>ROC Curves</vt:lpstr>
      <vt:lpstr>ROC Curves</vt:lpstr>
      <vt:lpstr>Identifying probability cut-offs based on ROC Curves</vt:lpstr>
      <vt:lpstr>Area Under ROC Curves</vt:lpstr>
      <vt:lpstr>Let’s do this for our problem, in R…</vt:lpstr>
      <vt:lpstr>In R (Cont’d)…</vt:lpstr>
      <vt:lpstr>In R (Cont’d)…</vt:lpstr>
      <vt:lpstr>Interpretation of the AUC</vt:lpstr>
      <vt:lpstr>Cross-Validation</vt:lpstr>
      <vt:lpstr>Modeling Rare Events</vt:lpstr>
      <vt:lpstr>Spatial regression models for binary dependent variables</vt:lpstr>
      <vt:lpstr>What happens if your DV is nominal with 3+ categories?</vt:lpstr>
      <vt:lpstr>Example</vt:lpstr>
      <vt:lpstr>How Do We Handle This Problem?</vt:lpstr>
      <vt:lpstr>Proof</vt:lpstr>
      <vt:lpstr>A Little Algebra Later…</vt:lpstr>
      <vt:lpstr>Translating to English</vt:lpstr>
      <vt:lpstr>Translating to English (Cont’d)</vt:lpstr>
      <vt:lpstr>Results</vt:lpstr>
      <vt:lpstr>Interpretation of Multinomial Logit Coefficients (Cont’d)</vt:lpstr>
      <vt:lpstr>Interpretation of Multinomial Logit Coefficients (Cont’d)</vt:lpstr>
      <vt:lpstr>The Previous Slides Assumed All Variables Were Significant</vt:lpstr>
      <vt:lpstr>How Do We Compare Y=1 and Y=2?</vt:lpstr>
      <vt:lpstr>In R…</vt:lpstr>
      <vt:lpstr>How Do I Read That Output!?</vt:lpstr>
      <vt:lpstr>Best to Rearrange Output</vt:lpstr>
      <vt:lpstr>Best to Rearrange Output (Cont’d)</vt:lpstr>
      <vt:lpstr>Comparing Categories Y=1 and Y=2 (Reference Category is Y=2)</vt:lpstr>
      <vt:lpstr>What If There Are More Than 3 Categories?</vt:lpstr>
      <vt:lpstr>Goodness of Model Fit</vt:lpstr>
      <vt:lpstr>What If You Have an Ordinal DV?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Logistic Regression</dc:title>
  <dc:creator>Eugene Brusilovskiy</dc:creator>
  <cp:lastModifiedBy>Eugene Brusilovskiy</cp:lastModifiedBy>
  <cp:revision>415</cp:revision>
  <dcterms:created xsi:type="dcterms:W3CDTF">2015-05-14T19:31:27Z</dcterms:created>
  <dcterms:modified xsi:type="dcterms:W3CDTF">2023-05-26T16:47:32Z</dcterms:modified>
</cp:coreProperties>
</file>