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5" r:id="rId3"/>
    <p:sldId id="292" r:id="rId4"/>
    <p:sldId id="258" r:id="rId5"/>
    <p:sldId id="293" r:id="rId6"/>
    <p:sldId id="286" r:id="rId7"/>
    <p:sldId id="274" r:id="rId8"/>
    <p:sldId id="273" r:id="rId9"/>
    <p:sldId id="275" r:id="rId10"/>
    <p:sldId id="282" r:id="rId11"/>
    <p:sldId id="290" r:id="rId12"/>
    <p:sldId id="283" r:id="rId13"/>
    <p:sldId id="291" r:id="rId14"/>
    <p:sldId id="272" r:id="rId15"/>
    <p:sldId id="285" r:id="rId16"/>
    <p:sldId id="288" r:id="rId17"/>
    <p:sldId id="294" r:id="rId18"/>
    <p:sldId id="295" r:id="rId19"/>
    <p:sldId id="268" r:id="rId20"/>
    <p:sldId id="260" r:id="rId21"/>
    <p:sldId id="269" r:id="rId22"/>
    <p:sldId id="263" r:id="rId23"/>
    <p:sldId id="289" r:id="rId24"/>
    <p:sldId id="262" r:id="rId25"/>
    <p:sldId id="270"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ugene Brusilovskiy" initials="EB" lastIdx="1" clrIdx="0">
    <p:extLst>
      <p:ext uri="{19B8F6BF-5375-455C-9EA6-DF929625EA0E}">
        <p15:presenceInfo xmlns:p15="http://schemas.microsoft.com/office/powerpoint/2012/main" userId="S-1-5-21-3496871491-3148157022-986074665-1525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16" y="1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01231B3-F136-465C-B1D2-1C4B477EB1A0}" type="slidenum">
              <a:rPr lang="en-US"/>
              <a:pPr>
                <a:defRPr/>
              </a:pPr>
              <a:t>‹#›</a:t>
            </a:fld>
            <a:endParaRPr lang="en-US"/>
          </a:p>
        </p:txBody>
      </p:sp>
    </p:spTree>
    <p:extLst>
      <p:ext uri="{BB962C8B-B14F-4D97-AF65-F5344CB8AC3E}">
        <p14:creationId xmlns:p14="http://schemas.microsoft.com/office/powerpoint/2010/main" val="9846454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15DA17-24B2-4649-A6A0-A68F3232DB33}" type="slidenum">
              <a:rPr lang="en-US" smtClean="0"/>
              <a:pPr eaLnBrk="1" hangingPunct="1"/>
              <a:t>1</a:t>
            </a:fld>
            <a:endParaRPr lang="en-US"/>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2380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203EC0D-0FD3-4510-8BE9-A512A0865E6C}" type="slidenum">
              <a:rPr lang="en-US" smtClean="0"/>
              <a:pPr eaLnBrk="1" hangingPunct="1"/>
              <a:t>2</a:t>
            </a:fld>
            <a:endParaRPr 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21907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E8296D9-73E4-4FD1-A847-C3E87A2AF560}" type="slidenum">
              <a:rPr lang="en-US" smtClean="0"/>
              <a:pPr eaLnBrk="1" hangingPunct="1"/>
              <a:t>4</a:t>
            </a:fld>
            <a:endParaRPr lang="en-US"/>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341102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64E85C5-32C1-43B0-8B81-8B0B9234C0E7}" type="slidenum">
              <a:rPr lang="en-US" smtClean="0"/>
              <a:pPr eaLnBrk="1" hangingPunct="1"/>
              <a:t>16</a:t>
            </a:fld>
            <a:endParaRPr 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50839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64E85C5-32C1-43B0-8B81-8B0B9234C0E7}" type="slidenum">
              <a:rPr lang="en-US" smtClean="0"/>
              <a:pPr eaLnBrk="1" hangingPunct="1"/>
              <a:t>19</a:t>
            </a:fld>
            <a:endParaRPr 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50839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843D7C8-186A-4C7E-B6E3-841A45E9CFC4}" type="slidenum">
              <a:rPr lang="en-US" smtClean="0"/>
              <a:pPr eaLnBrk="1" hangingPunct="1"/>
              <a:t>20</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341542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DA3C5F7-77F2-41A5-ABE5-B051ED32BA0F}" type="slidenum">
              <a:rPr lang="en-US" smtClean="0"/>
              <a:pPr eaLnBrk="1" hangingPunct="1"/>
              <a:t>22</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22600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018F257-11AF-4C64-AE38-BB35BE3DFF59}" type="slidenum">
              <a:rPr lang="en-US" smtClean="0"/>
              <a:pPr eaLnBrk="1" hangingPunct="1"/>
              <a:t>24</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113398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B2C0C57-87DA-4285-86CA-F429D1F2C223}" type="slidenum">
              <a:rPr lang="en-US"/>
              <a:pPr>
                <a:defRPr/>
              </a:pPr>
              <a:t>‹#›</a:t>
            </a:fld>
            <a:endParaRPr lang="en-US"/>
          </a:p>
        </p:txBody>
      </p:sp>
    </p:spTree>
    <p:extLst>
      <p:ext uri="{BB962C8B-B14F-4D97-AF65-F5344CB8AC3E}">
        <p14:creationId xmlns:p14="http://schemas.microsoft.com/office/powerpoint/2010/main" val="1313541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E5DFB79-7237-4D1A-B231-24B007FDB527}" type="slidenum">
              <a:rPr lang="en-US"/>
              <a:pPr>
                <a:defRPr/>
              </a:pPr>
              <a:t>‹#›</a:t>
            </a:fld>
            <a:endParaRPr lang="en-US"/>
          </a:p>
        </p:txBody>
      </p:sp>
    </p:spTree>
    <p:extLst>
      <p:ext uri="{BB962C8B-B14F-4D97-AF65-F5344CB8AC3E}">
        <p14:creationId xmlns:p14="http://schemas.microsoft.com/office/powerpoint/2010/main" val="813260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7A490E-B484-4FF1-B72A-D57823BB7DE0}" type="slidenum">
              <a:rPr lang="en-US"/>
              <a:pPr>
                <a:defRPr/>
              </a:pPr>
              <a:t>‹#›</a:t>
            </a:fld>
            <a:endParaRPr lang="en-US"/>
          </a:p>
        </p:txBody>
      </p:sp>
    </p:spTree>
    <p:extLst>
      <p:ext uri="{BB962C8B-B14F-4D97-AF65-F5344CB8AC3E}">
        <p14:creationId xmlns:p14="http://schemas.microsoft.com/office/powerpoint/2010/main" val="43183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2CFB389-9CDD-4476-A784-FFB91069E518}" type="slidenum">
              <a:rPr lang="en-US"/>
              <a:pPr>
                <a:defRPr/>
              </a:pPr>
              <a:t>‹#›</a:t>
            </a:fld>
            <a:endParaRPr lang="en-US"/>
          </a:p>
        </p:txBody>
      </p:sp>
    </p:spTree>
    <p:extLst>
      <p:ext uri="{BB962C8B-B14F-4D97-AF65-F5344CB8AC3E}">
        <p14:creationId xmlns:p14="http://schemas.microsoft.com/office/powerpoint/2010/main" val="133569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603211-EBFA-4F37-A937-57841EC5C5A8}" type="slidenum">
              <a:rPr lang="en-US"/>
              <a:pPr>
                <a:defRPr/>
              </a:pPr>
              <a:t>‹#›</a:t>
            </a:fld>
            <a:endParaRPr lang="en-US"/>
          </a:p>
        </p:txBody>
      </p:sp>
    </p:spTree>
    <p:extLst>
      <p:ext uri="{BB962C8B-B14F-4D97-AF65-F5344CB8AC3E}">
        <p14:creationId xmlns:p14="http://schemas.microsoft.com/office/powerpoint/2010/main" val="34457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4101A48-54AC-4AE7-AC5F-4A63B80E181B}" type="slidenum">
              <a:rPr lang="en-US"/>
              <a:pPr>
                <a:defRPr/>
              </a:pPr>
              <a:t>‹#›</a:t>
            </a:fld>
            <a:endParaRPr lang="en-US"/>
          </a:p>
        </p:txBody>
      </p:sp>
    </p:spTree>
    <p:extLst>
      <p:ext uri="{BB962C8B-B14F-4D97-AF65-F5344CB8AC3E}">
        <p14:creationId xmlns:p14="http://schemas.microsoft.com/office/powerpoint/2010/main" val="211642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A3208E5-C2AF-413B-8C9A-8795F15C66DB}" type="slidenum">
              <a:rPr lang="en-US"/>
              <a:pPr>
                <a:defRPr/>
              </a:pPr>
              <a:t>‹#›</a:t>
            </a:fld>
            <a:endParaRPr lang="en-US"/>
          </a:p>
        </p:txBody>
      </p:sp>
    </p:spTree>
    <p:extLst>
      <p:ext uri="{BB962C8B-B14F-4D97-AF65-F5344CB8AC3E}">
        <p14:creationId xmlns:p14="http://schemas.microsoft.com/office/powerpoint/2010/main" val="3843399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1453199-E622-4568-8175-F09FF5006B84}" type="slidenum">
              <a:rPr lang="en-US"/>
              <a:pPr>
                <a:defRPr/>
              </a:pPr>
              <a:t>‹#›</a:t>
            </a:fld>
            <a:endParaRPr lang="en-US"/>
          </a:p>
        </p:txBody>
      </p:sp>
    </p:spTree>
    <p:extLst>
      <p:ext uri="{BB962C8B-B14F-4D97-AF65-F5344CB8AC3E}">
        <p14:creationId xmlns:p14="http://schemas.microsoft.com/office/powerpoint/2010/main" val="1901188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D71CCEA-788D-4840-9B39-07C7A4E9C7F7}" type="slidenum">
              <a:rPr lang="en-US"/>
              <a:pPr>
                <a:defRPr/>
              </a:pPr>
              <a:t>‹#›</a:t>
            </a:fld>
            <a:endParaRPr lang="en-US"/>
          </a:p>
        </p:txBody>
      </p:sp>
    </p:spTree>
    <p:extLst>
      <p:ext uri="{BB962C8B-B14F-4D97-AF65-F5344CB8AC3E}">
        <p14:creationId xmlns:p14="http://schemas.microsoft.com/office/powerpoint/2010/main" val="834322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802DFCE-183F-40A6-A564-38D181A094CE}" type="slidenum">
              <a:rPr lang="en-US"/>
              <a:pPr>
                <a:defRPr/>
              </a:pPr>
              <a:t>‹#›</a:t>
            </a:fld>
            <a:endParaRPr lang="en-US"/>
          </a:p>
        </p:txBody>
      </p:sp>
    </p:spTree>
    <p:extLst>
      <p:ext uri="{BB962C8B-B14F-4D97-AF65-F5344CB8AC3E}">
        <p14:creationId xmlns:p14="http://schemas.microsoft.com/office/powerpoint/2010/main" val="3756439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35A1D19-4E9C-4897-8AA0-EC49A6D94051}" type="slidenum">
              <a:rPr lang="en-US"/>
              <a:pPr>
                <a:defRPr/>
              </a:pPr>
              <a:t>‹#›</a:t>
            </a:fld>
            <a:endParaRPr lang="en-US"/>
          </a:p>
        </p:txBody>
      </p:sp>
    </p:spTree>
    <p:extLst>
      <p:ext uri="{BB962C8B-B14F-4D97-AF65-F5344CB8AC3E}">
        <p14:creationId xmlns:p14="http://schemas.microsoft.com/office/powerpoint/2010/main" val="1850201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6D31BCF-06B3-44DB-81BE-7B0E97CE67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jaI5aheBOi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eugeneby@design.upenn.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nelms@design.upenn.edu"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www-bcf.usc.edu/~gareth/ISL/ISLR%20First%20Printing.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geodacenter.asu.edu/system/files/geodaworkbook.pdf" TargetMode="External"/><Relationship Id="rId4" Type="http://schemas.openxmlformats.org/officeDocument/2006/relationships/hyperlink" Target="http://onepager.togaware.co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ran.r-project.org/bin/windows/Rtools/" TargetMode="External"/><Relationship Id="rId2" Type="http://schemas.openxmlformats.org/officeDocument/2006/relationships/hyperlink" Target="http://www.r-project.org/" TargetMode="External"/><Relationship Id="rId1" Type="http://schemas.openxmlformats.org/officeDocument/2006/relationships/slideLayout" Target="../slideLayouts/slideLayout2.xml"/><Relationship Id="rId5" Type="http://schemas.openxmlformats.org/officeDocument/2006/relationships/hyperlink" Target="https://spatial.uchicago.edu/software" TargetMode="External"/><Relationship Id="rId4" Type="http://schemas.openxmlformats.org/officeDocument/2006/relationships/hyperlink" Target="https://rstudio.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hyperlink" Target="http://www.causeweb.or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 y="1828800"/>
            <a:ext cx="8686800" cy="2914650"/>
          </a:xfrm>
        </p:spPr>
        <p:txBody>
          <a:bodyPr/>
          <a:lstStyle/>
          <a:p>
            <a:pPr eaLnBrk="1" hangingPunct="1"/>
            <a:r>
              <a:rPr lang="en-US" sz="4800" b="1" dirty="0">
                <a:latin typeface="Calibri" pitchFamily="34" charset="0"/>
              </a:rPr>
              <a:t>CPLN 671/MUSA 500: Statistical and Data Mining Methods for Urban Data Analysis</a:t>
            </a:r>
            <a:br>
              <a:rPr lang="en-US" sz="4800" b="1" dirty="0">
                <a:latin typeface="Calibri" pitchFamily="34" charset="0"/>
              </a:rPr>
            </a:br>
            <a:r>
              <a:rPr lang="en-US" sz="4800" b="1" dirty="0">
                <a:latin typeface="Calibri" pitchFamily="34" charset="0"/>
              </a:rPr>
              <a:t/>
            </a:r>
            <a:br>
              <a:rPr lang="en-US" sz="4800" b="1" dirty="0">
                <a:latin typeface="Calibri" pitchFamily="34" charset="0"/>
              </a:rPr>
            </a:br>
            <a:r>
              <a:rPr lang="en-US" sz="3200" b="1" dirty="0">
                <a:latin typeface="Calibri" pitchFamily="34" charset="0"/>
              </a:rPr>
              <a:t>Course Overview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914400"/>
          </a:xfrm>
        </p:spPr>
        <p:txBody>
          <a:bodyPr/>
          <a:lstStyle/>
          <a:p>
            <a:r>
              <a:rPr lang="en-US" sz="4000" b="1" dirty="0">
                <a:latin typeface="Calibri" panose="020F0502020204030204" pitchFamily="34" charset="0"/>
              </a:rPr>
              <a:t>Can Model Select Significant Variables?</a:t>
            </a:r>
            <a:endParaRPr lang="en-US" sz="4000" dirty="0">
              <a:latin typeface="Calibri" panose="020F0502020204030204" pitchFamily="34" charset="0"/>
            </a:endParaRPr>
          </a:p>
        </p:txBody>
      </p:sp>
      <p:sp>
        <p:nvSpPr>
          <p:cNvPr id="3" name="Content Placeholder 2"/>
          <p:cNvSpPr>
            <a:spLocks noGrp="1"/>
          </p:cNvSpPr>
          <p:nvPr>
            <p:ph idx="1"/>
          </p:nvPr>
        </p:nvSpPr>
        <p:spPr>
          <a:xfrm>
            <a:off x="0" y="1371600"/>
            <a:ext cx="9144000" cy="4525963"/>
          </a:xfrm>
        </p:spPr>
        <p:txBody>
          <a:bodyPr/>
          <a:lstStyle/>
          <a:p>
            <a:r>
              <a:rPr lang="en-US" dirty="0">
                <a:latin typeface="Calibri" panose="020F0502020204030204" pitchFamily="34" charset="0"/>
              </a:rPr>
              <a:t>There’s a way for the model to automatically select and include only those variables which are statistically significant</a:t>
            </a:r>
          </a:p>
          <a:p>
            <a:r>
              <a:rPr lang="en-US" dirty="0">
                <a:latin typeface="Calibri" panose="020F0502020204030204" pitchFamily="34" charset="0"/>
              </a:rPr>
              <a:t>This is called Stepwise Regression</a:t>
            </a:r>
          </a:p>
        </p:txBody>
      </p:sp>
    </p:spTree>
    <p:extLst>
      <p:ext uri="{BB962C8B-B14F-4D97-AF65-F5344CB8AC3E}">
        <p14:creationId xmlns:p14="http://schemas.microsoft.com/office/powerpoint/2010/main" val="4257056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r>
              <a:rPr lang="en-US" sz="4000" b="1" dirty="0"/>
              <a:t>More Predictors than Observations</a:t>
            </a:r>
          </a:p>
        </p:txBody>
      </p:sp>
      <p:sp>
        <p:nvSpPr>
          <p:cNvPr id="3" name="Content Placeholder 2"/>
          <p:cNvSpPr>
            <a:spLocks noGrp="1"/>
          </p:cNvSpPr>
          <p:nvPr>
            <p:ph idx="1"/>
          </p:nvPr>
        </p:nvSpPr>
        <p:spPr>
          <a:xfrm>
            <a:off x="0" y="1340177"/>
            <a:ext cx="9144000" cy="4908223"/>
          </a:xfrm>
        </p:spPr>
        <p:txBody>
          <a:bodyPr/>
          <a:lstStyle/>
          <a:p>
            <a:endParaRPr lang="en-US" dirty="0"/>
          </a:p>
          <a:p>
            <a:r>
              <a:rPr lang="en-US" dirty="0"/>
              <a:t>Turns out that traditional regression methods fail when:</a:t>
            </a:r>
          </a:p>
          <a:p>
            <a:pPr lvl="1"/>
            <a:r>
              <a:rPr lang="en-US" dirty="0"/>
              <a:t>There are more predictors than observations</a:t>
            </a:r>
          </a:p>
          <a:p>
            <a:pPr lvl="1"/>
            <a:r>
              <a:rPr lang="en-US" dirty="0"/>
              <a:t>Predictor variables are strongly correlated with one another</a:t>
            </a:r>
          </a:p>
          <a:p>
            <a:r>
              <a:rPr lang="en-US" dirty="0"/>
              <a:t>We will use Ridge and LASSO regression to address these issues</a:t>
            </a:r>
          </a:p>
        </p:txBody>
      </p:sp>
    </p:spTree>
    <p:extLst>
      <p:ext uri="{BB962C8B-B14F-4D97-AF65-F5344CB8AC3E}">
        <p14:creationId xmlns:p14="http://schemas.microsoft.com/office/powerpoint/2010/main" val="232062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3" y="152400"/>
            <a:ext cx="9144000" cy="792162"/>
          </a:xfrm>
        </p:spPr>
        <p:txBody>
          <a:bodyPr/>
          <a:lstStyle/>
          <a:p>
            <a:r>
              <a:rPr lang="en-US" sz="4000" b="1" dirty="0">
                <a:latin typeface="Calibri" panose="020F0502020204030204" pitchFamily="34" charset="0"/>
              </a:rPr>
              <a:t>Binary or Categorical Dependent Variables</a:t>
            </a:r>
          </a:p>
        </p:txBody>
      </p:sp>
      <p:sp>
        <p:nvSpPr>
          <p:cNvPr id="3" name="Content Placeholder 2"/>
          <p:cNvSpPr>
            <a:spLocks noGrp="1"/>
          </p:cNvSpPr>
          <p:nvPr>
            <p:ph idx="1"/>
          </p:nvPr>
        </p:nvSpPr>
        <p:spPr>
          <a:xfrm>
            <a:off x="-3018" y="1066800"/>
            <a:ext cx="9138719" cy="5638800"/>
          </a:xfrm>
        </p:spPr>
        <p:txBody>
          <a:bodyPr/>
          <a:lstStyle/>
          <a:p>
            <a:r>
              <a:rPr lang="en-US" dirty="0">
                <a:latin typeface="Calibri" panose="020F0502020204030204" pitchFamily="34" charset="0"/>
              </a:rPr>
              <a:t>The regression methods we discussed earlier assume that the dependent variable is continuous</a:t>
            </a:r>
          </a:p>
          <a:p>
            <a:r>
              <a:rPr lang="en-US" dirty="0">
                <a:latin typeface="Calibri" panose="020F0502020204030204" pitchFamily="34" charset="0"/>
              </a:rPr>
              <a:t>What happens if the dependent variable is binary?</a:t>
            </a:r>
          </a:p>
          <a:p>
            <a:pPr lvl="1"/>
            <a:r>
              <a:rPr lang="en-US" dirty="0">
                <a:latin typeface="Calibri" panose="020F0502020204030204" pitchFamily="34" charset="0"/>
              </a:rPr>
              <a:t>E.g., Presence/absence of park in county; L&amp;I violation (yes/no)	</a:t>
            </a:r>
          </a:p>
          <a:p>
            <a:pPr lvl="1"/>
            <a:r>
              <a:rPr lang="en-US" b="1" dirty="0">
                <a:latin typeface="Calibri" panose="020F0502020204030204" pitchFamily="34" charset="0"/>
              </a:rPr>
              <a:t>Logistic Regression</a:t>
            </a:r>
          </a:p>
          <a:p>
            <a:r>
              <a:rPr lang="en-US" dirty="0">
                <a:latin typeface="Calibri" panose="020F0502020204030204" pitchFamily="34" charset="0"/>
              </a:rPr>
              <a:t>What happens if the dependent variable is categorical?</a:t>
            </a:r>
          </a:p>
          <a:p>
            <a:pPr lvl="1"/>
            <a:r>
              <a:rPr lang="en-US" dirty="0">
                <a:latin typeface="Calibri" panose="020F0502020204030204" pitchFamily="34" charset="0"/>
              </a:rPr>
              <a:t>E.g., Stand-alone (single)/duplex/multi-family building</a:t>
            </a:r>
          </a:p>
          <a:p>
            <a:pPr lvl="1"/>
            <a:r>
              <a:rPr lang="en-US" b="1" dirty="0">
                <a:latin typeface="Calibri" panose="020F0502020204030204" pitchFamily="34" charset="0"/>
              </a:rPr>
              <a:t>Multinomial Logistic Regression</a:t>
            </a:r>
          </a:p>
        </p:txBody>
      </p:sp>
    </p:spTree>
    <p:extLst>
      <p:ext uri="{BB962C8B-B14F-4D97-AF65-F5344CB8AC3E}">
        <p14:creationId xmlns:p14="http://schemas.microsoft.com/office/powerpoint/2010/main" val="1418285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rPr>
              <a:t>Study Design</a:t>
            </a:r>
          </a:p>
        </p:txBody>
      </p:sp>
      <p:sp>
        <p:nvSpPr>
          <p:cNvPr id="3" name="Content Placeholder 2"/>
          <p:cNvSpPr>
            <a:spLocks noGrp="1"/>
          </p:cNvSpPr>
          <p:nvPr>
            <p:ph idx="1"/>
          </p:nvPr>
        </p:nvSpPr>
        <p:spPr/>
        <p:txBody>
          <a:bodyPr/>
          <a:lstStyle/>
          <a:p>
            <a:r>
              <a:rPr lang="en-US" dirty="0">
                <a:latin typeface="Calibri" panose="020F0502020204030204" pitchFamily="34" charset="0"/>
              </a:rPr>
              <a:t>Discussion of various study designs: correlational, causal (Randomized Controlled Trials), etc., and how they are implemented in City Planning</a:t>
            </a:r>
          </a:p>
        </p:txBody>
      </p:sp>
    </p:spTree>
    <p:extLst>
      <p:ext uri="{BB962C8B-B14F-4D97-AF65-F5344CB8AC3E}">
        <p14:creationId xmlns:p14="http://schemas.microsoft.com/office/powerpoint/2010/main" val="791294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b="1" dirty="0">
                <a:latin typeface="Calibri" panose="020F0502020204030204" pitchFamily="34" charset="0"/>
              </a:rPr>
              <a:t>Point Patterns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3" y="2128398"/>
            <a:ext cx="905827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4089" y="4493199"/>
            <a:ext cx="3415822" cy="228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1371600"/>
            <a:ext cx="8839200" cy="369332"/>
          </a:xfrm>
          <a:prstGeom prst="rect">
            <a:avLst/>
          </a:prstGeom>
          <a:noFill/>
        </p:spPr>
        <p:txBody>
          <a:bodyPr wrap="square" rtlCol="0">
            <a:spAutoFit/>
          </a:bodyPr>
          <a:lstStyle/>
          <a:p>
            <a:pPr algn="ctr"/>
            <a:r>
              <a:rPr lang="en-US" dirty="0">
                <a:latin typeface="Calibri" panose="020F0502020204030204" pitchFamily="34" charset="0"/>
              </a:rPr>
              <a:t>Are these patterns of burglaries random, clustered, or dispersed?</a:t>
            </a:r>
          </a:p>
        </p:txBody>
      </p:sp>
    </p:spTree>
    <p:extLst>
      <p:ext uri="{BB962C8B-B14F-4D97-AF65-F5344CB8AC3E}">
        <p14:creationId xmlns:p14="http://schemas.microsoft.com/office/powerpoint/2010/main" val="2228509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latin typeface="Calibri" panose="020F0502020204030204" pitchFamily="34" charset="0"/>
              </a:rPr>
              <a:t>Cluster Analysis</a:t>
            </a:r>
          </a:p>
        </p:txBody>
      </p:sp>
      <p:pic>
        <p:nvPicPr>
          <p:cNvPr id="7" name="Picture 6"/>
          <p:cNvPicPr>
            <a:picLocks noChangeAspect="1"/>
          </p:cNvPicPr>
          <p:nvPr/>
        </p:nvPicPr>
        <p:blipFill>
          <a:blip r:embed="rId2"/>
          <a:stretch>
            <a:fillRect/>
          </a:stretch>
        </p:blipFill>
        <p:spPr>
          <a:xfrm>
            <a:off x="1728787" y="1452562"/>
            <a:ext cx="5686425" cy="3952875"/>
          </a:xfrm>
          <a:prstGeom prst="rect">
            <a:avLst/>
          </a:prstGeom>
        </p:spPr>
      </p:pic>
      <p:sp>
        <p:nvSpPr>
          <p:cNvPr id="8" name="TextBox 7"/>
          <p:cNvSpPr txBox="1"/>
          <p:nvPr/>
        </p:nvSpPr>
        <p:spPr>
          <a:xfrm>
            <a:off x="6400800" y="5405437"/>
            <a:ext cx="1042706" cy="369332"/>
          </a:xfrm>
          <a:prstGeom prst="rect">
            <a:avLst/>
          </a:prstGeom>
          <a:noFill/>
        </p:spPr>
        <p:txBody>
          <a:bodyPr wrap="square" rtlCol="0">
            <a:spAutoFit/>
          </a:bodyPr>
          <a:lstStyle/>
          <a:p>
            <a:r>
              <a:rPr lang="en-US" dirty="0"/>
              <a:t>Income</a:t>
            </a:r>
          </a:p>
        </p:txBody>
      </p:sp>
      <p:sp>
        <p:nvSpPr>
          <p:cNvPr id="9" name="TextBox 8"/>
          <p:cNvSpPr txBox="1"/>
          <p:nvPr/>
        </p:nvSpPr>
        <p:spPr>
          <a:xfrm rot="16200000">
            <a:off x="601426" y="2101335"/>
            <a:ext cx="1828801" cy="369332"/>
          </a:xfrm>
          <a:prstGeom prst="rect">
            <a:avLst/>
          </a:prstGeom>
          <a:noFill/>
        </p:spPr>
        <p:txBody>
          <a:bodyPr wrap="square" rtlCol="0">
            <a:spAutoFit/>
          </a:bodyPr>
          <a:lstStyle/>
          <a:p>
            <a:r>
              <a:rPr lang="en-US" dirty="0"/>
              <a:t>Years of School</a:t>
            </a:r>
          </a:p>
        </p:txBody>
      </p:sp>
    </p:spTree>
    <p:extLst>
      <p:ext uri="{BB962C8B-B14F-4D97-AF65-F5344CB8AC3E}">
        <p14:creationId xmlns:p14="http://schemas.microsoft.com/office/powerpoint/2010/main" val="212725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792162"/>
          </a:xfrm>
        </p:spPr>
        <p:txBody>
          <a:bodyPr/>
          <a:lstStyle/>
          <a:p>
            <a:pPr eaLnBrk="1" hangingPunct="1"/>
            <a:r>
              <a:rPr lang="en-US" sz="4800" b="1" dirty="0">
                <a:latin typeface="Calibri" pitchFamily="34" charset="0"/>
              </a:rPr>
              <a:t>Working with Live Data</a:t>
            </a:r>
          </a:p>
        </p:txBody>
      </p:sp>
      <p:sp>
        <p:nvSpPr>
          <p:cNvPr id="5123" name="Rectangle 3"/>
          <p:cNvSpPr>
            <a:spLocks noGrp="1" noChangeArrowheads="1"/>
          </p:cNvSpPr>
          <p:nvPr>
            <p:ph type="body" idx="1"/>
          </p:nvPr>
        </p:nvSpPr>
        <p:spPr>
          <a:xfrm>
            <a:off x="0" y="1295400"/>
            <a:ext cx="9144000" cy="5562600"/>
          </a:xfrm>
        </p:spPr>
        <p:txBody>
          <a:bodyPr/>
          <a:lstStyle/>
          <a:p>
            <a:pPr eaLnBrk="1" hangingPunct="1">
              <a:lnSpc>
                <a:spcPct val="80000"/>
              </a:lnSpc>
            </a:pPr>
            <a:r>
              <a:rPr lang="en-US" sz="2800" dirty="0">
                <a:latin typeface="Calibri" pitchFamily="34" charset="0"/>
              </a:rPr>
              <a:t>Access Twitter for latest tweets</a:t>
            </a:r>
          </a:p>
          <a:p>
            <a:pPr eaLnBrk="1" hangingPunct="1">
              <a:lnSpc>
                <a:spcPct val="80000"/>
              </a:lnSpc>
            </a:pPr>
            <a:r>
              <a:rPr lang="en-US" sz="2800" dirty="0">
                <a:latin typeface="Calibri" pitchFamily="34" charset="0"/>
              </a:rPr>
              <a:t>Mapping tweets</a:t>
            </a:r>
          </a:p>
          <a:p>
            <a:pPr eaLnBrk="1" hangingPunct="1">
              <a:lnSpc>
                <a:spcPct val="80000"/>
              </a:lnSpc>
            </a:pPr>
            <a:r>
              <a:rPr lang="en-US" sz="2800" dirty="0">
                <a:latin typeface="Calibri" pitchFamily="34" charset="0"/>
              </a:rPr>
              <a:t>Looking at the content of tweets (basic text mining)</a:t>
            </a:r>
          </a:p>
          <a:p>
            <a:pPr lvl="1" eaLnBrk="1" hangingPunct="1">
              <a:lnSpc>
                <a:spcPct val="80000"/>
              </a:lnSpc>
            </a:pPr>
            <a:r>
              <a:rPr lang="en-US" sz="2400" dirty="0">
                <a:latin typeface="Calibri" pitchFamily="34" charset="0"/>
              </a:rPr>
              <a:t>Example: what sorts of things are people saying on Twitter about #COVID19?</a:t>
            </a:r>
          </a:p>
          <a:p>
            <a:pPr lvl="1" eaLnBrk="1" hangingPunct="1">
              <a:lnSpc>
                <a:spcPct val="80000"/>
              </a:lnSpc>
            </a:pPr>
            <a:r>
              <a:rPr lang="en-US" sz="2400" dirty="0">
                <a:latin typeface="Calibri" pitchFamily="34" charset="0"/>
              </a:rPr>
              <a:t>Where are these tweets coming from?</a:t>
            </a:r>
          </a:p>
          <a:p>
            <a:pPr lvl="1" eaLnBrk="1" hangingPunct="1">
              <a:lnSpc>
                <a:spcPct val="80000"/>
              </a:lnSpc>
            </a:pPr>
            <a:endParaRPr lang="en-US" sz="2400" dirty="0">
              <a:latin typeface="Calibri" pitchFamily="34" charset="0"/>
            </a:endParaRPr>
          </a:p>
        </p:txBody>
      </p:sp>
    </p:spTree>
    <p:extLst>
      <p:ext uri="{BB962C8B-B14F-4D97-AF65-F5344CB8AC3E}">
        <p14:creationId xmlns:p14="http://schemas.microsoft.com/office/powerpoint/2010/main" val="3387828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238"/>
            <a:ext cx="9144000" cy="792162"/>
          </a:xfrm>
        </p:spPr>
        <p:txBody>
          <a:bodyPr/>
          <a:lstStyle/>
          <a:p>
            <a:r>
              <a:rPr lang="en-US" b="1" dirty="0">
                <a:latin typeface="Calibri" panose="020F0502020204030204" pitchFamily="34" charset="0"/>
              </a:rPr>
              <a:t>Approaches to Problem Solving</a:t>
            </a:r>
          </a:p>
        </p:txBody>
      </p:sp>
      <p:sp>
        <p:nvSpPr>
          <p:cNvPr id="3" name="Content Placeholder 2"/>
          <p:cNvSpPr>
            <a:spLocks noGrp="1"/>
          </p:cNvSpPr>
          <p:nvPr>
            <p:ph idx="1"/>
          </p:nvPr>
        </p:nvSpPr>
        <p:spPr>
          <a:xfrm>
            <a:off x="18068" y="1219200"/>
            <a:ext cx="9144000" cy="5029200"/>
          </a:xfrm>
        </p:spPr>
        <p:txBody>
          <a:bodyPr/>
          <a:lstStyle/>
          <a:p>
            <a:r>
              <a:rPr lang="en-US" sz="2400" dirty="0">
                <a:latin typeface="Calibri" panose="020F0502020204030204" pitchFamily="34" charset="0"/>
              </a:rPr>
              <a:t>Discuss differences between statistics and data mining philosophies</a:t>
            </a:r>
          </a:p>
          <a:p>
            <a:r>
              <a:rPr lang="en-US" sz="2400" dirty="0">
                <a:latin typeface="Calibri" panose="020F0502020204030204" pitchFamily="34" charset="0"/>
              </a:rPr>
              <a:t>Classical criticism of data mining approaches from statisticians:</a:t>
            </a:r>
            <a:endParaRPr lang="en-US" sz="1600" dirty="0">
              <a:latin typeface="Calibri" panose="020F0502020204030204" pitchFamily="34" charset="0"/>
            </a:endParaRPr>
          </a:p>
          <a:p>
            <a:pPr lvl="1"/>
            <a:r>
              <a:rPr lang="en-US" sz="2000" b="1" dirty="0">
                <a:latin typeface="Calibri" panose="020F0502020204030204" pitchFamily="34" charset="0"/>
              </a:rPr>
              <a:t>Stats: theory/question driven vs. Data mining: data driven </a:t>
            </a:r>
          </a:p>
          <a:p>
            <a:pPr lvl="2"/>
            <a:r>
              <a:rPr lang="en-US" sz="1600" dirty="0">
                <a:latin typeface="Calibri" panose="020F0502020204030204" pitchFamily="34" charset="0"/>
              </a:rPr>
              <a:t>Data mining is used because it makes fewer assumptions about data (variables, observations, </a:t>
            </a:r>
            <a:r>
              <a:rPr lang="en-US" sz="1600" dirty="0" err="1">
                <a:latin typeface="Calibri" panose="020F0502020204030204" pitchFamily="34" charset="0"/>
              </a:rPr>
              <a:t>etc</a:t>
            </a:r>
            <a:r>
              <a:rPr lang="en-US" sz="1600" dirty="0">
                <a:latin typeface="Calibri" panose="020F0502020204030204" pitchFamily="34" charset="0"/>
              </a:rPr>
              <a:t>)</a:t>
            </a:r>
          </a:p>
          <a:p>
            <a:pPr lvl="2"/>
            <a:r>
              <a:rPr lang="en-US" sz="1600" dirty="0">
                <a:latin typeface="Calibri" panose="020F0502020204030204" pitchFamily="34" charset="0"/>
              </a:rPr>
              <a:t>Pattern/relationship discovery</a:t>
            </a:r>
          </a:p>
          <a:p>
            <a:pPr lvl="2"/>
            <a:r>
              <a:rPr lang="en-US" sz="1600" dirty="0">
                <a:latin typeface="Calibri" panose="020F0502020204030204" pitchFamily="34" charset="0"/>
              </a:rPr>
              <a:t>Data exploration/pattern recognition</a:t>
            </a:r>
          </a:p>
          <a:p>
            <a:pPr lvl="2"/>
            <a:r>
              <a:rPr lang="en-US" sz="1600" dirty="0">
                <a:latin typeface="Calibri" panose="020F0502020204030204" pitchFamily="34" charset="0"/>
              </a:rPr>
              <a:t>Criticism of “fishing”</a:t>
            </a:r>
          </a:p>
          <a:p>
            <a:pPr lvl="2"/>
            <a:r>
              <a:rPr lang="en-US" sz="1600" dirty="0">
                <a:latin typeface="Calibri" panose="020F0502020204030204" pitchFamily="34" charset="0"/>
              </a:rPr>
              <a:t>“Black box” criticism</a:t>
            </a:r>
          </a:p>
          <a:p>
            <a:pPr lvl="2"/>
            <a:r>
              <a:rPr lang="en-US" sz="1600">
                <a:latin typeface="Calibri" panose="020F0502020204030204" pitchFamily="34" charset="0"/>
                <a:hlinkClick r:id="rId2"/>
              </a:rPr>
              <a:t>https://www.youtube.com/watch?v=jaI5aheBOi0</a:t>
            </a:r>
            <a:r>
              <a:rPr lang="en-US" sz="1600">
                <a:latin typeface="Calibri" panose="020F0502020204030204" pitchFamily="34" charset="0"/>
              </a:rPr>
              <a:t> </a:t>
            </a:r>
            <a:endParaRPr lang="en-US" sz="1600" dirty="0">
              <a:latin typeface="Calibri" panose="020F0502020204030204" pitchFamily="34" charset="0"/>
            </a:endParaRPr>
          </a:p>
          <a:p>
            <a:r>
              <a:rPr lang="en-US" sz="2400" dirty="0">
                <a:latin typeface="Calibri" panose="020F0502020204030204" pitchFamily="34" charset="0"/>
              </a:rPr>
              <a:t>In reality, many contemporary data mining techniques are appropriate for solving a wide range of various theory-driven questions in situations where traditional statistical methods fail. </a:t>
            </a:r>
          </a:p>
          <a:p>
            <a:pPr lvl="1"/>
            <a:r>
              <a:rPr lang="en-US" sz="2000" dirty="0">
                <a:latin typeface="Calibri" panose="020F0502020204030204" pitchFamily="34" charset="0"/>
              </a:rPr>
              <a:t>Each technique comes with its own assumptions, </a:t>
            </a:r>
          </a:p>
          <a:p>
            <a:pPr lvl="1"/>
            <a:r>
              <a:rPr lang="en-US" sz="2000" dirty="0">
                <a:latin typeface="Calibri" panose="020F0502020204030204" pitchFamily="34" charset="0"/>
              </a:rPr>
              <a:t>Some algorithms are black boxes, others aren’t necessarily.</a:t>
            </a:r>
          </a:p>
        </p:txBody>
      </p:sp>
      <p:sp>
        <p:nvSpPr>
          <p:cNvPr id="4" name="Rectangle 3">
            <a:extLst>
              <a:ext uri="{FF2B5EF4-FFF2-40B4-BE49-F238E27FC236}">
                <a16:creationId xmlns:a16="http://schemas.microsoft.com/office/drawing/2014/main" id="{4E9E2C49-1F59-4AA5-A63C-5399CF47F83D}"/>
              </a:ext>
            </a:extLst>
          </p:cNvPr>
          <p:cNvSpPr/>
          <p:nvPr/>
        </p:nvSpPr>
        <p:spPr>
          <a:xfrm>
            <a:off x="5334000" y="3124200"/>
            <a:ext cx="3581400" cy="900246"/>
          </a:xfrm>
          <a:prstGeom prst="rect">
            <a:avLst/>
          </a:prstGeom>
        </p:spPr>
        <p:txBody>
          <a:bodyPr wrap="square">
            <a:spAutoFit/>
          </a:bodyPr>
          <a:lstStyle/>
          <a:p>
            <a:r>
              <a:rPr lang="en-US" sz="1050" b="1" i="1" dirty="0">
                <a:solidFill>
                  <a:srgbClr val="222222"/>
                </a:solidFill>
                <a:latin typeface="Roboto"/>
              </a:rPr>
              <a:t>Dustbowl empiricism:</a:t>
            </a:r>
            <a:r>
              <a:rPr lang="en-US" sz="1050" i="1" dirty="0">
                <a:solidFill>
                  <a:srgbClr val="222222"/>
                </a:solidFill>
                <a:latin typeface="Roboto"/>
              </a:rPr>
              <a:t> “an approach to science and the social sciences that consists primarily of making empirical observations and collecting data rather than establishing a theoretical framework.” -- APA Dictionary of Psychology</a:t>
            </a:r>
          </a:p>
        </p:txBody>
      </p:sp>
    </p:spTree>
    <p:extLst>
      <p:ext uri="{BB962C8B-B14F-4D97-AF65-F5344CB8AC3E}">
        <p14:creationId xmlns:p14="http://schemas.microsoft.com/office/powerpoint/2010/main" val="1714311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rPr>
              <a:t>Quick Review of Basic Probability and Statistics: Boot Camp!</a:t>
            </a:r>
          </a:p>
        </p:txBody>
      </p:sp>
      <p:sp>
        <p:nvSpPr>
          <p:cNvPr id="3" name="Content Placeholder 2"/>
          <p:cNvSpPr>
            <a:spLocks noGrp="1"/>
          </p:cNvSpPr>
          <p:nvPr>
            <p:ph idx="1"/>
          </p:nvPr>
        </p:nvSpPr>
        <p:spPr>
          <a:xfrm>
            <a:off x="457200" y="1752600"/>
            <a:ext cx="8229600" cy="4876800"/>
          </a:xfrm>
        </p:spPr>
        <p:txBody>
          <a:bodyPr/>
          <a:lstStyle/>
          <a:p>
            <a:pPr lvl="1"/>
            <a:r>
              <a:rPr lang="en-US" dirty="0">
                <a:latin typeface="Calibri" panose="020F0502020204030204" pitchFamily="34" charset="0"/>
              </a:rPr>
              <a:t>Some Basic Math</a:t>
            </a:r>
          </a:p>
          <a:p>
            <a:pPr lvl="1"/>
            <a:r>
              <a:rPr lang="en-US" dirty="0">
                <a:latin typeface="Calibri" panose="020F0502020204030204" pitchFamily="34" charset="0"/>
              </a:rPr>
              <a:t>Summary Statistics</a:t>
            </a:r>
          </a:p>
          <a:p>
            <a:pPr lvl="1"/>
            <a:r>
              <a:rPr lang="en-US" dirty="0">
                <a:latin typeface="Calibri" panose="020F0502020204030204" pitchFamily="34" charset="0"/>
              </a:rPr>
              <a:t>Visual Representations of Data</a:t>
            </a:r>
          </a:p>
          <a:p>
            <a:pPr lvl="1"/>
            <a:r>
              <a:rPr lang="en-US" dirty="0">
                <a:latin typeface="Calibri" panose="020F0502020204030204" pitchFamily="34" charset="0"/>
              </a:rPr>
              <a:t>What is Probability?</a:t>
            </a:r>
          </a:p>
          <a:p>
            <a:pPr lvl="1"/>
            <a:r>
              <a:rPr lang="en-US" dirty="0">
                <a:latin typeface="Calibri" panose="020F0502020204030204" pitchFamily="34" charset="0"/>
              </a:rPr>
              <a:t>What is a Statistic?</a:t>
            </a:r>
          </a:p>
          <a:p>
            <a:pPr lvl="1"/>
            <a:r>
              <a:rPr lang="en-US" dirty="0">
                <a:latin typeface="Calibri" panose="020F0502020204030204" pitchFamily="34" charset="0"/>
              </a:rPr>
              <a:t>Central Limit Theorem</a:t>
            </a:r>
          </a:p>
          <a:p>
            <a:pPr lvl="1"/>
            <a:r>
              <a:rPr lang="en-US" dirty="0">
                <a:latin typeface="Calibri" panose="020F0502020204030204" pitchFamily="34" charset="0"/>
              </a:rPr>
              <a:t>Confidence Intervals</a:t>
            </a:r>
          </a:p>
          <a:p>
            <a:pPr lvl="1"/>
            <a:r>
              <a:rPr lang="en-US" dirty="0">
                <a:latin typeface="Calibri" panose="020F0502020204030204" pitchFamily="34" charset="0"/>
              </a:rPr>
              <a:t>Hypothesis Testing</a:t>
            </a:r>
          </a:p>
          <a:p>
            <a:pPr lvl="1"/>
            <a:r>
              <a:rPr lang="en-US" dirty="0">
                <a:latin typeface="Calibri" panose="020F0502020204030204" pitchFamily="34" charset="0"/>
              </a:rPr>
              <a:t>P-Values</a:t>
            </a:r>
          </a:p>
        </p:txBody>
      </p:sp>
    </p:spTree>
    <p:extLst>
      <p:ext uri="{BB962C8B-B14F-4D97-AF65-F5344CB8AC3E}">
        <p14:creationId xmlns:p14="http://schemas.microsoft.com/office/powerpoint/2010/main" val="1423888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792162"/>
          </a:xfrm>
        </p:spPr>
        <p:txBody>
          <a:bodyPr/>
          <a:lstStyle/>
          <a:p>
            <a:pPr eaLnBrk="1" hangingPunct="1"/>
            <a:r>
              <a:rPr lang="en-US" sz="6000" b="1" dirty="0">
                <a:latin typeface="Calibri" pitchFamily="34" charset="0"/>
              </a:rPr>
              <a:t>Goals</a:t>
            </a:r>
          </a:p>
        </p:txBody>
      </p:sp>
      <p:sp>
        <p:nvSpPr>
          <p:cNvPr id="5123" name="Rectangle 3"/>
          <p:cNvSpPr>
            <a:spLocks noGrp="1" noChangeArrowheads="1"/>
          </p:cNvSpPr>
          <p:nvPr>
            <p:ph type="body" idx="1"/>
          </p:nvPr>
        </p:nvSpPr>
        <p:spPr>
          <a:xfrm>
            <a:off x="0" y="1295400"/>
            <a:ext cx="9144000" cy="5562600"/>
          </a:xfrm>
        </p:spPr>
        <p:txBody>
          <a:bodyPr/>
          <a:lstStyle/>
          <a:p>
            <a:pPr eaLnBrk="1" hangingPunct="1">
              <a:lnSpc>
                <a:spcPct val="80000"/>
              </a:lnSpc>
            </a:pPr>
            <a:r>
              <a:rPr lang="en-US" sz="2400" dirty="0">
                <a:latin typeface="Calibri" pitchFamily="34" charset="0"/>
              </a:rPr>
              <a:t>My main goals with the course are to make sure that you:</a:t>
            </a:r>
          </a:p>
          <a:p>
            <a:pPr lvl="1" eaLnBrk="1" hangingPunct="1">
              <a:lnSpc>
                <a:spcPct val="80000"/>
              </a:lnSpc>
            </a:pPr>
            <a:r>
              <a:rPr lang="en-US" sz="2000" dirty="0">
                <a:latin typeface="Calibri" pitchFamily="34" charset="0"/>
              </a:rPr>
              <a:t>Are comfortable with the various regression and pattern-finding methods covered in the course</a:t>
            </a:r>
          </a:p>
          <a:p>
            <a:pPr lvl="1" eaLnBrk="1" hangingPunct="1">
              <a:lnSpc>
                <a:spcPct val="80000"/>
              </a:lnSpc>
            </a:pPr>
            <a:r>
              <a:rPr lang="en-US" sz="2000" dirty="0">
                <a:latin typeface="Calibri" pitchFamily="34" charset="0"/>
              </a:rPr>
              <a:t>Are able to interpret and write up results of various statistical tests</a:t>
            </a:r>
          </a:p>
          <a:p>
            <a:pPr lvl="1" eaLnBrk="1" hangingPunct="1">
              <a:lnSpc>
                <a:spcPct val="80000"/>
              </a:lnSpc>
            </a:pPr>
            <a:r>
              <a:rPr lang="en-US" sz="2000" dirty="0">
                <a:latin typeface="Calibri" pitchFamily="34" charset="0"/>
              </a:rPr>
              <a:t>Understand the assumptions of different tests for spatial clustering and spatial autocorrelation and when to use them</a:t>
            </a:r>
          </a:p>
          <a:p>
            <a:pPr lvl="1" eaLnBrk="1" hangingPunct="1">
              <a:lnSpc>
                <a:spcPct val="80000"/>
              </a:lnSpc>
            </a:pPr>
            <a:r>
              <a:rPr lang="en-US" sz="2000" dirty="0">
                <a:latin typeface="Calibri" pitchFamily="34" charset="0"/>
              </a:rPr>
              <a:t>Are familiar with R and several other software packages that are needed to run the different tests</a:t>
            </a:r>
          </a:p>
          <a:p>
            <a:pPr eaLnBrk="1" hangingPunct="1">
              <a:lnSpc>
                <a:spcPct val="80000"/>
              </a:lnSpc>
            </a:pPr>
            <a:r>
              <a:rPr lang="en-US" sz="2400" dirty="0">
                <a:latin typeface="Calibri" pitchFamily="34" charset="0"/>
              </a:rPr>
              <a:t>There will be quite a bit of variability among students in terms of prior exposure to and experience with statistics.</a:t>
            </a:r>
          </a:p>
          <a:p>
            <a:pPr lvl="1" eaLnBrk="1" hangingPunct="1">
              <a:lnSpc>
                <a:spcPct val="80000"/>
              </a:lnSpc>
            </a:pPr>
            <a:r>
              <a:rPr lang="en-US" sz="2000" dirty="0">
                <a:latin typeface="Calibri" pitchFamily="34" charset="0"/>
              </a:rPr>
              <a:t>This course will assume that you’ve had no exposure to statistics beyond the boot camp this summer.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z="4800" b="1" dirty="0">
                <a:latin typeface="Calibri" pitchFamily="34" charset="0"/>
              </a:rPr>
              <a:t>Course Instructor</a:t>
            </a:r>
          </a:p>
        </p:txBody>
      </p:sp>
      <p:sp>
        <p:nvSpPr>
          <p:cNvPr id="3075" name="Rectangle 3"/>
          <p:cNvSpPr>
            <a:spLocks noGrp="1" noChangeArrowheads="1"/>
          </p:cNvSpPr>
          <p:nvPr>
            <p:ph type="body" idx="1"/>
          </p:nvPr>
        </p:nvSpPr>
        <p:spPr/>
        <p:txBody>
          <a:bodyPr/>
          <a:lstStyle/>
          <a:p>
            <a:pPr eaLnBrk="1" hangingPunct="1">
              <a:buFontTx/>
              <a:buNone/>
            </a:pPr>
            <a:r>
              <a:rPr lang="en-US" sz="2800" dirty="0">
                <a:latin typeface="Calibri" pitchFamily="34" charset="0"/>
              </a:rPr>
              <a:t>Eugene Brusilovskiy (he/him/his)</a:t>
            </a:r>
          </a:p>
          <a:p>
            <a:pPr eaLnBrk="1" hangingPunct="1">
              <a:buFontTx/>
              <a:buNone/>
            </a:pPr>
            <a:r>
              <a:rPr lang="en-US" sz="2800" dirty="0">
                <a:latin typeface="Calibri" pitchFamily="34" charset="0"/>
                <a:hlinkClick r:id="rId3"/>
              </a:rPr>
              <a:t>eugeneby@design.upenn.edu</a:t>
            </a:r>
            <a:endParaRPr lang="en-US" sz="2800" dirty="0">
              <a:latin typeface="Calibri" pitchFamily="34" charset="0"/>
            </a:endParaRPr>
          </a:p>
          <a:p>
            <a:pPr eaLnBrk="1" hangingPunct="1">
              <a:buFontTx/>
              <a:buNone/>
            </a:pPr>
            <a:r>
              <a:rPr lang="en-US" sz="2800" dirty="0">
                <a:latin typeface="Calibri" pitchFamily="34" charset="0"/>
              </a:rPr>
              <a:t>267-939-0230 (Cell)</a:t>
            </a:r>
          </a:p>
          <a:p>
            <a:pPr eaLnBrk="1" hangingPunct="1">
              <a:buFontTx/>
              <a:buNone/>
            </a:pPr>
            <a:r>
              <a:rPr lang="en-US" sz="2800" dirty="0">
                <a:latin typeface="Calibri" pitchFamily="34" charset="0"/>
              </a:rPr>
              <a:t>Office hours by appointment</a:t>
            </a:r>
          </a:p>
          <a:p>
            <a:pPr eaLnBrk="1" hangingPunct="1">
              <a:buFontTx/>
              <a:buNone/>
            </a:pPr>
            <a:endParaRPr lang="en-US" sz="2800" dirty="0">
              <a:latin typeface="Calibri" pitchFamily="34" charset="0"/>
            </a:endParaRPr>
          </a:p>
          <a:p>
            <a:pPr eaLnBrk="1" hangingPunct="1">
              <a:buFontTx/>
              <a:buNone/>
            </a:pPr>
            <a:r>
              <a:rPr lang="en-US" sz="2800" dirty="0">
                <a:latin typeface="Calibri" pitchFamily="34" charset="0"/>
              </a:rPr>
              <a:t>TA:</a:t>
            </a:r>
          </a:p>
          <a:p>
            <a:pPr eaLnBrk="1" hangingPunct="1">
              <a:buFontTx/>
              <a:buNone/>
            </a:pPr>
            <a:r>
              <a:rPr lang="en-US" sz="2800" dirty="0">
                <a:latin typeface="Calibri" pitchFamily="34" charset="0"/>
              </a:rPr>
              <a:t>Alex Nelms</a:t>
            </a:r>
            <a:endParaRPr lang="en-US" sz="2800" dirty="0">
              <a:latin typeface="Calibri" panose="020F0502020204030204" pitchFamily="34" charset="0"/>
              <a:cs typeface="Calibri" panose="020F0502020204030204" pitchFamily="34" charset="0"/>
            </a:endParaRPr>
          </a:p>
          <a:p>
            <a:pPr eaLnBrk="1" hangingPunct="1">
              <a:buFontTx/>
              <a:buNone/>
            </a:pPr>
            <a:r>
              <a:rPr lang="en-US" sz="2800" u="sng" dirty="0">
                <a:latin typeface="Calibri" panose="020F0502020204030204" pitchFamily="34" charset="0"/>
                <a:cs typeface="Calibri" panose="020F0502020204030204" pitchFamily="34" charset="0"/>
                <a:hlinkClick r:id="rId4"/>
              </a:rPr>
              <a:t>nelms@design.upenn.edu</a:t>
            </a:r>
            <a:r>
              <a:rPr lang="en-US" sz="2800" u="sng" dirty="0">
                <a:latin typeface="Calibri" panose="020F0502020204030204" pitchFamily="34" charset="0"/>
                <a:cs typeface="Calibri" panose="020F0502020204030204" pitchFamily="34" charset="0"/>
              </a:rPr>
              <a:t> </a:t>
            </a:r>
            <a:endParaRPr lang="en-US" sz="2800" dirty="0">
              <a:latin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274638"/>
            <a:ext cx="9144000" cy="792162"/>
          </a:xfrm>
        </p:spPr>
        <p:txBody>
          <a:bodyPr/>
          <a:lstStyle/>
          <a:p>
            <a:pPr eaLnBrk="1" hangingPunct="1"/>
            <a:r>
              <a:rPr lang="en-US" sz="4800" b="1" dirty="0">
                <a:latin typeface="Calibri" pitchFamily="34" charset="0"/>
              </a:rPr>
              <a:t>Class Notes and Textbooks</a:t>
            </a:r>
          </a:p>
        </p:txBody>
      </p:sp>
      <p:sp>
        <p:nvSpPr>
          <p:cNvPr id="7171" name="Rectangle 3"/>
          <p:cNvSpPr>
            <a:spLocks noGrp="1" noChangeArrowheads="1"/>
          </p:cNvSpPr>
          <p:nvPr>
            <p:ph type="body" idx="1"/>
          </p:nvPr>
        </p:nvSpPr>
        <p:spPr>
          <a:xfrm>
            <a:off x="0" y="1295400"/>
            <a:ext cx="9144000" cy="5562600"/>
          </a:xfrm>
        </p:spPr>
        <p:txBody>
          <a:bodyPr/>
          <a:lstStyle/>
          <a:p>
            <a:pPr eaLnBrk="1" hangingPunct="1">
              <a:lnSpc>
                <a:spcPct val="80000"/>
              </a:lnSpc>
            </a:pPr>
            <a:r>
              <a:rPr lang="en-US" sz="2400" dirty="0">
                <a:latin typeface="Calibri" pitchFamily="34" charset="0"/>
              </a:rPr>
              <a:t>Class Notes:</a:t>
            </a:r>
          </a:p>
          <a:p>
            <a:pPr lvl="1" eaLnBrk="1" hangingPunct="1">
              <a:lnSpc>
                <a:spcPct val="80000"/>
              </a:lnSpc>
            </a:pPr>
            <a:r>
              <a:rPr lang="en-US" sz="2000" dirty="0">
                <a:latin typeface="Calibri" pitchFamily="34" charset="0"/>
              </a:rPr>
              <a:t>Power Points will be available on Canvas</a:t>
            </a:r>
          </a:p>
          <a:p>
            <a:pPr lvl="1" eaLnBrk="1" hangingPunct="1">
              <a:lnSpc>
                <a:spcPct val="80000"/>
              </a:lnSpc>
            </a:pPr>
            <a:r>
              <a:rPr lang="en-US" sz="2000" dirty="0">
                <a:latin typeface="Calibri" pitchFamily="34" charset="0"/>
              </a:rPr>
              <a:t>They will be pretty comprehensive, however I strongly recommend that you take detailed notes in class</a:t>
            </a:r>
          </a:p>
          <a:p>
            <a:pPr eaLnBrk="1" hangingPunct="1">
              <a:lnSpc>
                <a:spcPct val="80000"/>
              </a:lnSpc>
            </a:pPr>
            <a:r>
              <a:rPr lang="en-US" sz="2400" dirty="0">
                <a:latin typeface="Calibri" pitchFamily="34" charset="0"/>
              </a:rPr>
              <a:t>Textbooks:</a:t>
            </a:r>
          </a:p>
          <a:p>
            <a:pPr lvl="1" eaLnBrk="1" hangingPunct="1">
              <a:lnSpc>
                <a:spcPct val="80000"/>
              </a:lnSpc>
            </a:pPr>
            <a:r>
              <a:rPr lang="en-US" sz="2000" dirty="0">
                <a:latin typeface="Calibri" pitchFamily="34" charset="0"/>
              </a:rPr>
              <a:t>There are no required textbooks for the course, but some might be useful as references. You won’t be assigned any readings or assignments from the books.</a:t>
            </a:r>
          </a:p>
          <a:p>
            <a:pPr lvl="2" eaLnBrk="1" hangingPunct="1">
              <a:lnSpc>
                <a:spcPct val="80000"/>
              </a:lnSpc>
            </a:pPr>
            <a:r>
              <a:rPr lang="en-US" sz="1600" dirty="0">
                <a:latin typeface="Calibri" pitchFamily="34" charset="0"/>
              </a:rPr>
              <a:t>James, Witten, Hastie &amp; </a:t>
            </a:r>
            <a:r>
              <a:rPr lang="en-US" sz="1600" dirty="0" err="1">
                <a:latin typeface="Calibri" pitchFamily="34" charset="0"/>
              </a:rPr>
              <a:t>Tibshirani</a:t>
            </a:r>
            <a:r>
              <a:rPr lang="en-US" sz="1600" dirty="0">
                <a:latin typeface="Calibri" pitchFamily="34" charset="0"/>
              </a:rPr>
              <a:t>: Introduction to Statistical Learning with Applications in R</a:t>
            </a:r>
          </a:p>
          <a:p>
            <a:pPr lvl="3" eaLnBrk="1" hangingPunct="1">
              <a:lnSpc>
                <a:spcPct val="80000"/>
              </a:lnSpc>
            </a:pPr>
            <a:r>
              <a:rPr lang="en-US" sz="1200" dirty="0">
                <a:latin typeface="Calibri" pitchFamily="34" charset="0"/>
              </a:rPr>
              <a:t>Available for free at </a:t>
            </a:r>
            <a:r>
              <a:rPr lang="en-US" sz="1200" dirty="0">
                <a:latin typeface="Calibri" pitchFamily="34" charset="0"/>
                <a:hlinkClick r:id="rId3"/>
              </a:rPr>
              <a:t>http://www-bcf.usc.edu/~gareth/ISL/ISLR%20First%20Printing.pdf</a:t>
            </a:r>
            <a:endParaRPr lang="en-US" sz="1200" dirty="0">
              <a:latin typeface="Calibri" pitchFamily="34" charset="0"/>
            </a:endParaRPr>
          </a:p>
          <a:p>
            <a:pPr lvl="2" eaLnBrk="1" hangingPunct="1">
              <a:lnSpc>
                <a:spcPct val="80000"/>
              </a:lnSpc>
            </a:pPr>
            <a:r>
              <a:rPr lang="en-US" sz="1600" dirty="0">
                <a:latin typeface="Calibri" pitchFamily="34" charset="0"/>
              </a:rPr>
              <a:t>O’Sullivan &amp; Unwin: Geographic Information Analysis, 2</a:t>
            </a:r>
            <a:r>
              <a:rPr lang="en-US" sz="1600" baseline="30000" dirty="0">
                <a:latin typeface="Calibri" pitchFamily="34" charset="0"/>
              </a:rPr>
              <a:t>nd</a:t>
            </a:r>
            <a:r>
              <a:rPr lang="en-US" sz="1600" dirty="0">
                <a:latin typeface="Calibri" pitchFamily="34" charset="0"/>
              </a:rPr>
              <a:t> Edition</a:t>
            </a:r>
          </a:p>
          <a:p>
            <a:pPr lvl="3" eaLnBrk="1" hangingPunct="1">
              <a:lnSpc>
                <a:spcPct val="80000"/>
              </a:lnSpc>
            </a:pPr>
            <a:r>
              <a:rPr lang="en-US" sz="1400" dirty="0">
                <a:latin typeface="Calibri" pitchFamily="34" charset="0"/>
              </a:rPr>
              <a:t>Available on Canvas</a:t>
            </a:r>
          </a:p>
          <a:p>
            <a:pPr lvl="2" eaLnBrk="1" hangingPunct="1">
              <a:lnSpc>
                <a:spcPct val="80000"/>
              </a:lnSpc>
            </a:pPr>
            <a:r>
              <a:rPr lang="en-US" sz="1600" dirty="0">
                <a:latin typeface="Calibri" pitchFamily="34" charset="0"/>
              </a:rPr>
              <a:t>Jay Devore: Probability and Statistics for Engineering and the Sciences, 7</a:t>
            </a:r>
            <a:r>
              <a:rPr lang="en-US" sz="1600" baseline="30000" dirty="0">
                <a:latin typeface="Calibri" pitchFamily="34" charset="0"/>
              </a:rPr>
              <a:t>th</a:t>
            </a:r>
            <a:r>
              <a:rPr lang="en-US" sz="1000" dirty="0">
                <a:latin typeface="Calibri" pitchFamily="34" charset="0"/>
              </a:rPr>
              <a:t> </a:t>
            </a:r>
            <a:r>
              <a:rPr lang="en-US" sz="1600" dirty="0">
                <a:latin typeface="Calibri" pitchFamily="34" charset="0"/>
              </a:rPr>
              <a:t>Edition</a:t>
            </a:r>
          </a:p>
          <a:p>
            <a:pPr lvl="3" eaLnBrk="1" hangingPunct="1">
              <a:lnSpc>
                <a:spcPct val="80000"/>
              </a:lnSpc>
            </a:pPr>
            <a:r>
              <a:rPr lang="en-US" sz="1400" dirty="0">
                <a:latin typeface="Calibri" pitchFamily="34" charset="0"/>
              </a:rPr>
              <a:t>This book may be helpful for the lectures dealing with regression analysis</a:t>
            </a:r>
          </a:p>
          <a:p>
            <a:pPr lvl="3" eaLnBrk="1" hangingPunct="1">
              <a:lnSpc>
                <a:spcPct val="80000"/>
              </a:lnSpc>
            </a:pPr>
            <a:r>
              <a:rPr lang="en-US" sz="1400" b="1" dirty="0">
                <a:latin typeface="Calibri" pitchFamily="34" charset="0"/>
              </a:rPr>
              <a:t>Any earlier edition is fine as well</a:t>
            </a:r>
          </a:p>
          <a:p>
            <a:pPr lvl="2" eaLnBrk="1" hangingPunct="1">
              <a:lnSpc>
                <a:spcPct val="80000"/>
              </a:lnSpc>
            </a:pPr>
            <a:r>
              <a:rPr lang="en-US" sz="1600" dirty="0">
                <a:latin typeface="Calibri" panose="020F0502020204030204" pitchFamily="34" charset="0"/>
              </a:rPr>
              <a:t>Graham Williams: Hands-On Data Science with R: </a:t>
            </a:r>
            <a:r>
              <a:rPr lang="en-US" sz="1600" dirty="0">
                <a:latin typeface="Calibri" panose="020F0502020204030204" pitchFamily="34" charset="0"/>
                <a:hlinkClick r:id="rId4"/>
              </a:rPr>
              <a:t>http://onepager.togaware.com/</a:t>
            </a:r>
            <a:r>
              <a:rPr lang="en-US" sz="1600" dirty="0">
                <a:latin typeface="Calibri" panose="020F0502020204030204" pitchFamily="34" charset="0"/>
              </a:rPr>
              <a:t> </a:t>
            </a:r>
          </a:p>
          <a:p>
            <a:pPr lvl="2" eaLnBrk="1" hangingPunct="1">
              <a:lnSpc>
                <a:spcPct val="80000"/>
              </a:lnSpc>
            </a:pPr>
            <a:r>
              <a:rPr lang="en-US" sz="1600" dirty="0" err="1">
                <a:latin typeface="Calibri" panose="020F0502020204030204" pitchFamily="34" charset="0"/>
              </a:rPr>
              <a:t>Anselin</a:t>
            </a:r>
            <a:r>
              <a:rPr lang="en-US" sz="1600" dirty="0">
                <a:latin typeface="Calibri" panose="020F0502020204030204" pitchFamily="34" charset="0"/>
              </a:rPr>
              <a:t>, Luc. Exploring Spatial Data with </a:t>
            </a:r>
            <a:r>
              <a:rPr lang="en-US" sz="1600" dirty="0" err="1">
                <a:latin typeface="Calibri" panose="020F0502020204030204" pitchFamily="34" charset="0"/>
              </a:rPr>
              <a:t>GeoDa</a:t>
            </a:r>
            <a:r>
              <a:rPr lang="en-US" sz="1600" dirty="0">
                <a:latin typeface="Calibri" panose="020F0502020204030204" pitchFamily="34" charset="0"/>
              </a:rPr>
              <a:t>™: A Workbook. Available for free online at </a:t>
            </a:r>
            <a:r>
              <a:rPr lang="en-US" sz="1600" dirty="0">
                <a:latin typeface="Calibri" panose="020F0502020204030204" pitchFamily="34" charset="0"/>
                <a:hlinkClick r:id="rId5"/>
              </a:rPr>
              <a:t>https://geodacenter.asu.edu/system/files/geodaworkbook.pdf</a:t>
            </a:r>
            <a:r>
              <a:rPr lang="en-US" sz="1600" dirty="0">
                <a:latin typeface="Calibri" panose="020F0502020204030204" pitchFamily="34" charset="0"/>
              </a:rPr>
              <a:t>, and on Canvas.</a:t>
            </a:r>
          </a:p>
          <a:p>
            <a:pPr lvl="1" eaLnBrk="1" hangingPunct="1">
              <a:lnSpc>
                <a:spcPct val="80000"/>
              </a:lnSpc>
            </a:pPr>
            <a:r>
              <a:rPr lang="en-US" sz="2000" dirty="0">
                <a:latin typeface="Calibri" pitchFamily="34" charset="0"/>
              </a:rPr>
              <a:t>I will also be sending links to several manuals for the different software packages as we cover them, and several book chapters and articles that are relevant to the material that we cover.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sz="5400" b="1" dirty="0">
                <a:latin typeface="Calibri" pitchFamily="34" charset="0"/>
              </a:rPr>
              <a:t>Software</a:t>
            </a:r>
          </a:p>
        </p:txBody>
      </p:sp>
      <p:sp>
        <p:nvSpPr>
          <p:cNvPr id="3" name="Content Placeholder 2"/>
          <p:cNvSpPr>
            <a:spLocks noGrp="1"/>
          </p:cNvSpPr>
          <p:nvPr>
            <p:ph idx="1"/>
          </p:nvPr>
        </p:nvSpPr>
        <p:spPr>
          <a:xfrm>
            <a:off x="0" y="1143000"/>
            <a:ext cx="9144000" cy="5638800"/>
          </a:xfrm>
        </p:spPr>
        <p:txBody>
          <a:bodyPr/>
          <a:lstStyle/>
          <a:p>
            <a:pPr eaLnBrk="1" hangingPunct="1">
              <a:lnSpc>
                <a:spcPct val="80000"/>
              </a:lnSpc>
            </a:pPr>
            <a:r>
              <a:rPr lang="en-US" sz="2400" dirty="0">
                <a:latin typeface="Calibri" panose="020F0502020204030204" pitchFamily="34" charset="0"/>
              </a:rPr>
              <a:t>Available for Trial through </a:t>
            </a:r>
            <a:r>
              <a:rPr lang="en-US" sz="2400" dirty="0" err="1">
                <a:latin typeface="Calibri" pitchFamily="34" charset="0"/>
              </a:rPr>
              <a:t>PennDesign</a:t>
            </a:r>
            <a:r>
              <a:rPr lang="en-US" sz="2400" dirty="0">
                <a:latin typeface="Calibri" pitchFamily="34" charset="0"/>
              </a:rPr>
              <a:t>:</a:t>
            </a:r>
          </a:p>
          <a:p>
            <a:pPr lvl="1" eaLnBrk="1" hangingPunct="1">
              <a:lnSpc>
                <a:spcPct val="80000"/>
              </a:lnSpc>
            </a:pPr>
            <a:r>
              <a:rPr lang="en-US" sz="2000" dirty="0">
                <a:latin typeface="Calibri" pitchFamily="34" charset="0"/>
              </a:rPr>
              <a:t>ArcGIS 10</a:t>
            </a:r>
          </a:p>
          <a:p>
            <a:pPr eaLnBrk="1" hangingPunct="1">
              <a:lnSpc>
                <a:spcPct val="80000"/>
              </a:lnSpc>
            </a:pPr>
            <a:r>
              <a:rPr lang="en-US" sz="2400" dirty="0">
                <a:latin typeface="Calibri" pitchFamily="34" charset="0"/>
              </a:rPr>
              <a:t>Downloadable For Free:</a:t>
            </a:r>
          </a:p>
          <a:p>
            <a:pPr lvl="1" eaLnBrk="1" hangingPunct="1">
              <a:lnSpc>
                <a:spcPct val="80000"/>
              </a:lnSpc>
            </a:pPr>
            <a:r>
              <a:rPr lang="en-US" sz="2000" dirty="0">
                <a:latin typeface="Calibri" pitchFamily="34" charset="0"/>
              </a:rPr>
              <a:t>R</a:t>
            </a:r>
          </a:p>
          <a:p>
            <a:pPr lvl="2" eaLnBrk="1" hangingPunct="1">
              <a:lnSpc>
                <a:spcPct val="80000"/>
              </a:lnSpc>
            </a:pPr>
            <a:r>
              <a:rPr lang="en-US" sz="1600" dirty="0">
                <a:latin typeface="Calibri" pitchFamily="34" charset="0"/>
              </a:rPr>
              <a:t>Available for free from </a:t>
            </a:r>
            <a:r>
              <a:rPr lang="en-US" sz="1600" dirty="0">
                <a:latin typeface="Calibri" panose="020F0502020204030204" pitchFamily="34" charset="0"/>
                <a:hlinkClick r:id="rId2"/>
              </a:rPr>
              <a:t>http://www.r-project.org/</a:t>
            </a:r>
            <a:endParaRPr lang="en-US" sz="1600" dirty="0">
              <a:latin typeface="Calibri" panose="020F0502020204030204" pitchFamily="34" charset="0"/>
            </a:endParaRPr>
          </a:p>
          <a:p>
            <a:pPr lvl="1" eaLnBrk="1" hangingPunct="1">
              <a:lnSpc>
                <a:spcPct val="80000"/>
              </a:lnSpc>
            </a:pPr>
            <a:r>
              <a:rPr lang="en-US" sz="2000" dirty="0" err="1">
                <a:latin typeface="Calibri" panose="020F0502020204030204" pitchFamily="34" charset="0"/>
              </a:rPr>
              <a:t>Rtools</a:t>
            </a:r>
            <a:endParaRPr lang="en-US" sz="2000" dirty="0">
              <a:latin typeface="Calibri" panose="020F0502020204030204" pitchFamily="34" charset="0"/>
            </a:endParaRPr>
          </a:p>
          <a:p>
            <a:pPr lvl="2" eaLnBrk="1" hangingPunct="1">
              <a:lnSpc>
                <a:spcPct val="80000"/>
              </a:lnSpc>
            </a:pPr>
            <a:r>
              <a:rPr lang="en-US" sz="1600" dirty="0">
                <a:latin typeface="Calibri" panose="020F0502020204030204" pitchFamily="34" charset="0"/>
              </a:rPr>
              <a:t>Available for free from </a:t>
            </a:r>
            <a:r>
              <a:rPr lang="en-US" sz="1600" dirty="0">
                <a:latin typeface="Calibri" panose="020F0502020204030204" pitchFamily="34" charset="0"/>
                <a:hlinkClick r:id="rId3"/>
              </a:rPr>
              <a:t>https://cran.r-project.org/bin/windows/Rtools/</a:t>
            </a:r>
            <a:r>
              <a:rPr lang="en-US" sz="1600" dirty="0">
                <a:latin typeface="Calibri" panose="020F0502020204030204" pitchFamily="34" charset="0"/>
              </a:rPr>
              <a:t> </a:t>
            </a:r>
          </a:p>
          <a:p>
            <a:pPr lvl="1" eaLnBrk="1" hangingPunct="1">
              <a:lnSpc>
                <a:spcPct val="80000"/>
              </a:lnSpc>
            </a:pPr>
            <a:r>
              <a:rPr lang="en-US" sz="2000" dirty="0">
                <a:latin typeface="Calibri" panose="020F0502020204030204" pitchFamily="34" charset="0"/>
              </a:rPr>
              <a:t>RStudio</a:t>
            </a:r>
          </a:p>
          <a:p>
            <a:pPr lvl="2" eaLnBrk="1" hangingPunct="1">
              <a:lnSpc>
                <a:spcPct val="80000"/>
              </a:lnSpc>
            </a:pPr>
            <a:r>
              <a:rPr lang="en-US" sz="1600" dirty="0">
                <a:latin typeface="Calibri" panose="020F0502020204030204" pitchFamily="34" charset="0"/>
              </a:rPr>
              <a:t>Available for free from </a:t>
            </a:r>
            <a:r>
              <a:rPr lang="en-US" sz="1600" dirty="0">
                <a:latin typeface="Calibri" panose="020F0502020204030204" pitchFamily="34" charset="0"/>
                <a:hlinkClick r:id="rId4"/>
              </a:rPr>
              <a:t>https://rstudio.com/</a:t>
            </a:r>
            <a:r>
              <a:rPr lang="en-US" sz="1600" dirty="0">
                <a:latin typeface="Calibri" panose="020F0502020204030204" pitchFamily="34" charset="0"/>
              </a:rPr>
              <a:t> </a:t>
            </a:r>
          </a:p>
          <a:p>
            <a:pPr lvl="1" eaLnBrk="1" hangingPunct="1">
              <a:lnSpc>
                <a:spcPct val="80000"/>
              </a:lnSpc>
            </a:pPr>
            <a:r>
              <a:rPr lang="en-US" sz="2000" dirty="0" err="1">
                <a:latin typeface="Calibri" pitchFamily="34" charset="0"/>
              </a:rPr>
              <a:t>GeoDa</a:t>
            </a:r>
            <a:endParaRPr lang="en-US" sz="2000" dirty="0">
              <a:latin typeface="Calibri" pitchFamily="34" charset="0"/>
            </a:endParaRPr>
          </a:p>
          <a:p>
            <a:pPr lvl="2" eaLnBrk="1" hangingPunct="1">
              <a:lnSpc>
                <a:spcPct val="80000"/>
              </a:lnSpc>
            </a:pPr>
            <a:r>
              <a:rPr lang="en-US" sz="1600" dirty="0">
                <a:latin typeface="Calibri" pitchFamily="34" charset="0"/>
              </a:rPr>
              <a:t>Download here: </a:t>
            </a:r>
            <a:r>
              <a:rPr lang="en-US" sz="1600" dirty="0">
                <a:latin typeface="Calibri" pitchFamily="34" charset="0"/>
                <a:hlinkClick r:id="rId5"/>
              </a:rPr>
              <a:t>https://spatial.uchicago.edu/software</a:t>
            </a:r>
            <a:endParaRPr lang="en-US" sz="1600" dirty="0">
              <a:latin typeface="Calibri" pitchFamily="34" charset="0"/>
            </a:endParaRPr>
          </a:p>
        </p:txBody>
      </p:sp>
    </p:spTree>
    <p:extLst>
      <p:ext uri="{BB962C8B-B14F-4D97-AF65-F5344CB8AC3E}">
        <p14:creationId xmlns:p14="http://schemas.microsoft.com/office/powerpoint/2010/main" val="2471086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922"/>
            <a:ext cx="8229600" cy="715963"/>
          </a:xfrm>
        </p:spPr>
        <p:txBody>
          <a:bodyPr/>
          <a:lstStyle/>
          <a:p>
            <a:pPr eaLnBrk="1" hangingPunct="1"/>
            <a:r>
              <a:rPr lang="en-US" sz="4000" b="1" dirty="0">
                <a:solidFill>
                  <a:schemeClr val="tx1"/>
                </a:solidFill>
                <a:latin typeface="Calibri" pitchFamily="34" charset="0"/>
              </a:rPr>
              <a:t>Assignments and Grading</a:t>
            </a:r>
          </a:p>
        </p:txBody>
      </p:sp>
      <p:sp>
        <p:nvSpPr>
          <p:cNvPr id="8195" name="Rectangle 3"/>
          <p:cNvSpPr>
            <a:spLocks noGrp="1" noChangeArrowheads="1"/>
          </p:cNvSpPr>
          <p:nvPr>
            <p:ph type="body" idx="1"/>
          </p:nvPr>
        </p:nvSpPr>
        <p:spPr>
          <a:xfrm>
            <a:off x="0" y="761126"/>
            <a:ext cx="9144000" cy="5944474"/>
          </a:xfrm>
        </p:spPr>
        <p:txBody>
          <a:bodyPr/>
          <a:lstStyle/>
          <a:p>
            <a:pPr eaLnBrk="1" hangingPunct="1">
              <a:lnSpc>
                <a:spcPct val="90000"/>
              </a:lnSpc>
            </a:pPr>
            <a:r>
              <a:rPr lang="en-US" sz="2400" dirty="0">
                <a:latin typeface="Calibri" pitchFamily="34" charset="0"/>
              </a:rPr>
              <a:t>I will issue 6 homework assignments, which are collectively worth 90% of your grade. These assignments are listed below. You are expected to complete 5 them: choose one of the two marked with an asterisk (*). </a:t>
            </a:r>
          </a:p>
          <a:p>
            <a:pPr eaLnBrk="1" hangingPunct="1">
              <a:lnSpc>
                <a:spcPct val="90000"/>
              </a:lnSpc>
            </a:pPr>
            <a:endParaRPr lang="en-US" sz="800" dirty="0">
              <a:latin typeface="Calibri" pitchFamily="34" charset="0"/>
            </a:endParaRPr>
          </a:p>
          <a:p>
            <a:pPr marL="400050" lvl="1" indent="0">
              <a:buNone/>
            </a:pPr>
            <a:r>
              <a:rPr lang="en-US" sz="1600" b="1" dirty="0">
                <a:latin typeface="Calibri" pitchFamily="34" charset="0"/>
              </a:rPr>
              <a:t>OLS Regression 						20% of your grade	</a:t>
            </a:r>
          </a:p>
          <a:p>
            <a:pPr marL="400050" lvl="1" indent="0">
              <a:buNone/>
            </a:pPr>
            <a:r>
              <a:rPr lang="en-US" sz="1600" b="1" dirty="0">
                <a:latin typeface="Calibri" pitchFamily="34" charset="0"/>
              </a:rPr>
              <a:t>Spatial Lag, Spatial Error, and Geographically Weighted Regression 	25% of your grade</a:t>
            </a:r>
          </a:p>
          <a:p>
            <a:pPr marL="400050" lvl="1" indent="0">
              <a:buNone/>
            </a:pPr>
            <a:r>
              <a:rPr lang="en-US" sz="1600" b="1" dirty="0">
                <a:latin typeface="Calibri" pitchFamily="34" charset="0"/>
              </a:rPr>
              <a:t>Logistic and Multinomial Logistic Regression 			20% of your grade</a:t>
            </a:r>
          </a:p>
          <a:p>
            <a:pPr marL="400050" lvl="1" indent="0">
              <a:buNone/>
            </a:pPr>
            <a:r>
              <a:rPr lang="en-US" sz="1600" b="1" dirty="0">
                <a:latin typeface="Calibri" pitchFamily="34" charset="0"/>
              </a:rPr>
              <a:t>Point Pattern Analysis 					15% of your grade</a:t>
            </a:r>
          </a:p>
          <a:p>
            <a:pPr marL="400050" lvl="1" indent="0">
              <a:buNone/>
            </a:pPr>
            <a:r>
              <a:rPr lang="en-US" sz="1600" b="1" dirty="0">
                <a:latin typeface="Calibri" pitchFamily="34" charset="0"/>
              </a:rPr>
              <a:t>*K-Means Clustering 					10% of your grade</a:t>
            </a:r>
          </a:p>
          <a:p>
            <a:pPr marL="400050" lvl="1" indent="0">
              <a:buNone/>
            </a:pPr>
            <a:r>
              <a:rPr lang="en-US" sz="1600" b="1" dirty="0">
                <a:latin typeface="Calibri" pitchFamily="34" charset="0"/>
              </a:rPr>
              <a:t>*Text Mining Assignment 					10% of your grade</a:t>
            </a:r>
          </a:p>
          <a:p>
            <a:pPr eaLnBrk="1" hangingPunct="1">
              <a:lnSpc>
                <a:spcPct val="90000"/>
              </a:lnSpc>
            </a:pPr>
            <a:endParaRPr lang="en-US" sz="800" dirty="0">
              <a:latin typeface="Calibri" panose="020F0502020204030204" pitchFamily="34" charset="0"/>
            </a:endParaRPr>
          </a:p>
          <a:p>
            <a:pPr eaLnBrk="1" hangingPunct="1">
              <a:lnSpc>
                <a:spcPct val="90000"/>
              </a:lnSpc>
            </a:pPr>
            <a:r>
              <a:rPr lang="en-US" sz="2400" dirty="0">
                <a:latin typeface="Calibri" pitchFamily="34" charset="0"/>
              </a:rPr>
              <a:t>You should work on the assignments with </a:t>
            </a:r>
            <a:r>
              <a:rPr lang="en-US" sz="2400" b="1" u="sng" dirty="0">
                <a:latin typeface="Calibri" pitchFamily="34" charset="0"/>
              </a:rPr>
              <a:t>TWO</a:t>
            </a:r>
            <a:r>
              <a:rPr lang="en-US" sz="2400" dirty="0">
                <a:latin typeface="Calibri" pitchFamily="34" charset="0"/>
              </a:rPr>
              <a:t> other classmates and hand in a joint submission for all of these assignments. You will all receive the same grade on the assignment.</a:t>
            </a:r>
            <a:endParaRPr lang="en-US" sz="2400" b="1" u="sng" dirty="0">
              <a:latin typeface="Calibri" pitchFamily="34" charset="0"/>
            </a:endParaRPr>
          </a:p>
          <a:p>
            <a:pPr eaLnBrk="1" hangingPunct="1">
              <a:lnSpc>
                <a:spcPct val="90000"/>
              </a:lnSpc>
            </a:pPr>
            <a:r>
              <a:rPr lang="en-US" sz="2400" dirty="0">
                <a:latin typeface="Calibri" pitchFamily="34" charset="0"/>
              </a:rPr>
              <a:t>The remaining </a:t>
            </a:r>
            <a:r>
              <a:rPr lang="en-US" sz="2400" b="1" dirty="0">
                <a:latin typeface="Calibri" pitchFamily="34" charset="0"/>
              </a:rPr>
              <a:t>10% </a:t>
            </a:r>
            <a:r>
              <a:rPr lang="en-US" sz="2400" dirty="0">
                <a:latin typeface="Calibri" pitchFamily="34" charset="0"/>
              </a:rPr>
              <a:t>of your grade will be class participation. You are strongly encouraged to attend the course (even for lectures which you think will be a review) and ask questions.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838200"/>
            <a:ext cx="4057650" cy="4572000"/>
          </a:xfrm>
          <a:prstGeom prst="rect">
            <a:avLst/>
          </a:prstGeom>
        </p:spPr>
      </p:pic>
      <p:sp>
        <p:nvSpPr>
          <p:cNvPr id="5" name="Rectangle 2"/>
          <p:cNvSpPr>
            <a:spLocks noGrp="1" noChangeArrowheads="1"/>
          </p:cNvSpPr>
          <p:nvPr>
            <p:ph type="title"/>
          </p:nvPr>
        </p:nvSpPr>
        <p:spPr>
          <a:xfrm>
            <a:off x="457200" y="15922"/>
            <a:ext cx="8229600" cy="715963"/>
          </a:xfrm>
        </p:spPr>
        <p:txBody>
          <a:bodyPr/>
          <a:lstStyle/>
          <a:p>
            <a:pPr eaLnBrk="1" hangingPunct="1"/>
            <a:r>
              <a:rPr lang="en-US" sz="4000" b="1" dirty="0">
                <a:solidFill>
                  <a:schemeClr val="tx1"/>
                </a:solidFill>
                <a:latin typeface="Calibri" pitchFamily="34" charset="0"/>
              </a:rPr>
              <a:t>Class Participation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3276600"/>
            <a:ext cx="2165350" cy="3352800"/>
          </a:xfrm>
          <a:prstGeom prst="rect">
            <a:avLst/>
          </a:prstGeom>
        </p:spPr>
      </p:pic>
      <p:sp>
        <p:nvSpPr>
          <p:cNvPr id="8" name="TextBox 7"/>
          <p:cNvSpPr txBox="1"/>
          <p:nvPr/>
        </p:nvSpPr>
        <p:spPr>
          <a:xfrm>
            <a:off x="152400" y="6172200"/>
            <a:ext cx="4419600" cy="369332"/>
          </a:xfrm>
          <a:prstGeom prst="rect">
            <a:avLst/>
          </a:prstGeom>
          <a:noFill/>
        </p:spPr>
        <p:txBody>
          <a:bodyPr wrap="square" rtlCol="0">
            <a:spAutoFit/>
          </a:bodyPr>
          <a:lstStyle/>
          <a:p>
            <a:r>
              <a:rPr lang="en-US" dirty="0"/>
              <a:t>Source</a:t>
            </a:r>
            <a:r>
              <a:rPr lang="en-US"/>
              <a:t>: </a:t>
            </a:r>
            <a:r>
              <a:rPr lang="en-US">
                <a:hlinkClick r:id="rId4"/>
              </a:rPr>
              <a:t>www.causeweb.org</a:t>
            </a:r>
            <a:endParaRPr lang="en-US"/>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9198" y="928268"/>
            <a:ext cx="4604553" cy="2164140"/>
          </a:xfrm>
          <a:prstGeom prst="rect">
            <a:avLst/>
          </a:prstGeom>
        </p:spPr>
      </p:pic>
    </p:spTree>
    <p:extLst>
      <p:ext uri="{BB962C8B-B14F-4D97-AF65-F5344CB8AC3E}">
        <p14:creationId xmlns:p14="http://schemas.microsoft.com/office/powerpoint/2010/main" val="1588023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274638"/>
            <a:ext cx="9144000" cy="868362"/>
          </a:xfrm>
        </p:spPr>
        <p:txBody>
          <a:bodyPr/>
          <a:lstStyle/>
          <a:p>
            <a:pPr eaLnBrk="1" hangingPunct="1"/>
            <a:r>
              <a:rPr lang="en-US" sz="4800" b="1" dirty="0">
                <a:latin typeface="Calibri" pitchFamily="34" charset="0"/>
              </a:rPr>
              <a:t>Grading</a:t>
            </a:r>
          </a:p>
        </p:txBody>
      </p:sp>
      <p:sp>
        <p:nvSpPr>
          <p:cNvPr id="9219" name="Rectangle 3"/>
          <p:cNvSpPr>
            <a:spLocks noGrp="1" noChangeArrowheads="1"/>
          </p:cNvSpPr>
          <p:nvPr>
            <p:ph type="body" idx="1"/>
          </p:nvPr>
        </p:nvSpPr>
        <p:spPr>
          <a:xfrm>
            <a:off x="304800" y="1295400"/>
            <a:ext cx="8610600" cy="5410200"/>
          </a:xfrm>
        </p:spPr>
        <p:txBody>
          <a:bodyPr/>
          <a:lstStyle/>
          <a:p>
            <a:pPr eaLnBrk="1" hangingPunct="1"/>
            <a:r>
              <a:rPr lang="en-US" sz="2400" dirty="0">
                <a:latin typeface="Calibri" pitchFamily="34" charset="0"/>
              </a:rPr>
              <a:t>Late assignments</a:t>
            </a:r>
            <a:endParaRPr lang="en-US" sz="2000" dirty="0">
              <a:latin typeface="Calibri" pitchFamily="34" charset="0"/>
            </a:endParaRPr>
          </a:p>
          <a:p>
            <a:pPr lvl="1" eaLnBrk="1" hangingPunct="1"/>
            <a:r>
              <a:rPr lang="en-US" sz="2000" dirty="0">
                <a:latin typeface="Calibri" pitchFamily="34" charset="0"/>
              </a:rPr>
              <a:t>Please e-mail me if your submission is going to be late so that an extension may be granted. </a:t>
            </a:r>
          </a:p>
          <a:p>
            <a:pPr lvl="1" eaLnBrk="1" hangingPunct="1"/>
            <a:r>
              <a:rPr lang="en-US" sz="2000" dirty="0">
                <a:latin typeface="Calibri" pitchFamily="34" charset="0"/>
              </a:rPr>
              <a:t>In general, I always accept late assignments</a:t>
            </a:r>
          </a:p>
          <a:p>
            <a:pPr eaLnBrk="1" hangingPunct="1"/>
            <a:r>
              <a:rPr lang="en-US" sz="2400" dirty="0">
                <a:latin typeface="Calibri" pitchFamily="34" charset="0"/>
              </a:rPr>
              <a:t>Unsatisfactory reports and resubmissions</a:t>
            </a:r>
          </a:p>
          <a:p>
            <a:pPr lvl="1" eaLnBrk="1" hangingPunct="1"/>
            <a:r>
              <a:rPr lang="en-US" sz="2000" dirty="0">
                <a:latin typeface="Calibri" panose="020F0502020204030204" pitchFamily="34" charset="0"/>
                <a:cs typeface="Calibri" panose="020F0502020204030204" pitchFamily="34" charset="0"/>
              </a:rPr>
              <a:t>If you receive a grade below 80 on an assignment, you may redo it and resubmit it, applying and following the comments and suggestions that I give you. </a:t>
            </a:r>
          </a:p>
          <a:p>
            <a:pPr lvl="1" eaLnBrk="1" hangingPunct="1"/>
            <a:r>
              <a:rPr lang="en-US" sz="2000" dirty="0">
                <a:latin typeface="Calibri" pitchFamily="34" charset="0"/>
              </a:rPr>
              <a:t>The </a:t>
            </a:r>
            <a:r>
              <a:rPr lang="en-US" sz="2000" b="1" dirty="0">
                <a:latin typeface="Calibri" pitchFamily="34" charset="0"/>
              </a:rPr>
              <a:t>maximum</a:t>
            </a:r>
            <a:r>
              <a:rPr lang="en-US" sz="2000" dirty="0">
                <a:latin typeface="Calibri" pitchFamily="34" charset="0"/>
              </a:rPr>
              <a:t> grade you can get on the resubmission is 85.</a:t>
            </a:r>
          </a:p>
          <a:p>
            <a:pPr eaLnBrk="1" hangingPunct="1"/>
            <a:r>
              <a:rPr lang="en-US" sz="2400" dirty="0">
                <a:latin typeface="Calibri" pitchFamily="34" charset="0"/>
              </a:rPr>
              <a:t>The grades for the course will be distributed approximately as follows:</a:t>
            </a:r>
          </a:p>
          <a:p>
            <a:pPr lvl="1" eaLnBrk="1" hangingPunct="1"/>
            <a:r>
              <a:rPr lang="en-US" sz="2000" dirty="0">
                <a:latin typeface="Calibri" pitchFamily="34" charset="0"/>
              </a:rPr>
              <a:t>Approximately 50% of the students will receive grades in the ‘A’ range (A+, A, A-), 40% will receive grades in the ‘B’ range (B+, B, B-), and less than 10% will receive grades below a B-.</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latin typeface="Calibri" pitchFamily="34" charset="0"/>
              </a:rPr>
              <a:t>A Bit More About ESE 502</a:t>
            </a:r>
          </a:p>
        </p:txBody>
      </p:sp>
      <p:sp>
        <p:nvSpPr>
          <p:cNvPr id="3" name="Content Placeholder 2"/>
          <p:cNvSpPr>
            <a:spLocks noGrp="1"/>
          </p:cNvSpPr>
          <p:nvPr>
            <p:ph idx="1"/>
          </p:nvPr>
        </p:nvSpPr>
        <p:spPr>
          <a:xfrm>
            <a:off x="457200" y="1600200"/>
            <a:ext cx="8229600" cy="4876800"/>
          </a:xfrm>
        </p:spPr>
        <p:txBody>
          <a:bodyPr/>
          <a:lstStyle/>
          <a:p>
            <a:r>
              <a:rPr lang="en-US" sz="2800" dirty="0">
                <a:latin typeface="Calibri" pitchFamily="34" charset="0"/>
              </a:rPr>
              <a:t>An excellent course that covers the spatial statistical methods in a very rigorous manner</a:t>
            </a:r>
          </a:p>
          <a:p>
            <a:r>
              <a:rPr lang="en-US" sz="2800" dirty="0">
                <a:latin typeface="Calibri" pitchFamily="34" charset="0"/>
              </a:rPr>
              <a:t>Taught by Dr. Tony Smith, a leading expert on spatial statistics</a:t>
            </a:r>
          </a:p>
          <a:p>
            <a:r>
              <a:rPr lang="en-US" sz="2800" dirty="0">
                <a:latin typeface="Calibri" pitchFamily="34" charset="0"/>
              </a:rPr>
              <a:t>You will learn the math behind many of the methods we will cover in this course, and will gain extensive experience on writing comprehensive statistical reports</a:t>
            </a:r>
          </a:p>
          <a:p>
            <a:r>
              <a:rPr lang="en-US" sz="2800" dirty="0">
                <a:latin typeface="Calibri" pitchFamily="34" charset="0"/>
              </a:rPr>
              <a:t>A very challenging and rewarding course that you should consider as an elective for next semester</a:t>
            </a:r>
          </a:p>
        </p:txBody>
      </p:sp>
    </p:spTree>
    <p:extLst>
      <p:ext uri="{BB962C8B-B14F-4D97-AF65-F5344CB8AC3E}">
        <p14:creationId xmlns:p14="http://schemas.microsoft.com/office/powerpoint/2010/main" val="2170669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F868-FB1D-4BAF-A0D3-A2F4BE687E4F}"/>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Introductions</a:t>
            </a:r>
          </a:p>
        </p:txBody>
      </p:sp>
      <p:sp>
        <p:nvSpPr>
          <p:cNvPr id="3" name="Content Placeholder 2">
            <a:extLst>
              <a:ext uri="{FF2B5EF4-FFF2-40B4-BE49-F238E27FC236}">
                <a16:creationId xmlns:a16="http://schemas.microsoft.com/office/drawing/2014/main" id="{3DA038CC-38F5-455B-A4A5-A24147F8432E}"/>
              </a:ext>
            </a:extLst>
          </p:cNvPr>
          <p:cNvSpPr>
            <a:spLocks noGrp="1"/>
          </p:cNvSpPr>
          <p:nvPr>
            <p:ph idx="1"/>
          </p:nvPr>
        </p:nvSpPr>
        <p:spPr>
          <a:xfrm>
            <a:off x="457200" y="1600200"/>
            <a:ext cx="8229600" cy="4953000"/>
          </a:xfrm>
        </p:spPr>
        <p:txBody>
          <a:bodyPr/>
          <a:lstStyle/>
          <a:p>
            <a:r>
              <a:rPr lang="en-US" sz="2800" dirty="0">
                <a:latin typeface="Calibri" panose="020F0502020204030204" pitchFamily="34" charset="0"/>
                <a:cs typeface="Calibri" panose="020F0502020204030204" pitchFamily="34" charset="0"/>
              </a:rPr>
              <a:t>Please introduce yourself to the class in 30 seconds</a:t>
            </a:r>
          </a:p>
          <a:p>
            <a:r>
              <a:rPr lang="en-US" sz="2800" dirty="0">
                <a:latin typeface="Calibri" panose="020F0502020204030204" pitchFamily="34" charset="0"/>
                <a:cs typeface="Calibri" panose="020F0502020204030204" pitchFamily="34" charset="0"/>
              </a:rPr>
              <a:t>Please indicate:</a:t>
            </a:r>
          </a:p>
          <a:p>
            <a:pPr lvl="1"/>
            <a:r>
              <a:rPr lang="en-US" sz="2400" dirty="0">
                <a:latin typeface="Calibri" panose="020F0502020204030204" pitchFamily="34" charset="0"/>
                <a:cs typeface="Calibri" panose="020F0502020204030204" pitchFamily="34" charset="0"/>
              </a:rPr>
              <a:t>Your name &amp; what you go by</a:t>
            </a:r>
          </a:p>
          <a:p>
            <a:pPr lvl="1"/>
            <a:r>
              <a:rPr lang="en-US" sz="2400" dirty="0">
                <a:latin typeface="Calibri" panose="020F0502020204030204" pitchFamily="34" charset="0"/>
                <a:cs typeface="Calibri" panose="020F0502020204030204" pitchFamily="34" charset="0"/>
              </a:rPr>
              <a:t>Program you are in (MUSA, Planning) &amp; Year</a:t>
            </a:r>
          </a:p>
          <a:p>
            <a:pPr lvl="1"/>
            <a:r>
              <a:rPr lang="en-US" sz="2400" dirty="0">
                <a:latin typeface="Calibri" panose="020F0502020204030204" pitchFamily="34" charset="0"/>
                <a:cs typeface="Calibri" panose="020F0502020204030204" pitchFamily="34" charset="0"/>
              </a:rPr>
              <a:t>Your educational/professional background and interests</a:t>
            </a:r>
          </a:p>
          <a:p>
            <a:pPr lvl="1"/>
            <a:r>
              <a:rPr lang="en-US" sz="2400" dirty="0">
                <a:latin typeface="Calibri" panose="020F0502020204030204" pitchFamily="34" charset="0"/>
                <a:cs typeface="Calibri" panose="020F0502020204030204" pitchFamily="34" charset="0"/>
              </a:rPr>
              <a:t>Any experience with statistics, GIS, etc.</a:t>
            </a:r>
          </a:p>
          <a:p>
            <a:pPr lvl="1"/>
            <a:r>
              <a:rPr lang="en-US" sz="2400" dirty="0">
                <a:latin typeface="Calibri" panose="020F0502020204030204" pitchFamily="34" charset="0"/>
                <a:cs typeface="Calibri" panose="020F0502020204030204" pitchFamily="34" charset="0"/>
              </a:rPr>
              <a:t>Any additional information you’d like to share (interests, likes, pronouns, etc.)</a:t>
            </a:r>
          </a:p>
          <a:p>
            <a:r>
              <a:rPr lang="en-US" sz="2800" dirty="0">
                <a:latin typeface="Calibri" panose="020F0502020204030204" pitchFamily="34" charset="0"/>
                <a:cs typeface="Calibri" panose="020F0502020204030204" pitchFamily="34" charset="0"/>
              </a:rPr>
              <a:t>If you haven’t yet, please send me this info via e-mail</a:t>
            </a:r>
          </a:p>
          <a:p>
            <a:pPr lvl="1"/>
            <a:r>
              <a:rPr lang="en-US" sz="2400" dirty="0">
                <a:latin typeface="Calibri" panose="020F0502020204030204" pitchFamily="34" charset="0"/>
                <a:cs typeface="Calibri" panose="020F0502020204030204" pitchFamily="34" charset="0"/>
              </a:rPr>
              <a:t>Helpful to get to know you, and for writing recommendation letters in the future</a:t>
            </a:r>
          </a:p>
        </p:txBody>
      </p:sp>
    </p:spTree>
    <p:extLst>
      <p:ext uri="{BB962C8B-B14F-4D97-AF65-F5344CB8AC3E}">
        <p14:creationId xmlns:p14="http://schemas.microsoft.com/office/powerpoint/2010/main" val="4068382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76200"/>
            <a:ext cx="8229600" cy="762000"/>
          </a:xfrm>
        </p:spPr>
        <p:txBody>
          <a:bodyPr/>
          <a:lstStyle/>
          <a:p>
            <a:pPr eaLnBrk="1" hangingPunct="1"/>
            <a:r>
              <a:rPr lang="en-US" sz="4800" b="1" dirty="0">
                <a:latin typeface="Calibri" pitchFamily="34" charset="0"/>
              </a:rPr>
              <a:t>Course Description</a:t>
            </a:r>
          </a:p>
        </p:txBody>
      </p:sp>
      <p:sp>
        <p:nvSpPr>
          <p:cNvPr id="4099" name="Rectangle 3"/>
          <p:cNvSpPr>
            <a:spLocks noGrp="1" noChangeArrowheads="1"/>
          </p:cNvSpPr>
          <p:nvPr>
            <p:ph type="body" idx="1"/>
          </p:nvPr>
        </p:nvSpPr>
        <p:spPr>
          <a:xfrm>
            <a:off x="0" y="1066800"/>
            <a:ext cx="9067800" cy="5562600"/>
          </a:xfrm>
        </p:spPr>
        <p:txBody>
          <a:bodyPr/>
          <a:lstStyle/>
          <a:p>
            <a:pPr eaLnBrk="1" hangingPunct="1">
              <a:lnSpc>
                <a:spcPct val="90000"/>
              </a:lnSpc>
            </a:pPr>
            <a:r>
              <a:rPr lang="en-US" sz="2400" dirty="0">
                <a:latin typeface="Calibri" pitchFamily="34" charset="0"/>
              </a:rPr>
              <a:t>Lectures twice a week: MW 5:15-6:45</a:t>
            </a:r>
          </a:p>
          <a:p>
            <a:pPr eaLnBrk="1" hangingPunct="1">
              <a:lnSpc>
                <a:spcPct val="90000"/>
              </a:lnSpc>
            </a:pPr>
            <a:r>
              <a:rPr lang="en-US" sz="2400" dirty="0">
                <a:latin typeface="Calibri" pitchFamily="34" charset="0"/>
              </a:rPr>
              <a:t>Some lectures will be shorter than 1.5 hours. Some may run a little over. </a:t>
            </a:r>
            <a:endParaRPr lang="en-US" sz="3600" dirty="0"/>
          </a:p>
          <a:p>
            <a:pPr eaLnBrk="1" hangingPunct="1">
              <a:lnSpc>
                <a:spcPct val="90000"/>
              </a:lnSpc>
            </a:pPr>
            <a:endParaRPr lang="en-US" sz="2400" dirty="0">
              <a:latin typeface="Calibr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135275"/>
            <a:ext cx="3581400" cy="4722725"/>
          </a:xfrm>
          <a:prstGeom prst="rect">
            <a:avLst/>
          </a:prstGeom>
        </p:spPr>
      </p:pic>
      <p:sp>
        <p:nvSpPr>
          <p:cNvPr id="3" name="Rectangle 2"/>
          <p:cNvSpPr/>
          <p:nvPr/>
        </p:nvSpPr>
        <p:spPr>
          <a:xfrm>
            <a:off x="4114800" y="2514600"/>
            <a:ext cx="4953000" cy="4302716"/>
          </a:xfrm>
          <a:prstGeom prst="rect">
            <a:avLst/>
          </a:prstGeom>
        </p:spPr>
        <p:txBody>
          <a:bodyPr wrap="square">
            <a:spAutoFit/>
          </a:bodyPr>
          <a:lstStyle/>
          <a:p>
            <a:pPr marL="342900" indent="-342900" eaLnBrk="1" hangingPunct="1">
              <a:lnSpc>
                <a:spcPct val="90000"/>
              </a:lnSpc>
              <a:buFont typeface="Arial" panose="020B0604020202020204" pitchFamily="34" charset="0"/>
              <a:buChar char="•"/>
            </a:pPr>
            <a:r>
              <a:rPr lang="en-US" sz="2400" dirty="0">
                <a:latin typeface="Calibri" pitchFamily="34" charset="0"/>
              </a:rPr>
              <a:t>Course history and evolution</a:t>
            </a:r>
          </a:p>
          <a:p>
            <a:pPr marL="800100" lvl="1" indent="-342900" eaLnBrk="1" hangingPunct="1">
              <a:lnSpc>
                <a:spcPct val="90000"/>
              </a:lnSpc>
              <a:buFont typeface="Arial" panose="020B0604020202020204" pitchFamily="34" charset="0"/>
              <a:buChar char="•"/>
            </a:pPr>
            <a:r>
              <a:rPr lang="en-US" sz="2000" b="1" i="1" dirty="0" err="1">
                <a:latin typeface="Calibri" panose="020F0502020204030204" pitchFamily="34" charset="0"/>
              </a:rPr>
              <a:t>Repetitio</a:t>
            </a:r>
            <a:r>
              <a:rPr lang="en-US" sz="2000" b="1" i="1" dirty="0">
                <a:latin typeface="Calibri" panose="020F0502020204030204" pitchFamily="34" charset="0"/>
              </a:rPr>
              <a:t> </a:t>
            </a:r>
            <a:r>
              <a:rPr lang="en-US" sz="2000" b="1" i="1" dirty="0" err="1">
                <a:latin typeface="Calibri" panose="020F0502020204030204" pitchFamily="34" charset="0"/>
              </a:rPr>
              <a:t>est</a:t>
            </a:r>
            <a:r>
              <a:rPr lang="en-US" sz="2000" b="1" i="1" dirty="0">
                <a:latin typeface="Calibri" panose="020F0502020204030204" pitchFamily="34" charset="0"/>
              </a:rPr>
              <a:t> mater </a:t>
            </a:r>
            <a:r>
              <a:rPr lang="en-US" sz="2000" b="1" i="1" dirty="0" err="1">
                <a:latin typeface="Calibri" panose="020F0502020204030204" pitchFamily="34" charset="0"/>
              </a:rPr>
              <a:t>studiorum</a:t>
            </a:r>
            <a:endParaRPr lang="en-US" sz="2000" b="1" i="1" dirty="0">
              <a:latin typeface="Calibri" panose="020F0502020204030204" pitchFamily="34" charset="0"/>
            </a:endParaRPr>
          </a:p>
          <a:p>
            <a:pPr marL="800100" lvl="1" indent="-342900" eaLnBrk="1" hangingPunct="1">
              <a:lnSpc>
                <a:spcPct val="90000"/>
              </a:lnSpc>
              <a:buFont typeface="Arial" panose="020B0604020202020204" pitchFamily="34" charset="0"/>
              <a:buChar char="•"/>
            </a:pPr>
            <a:r>
              <a:rPr lang="en-US" sz="2000" dirty="0">
                <a:latin typeface="Calibri" pitchFamily="34" charset="0"/>
              </a:rPr>
              <a:t>The option of taking ESE 502 in the spring, which is an excellent, though very challenging, course on spatial statistics that is sometimes offered</a:t>
            </a:r>
          </a:p>
          <a:p>
            <a:pPr marL="342900" indent="-342900" eaLnBrk="1" hangingPunct="1">
              <a:lnSpc>
                <a:spcPct val="90000"/>
              </a:lnSpc>
              <a:buFont typeface="Arial" panose="020B0604020202020204" pitchFamily="34" charset="0"/>
              <a:buChar char="•"/>
            </a:pPr>
            <a:r>
              <a:rPr lang="en-US" sz="2400" dirty="0">
                <a:latin typeface="Calibri" pitchFamily="34" charset="0"/>
              </a:rPr>
              <a:t>This course will cover a range of concepts typically covered in several courses</a:t>
            </a:r>
          </a:p>
          <a:p>
            <a:pPr marL="800100" lvl="1" indent="-342900" eaLnBrk="1" hangingPunct="1">
              <a:lnSpc>
                <a:spcPct val="90000"/>
              </a:lnSpc>
              <a:buFont typeface="Arial" panose="020B0604020202020204" pitchFamily="34" charset="0"/>
              <a:buChar char="•"/>
            </a:pPr>
            <a:r>
              <a:rPr lang="en-US" sz="2000" dirty="0">
                <a:latin typeface="Calibri" pitchFamily="34" charset="0"/>
              </a:rPr>
              <a:t>This will be a fast-paced course!</a:t>
            </a:r>
          </a:p>
          <a:p>
            <a:pPr marL="800100" lvl="1" indent="-342900" eaLnBrk="1" hangingPunct="1">
              <a:lnSpc>
                <a:spcPct val="90000"/>
              </a:lnSpc>
              <a:buFont typeface="Arial" panose="020B0604020202020204" pitchFamily="34" charset="0"/>
              <a:buChar char="•"/>
            </a:pPr>
            <a:r>
              <a:rPr lang="en-US" sz="2000" dirty="0">
                <a:latin typeface="Calibri" pitchFamily="34" charset="0"/>
              </a:rPr>
              <a:t>Nowhere as fast as the Bootcamp, though </a:t>
            </a:r>
            <a:r>
              <a:rPr lang="en-US" sz="2000" dirty="0">
                <a:latin typeface="Calibri" pitchFamily="34" charset="0"/>
                <a:sym typeface="Wingdings" panose="05000000000000000000" pitchFamily="2" charset="2"/>
              </a:rPr>
              <a:t></a:t>
            </a:r>
            <a:endParaRPr lang="en-US" sz="2400" dirty="0">
              <a:latin typeface="Calibri" pitchFamily="34" charset="0"/>
            </a:endParaRPr>
          </a:p>
          <a:p>
            <a:pPr marL="342900" indent="-342900" eaLnBrk="1" hangingPunct="1">
              <a:lnSpc>
                <a:spcPct val="90000"/>
              </a:lnSpc>
              <a:buFont typeface="Arial" panose="020B0604020202020204" pitchFamily="34" charset="0"/>
              <a:buChar char="•"/>
            </a:pPr>
            <a:r>
              <a:rPr lang="en-US" sz="2400" dirty="0">
                <a:latin typeface="Calibri" pitchFamily="34" charset="0"/>
              </a:rPr>
              <a:t>Some of the tools will have origins in statistics, others in data mining.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A279-79A1-4285-A82D-97832A6F66EA}"/>
              </a:ext>
            </a:extLst>
          </p:cNvPr>
          <p:cNvSpPr>
            <a:spLocks noGrp="1"/>
          </p:cNvSpPr>
          <p:nvPr>
            <p:ph type="title"/>
          </p:nvPr>
        </p:nvSpPr>
        <p:spPr>
          <a:xfrm>
            <a:off x="457200" y="76200"/>
            <a:ext cx="8229600" cy="1143000"/>
          </a:xfrm>
        </p:spPr>
        <p:txBody>
          <a:bodyPr/>
          <a:lstStyle/>
          <a:p>
            <a:r>
              <a:rPr lang="en-US" b="1" dirty="0">
                <a:latin typeface="Calibri" panose="020F0502020204030204" pitchFamily="34" charset="0"/>
                <a:cs typeface="Calibri" panose="020F0502020204030204" pitchFamily="34" charset="0"/>
              </a:rPr>
              <a:t>Class Logistics</a:t>
            </a:r>
          </a:p>
        </p:txBody>
      </p:sp>
      <p:sp>
        <p:nvSpPr>
          <p:cNvPr id="3" name="Content Placeholder 2">
            <a:extLst>
              <a:ext uri="{FF2B5EF4-FFF2-40B4-BE49-F238E27FC236}">
                <a16:creationId xmlns:a16="http://schemas.microsoft.com/office/drawing/2014/main" id="{15B7BA18-CC60-40F0-BBEC-71959C390A71}"/>
              </a:ext>
            </a:extLst>
          </p:cNvPr>
          <p:cNvSpPr>
            <a:spLocks noGrp="1"/>
          </p:cNvSpPr>
          <p:nvPr>
            <p:ph idx="1"/>
          </p:nvPr>
        </p:nvSpPr>
        <p:spPr>
          <a:xfrm>
            <a:off x="76200" y="1219200"/>
            <a:ext cx="8991600" cy="5458457"/>
          </a:xfrm>
        </p:spPr>
        <p:txBody>
          <a:bodyPr/>
          <a:lstStyle/>
          <a:p>
            <a:r>
              <a:rPr lang="en-US" sz="2400" b="1" dirty="0">
                <a:latin typeface="Calibri" panose="020F0502020204030204" pitchFamily="34" charset="0"/>
                <a:cs typeface="Calibri" panose="020F0502020204030204" pitchFamily="34" charset="0"/>
              </a:rPr>
              <a:t>Mask policy: </a:t>
            </a:r>
            <a:r>
              <a:rPr lang="en-US" sz="2400" dirty="0">
                <a:latin typeface="Calibri" panose="020F0502020204030204" pitchFamily="34" charset="0"/>
                <a:cs typeface="Calibri" panose="020F0502020204030204" pitchFamily="34" charset="0"/>
              </a:rPr>
              <a:t>I ask that you wear a mask to protect yourselves and others</a:t>
            </a:r>
          </a:p>
          <a:p>
            <a:r>
              <a:rPr lang="en-US" sz="2400" dirty="0">
                <a:latin typeface="Calibri" panose="020F0502020204030204" pitchFamily="34" charset="0"/>
                <a:cs typeface="Calibri" panose="020F0502020204030204" pitchFamily="34" charset="0"/>
              </a:rPr>
              <a:t>Because COVID is unpredictable, we may need to have a backup class location on Zoom in accordance with any guidance which may be issued by the University.</a:t>
            </a:r>
          </a:p>
          <a:p>
            <a:pPr lvl="1"/>
            <a:r>
              <a:rPr lang="en-US" sz="2000" dirty="0">
                <a:latin typeface="Calibri" panose="020F0502020204030204" pitchFamily="34" charset="0"/>
                <a:cs typeface="Calibri" panose="020F0502020204030204" pitchFamily="34" charset="0"/>
              </a:rPr>
              <a:t>Furthermore, if I am sick, then out of abundance of caution, I will hold class on Zoom rather than in person</a:t>
            </a:r>
          </a:p>
          <a:p>
            <a:pPr lvl="2"/>
            <a:r>
              <a:rPr lang="en-US" sz="1800" dirty="0">
                <a:latin typeface="Calibri" panose="020F0502020204030204" pitchFamily="34" charset="0"/>
                <a:cs typeface="Calibri" panose="020F0502020204030204" pitchFamily="34" charset="0"/>
              </a:rPr>
              <a:t>Check your e-mail the morning of each class. If the class is going to be held via Zoom, I will generally let you know by noon the day of, and will send out a link.</a:t>
            </a:r>
          </a:p>
          <a:p>
            <a:pPr lvl="1"/>
            <a:r>
              <a:rPr lang="en-US" sz="2000" dirty="0">
                <a:latin typeface="Calibri" panose="020F0502020204030204" pitchFamily="34" charset="0"/>
                <a:cs typeface="Calibri" panose="020F0502020204030204" pitchFamily="34" charset="0"/>
              </a:rPr>
              <a:t>Any classes held via Zoom will be recorded and recordings will be made available online</a:t>
            </a:r>
          </a:p>
          <a:p>
            <a:r>
              <a:rPr lang="en-US" sz="2400" dirty="0">
                <a:latin typeface="Calibri" panose="020F0502020204030204" pitchFamily="34" charset="0"/>
                <a:cs typeface="Calibri" panose="020F0502020204030204" pitchFamily="34" charset="0"/>
              </a:rPr>
              <a:t>2-3 classes over the course of the semester will consist of pre-recorded material that students can find on Canvas</a:t>
            </a:r>
          </a:p>
          <a:p>
            <a:pPr lvl="1"/>
            <a:r>
              <a:rPr lang="en-US" sz="2000" dirty="0">
                <a:latin typeface="Calibri" panose="020F0502020204030204" pitchFamily="34" charset="0"/>
                <a:cs typeface="Calibri" panose="020F0502020204030204" pitchFamily="34" charset="0"/>
              </a:rPr>
              <a:t>I am always available to answer any questions about that material</a:t>
            </a:r>
          </a:p>
        </p:txBody>
      </p:sp>
    </p:spTree>
    <p:extLst>
      <p:ext uri="{BB962C8B-B14F-4D97-AF65-F5344CB8AC3E}">
        <p14:creationId xmlns:p14="http://schemas.microsoft.com/office/powerpoint/2010/main" val="212717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791200"/>
          </a:xfrm>
        </p:spPr>
        <p:txBody>
          <a:bodyPr/>
          <a:lstStyle/>
          <a:p>
            <a:pPr eaLnBrk="1" hangingPunct="1">
              <a:lnSpc>
                <a:spcPct val="90000"/>
              </a:lnSpc>
            </a:pPr>
            <a:r>
              <a:rPr lang="en-US" dirty="0">
                <a:latin typeface="Calibri" pitchFamily="34" charset="0"/>
              </a:rPr>
              <a:t>The course will have 2 major parts:</a:t>
            </a:r>
          </a:p>
          <a:p>
            <a:pPr lvl="1" eaLnBrk="1" hangingPunct="1">
              <a:lnSpc>
                <a:spcPct val="90000"/>
              </a:lnSpc>
            </a:pPr>
            <a:r>
              <a:rPr lang="en-US" dirty="0">
                <a:latin typeface="Calibri" pitchFamily="34" charset="0"/>
              </a:rPr>
              <a:t>Regression analysis for urban data</a:t>
            </a:r>
          </a:p>
          <a:p>
            <a:pPr lvl="2" eaLnBrk="1" hangingPunct="1">
              <a:lnSpc>
                <a:spcPct val="90000"/>
              </a:lnSpc>
            </a:pPr>
            <a:r>
              <a:rPr lang="en-US" sz="2000" dirty="0">
                <a:latin typeface="Calibri" pitchFamily="34" charset="0"/>
              </a:rPr>
              <a:t>Classical regression approach: OLS regression</a:t>
            </a:r>
          </a:p>
          <a:p>
            <a:pPr lvl="2" eaLnBrk="1" hangingPunct="1">
              <a:lnSpc>
                <a:spcPct val="90000"/>
              </a:lnSpc>
            </a:pPr>
            <a:r>
              <a:rPr lang="en-US" sz="2000" dirty="0">
                <a:latin typeface="Calibri" pitchFamily="34" charset="0"/>
              </a:rPr>
              <a:t>Regression methods for when OLS assumptions are violated:</a:t>
            </a:r>
          </a:p>
          <a:p>
            <a:pPr lvl="3" eaLnBrk="1" hangingPunct="1">
              <a:lnSpc>
                <a:spcPct val="90000"/>
              </a:lnSpc>
            </a:pPr>
            <a:r>
              <a:rPr lang="en-US" sz="1600" dirty="0">
                <a:latin typeface="Calibri" pitchFamily="34" charset="0"/>
              </a:rPr>
              <a:t>Spatial lag, spatial error and geographically weighted regression</a:t>
            </a:r>
          </a:p>
          <a:p>
            <a:pPr lvl="3" eaLnBrk="1" hangingPunct="1">
              <a:lnSpc>
                <a:spcPct val="90000"/>
              </a:lnSpc>
            </a:pPr>
            <a:r>
              <a:rPr lang="en-US" sz="1600" dirty="0">
                <a:latin typeface="Calibri" pitchFamily="34" charset="0"/>
              </a:rPr>
              <a:t>Logistic and multinomial logistic regression</a:t>
            </a:r>
          </a:p>
          <a:p>
            <a:pPr lvl="3" eaLnBrk="1" hangingPunct="1">
              <a:lnSpc>
                <a:spcPct val="90000"/>
              </a:lnSpc>
            </a:pPr>
            <a:r>
              <a:rPr lang="en-US" sz="1600" dirty="0">
                <a:latin typeface="Calibri" pitchFamily="34" charset="0"/>
              </a:rPr>
              <a:t>Stepwise, lasso and ridge regression</a:t>
            </a:r>
          </a:p>
          <a:p>
            <a:pPr lvl="1" eaLnBrk="1" hangingPunct="1">
              <a:lnSpc>
                <a:spcPct val="90000"/>
              </a:lnSpc>
            </a:pPr>
            <a:r>
              <a:rPr lang="en-US" dirty="0">
                <a:latin typeface="Calibri" pitchFamily="34" charset="0"/>
              </a:rPr>
              <a:t>Pattern finding in urban data</a:t>
            </a:r>
          </a:p>
          <a:p>
            <a:pPr lvl="2" eaLnBrk="1" hangingPunct="1">
              <a:lnSpc>
                <a:spcPct val="90000"/>
              </a:lnSpc>
            </a:pPr>
            <a:r>
              <a:rPr lang="en-US" sz="2000" dirty="0">
                <a:latin typeface="Calibri" pitchFamily="34" charset="0"/>
              </a:rPr>
              <a:t>Global and local spatial autocorrelation </a:t>
            </a:r>
          </a:p>
          <a:p>
            <a:pPr lvl="2" eaLnBrk="1" hangingPunct="1">
              <a:lnSpc>
                <a:spcPct val="90000"/>
              </a:lnSpc>
            </a:pPr>
            <a:r>
              <a:rPr lang="en-US" sz="2000" dirty="0">
                <a:latin typeface="Calibri" pitchFamily="34" charset="0"/>
              </a:rPr>
              <a:t>Spatial point pattern analysis (nearest neighbor analysis, k-functions)</a:t>
            </a:r>
          </a:p>
          <a:p>
            <a:pPr lvl="2" eaLnBrk="1" hangingPunct="1">
              <a:lnSpc>
                <a:spcPct val="90000"/>
              </a:lnSpc>
            </a:pPr>
            <a:r>
              <a:rPr lang="en-US" sz="2000" dirty="0">
                <a:latin typeface="Calibri" pitchFamily="34" charset="0"/>
              </a:rPr>
              <a:t>K-means and hierarchical clustering</a:t>
            </a:r>
          </a:p>
          <a:p>
            <a:pPr lvl="2" eaLnBrk="1" hangingPunct="1">
              <a:lnSpc>
                <a:spcPct val="90000"/>
              </a:lnSpc>
            </a:pPr>
            <a:r>
              <a:rPr lang="en-US" sz="2000" dirty="0">
                <a:latin typeface="Calibri" pitchFamily="34" charset="0"/>
              </a:rPr>
              <a:t>Working with Twitter Data: An Introduction to Text Mining</a:t>
            </a:r>
          </a:p>
          <a:p>
            <a:pPr lvl="2" eaLnBrk="1" hangingPunct="1">
              <a:lnSpc>
                <a:spcPct val="90000"/>
              </a:lnSpc>
            </a:pPr>
            <a:r>
              <a:rPr lang="en-US" sz="2000" dirty="0">
                <a:latin typeface="Calibri" pitchFamily="34" charset="0"/>
              </a:rPr>
              <a:t>Introduction to Big Data Analytics</a:t>
            </a:r>
          </a:p>
        </p:txBody>
      </p:sp>
      <p:sp>
        <p:nvSpPr>
          <p:cNvPr id="4" name="Rectangle 2"/>
          <p:cNvSpPr>
            <a:spLocks noGrp="1" noChangeArrowheads="1"/>
          </p:cNvSpPr>
          <p:nvPr>
            <p:ph type="title"/>
          </p:nvPr>
        </p:nvSpPr>
        <p:spPr>
          <a:xfrm>
            <a:off x="457200" y="76200"/>
            <a:ext cx="8229600" cy="762000"/>
          </a:xfrm>
        </p:spPr>
        <p:txBody>
          <a:bodyPr/>
          <a:lstStyle/>
          <a:p>
            <a:pPr eaLnBrk="1" hangingPunct="1"/>
            <a:r>
              <a:rPr lang="en-US" sz="4800" b="1" dirty="0">
                <a:latin typeface="Calibri" pitchFamily="34" charset="0"/>
              </a:rPr>
              <a:t>Topics Covered</a:t>
            </a:r>
          </a:p>
        </p:txBody>
      </p:sp>
    </p:spTree>
    <p:extLst>
      <p:ext uri="{BB962C8B-B14F-4D97-AF65-F5344CB8AC3E}">
        <p14:creationId xmlns:p14="http://schemas.microsoft.com/office/powerpoint/2010/main" val="147437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latin typeface="Calibri" panose="020F0502020204030204" pitchFamily="34" charset="0"/>
              </a:rPr>
              <a:t>Regression Analysis</a:t>
            </a:r>
          </a:p>
        </p:txBody>
      </p:sp>
      <p:sp>
        <p:nvSpPr>
          <p:cNvPr id="3" name="Content Placeholder 2"/>
          <p:cNvSpPr>
            <a:spLocks noGrp="1"/>
          </p:cNvSpPr>
          <p:nvPr>
            <p:ph idx="1"/>
          </p:nvPr>
        </p:nvSpPr>
        <p:spPr>
          <a:xfrm>
            <a:off x="0" y="1371600"/>
            <a:ext cx="9067800" cy="5334000"/>
          </a:xfrm>
        </p:spPr>
        <p:txBody>
          <a:bodyPr/>
          <a:lstStyle/>
          <a:p>
            <a:r>
              <a:rPr lang="en-US" dirty="0">
                <a:latin typeface="Calibri" panose="020F0502020204030204" pitchFamily="34" charset="0"/>
              </a:rPr>
              <a:t>What variables can predict the levels of burglary in Philadelphia, at the block group level?</a:t>
            </a:r>
          </a:p>
          <a:p>
            <a:pPr lvl="1"/>
            <a:r>
              <a:rPr lang="en-US" dirty="0">
                <a:latin typeface="Calibri" panose="020F0502020204030204" pitchFamily="34" charset="0"/>
              </a:rPr>
              <a:t>House Values (HV)</a:t>
            </a:r>
          </a:p>
          <a:p>
            <a:pPr lvl="1"/>
            <a:r>
              <a:rPr lang="en-US" dirty="0">
                <a:latin typeface="Calibri" panose="020F0502020204030204" pitchFamily="34" charset="0"/>
              </a:rPr>
              <a:t>Income (I)</a:t>
            </a:r>
          </a:p>
          <a:p>
            <a:pPr lvl="1"/>
            <a:r>
              <a:rPr lang="en-US" dirty="0">
                <a:latin typeface="Calibri" panose="020F0502020204030204" pitchFamily="34" charset="0"/>
              </a:rPr>
              <a:t>Education of Householder (EH)</a:t>
            </a:r>
          </a:p>
          <a:p>
            <a:r>
              <a:rPr lang="en-US" dirty="0">
                <a:latin typeface="Calibri" panose="020F0502020204030204" pitchFamily="34" charset="0"/>
              </a:rPr>
              <a:t>You can use regression analysis with burglary as the dependent variable and HV, I and EH as independent (or predictor) variables.</a:t>
            </a:r>
          </a:p>
          <a:p>
            <a:pPr lvl="1"/>
            <a:endParaRPr lang="en-US" dirty="0">
              <a:latin typeface="Calibri" panose="020F0502020204030204" pitchFamily="34" charset="0"/>
            </a:endParaRPr>
          </a:p>
        </p:txBody>
      </p:sp>
    </p:spTree>
    <p:extLst>
      <p:ext uri="{BB962C8B-B14F-4D97-AF65-F5344CB8AC3E}">
        <p14:creationId xmlns:p14="http://schemas.microsoft.com/office/powerpoint/2010/main" val="346504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b="1" dirty="0">
                <a:latin typeface="Calibri" panose="020F0502020204030204" pitchFamily="34" charset="0"/>
              </a:rPr>
              <a:t>Spatial Autocorrelation</a:t>
            </a:r>
          </a:p>
        </p:txBody>
      </p:sp>
      <p:pic>
        <p:nvPicPr>
          <p:cNvPr id="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9" y="1847850"/>
            <a:ext cx="4843463"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638800" y="4800600"/>
            <a:ext cx="2514600" cy="923330"/>
          </a:xfrm>
          <a:prstGeom prst="rect">
            <a:avLst/>
          </a:prstGeom>
          <a:noFill/>
        </p:spPr>
        <p:txBody>
          <a:bodyPr wrap="square" rtlCol="0">
            <a:spAutoFit/>
          </a:bodyPr>
          <a:lstStyle/>
          <a:p>
            <a:r>
              <a:rPr lang="en-US" dirty="0">
                <a:latin typeface="Calibri" panose="020F0502020204030204" pitchFamily="34" charset="0"/>
              </a:rPr>
              <a:t>Census Block Group Map of Philadelphia Median House Values, 2000</a:t>
            </a:r>
          </a:p>
        </p:txBody>
      </p:sp>
      <p:sp>
        <p:nvSpPr>
          <p:cNvPr id="6" name="TextBox 5"/>
          <p:cNvSpPr txBox="1"/>
          <p:nvPr/>
        </p:nvSpPr>
        <p:spPr>
          <a:xfrm>
            <a:off x="304800" y="1143000"/>
            <a:ext cx="8534400" cy="646331"/>
          </a:xfrm>
          <a:prstGeom prst="rect">
            <a:avLst/>
          </a:prstGeom>
          <a:noFill/>
        </p:spPr>
        <p:txBody>
          <a:bodyPr wrap="square" rtlCol="0">
            <a:spAutoFit/>
          </a:bodyPr>
          <a:lstStyle/>
          <a:p>
            <a:r>
              <a:rPr lang="en-US" dirty="0">
                <a:latin typeface="Calibri" panose="020F0502020204030204" pitchFamily="34" charset="0"/>
              </a:rPr>
              <a:t>Do block groups with similar house values seem to cluster? That is, are block groups with high median house values near other block groups with high median house values?</a:t>
            </a:r>
          </a:p>
        </p:txBody>
      </p:sp>
    </p:spTree>
    <p:extLst>
      <p:ext uri="{BB962C8B-B14F-4D97-AF65-F5344CB8AC3E}">
        <p14:creationId xmlns:p14="http://schemas.microsoft.com/office/powerpoint/2010/main" val="1616368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sz="4000" b="1" dirty="0">
                <a:latin typeface="Calibri" panose="020F0502020204030204" pitchFamily="34" charset="0"/>
              </a:rPr>
              <a:t>Incorporating Spatial Autocorrelation into Regression </a:t>
            </a:r>
          </a:p>
        </p:txBody>
      </p:sp>
      <p:sp>
        <p:nvSpPr>
          <p:cNvPr id="3" name="Content Placeholder 2"/>
          <p:cNvSpPr>
            <a:spLocks noGrp="1"/>
          </p:cNvSpPr>
          <p:nvPr>
            <p:ph idx="1"/>
          </p:nvPr>
        </p:nvSpPr>
        <p:spPr>
          <a:xfrm>
            <a:off x="0" y="1905000"/>
            <a:ext cx="9144000" cy="4449763"/>
          </a:xfrm>
        </p:spPr>
        <p:txBody>
          <a:bodyPr/>
          <a:lstStyle/>
          <a:p>
            <a:r>
              <a:rPr lang="en-US" dirty="0">
                <a:latin typeface="Calibri" panose="020F0502020204030204" pitchFamily="34" charset="0"/>
              </a:rPr>
              <a:t>Turns out that regression analysis requires that observations be independent of one another</a:t>
            </a:r>
          </a:p>
          <a:p>
            <a:pPr lvl="1"/>
            <a:r>
              <a:rPr lang="en-US" dirty="0">
                <a:latin typeface="Calibri" panose="020F0502020204030204" pitchFamily="34" charset="0"/>
              </a:rPr>
              <a:t>That is, values of variables at one observation don’t affect values of variables at another observation</a:t>
            </a:r>
          </a:p>
          <a:p>
            <a:pPr lvl="1"/>
            <a:r>
              <a:rPr lang="en-US" dirty="0">
                <a:latin typeface="Calibri" panose="020F0502020204030204" pitchFamily="34" charset="0"/>
              </a:rPr>
              <a:t>This isn’t the case in most spatial problems</a:t>
            </a:r>
          </a:p>
          <a:p>
            <a:pPr lvl="2"/>
            <a:r>
              <a:rPr lang="en-US" dirty="0">
                <a:latin typeface="Calibri" panose="020F0502020204030204" pitchFamily="34" charset="0"/>
              </a:rPr>
              <a:t>Nearby block groups have similar values of variables</a:t>
            </a:r>
          </a:p>
          <a:p>
            <a:pPr lvl="1"/>
            <a:r>
              <a:rPr lang="en-US" dirty="0">
                <a:latin typeface="Calibri" panose="020F0502020204030204" pitchFamily="34" charset="0"/>
              </a:rPr>
              <a:t>We will use various forms of spatial regression to account for these spatial dependencies in the data</a:t>
            </a:r>
          </a:p>
        </p:txBody>
      </p:sp>
    </p:spTree>
    <p:extLst>
      <p:ext uri="{BB962C8B-B14F-4D97-AF65-F5344CB8AC3E}">
        <p14:creationId xmlns:p14="http://schemas.microsoft.com/office/powerpoint/2010/main" val="75194485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1161</TotalTime>
  <Words>1843</Words>
  <Application>Microsoft Office PowerPoint</Application>
  <PresentationFormat>On-screen Show (4:3)</PresentationFormat>
  <Paragraphs>193</Paragraphs>
  <Slides>25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Roboto</vt:lpstr>
      <vt:lpstr>Wingdings</vt:lpstr>
      <vt:lpstr>Default Design</vt:lpstr>
      <vt:lpstr>CPLN 671/MUSA 500: Statistical and Data Mining Methods for Urban Data Analysis  Course Overview</vt:lpstr>
      <vt:lpstr>Course Instructor</vt:lpstr>
      <vt:lpstr>Introductions</vt:lpstr>
      <vt:lpstr>Course Description</vt:lpstr>
      <vt:lpstr>Class Logistics</vt:lpstr>
      <vt:lpstr>Topics Covered</vt:lpstr>
      <vt:lpstr>Regression Analysis</vt:lpstr>
      <vt:lpstr>Spatial Autocorrelation</vt:lpstr>
      <vt:lpstr>Incorporating Spatial Autocorrelation into Regression </vt:lpstr>
      <vt:lpstr>Can Model Select Significant Variables?</vt:lpstr>
      <vt:lpstr>More Predictors than Observations</vt:lpstr>
      <vt:lpstr>Binary or Categorical Dependent Variables</vt:lpstr>
      <vt:lpstr>Study Design</vt:lpstr>
      <vt:lpstr>Point Patterns</vt:lpstr>
      <vt:lpstr>Cluster Analysis</vt:lpstr>
      <vt:lpstr>Working with Live Data</vt:lpstr>
      <vt:lpstr>Approaches to Problem Solving</vt:lpstr>
      <vt:lpstr>Quick Review of Basic Probability and Statistics: Boot Camp!</vt:lpstr>
      <vt:lpstr>Goals</vt:lpstr>
      <vt:lpstr>Class Notes and Textbooks</vt:lpstr>
      <vt:lpstr>Software</vt:lpstr>
      <vt:lpstr>Assignments and Grading</vt:lpstr>
      <vt:lpstr>Class Participation</vt:lpstr>
      <vt:lpstr>Grading</vt:lpstr>
      <vt:lpstr>A Bit More About ESE 502</vt:lpstr>
    </vt:vector>
  </TitlesOfParts>
  <Company>CMHPSR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dc:title>
  <dc:creator>Eugene</dc:creator>
  <cp:lastModifiedBy>Eugene Brusilovskiy</cp:lastModifiedBy>
  <cp:revision>171</cp:revision>
  <dcterms:created xsi:type="dcterms:W3CDTF">2010-07-19T18:42:12Z</dcterms:created>
  <dcterms:modified xsi:type="dcterms:W3CDTF">2023-03-28T18:07:16Z</dcterms:modified>
</cp:coreProperties>
</file>