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332" r:id="rId3"/>
    <p:sldId id="274" r:id="rId4"/>
    <p:sldId id="275" r:id="rId5"/>
    <p:sldId id="270" r:id="rId6"/>
    <p:sldId id="261" r:id="rId7"/>
    <p:sldId id="273" r:id="rId8"/>
    <p:sldId id="308" r:id="rId9"/>
    <p:sldId id="314" r:id="rId10"/>
    <p:sldId id="271" r:id="rId11"/>
    <p:sldId id="287" r:id="rId12"/>
    <p:sldId id="292" r:id="rId13"/>
    <p:sldId id="293" r:id="rId14"/>
    <p:sldId id="267" r:id="rId15"/>
    <p:sldId id="337" r:id="rId16"/>
    <p:sldId id="282" r:id="rId17"/>
    <p:sldId id="284" r:id="rId18"/>
    <p:sldId id="278" r:id="rId19"/>
    <p:sldId id="279" r:id="rId20"/>
    <p:sldId id="280" r:id="rId21"/>
    <p:sldId id="315" r:id="rId22"/>
    <p:sldId id="281" r:id="rId23"/>
    <p:sldId id="294" r:id="rId24"/>
    <p:sldId id="318" r:id="rId25"/>
    <p:sldId id="338" r:id="rId26"/>
    <p:sldId id="339" r:id="rId27"/>
    <p:sldId id="319" r:id="rId28"/>
    <p:sldId id="322" r:id="rId29"/>
    <p:sldId id="331" r:id="rId30"/>
    <p:sldId id="320" r:id="rId31"/>
    <p:sldId id="323" r:id="rId32"/>
    <p:sldId id="324" r:id="rId33"/>
    <p:sldId id="325" r:id="rId34"/>
    <p:sldId id="289" r:id="rId35"/>
    <p:sldId id="313" r:id="rId36"/>
    <p:sldId id="316" r:id="rId37"/>
    <p:sldId id="317" r:id="rId38"/>
    <p:sldId id="333" r:id="rId39"/>
    <p:sldId id="335" r:id="rId40"/>
    <p:sldId id="336" r:id="rId41"/>
    <p:sldId id="290" r:id="rId42"/>
    <p:sldId id="291" r:id="rId43"/>
    <p:sldId id="326" r:id="rId44"/>
    <p:sldId id="329" r:id="rId45"/>
    <p:sldId id="328" r:id="rId46"/>
    <p:sldId id="334" r:id="rId47"/>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71" d="100"/>
          <a:sy n="171" d="100"/>
        </p:scale>
        <p:origin x="5178" y="1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BE995D7F-BA36-4F02-899F-B46A429C94A8}" type="slidenum">
              <a:rPr lang="en-US" altLang="en-US"/>
              <a:pPr/>
              <a:t>‹#›</a:t>
            </a:fld>
            <a:endParaRPr lang="en-US" altLang="en-US"/>
          </a:p>
        </p:txBody>
      </p:sp>
    </p:spTree>
    <p:extLst>
      <p:ext uri="{BB962C8B-B14F-4D97-AF65-F5344CB8AC3E}">
        <p14:creationId xmlns:p14="http://schemas.microsoft.com/office/powerpoint/2010/main" val="29052593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A32AA6E-7921-4EAB-B83F-348B21FB1DDB}" type="slidenum">
              <a:rPr lang="en-US" altLang="en-US" b="0"/>
              <a:pPr eaLnBrk="1" hangingPunct="1"/>
              <a:t>1</a:t>
            </a:fld>
            <a:endParaRPr lang="en-US" altLang="en-US" b="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54143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687B7E81-3898-47DA-AA38-DC4B0149797E}" type="slidenum">
              <a:rPr lang="en-US" altLang="en-US" b="0"/>
              <a:pPr eaLnBrk="1" hangingPunct="1"/>
              <a:t>11</a:t>
            </a:fld>
            <a:endParaRPr lang="en-US" altLang="en-US" b="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64063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F22A7AFF-89EB-42E1-B707-2138F6FAD2DB}" type="slidenum">
              <a:rPr lang="en-US" altLang="en-US" b="0"/>
              <a:pPr eaLnBrk="1" hangingPunct="1"/>
              <a:t>12</a:t>
            </a:fld>
            <a:endParaRPr lang="en-US" altLang="en-US" b="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361694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695A5503-E0C6-410F-B1C4-D86C59A3DD5E}" type="slidenum">
              <a:rPr lang="en-US" altLang="en-US" b="0"/>
              <a:pPr eaLnBrk="1" hangingPunct="1"/>
              <a:t>13</a:t>
            </a:fld>
            <a:endParaRPr lang="en-US" altLang="en-US" b="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0485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112E2210-FD1D-4841-AB07-4DDAC19C7BE3}" type="slidenum">
              <a:rPr lang="en-US" altLang="en-US" b="0"/>
              <a:pPr eaLnBrk="1" hangingPunct="1"/>
              <a:t>14</a:t>
            </a:fld>
            <a:endParaRPr lang="en-US" altLang="en-US" b="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05033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812B83B4-2B35-4D6E-9658-822A4C8B7C03}" type="slidenum">
              <a:rPr lang="en-US" altLang="en-US" b="0"/>
              <a:pPr eaLnBrk="1" hangingPunct="1"/>
              <a:t>16</a:t>
            </a:fld>
            <a:endParaRPr lang="en-US" altLang="en-US" b="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Can be interpreted</a:t>
            </a:r>
            <a:r>
              <a:rPr lang="en-US" altLang="en-US" baseline="0" dirty="0">
                <a:latin typeface="Arial" panose="020B0604020202020204" pitchFamily="34" charset="0"/>
              </a:rPr>
              <a:t> roughly as c</a:t>
            </a:r>
            <a:r>
              <a:rPr lang="en-US" altLang="en-US" dirty="0">
                <a:latin typeface="Arial" panose="020B0604020202020204" pitchFamily="34" charset="0"/>
              </a:rPr>
              <a:t>ovariance</a:t>
            </a:r>
            <a:r>
              <a:rPr lang="en-US" altLang="en-US" baseline="0" dirty="0">
                <a:latin typeface="Arial" panose="020B0604020202020204" pitchFamily="34" charset="0"/>
              </a:rPr>
              <a:t> of the variable values at nearby locations standardized by the variance of the variable</a:t>
            </a:r>
            <a:endParaRPr lang="en-US" altLang="en-US" dirty="0">
              <a:latin typeface="Arial" panose="020B0604020202020204" pitchFamily="34" charset="0"/>
            </a:endParaRPr>
          </a:p>
        </p:txBody>
      </p:sp>
    </p:spTree>
    <p:extLst>
      <p:ext uri="{BB962C8B-B14F-4D97-AF65-F5344CB8AC3E}">
        <p14:creationId xmlns:p14="http://schemas.microsoft.com/office/powerpoint/2010/main" val="3839929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B7621F7C-F4AD-436F-8C63-B24227037DBB}" type="slidenum">
              <a:rPr lang="en-US" altLang="en-US" b="0"/>
              <a:pPr eaLnBrk="1" hangingPunct="1"/>
              <a:t>17</a:t>
            </a:fld>
            <a:endParaRPr lang="en-US" altLang="en-US" b="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06053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9D6239DE-3C15-4673-8242-684AF61C00FA}" type="slidenum">
              <a:rPr lang="en-US" altLang="en-US" b="0"/>
              <a:pPr eaLnBrk="1" hangingPunct="1"/>
              <a:t>18</a:t>
            </a:fld>
            <a:endParaRPr lang="en-US" altLang="en-US" b="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475985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1CADECBE-7261-4E26-87AB-9BD5B791B351}" type="slidenum">
              <a:rPr lang="en-US" altLang="en-US" b="0"/>
              <a:pPr eaLnBrk="1" hangingPunct="1"/>
              <a:t>19</a:t>
            </a:fld>
            <a:endParaRPr lang="en-US" altLang="en-US" b="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448015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87EC94AB-29ED-4C96-8647-7C356CEB6E2E}" type="slidenum">
              <a:rPr lang="en-US" altLang="en-US" b="0"/>
              <a:pPr eaLnBrk="1" hangingPunct="1"/>
              <a:t>20</a:t>
            </a:fld>
            <a:endParaRPr lang="en-US" altLang="en-US" b="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32713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59181FF1-D1CA-4B4F-9B82-EE3BEBC9DC31}" type="slidenum">
              <a:rPr lang="en-US" altLang="en-US" b="0"/>
              <a:pPr eaLnBrk="1" hangingPunct="1"/>
              <a:t>21</a:t>
            </a:fld>
            <a:endParaRPr lang="en-US" altLang="en-US" b="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98195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5C29ABA2-5EED-4273-AE52-F9F8C445CF94}" type="slidenum">
              <a:rPr lang="en-US" altLang="en-US" b="0"/>
              <a:pPr eaLnBrk="1" hangingPunct="1"/>
              <a:t>3</a:t>
            </a:fld>
            <a:endParaRPr lang="en-US" altLang="en-US" b="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29561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7EB105B0-F8DA-4417-B8B2-5FC564CC9F02}" type="slidenum">
              <a:rPr lang="en-US" altLang="en-US" b="0"/>
              <a:pPr eaLnBrk="1" hangingPunct="1"/>
              <a:t>22</a:t>
            </a:fld>
            <a:endParaRPr lang="en-US" altLang="en-US" b="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23496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14962B7-1FBF-48E1-97C7-8F6A123C040F}" type="slidenum">
              <a:rPr lang="en-US" altLang="en-US" b="0"/>
              <a:pPr eaLnBrk="1" hangingPunct="1"/>
              <a:t>23</a:t>
            </a:fld>
            <a:endParaRPr lang="en-US" altLang="en-US" b="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18078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eaLnBrk="0" hangingPunct="0">
              <a:defRPr b="1">
                <a:solidFill>
                  <a:schemeClr val="tx1"/>
                </a:solidFill>
                <a:latin typeface="Arial" panose="020B0604020202020204" pitchFamily="34" charset="0"/>
              </a:defRPr>
            </a:lvl1pPr>
            <a:lvl2pPr marL="742950" indent="-285750" defTabSz="911225" eaLnBrk="0" hangingPunct="0">
              <a:defRPr b="1">
                <a:solidFill>
                  <a:schemeClr val="tx1"/>
                </a:solidFill>
                <a:latin typeface="Arial" panose="020B0604020202020204" pitchFamily="34" charset="0"/>
              </a:defRPr>
            </a:lvl2pPr>
            <a:lvl3pPr marL="1143000" indent="-228600" defTabSz="911225" eaLnBrk="0" hangingPunct="0">
              <a:defRPr b="1">
                <a:solidFill>
                  <a:schemeClr val="tx1"/>
                </a:solidFill>
                <a:latin typeface="Arial" panose="020B0604020202020204" pitchFamily="34" charset="0"/>
              </a:defRPr>
            </a:lvl3pPr>
            <a:lvl4pPr marL="1600200" indent="-228600" defTabSz="911225" eaLnBrk="0" hangingPunct="0">
              <a:defRPr b="1">
                <a:solidFill>
                  <a:schemeClr val="tx1"/>
                </a:solidFill>
                <a:latin typeface="Arial" panose="020B0604020202020204" pitchFamily="34" charset="0"/>
              </a:defRPr>
            </a:lvl4pPr>
            <a:lvl5pPr marL="2057400" indent="-228600" defTabSz="911225" eaLnBrk="0" hangingPunct="0">
              <a:defRPr b="1">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b="1">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b="1">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b="1">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92A5EB64-73ED-40BB-AABD-8DEA0379D14B}" type="slidenum">
              <a:rPr lang="en-US" altLang="en-US" b="0">
                <a:latin typeface="Times New Roman" panose="02020603050405020304" pitchFamily="18" charset="0"/>
              </a:rPr>
              <a:pPr eaLnBrk="1" hangingPunct="1"/>
              <a:t>28</a:t>
            </a:fld>
            <a:endParaRPr lang="en-US" altLang="en-US" b="0">
              <a:latin typeface="Times New Roman" panose="02020603050405020304" pitchFamily="18" charset="0"/>
            </a:endParaRPr>
          </a:p>
        </p:txBody>
      </p:sp>
    </p:spTree>
    <p:extLst>
      <p:ext uri="{BB962C8B-B14F-4D97-AF65-F5344CB8AC3E}">
        <p14:creationId xmlns:p14="http://schemas.microsoft.com/office/powerpoint/2010/main" val="2185098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0D3A1ACA-1E67-439B-B2B9-41426FE69943}" type="slidenum">
              <a:rPr lang="en-US" altLang="en-US" b="0"/>
              <a:pPr eaLnBrk="1" hangingPunct="1"/>
              <a:t>34</a:t>
            </a:fld>
            <a:endParaRPr lang="en-US" altLang="en-US" b="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271211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B8E75B98-5089-44B7-9D43-0B53D6CB0CE4}" type="slidenum">
              <a:rPr lang="en-US" altLang="en-US" b="0"/>
              <a:pPr eaLnBrk="1" hangingPunct="1"/>
              <a:t>35</a:t>
            </a:fld>
            <a:endParaRPr lang="en-US" altLang="en-US" b="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96950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F44646A1-A1C8-48C3-8518-FC2D7A966FA9}" type="slidenum">
              <a:rPr lang="en-US" altLang="en-US" b="0"/>
              <a:pPr eaLnBrk="1" hangingPunct="1"/>
              <a:t>41</a:t>
            </a:fld>
            <a:endParaRPr lang="en-US" altLang="en-US" b="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18404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DBD479EA-F655-4492-9F00-8C314B6A9C35}" type="slidenum">
              <a:rPr lang="en-US" altLang="en-US" b="0"/>
              <a:pPr eaLnBrk="1" hangingPunct="1"/>
              <a:t>42</a:t>
            </a:fld>
            <a:endParaRPr lang="en-US" altLang="en-US" b="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388199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995D7F-BA36-4F02-899F-B46A429C94A8}" type="slidenum">
              <a:rPr lang="en-US" altLang="en-US" smtClean="0"/>
              <a:pPr/>
              <a:t>43</a:t>
            </a:fld>
            <a:endParaRPr lang="en-US" altLang="en-US"/>
          </a:p>
        </p:txBody>
      </p:sp>
    </p:spTree>
    <p:extLst>
      <p:ext uri="{BB962C8B-B14F-4D97-AF65-F5344CB8AC3E}">
        <p14:creationId xmlns:p14="http://schemas.microsoft.com/office/powerpoint/2010/main" val="2170769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87AEAA5E-6124-4DC2-ABE8-2A2C85FD9543}" type="slidenum">
              <a:rPr lang="en-US" altLang="en-US" b="0"/>
              <a:pPr eaLnBrk="1" hangingPunct="1"/>
              <a:t>4</a:t>
            </a:fld>
            <a:endParaRPr lang="en-US" altLang="en-US" b="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8195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4F201147-B702-495B-AEF8-158AC88AA561}" type="slidenum">
              <a:rPr lang="en-US" altLang="en-US" b="0"/>
              <a:pPr eaLnBrk="1" hangingPunct="1"/>
              <a:t>5</a:t>
            </a:fld>
            <a:endParaRPr lang="en-US" altLang="en-US" b="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718463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979D19C0-FB31-4AB6-88A1-00A7AE96B105}" type="slidenum">
              <a:rPr lang="en-US" altLang="en-US" b="0"/>
              <a:pPr eaLnBrk="1" hangingPunct="1"/>
              <a:t>6</a:t>
            </a:fld>
            <a:endParaRPr lang="en-US" altLang="en-US" b="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28375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9219D6E8-85B1-4689-B944-378E30D4ABD9}" type="slidenum">
              <a:rPr lang="en-US" altLang="en-US" b="0"/>
              <a:pPr eaLnBrk="1" hangingPunct="1"/>
              <a:t>7</a:t>
            </a:fld>
            <a:endParaRPr lang="en-US" altLang="en-US" b="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737678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35AF093F-3329-42E3-B37B-6B33A8B1C5EB}" type="slidenum">
              <a:rPr lang="en-US" altLang="en-US" b="0"/>
              <a:pPr eaLnBrk="1" hangingPunct="1"/>
              <a:t>8</a:t>
            </a:fld>
            <a:endParaRPr lang="en-US" altLang="en-US" b="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559017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91F2D978-4457-413E-8557-F3BBEC23A450}" type="slidenum">
              <a:rPr lang="en-US" altLang="en-US" b="0"/>
              <a:pPr eaLnBrk="1" hangingPunct="1"/>
              <a:t>9</a:t>
            </a:fld>
            <a:endParaRPr lang="en-US" altLang="en-US" b="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076336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8DF4EC3E-D158-4D82-AEF1-CA3B250E6FE2}" type="slidenum">
              <a:rPr lang="en-US" altLang="en-US" b="0"/>
              <a:pPr eaLnBrk="1" hangingPunct="1"/>
              <a:t>10</a:t>
            </a:fld>
            <a:endParaRPr lang="en-US" altLang="en-US" b="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82672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763A950-99CB-4BAA-B957-FD2A16BE3384}" type="slidenum">
              <a:rPr lang="en-US" altLang="en-US"/>
              <a:pPr/>
              <a:t>‹#›</a:t>
            </a:fld>
            <a:endParaRPr lang="en-US" altLang="en-US"/>
          </a:p>
        </p:txBody>
      </p:sp>
    </p:spTree>
    <p:extLst>
      <p:ext uri="{BB962C8B-B14F-4D97-AF65-F5344CB8AC3E}">
        <p14:creationId xmlns:p14="http://schemas.microsoft.com/office/powerpoint/2010/main" val="348251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94539FF-AD7D-42FA-8023-4433B217D9E1}" type="slidenum">
              <a:rPr lang="en-US" altLang="en-US"/>
              <a:pPr/>
              <a:t>‹#›</a:t>
            </a:fld>
            <a:endParaRPr lang="en-US" altLang="en-US"/>
          </a:p>
        </p:txBody>
      </p:sp>
    </p:spTree>
    <p:extLst>
      <p:ext uri="{BB962C8B-B14F-4D97-AF65-F5344CB8AC3E}">
        <p14:creationId xmlns:p14="http://schemas.microsoft.com/office/powerpoint/2010/main" val="1046181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A764AA1-3AAA-417F-99D5-B1524D5A64BC}" type="slidenum">
              <a:rPr lang="en-US" altLang="en-US"/>
              <a:pPr/>
              <a:t>‹#›</a:t>
            </a:fld>
            <a:endParaRPr lang="en-US" altLang="en-US"/>
          </a:p>
        </p:txBody>
      </p:sp>
    </p:spTree>
    <p:extLst>
      <p:ext uri="{BB962C8B-B14F-4D97-AF65-F5344CB8AC3E}">
        <p14:creationId xmlns:p14="http://schemas.microsoft.com/office/powerpoint/2010/main" val="380027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928AA24-5567-41C0-8AAA-8988594C7B16}" type="slidenum">
              <a:rPr lang="en-US" altLang="en-US"/>
              <a:pPr/>
              <a:t>‹#›</a:t>
            </a:fld>
            <a:endParaRPr lang="en-US" altLang="en-US"/>
          </a:p>
        </p:txBody>
      </p:sp>
    </p:spTree>
    <p:extLst>
      <p:ext uri="{BB962C8B-B14F-4D97-AF65-F5344CB8AC3E}">
        <p14:creationId xmlns:p14="http://schemas.microsoft.com/office/powerpoint/2010/main" val="2168075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6EAB32A9-A07E-46F3-A9A6-254BDD63C4C1}" type="slidenum">
              <a:rPr lang="en-US" altLang="en-US"/>
              <a:pPr/>
              <a:t>‹#›</a:t>
            </a:fld>
            <a:endParaRPr lang="en-US" altLang="en-US"/>
          </a:p>
        </p:txBody>
      </p:sp>
    </p:spTree>
    <p:extLst>
      <p:ext uri="{BB962C8B-B14F-4D97-AF65-F5344CB8AC3E}">
        <p14:creationId xmlns:p14="http://schemas.microsoft.com/office/powerpoint/2010/main" val="3528921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1187D95-07D1-412D-89A1-8CDD31D70BBF}" type="slidenum">
              <a:rPr lang="en-US" altLang="en-US"/>
              <a:pPr/>
              <a:t>‹#›</a:t>
            </a:fld>
            <a:endParaRPr lang="en-US" altLang="en-US"/>
          </a:p>
        </p:txBody>
      </p:sp>
    </p:spTree>
    <p:extLst>
      <p:ext uri="{BB962C8B-B14F-4D97-AF65-F5344CB8AC3E}">
        <p14:creationId xmlns:p14="http://schemas.microsoft.com/office/powerpoint/2010/main" val="3510520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82BA48C-3310-4E77-9FFB-B302D979B533}" type="slidenum">
              <a:rPr lang="en-US" altLang="en-US"/>
              <a:pPr/>
              <a:t>‹#›</a:t>
            </a:fld>
            <a:endParaRPr lang="en-US" altLang="en-US"/>
          </a:p>
        </p:txBody>
      </p:sp>
    </p:spTree>
    <p:extLst>
      <p:ext uri="{BB962C8B-B14F-4D97-AF65-F5344CB8AC3E}">
        <p14:creationId xmlns:p14="http://schemas.microsoft.com/office/powerpoint/2010/main" val="1748945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E1C1E6A-52C7-435C-B11D-75792B6E6AE9}" type="slidenum">
              <a:rPr lang="en-US" altLang="en-US"/>
              <a:pPr/>
              <a:t>‹#›</a:t>
            </a:fld>
            <a:endParaRPr lang="en-US" altLang="en-US"/>
          </a:p>
        </p:txBody>
      </p:sp>
    </p:spTree>
    <p:extLst>
      <p:ext uri="{BB962C8B-B14F-4D97-AF65-F5344CB8AC3E}">
        <p14:creationId xmlns:p14="http://schemas.microsoft.com/office/powerpoint/2010/main" val="3575146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40283DD-B48A-48A3-96DA-BD7900CBA77D}" type="slidenum">
              <a:rPr lang="en-US" altLang="en-US"/>
              <a:pPr/>
              <a:t>‹#›</a:t>
            </a:fld>
            <a:endParaRPr lang="en-US" altLang="en-US"/>
          </a:p>
        </p:txBody>
      </p:sp>
    </p:spTree>
    <p:extLst>
      <p:ext uri="{BB962C8B-B14F-4D97-AF65-F5344CB8AC3E}">
        <p14:creationId xmlns:p14="http://schemas.microsoft.com/office/powerpoint/2010/main" val="3540040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4043F38C-48F2-499A-B394-848802D1A827}" type="slidenum">
              <a:rPr lang="en-US" altLang="en-US"/>
              <a:pPr/>
              <a:t>‹#›</a:t>
            </a:fld>
            <a:endParaRPr lang="en-US" altLang="en-US"/>
          </a:p>
        </p:txBody>
      </p:sp>
    </p:spTree>
    <p:extLst>
      <p:ext uri="{BB962C8B-B14F-4D97-AF65-F5344CB8AC3E}">
        <p14:creationId xmlns:p14="http://schemas.microsoft.com/office/powerpoint/2010/main" val="1479138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B78BA149-9B8E-47E0-B90C-59433A6562F4}" type="slidenum">
              <a:rPr lang="en-US" altLang="en-US"/>
              <a:pPr/>
              <a:t>‹#›</a:t>
            </a:fld>
            <a:endParaRPr lang="en-US" altLang="en-US"/>
          </a:p>
        </p:txBody>
      </p:sp>
    </p:spTree>
    <p:extLst>
      <p:ext uri="{BB962C8B-B14F-4D97-AF65-F5344CB8AC3E}">
        <p14:creationId xmlns:p14="http://schemas.microsoft.com/office/powerpoint/2010/main" val="428038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FD16DD4-C9CA-4A49-BA53-0EBCE7F19617}" type="slidenum">
              <a:rPr lang="en-US" altLang="en-US"/>
              <a:pPr/>
              <a:t>‹#›</a:t>
            </a:fld>
            <a:endParaRPr lang="en-US" altLang="en-US"/>
          </a:p>
        </p:txBody>
      </p:sp>
    </p:spTree>
    <p:extLst>
      <p:ext uri="{BB962C8B-B14F-4D97-AF65-F5344CB8AC3E}">
        <p14:creationId xmlns:p14="http://schemas.microsoft.com/office/powerpoint/2010/main" val="313458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F1E1F6E-DA27-4A1A-9AAF-CB132A65FF5F}" type="slidenum">
              <a:rPr lang="en-US" altLang="en-US"/>
              <a:pPr/>
              <a:t>‹#›</a:t>
            </a:fld>
            <a:endParaRPr lang="en-US" altLang="en-US"/>
          </a:p>
        </p:txBody>
      </p:sp>
    </p:spTree>
    <p:extLst>
      <p:ext uri="{BB962C8B-B14F-4D97-AF65-F5344CB8AC3E}">
        <p14:creationId xmlns:p14="http://schemas.microsoft.com/office/powerpoint/2010/main" val="103859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C90A385E-DCC7-4077-A755-57A72251D46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spatialanalysisonline.com/HTML/index.html?global_spatial_autocorrelation.ht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5.xml"/><Relationship Id="rId7" Type="http://schemas.openxmlformats.org/officeDocument/2006/relationships/image" Target="../media/image15.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4.wmf"/><Relationship Id="rId4" Type="http://schemas.openxmlformats.org/officeDocument/2006/relationships/oleObject" Target="../embeddings/oleObject1.bin"/><Relationship Id="rId9" Type="http://schemas.openxmlformats.org/officeDocument/2006/relationships/image" Target="../media/image16.wm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www.csiss.org/clearinghouse/GeoDa/geodaworkbook.pdf"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referenceusa.com/" TargetMode="External"/><Relationship Id="rId2" Type="http://schemas.openxmlformats.org/officeDocument/2006/relationships/hyperlink" Target="http://www.census.gov/" TargetMode="External"/><Relationship Id="rId1" Type="http://schemas.openxmlformats.org/officeDocument/2006/relationships/slideLayout" Target="../slideLayouts/slideLayout2.xml"/><Relationship Id="rId5" Type="http://schemas.openxmlformats.org/officeDocument/2006/relationships/hyperlink" Target="https://www.opendataphilly.org/dataset" TargetMode="External"/><Relationship Id="rId4" Type="http://schemas.openxmlformats.org/officeDocument/2006/relationships/hyperlink" Target="http://www.pasda.psu.edu/"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0.e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hyperlink" Target="http://help.arcgis.com/en/arcgisdesktop/10.0/help/index.html#//005p0000000t00000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hyperlink" Target="http://en.wikipedia.org/wiki/File:Waldotobler1.jp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washingtonpost.com/news/wonk/wp/2016/01/13/this-is-actually-what-america-would-look-like-without-gerrymandering/?utm_term=.5838f20a39ff"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i.imgur.com/mb49uP9.jpg" TargetMode="External"/><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twitter.com/cdncarto/status/571719993647222785" TargetMode="External"/><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40.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biomedware.com/software/Atlas_WebHelp/data/adj/Polygon_contiguities.ht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b="1" dirty="0">
                <a:latin typeface="Calibri" panose="020F0502020204030204" pitchFamily="34" charset="0"/>
              </a:rPr>
              <a:t>Spatial Autocorrelation</a:t>
            </a:r>
          </a:p>
        </p:txBody>
      </p:sp>
      <p:sp>
        <p:nvSpPr>
          <p:cNvPr id="2051" name="TextBox 1"/>
          <p:cNvSpPr txBox="1">
            <a:spLocks noChangeArrowheads="1"/>
          </p:cNvSpPr>
          <p:nvPr/>
        </p:nvSpPr>
        <p:spPr bwMode="auto">
          <a:xfrm>
            <a:off x="457200" y="5715000"/>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dirty="0">
                <a:latin typeface="Calibri" panose="020F0502020204030204" pitchFamily="34" charset="0"/>
              </a:rPr>
              <a:t>Slides based to a large extent on the </a:t>
            </a:r>
            <a:r>
              <a:rPr lang="en-US" altLang="en-US" dirty="0" err="1">
                <a:latin typeface="Calibri" panose="020F0502020204030204" pitchFamily="34" charset="0"/>
              </a:rPr>
              <a:t>GeoDa</a:t>
            </a:r>
            <a:r>
              <a:rPr lang="en-US" altLang="en-US" dirty="0">
                <a:latin typeface="Calibri" panose="020F0502020204030204" pitchFamily="34" charset="0"/>
              </a:rPr>
              <a:t> Workbook by Luc </a:t>
            </a:r>
            <a:r>
              <a:rPr lang="en-US" altLang="en-US" dirty="0" err="1">
                <a:latin typeface="Calibri" panose="020F0502020204030204" pitchFamily="34" charset="0"/>
              </a:rPr>
              <a:t>Anselin</a:t>
            </a:r>
            <a:endParaRPr lang="en-US" altLang="en-US" dirty="0">
              <a:latin typeface="Calibri" panose="020F0502020204030204" pitchFamily="34" charset="0"/>
            </a:endParaRPr>
          </a:p>
          <a:p>
            <a:pPr eaLnBrk="1" hangingPunct="1"/>
            <a:r>
              <a:rPr lang="en-US" altLang="en-US" dirty="0">
                <a:latin typeface="Calibri" panose="020F0502020204030204" pitchFamily="34" charset="0"/>
              </a:rPr>
              <a:t>http://www.csiss.org/clearinghouse/GeoDa/geodaworkbook.pdf</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 y="228600"/>
            <a:ext cx="8839200" cy="792163"/>
          </a:xfrm>
        </p:spPr>
        <p:txBody>
          <a:bodyPr/>
          <a:lstStyle/>
          <a:p>
            <a:pPr eaLnBrk="1" hangingPunct="1"/>
            <a:r>
              <a:rPr lang="en-US" altLang="en-US" sz="2800" b="1" dirty="0">
                <a:latin typeface="Calibri" panose="020F0502020204030204" pitchFamily="34" charset="0"/>
              </a:rPr>
              <a:t>Assume We Have a Map with 10 Census Tracts</a:t>
            </a:r>
          </a:p>
        </p:txBody>
      </p:sp>
      <p:graphicFrame>
        <p:nvGraphicFramePr>
          <p:cNvPr id="24733" name="Group 157"/>
          <p:cNvGraphicFramePr>
            <a:graphicFrameLocks noGrp="1"/>
          </p:cNvGraphicFramePr>
          <p:nvPr>
            <p:ph idx="1"/>
          </p:nvPr>
        </p:nvGraphicFramePr>
        <p:xfrm>
          <a:off x="381000" y="2209800"/>
          <a:ext cx="8382000" cy="4056061"/>
        </p:xfrm>
        <a:graphic>
          <a:graphicData uri="http://schemas.openxmlformats.org/drawingml/2006/table">
            <a:tbl>
              <a:tblPr/>
              <a:tblGrid>
                <a:gridCol w="976313">
                  <a:extLst>
                    <a:ext uri="{9D8B030D-6E8A-4147-A177-3AD203B41FA5}">
                      <a16:colId xmlns:a16="http://schemas.microsoft.com/office/drawing/2014/main" val="20000"/>
                    </a:ext>
                  </a:extLst>
                </a:gridCol>
                <a:gridCol w="727075">
                  <a:extLst>
                    <a:ext uri="{9D8B030D-6E8A-4147-A177-3AD203B41FA5}">
                      <a16:colId xmlns:a16="http://schemas.microsoft.com/office/drawing/2014/main" val="20001"/>
                    </a:ext>
                  </a:extLst>
                </a:gridCol>
                <a:gridCol w="727075">
                  <a:extLst>
                    <a:ext uri="{9D8B030D-6E8A-4147-A177-3AD203B41FA5}">
                      <a16:colId xmlns:a16="http://schemas.microsoft.com/office/drawing/2014/main" val="20002"/>
                    </a:ext>
                  </a:extLst>
                </a:gridCol>
                <a:gridCol w="725487">
                  <a:extLst>
                    <a:ext uri="{9D8B030D-6E8A-4147-A177-3AD203B41FA5}">
                      <a16:colId xmlns:a16="http://schemas.microsoft.com/office/drawing/2014/main" val="20003"/>
                    </a:ext>
                  </a:extLst>
                </a:gridCol>
                <a:gridCol w="725488">
                  <a:extLst>
                    <a:ext uri="{9D8B030D-6E8A-4147-A177-3AD203B41FA5}">
                      <a16:colId xmlns:a16="http://schemas.microsoft.com/office/drawing/2014/main" val="20004"/>
                    </a:ext>
                  </a:extLst>
                </a:gridCol>
                <a:gridCol w="725487">
                  <a:extLst>
                    <a:ext uri="{9D8B030D-6E8A-4147-A177-3AD203B41FA5}">
                      <a16:colId xmlns:a16="http://schemas.microsoft.com/office/drawing/2014/main" val="20005"/>
                    </a:ext>
                  </a:extLst>
                </a:gridCol>
                <a:gridCol w="825500">
                  <a:extLst>
                    <a:ext uri="{9D8B030D-6E8A-4147-A177-3AD203B41FA5}">
                      <a16:colId xmlns:a16="http://schemas.microsoft.com/office/drawing/2014/main" val="20006"/>
                    </a:ext>
                  </a:extLst>
                </a:gridCol>
                <a:gridCol w="769938">
                  <a:extLst>
                    <a:ext uri="{9D8B030D-6E8A-4147-A177-3AD203B41FA5}">
                      <a16:colId xmlns:a16="http://schemas.microsoft.com/office/drawing/2014/main" val="20007"/>
                    </a:ext>
                  </a:extLst>
                </a:gridCol>
                <a:gridCol w="727075">
                  <a:extLst>
                    <a:ext uri="{9D8B030D-6E8A-4147-A177-3AD203B41FA5}">
                      <a16:colId xmlns:a16="http://schemas.microsoft.com/office/drawing/2014/main" val="20008"/>
                    </a:ext>
                  </a:extLst>
                </a:gridCol>
                <a:gridCol w="727075">
                  <a:extLst>
                    <a:ext uri="{9D8B030D-6E8A-4147-A177-3AD203B41FA5}">
                      <a16:colId xmlns:a16="http://schemas.microsoft.com/office/drawing/2014/main" val="20009"/>
                    </a:ext>
                  </a:extLst>
                </a:gridCol>
                <a:gridCol w="725487">
                  <a:extLst>
                    <a:ext uri="{9D8B030D-6E8A-4147-A177-3AD203B41FA5}">
                      <a16:colId xmlns:a16="http://schemas.microsoft.com/office/drawing/2014/main" val="20010"/>
                    </a:ext>
                  </a:extLst>
                </a:gridCol>
              </a:tblGrid>
              <a:tr h="38106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Tract #</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A</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B</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C</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D</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E</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F</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G</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H</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I</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J</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36581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A</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1</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1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B</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1</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1</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264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C</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FF"/>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1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D</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1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E</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1</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1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F</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FF"/>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1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G</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1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H</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81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I</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0</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81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J</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1</a:t>
                      </a: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T="45727" marB="4572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0389" name="Text Box 149"/>
          <p:cNvSpPr txBox="1">
            <a:spLocks noChangeArrowheads="1"/>
          </p:cNvSpPr>
          <p:nvPr/>
        </p:nvSpPr>
        <p:spPr bwMode="auto">
          <a:xfrm>
            <a:off x="533400" y="1219200"/>
            <a:ext cx="777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endParaRPr lang="en-US" altLang="en-US" b="0"/>
          </a:p>
        </p:txBody>
      </p:sp>
      <p:sp>
        <p:nvSpPr>
          <p:cNvPr id="10390" name="Text Box 150"/>
          <p:cNvSpPr txBox="1">
            <a:spLocks noChangeArrowheads="1"/>
          </p:cNvSpPr>
          <p:nvPr/>
        </p:nvSpPr>
        <p:spPr bwMode="auto">
          <a:xfrm>
            <a:off x="457200" y="990600"/>
            <a:ext cx="8305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b="0" dirty="0">
                <a:latin typeface="Calibri" panose="020F0502020204030204" pitchFamily="34" charset="0"/>
              </a:rPr>
              <a:t>The hypothetical weight matrix below indicates whether any given Census tract is a neighbor of another tract (where </a:t>
            </a:r>
            <a:r>
              <a:rPr lang="en-US" altLang="en-US" b="0" i="1" dirty="0">
                <a:latin typeface="Calibri" panose="020F0502020204030204" pitchFamily="34" charset="0"/>
              </a:rPr>
              <a:t>neighbor </a:t>
            </a:r>
            <a:r>
              <a:rPr lang="en-US" altLang="en-US" b="0" dirty="0">
                <a:latin typeface="Calibri" panose="020F0502020204030204" pitchFamily="34" charset="0"/>
              </a:rPr>
              <a:t>is defined in one of the ways listed above). 1 means </a:t>
            </a:r>
            <a:r>
              <a:rPr lang="en-US" altLang="en-US" dirty="0">
                <a:latin typeface="Calibri" panose="020F0502020204030204" pitchFamily="34" charset="0"/>
              </a:rPr>
              <a:t>yes</a:t>
            </a:r>
            <a:r>
              <a:rPr lang="en-US" altLang="en-US" b="0" dirty="0">
                <a:latin typeface="Calibri" panose="020F0502020204030204" pitchFamily="34" charset="0"/>
              </a:rPr>
              <a:t> and 0 means </a:t>
            </a:r>
            <a:r>
              <a:rPr lang="en-US" altLang="en-US" dirty="0">
                <a:latin typeface="Calibri" panose="020F0502020204030204" pitchFamily="34" charset="0"/>
              </a:rPr>
              <a:t>no</a:t>
            </a:r>
            <a:r>
              <a:rPr lang="en-US" altLang="en-US" b="0" dirty="0">
                <a:latin typeface="Calibri" panose="020F0502020204030204" pitchFamily="34" charset="0"/>
              </a:rPr>
              <a:t>. For instance, tracts 3 and 6 are neighbors, as indicated by the blue 1’s.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5293"/>
            <a:ext cx="8229600" cy="715963"/>
          </a:xfrm>
        </p:spPr>
        <p:txBody>
          <a:bodyPr/>
          <a:lstStyle/>
          <a:p>
            <a:pPr eaLnBrk="1" hangingPunct="1"/>
            <a:r>
              <a:rPr lang="en-US" altLang="en-US" sz="4000" b="1" dirty="0">
                <a:latin typeface="Calibri" panose="020F0502020204030204" pitchFamily="34" charset="0"/>
              </a:rPr>
              <a:t>Picking a Weight Matrix</a:t>
            </a:r>
          </a:p>
        </p:txBody>
      </p:sp>
      <p:pic>
        <p:nvPicPr>
          <p:cNvPr id="1229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914400"/>
            <a:ext cx="51054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 Box 5"/>
          <p:cNvSpPr txBox="1">
            <a:spLocks noChangeArrowheads="1"/>
          </p:cNvSpPr>
          <p:nvPr/>
        </p:nvSpPr>
        <p:spPr bwMode="auto">
          <a:xfrm>
            <a:off x="1828800" y="4343400"/>
            <a:ext cx="609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b="0"/>
              <a:t>Source: Presentation by Art Getis at UCSB, Summer 2008</a:t>
            </a:r>
          </a:p>
        </p:txBody>
      </p:sp>
      <p:sp>
        <p:nvSpPr>
          <p:cNvPr id="12293" name="Rectangle 7"/>
          <p:cNvSpPr>
            <a:spLocks noGrp="1" noChangeArrowheads="1"/>
          </p:cNvSpPr>
          <p:nvPr>
            <p:ph type="body" idx="1"/>
          </p:nvPr>
        </p:nvSpPr>
        <p:spPr>
          <a:xfrm>
            <a:off x="457200" y="4800600"/>
            <a:ext cx="8229600" cy="1706563"/>
          </a:xfrm>
        </p:spPr>
        <p:txBody>
          <a:bodyPr/>
          <a:lstStyle/>
          <a:p>
            <a:pPr eaLnBrk="1" hangingPunct="1">
              <a:lnSpc>
                <a:spcPct val="90000"/>
              </a:lnSpc>
            </a:pPr>
            <a:r>
              <a:rPr lang="en-US" altLang="en-US" sz="2400" dirty="0">
                <a:latin typeface="Calibri" panose="020F0502020204030204" pitchFamily="34" charset="0"/>
              </a:rPr>
              <a:t>Unless you have strong theoretical motivations to not do so, it’s typically good to try several different weight matrices to make sure that your results are not merely an artifact of the matrix you’re using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85775" y="1353127"/>
            <a:ext cx="7867650" cy="4495800"/>
          </a:xfrm>
          <a:prstGeom prst="rect">
            <a:avLst/>
          </a:prstGeom>
        </p:spPr>
      </p:pic>
      <p:sp>
        <p:nvSpPr>
          <p:cNvPr id="13315" name="Text Box 6"/>
          <p:cNvSpPr txBox="1">
            <a:spLocks noChangeArrowheads="1"/>
          </p:cNvSpPr>
          <p:nvPr/>
        </p:nvSpPr>
        <p:spPr bwMode="auto">
          <a:xfrm>
            <a:off x="228600" y="304800"/>
            <a:ext cx="4191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sz="3200" i="1" dirty="0">
                <a:latin typeface="Calibri" panose="020F0502020204030204" pitchFamily="34" charset="0"/>
              </a:rPr>
              <a:t>Creating Weight Matrices In </a:t>
            </a:r>
            <a:r>
              <a:rPr lang="en-US" altLang="en-US" sz="3200" i="1" dirty="0" err="1">
                <a:latin typeface="Calibri" panose="020F0502020204030204" pitchFamily="34" charset="0"/>
              </a:rPr>
              <a:t>GeoDa</a:t>
            </a:r>
            <a:r>
              <a:rPr lang="en-US" altLang="en-US" sz="3200" i="1" dirty="0">
                <a:latin typeface="Calibri" panose="020F0502020204030204" pitchFamily="34" charset="0"/>
              </a:rPr>
              <a:t>…</a:t>
            </a:r>
          </a:p>
        </p:txBody>
      </p:sp>
      <p:sp>
        <p:nvSpPr>
          <p:cNvPr id="13316" name="Text Box 7"/>
          <p:cNvSpPr txBox="1">
            <a:spLocks noChangeArrowheads="1"/>
          </p:cNvSpPr>
          <p:nvPr/>
        </p:nvSpPr>
        <p:spPr bwMode="auto">
          <a:xfrm>
            <a:off x="117475" y="5291138"/>
            <a:ext cx="3810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i="1" dirty="0">
                <a:latin typeface="Calibri" panose="020F0502020204030204" pitchFamily="34" charset="0"/>
              </a:rPr>
              <a:t>Save weight matrices as .gal or .</a:t>
            </a:r>
            <a:r>
              <a:rPr lang="en-US" altLang="en-US" i="1" dirty="0" err="1">
                <a:latin typeface="Calibri" panose="020F0502020204030204" pitchFamily="34" charset="0"/>
              </a:rPr>
              <a:t>gwt</a:t>
            </a:r>
            <a:r>
              <a:rPr lang="en-US" altLang="en-US" i="1" dirty="0">
                <a:latin typeface="Calibri" panose="020F0502020204030204" pitchFamily="34" charset="0"/>
              </a:rPr>
              <a:t> files</a:t>
            </a:r>
          </a:p>
        </p:txBody>
      </p:sp>
      <p:sp>
        <p:nvSpPr>
          <p:cNvPr id="13317" name="TextBox 1"/>
          <p:cNvSpPr txBox="1">
            <a:spLocks noChangeArrowheads="1"/>
          </p:cNvSpPr>
          <p:nvPr/>
        </p:nvSpPr>
        <p:spPr bwMode="auto">
          <a:xfrm>
            <a:off x="76200" y="6203950"/>
            <a:ext cx="3962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i="1" u="sng" dirty="0">
                <a:solidFill>
                  <a:srgbClr val="FF0000"/>
                </a:solidFill>
                <a:latin typeface="Calibri" panose="020F0502020204030204" pitchFamily="34" charset="0"/>
              </a:rPr>
              <a:t>Use Projected Coordinate Systems!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06067"/>
            <a:ext cx="8229600" cy="1143000"/>
          </a:xfrm>
        </p:spPr>
        <p:txBody>
          <a:bodyPr/>
          <a:lstStyle/>
          <a:p>
            <a:pPr eaLnBrk="1" hangingPunct="1"/>
            <a:r>
              <a:rPr lang="en-US" altLang="en-US" sz="4000" b="1" dirty="0">
                <a:latin typeface="Calibri" panose="020F0502020204030204" pitchFamily="34" charset="0"/>
              </a:rPr>
              <a:t>Connectivity Histogram for Rook/Queen Neighbors</a:t>
            </a:r>
          </a:p>
        </p:txBody>
      </p:sp>
      <p:sp>
        <p:nvSpPr>
          <p:cNvPr id="14340" name="Text Box 5"/>
          <p:cNvSpPr txBox="1">
            <a:spLocks noChangeArrowheads="1"/>
          </p:cNvSpPr>
          <p:nvPr/>
        </p:nvSpPr>
        <p:spPr bwMode="auto">
          <a:xfrm>
            <a:off x="111991" y="5470339"/>
            <a:ext cx="3048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sz="2000" b="0" dirty="0"/>
              <a:t>Watch out for:</a:t>
            </a:r>
          </a:p>
          <a:p>
            <a:pPr eaLnBrk="1" hangingPunct="1">
              <a:spcBef>
                <a:spcPct val="50000"/>
              </a:spcBef>
            </a:pPr>
            <a:r>
              <a:rPr lang="en-US" altLang="en-US" sz="2000" b="0" dirty="0"/>
              <a:t>-- Bimodality</a:t>
            </a:r>
          </a:p>
          <a:p>
            <a:pPr eaLnBrk="1" hangingPunct="1">
              <a:spcBef>
                <a:spcPct val="50000"/>
              </a:spcBef>
            </a:pPr>
            <a:r>
              <a:rPr lang="en-US" altLang="en-US" sz="2000" b="0" dirty="0"/>
              <a:t>-- Islands</a:t>
            </a:r>
          </a:p>
        </p:txBody>
      </p:sp>
      <p:pic>
        <p:nvPicPr>
          <p:cNvPr id="2" name="Picture 1"/>
          <p:cNvPicPr>
            <a:picLocks noChangeAspect="1"/>
          </p:cNvPicPr>
          <p:nvPr/>
        </p:nvPicPr>
        <p:blipFill>
          <a:blip r:embed="rId3"/>
          <a:stretch>
            <a:fillRect/>
          </a:stretch>
        </p:blipFill>
        <p:spPr>
          <a:xfrm>
            <a:off x="152400" y="1539236"/>
            <a:ext cx="2667000" cy="3605851"/>
          </a:xfrm>
          <a:prstGeom prst="rect">
            <a:avLst/>
          </a:prstGeom>
        </p:spPr>
      </p:pic>
      <p:pic>
        <p:nvPicPr>
          <p:cNvPr id="3" name="Picture 2"/>
          <p:cNvPicPr>
            <a:picLocks noChangeAspect="1"/>
          </p:cNvPicPr>
          <p:nvPr/>
        </p:nvPicPr>
        <p:blipFill>
          <a:blip r:embed="rId4"/>
          <a:stretch>
            <a:fillRect/>
          </a:stretch>
        </p:blipFill>
        <p:spPr>
          <a:xfrm>
            <a:off x="4701309" y="1539236"/>
            <a:ext cx="3962400" cy="4410075"/>
          </a:xfrm>
          <a:prstGeom prst="rect">
            <a:avLst/>
          </a:prstGeom>
        </p:spPr>
      </p:pic>
      <p:cxnSp>
        <p:nvCxnSpPr>
          <p:cNvPr id="5" name="Straight Arrow Connector 4"/>
          <p:cNvCxnSpPr/>
          <p:nvPr/>
        </p:nvCxnSpPr>
        <p:spPr bwMode="auto">
          <a:xfrm>
            <a:off x="2971800" y="3429000"/>
            <a:ext cx="13716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z="4000" b="1" dirty="0">
                <a:latin typeface="Calibri" panose="020F0502020204030204" pitchFamily="34" charset="0"/>
              </a:rPr>
              <a:t>But How Do We Know if Spatial Dependencies Exist?</a:t>
            </a:r>
          </a:p>
        </p:txBody>
      </p:sp>
      <p:sp>
        <p:nvSpPr>
          <p:cNvPr id="15363" name="Rectangle 3"/>
          <p:cNvSpPr>
            <a:spLocks noGrp="1" noChangeArrowheads="1"/>
          </p:cNvSpPr>
          <p:nvPr>
            <p:ph type="body" idx="1"/>
          </p:nvPr>
        </p:nvSpPr>
        <p:spPr>
          <a:xfrm>
            <a:off x="0" y="1600200"/>
            <a:ext cx="9144000" cy="5257800"/>
          </a:xfrm>
        </p:spPr>
        <p:txBody>
          <a:bodyPr/>
          <a:lstStyle/>
          <a:p>
            <a:pPr eaLnBrk="1" hangingPunct="1">
              <a:lnSpc>
                <a:spcPct val="80000"/>
              </a:lnSpc>
            </a:pPr>
            <a:r>
              <a:rPr lang="en-US" altLang="en-US" sz="2400" dirty="0">
                <a:latin typeface="Calibri" panose="020F0502020204030204" pitchFamily="34" charset="0"/>
              </a:rPr>
              <a:t>Moran’s I (1950) – a rather old and probably the most widely used method of testing for spatial autocorrelation, or spatial dependencies</a:t>
            </a:r>
          </a:p>
          <a:p>
            <a:pPr lvl="1" eaLnBrk="1" hangingPunct="1">
              <a:lnSpc>
                <a:spcPct val="80000"/>
              </a:lnSpc>
            </a:pPr>
            <a:r>
              <a:rPr lang="en-US" altLang="en-US" sz="2000" dirty="0">
                <a:latin typeface="Calibri" panose="020F0502020204030204" pitchFamily="34" charset="0"/>
              </a:rPr>
              <a:t>Large positive values (close to 1) indicate that there is strong (positive) autocorrelation (i.e., similar values tend to </a:t>
            </a:r>
            <a:r>
              <a:rPr lang="en-US" altLang="en-US" sz="2000" i="1" dirty="0">
                <a:latin typeface="Calibri" panose="020F0502020204030204" pitchFamily="34" charset="0"/>
              </a:rPr>
              <a:t>cluster</a:t>
            </a:r>
            <a:r>
              <a:rPr lang="en-US" altLang="en-US" sz="2000" dirty="0">
                <a:latin typeface="Calibri" panose="020F0502020204030204" pitchFamily="34" charset="0"/>
              </a:rPr>
              <a:t> together)</a:t>
            </a:r>
          </a:p>
          <a:p>
            <a:pPr lvl="1" eaLnBrk="1" hangingPunct="1">
              <a:lnSpc>
                <a:spcPct val="80000"/>
              </a:lnSpc>
            </a:pPr>
            <a:r>
              <a:rPr lang="en-US" altLang="en-US" sz="2000" dirty="0">
                <a:latin typeface="Calibri" panose="020F0502020204030204" pitchFamily="34" charset="0"/>
              </a:rPr>
              <a:t>Large negative values (close to -1) indicate that there is strong </a:t>
            </a:r>
            <a:r>
              <a:rPr lang="en-US" altLang="en-US" sz="2000" i="1" dirty="0">
                <a:latin typeface="Calibri" panose="020F0502020204030204" pitchFamily="34" charset="0"/>
              </a:rPr>
              <a:t>negative</a:t>
            </a:r>
            <a:r>
              <a:rPr lang="en-US" altLang="en-US" sz="2000" dirty="0">
                <a:latin typeface="Calibri" panose="020F0502020204030204" pitchFamily="34" charset="0"/>
              </a:rPr>
              <a:t> autocorrelation (i.e., areas with similar values of a variable tend to </a:t>
            </a:r>
            <a:r>
              <a:rPr lang="en-US" altLang="en-US" sz="2000" i="1" dirty="0">
                <a:latin typeface="Calibri" panose="020F0502020204030204" pitchFamily="34" charset="0"/>
              </a:rPr>
              <a:t>repel </a:t>
            </a:r>
            <a:r>
              <a:rPr lang="en-US" altLang="en-US" sz="2000" dirty="0">
                <a:latin typeface="Calibri" panose="020F0502020204030204" pitchFamily="34" charset="0"/>
              </a:rPr>
              <a:t>each other; </a:t>
            </a:r>
            <a:r>
              <a:rPr lang="en-US" altLang="en-US" sz="2000" i="1" dirty="0">
                <a:latin typeface="Calibri" panose="020F0502020204030204" pitchFamily="34" charset="0"/>
              </a:rPr>
              <a:t>dispersion</a:t>
            </a:r>
            <a:r>
              <a:rPr lang="en-US" altLang="en-US" sz="2000" dirty="0">
                <a:latin typeface="Calibri" panose="020F0502020204030204" pitchFamily="34" charset="0"/>
              </a:rPr>
              <a:t>)</a:t>
            </a:r>
          </a:p>
          <a:p>
            <a:pPr lvl="1" eaLnBrk="1" hangingPunct="1">
              <a:lnSpc>
                <a:spcPct val="80000"/>
              </a:lnSpc>
            </a:pPr>
            <a:r>
              <a:rPr lang="en-US" altLang="en-US" sz="2000" dirty="0">
                <a:latin typeface="Calibri" panose="020F0502020204030204" pitchFamily="34" charset="0"/>
              </a:rPr>
              <a:t>Values around 0 indicate that there is no spatial autocorrelation (random pattern)</a:t>
            </a:r>
          </a:p>
          <a:p>
            <a:pPr lvl="2" eaLnBrk="1" hangingPunct="1">
              <a:lnSpc>
                <a:spcPct val="80000"/>
              </a:lnSpc>
            </a:pPr>
            <a:r>
              <a:rPr lang="en-US" altLang="en-US" sz="1600" dirty="0">
                <a:latin typeface="Calibri" panose="020F0502020204030204" pitchFamily="34" charset="0"/>
              </a:rPr>
              <a:t>Under the independence hypothesis, Moran’s I has a mean that is slightly negative</a:t>
            </a:r>
          </a:p>
          <a:p>
            <a:pPr lvl="2" eaLnBrk="1" hangingPunct="1">
              <a:lnSpc>
                <a:spcPct val="80000"/>
              </a:lnSpc>
            </a:pPr>
            <a:r>
              <a:rPr lang="en-US" altLang="en-US" sz="1600" dirty="0">
                <a:latin typeface="Calibri" panose="020F0502020204030204" pitchFamily="34" charset="0"/>
              </a:rPr>
              <a:t>E(I) = -1/(n-1)</a:t>
            </a:r>
          </a:p>
          <a:p>
            <a:pPr lvl="1" eaLnBrk="1" hangingPunct="1">
              <a:lnSpc>
                <a:spcPct val="80000"/>
              </a:lnSpc>
            </a:pPr>
            <a:r>
              <a:rPr lang="en-US" altLang="en-US" sz="2000" dirty="0">
                <a:latin typeface="Calibri" panose="020F0502020204030204" pitchFamily="34" charset="0"/>
              </a:rPr>
              <a:t>Unlike the Pearson correlation coefficient, Moran’s I is not always between -1 and 1</a:t>
            </a:r>
          </a:p>
          <a:p>
            <a:pPr eaLnBrk="1" hangingPunct="1">
              <a:lnSpc>
                <a:spcPct val="80000"/>
              </a:lnSpc>
            </a:pPr>
            <a:r>
              <a:rPr lang="en-US" altLang="en-US" sz="2400" dirty="0">
                <a:latin typeface="Calibri" panose="020F0502020204030204" pitchFamily="34" charset="0"/>
              </a:rPr>
              <a:t>Other indices of spatial autocorrelation commonly used include:</a:t>
            </a:r>
          </a:p>
          <a:p>
            <a:pPr lvl="1" eaLnBrk="1" hangingPunct="1">
              <a:lnSpc>
                <a:spcPct val="80000"/>
              </a:lnSpc>
            </a:pPr>
            <a:r>
              <a:rPr lang="en-US" altLang="en-US" sz="2000" dirty="0">
                <a:latin typeface="Calibri" panose="020F0502020204030204" pitchFamily="34" charset="0"/>
              </a:rPr>
              <a:t>Geary’s </a:t>
            </a:r>
            <a:r>
              <a:rPr lang="en-US" altLang="en-US" sz="2000" i="1" dirty="0">
                <a:latin typeface="Calibri" panose="020F0502020204030204" pitchFamily="34" charset="0"/>
              </a:rPr>
              <a:t>c </a:t>
            </a:r>
            <a:r>
              <a:rPr lang="en-US" altLang="en-US" sz="2000" dirty="0">
                <a:latin typeface="Calibri" panose="020F0502020204030204" pitchFamily="34" charset="0"/>
              </a:rPr>
              <a:t>(1954)</a:t>
            </a:r>
          </a:p>
          <a:p>
            <a:pPr lvl="1" eaLnBrk="1" hangingPunct="1">
              <a:lnSpc>
                <a:spcPct val="80000"/>
              </a:lnSpc>
            </a:pPr>
            <a:r>
              <a:rPr lang="en-US" altLang="en-US" sz="2000" dirty="0" err="1">
                <a:latin typeface="Calibri" panose="020F0502020204030204" pitchFamily="34" charset="0"/>
              </a:rPr>
              <a:t>Getis</a:t>
            </a:r>
            <a:r>
              <a:rPr lang="en-US" altLang="en-US" sz="2000" dirty="0">
                <a:latin typeface="Calibri" panose="020F0502020204030204" pitchFamily="34" charset="0"/>
              </a:rPr>
              <a:t> and Ord’s </a:t>
            </a:r>
            <a:r>
              <a:rPr lang="en-US" altLang="en-US" sz="2000" i="1" dirty="0">
                <a:latin typeface="Calibri" panose="020F0502020204030204" pitchFamily="34" charset="0"/>
              </a:rPr>
              <a:t>G</a:t>
            </a:r>
            <a:r>
              <a:rPr lang="en-US" altLang="en-US" sz="2000" dirty="0">
                <a:latin typeface="Calibri" panose="020F0502020204030204" pitchFamily="34" charset="0"/>
              </a:rPr>
              <a:t>-statistic (1992)</a:t>
            </a:r>
          </a:p>
          <a:p>
            <a:pPr eaLnBrk="1" hangingPunct="1">
              <a:lnSpc>
                <a:spcPct val="80000"/>
              </a:lnSpc>
            </a:pPr>
            <a:r>
              <a:rPr lang="en-US" altLang="en-US" sz="2400" dirty="0">
                <a:latin typeface="Calibri" panose="020F0502020204030204" pitchFamily="34" charset="0"/>
              </a:rPr>
              <a:t>Moran’s I is calculated somewhat strangely in ArcGIS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erson holding a sign&#10;&#10;Description automatically generated with medium confidence">
            <a:extLst>
              <a:ext uri="{FF2B5EF4-FFF2-40B4-BE49-F238E27FC236}">
                <a16:creationId xmlns:a16="http://schemas.microsoft.com/office/drawing/2014/main" id="{58C0842C-AA69-4C2B-9AD0-DDA09CAA89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61578"/>
            <a:ext cx="7381875" cy="6253522"/>
          </a:xfrm>
        </p:spPr>
      </p:pic>
    </p:spTree>
    <p:extLst>
      <p:ext uri="{BB962C8B-B14F-4D97-AF65-F5344CB8AC3E}">
        <p14:creationId xmlns:p14="http://schemas.microsoft.com/office/powerpoint/2010/main" val="3193264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1143000"/>
          </a:xfrm>
        </p:spPr>
        <p:txBody>
          <a:bodyPr/>
          <a:lstStyle/>
          <a:p>
            <a:pPr eaLnBrk="1" hangingPunct="1"/>
            <a:r>
              <a:rPr lang="en-US" altLang="en-US" sz="4000" b="1" dirty="0">
                <a:latin typeface="Calibri" panose="020F0502020204030204" pitchFamily="34" charset="0"/>
              </a:rPr>
              <a:t>Moran’s I – Defined Mathematically</a:t>
            </a:r>
          </a:p>
        </p:txBody>
      </p:sp>
      <p:sp>
        <p:nvSpPr>
          <p:cNvPr id="16387" name="Rectangle 3"/>
          <p:cNvSpPr>
            <a:spLocks noGrp="1" noChangeArrowheads="1"/>
          </p:cNvSpPr>
          <p:nvPr>
            <p:ph type="body" idx="1"/>
          </p:nvPr>
        </p:nvSpPr>
        <p:spPr>
          <a:xfrm>
            <a:off x="457200" y="3352800"/>
            <a:ext cx="8229600" cy="2773363"/>
          </a:xfrm>
        </p:spPr>
        <p:txBody>
          <a:bodyPr/>
          <a:lstStyle/>
          <a:p>
            <a:pPr eaLnBrk="1" hangingPunct="1"/>
            <a:r>
              <a:rPr lang="en-US" altLang="en-US" dirty="0">
                <a:latin typeface="Calibri" panose="020F0502020204030204" pitchFamily="34" charset="0"/>
              </a:rPr>
              <a:t>where </a:t>
            </a:r>
          </a:p>
          <a:p>
            <a:pPr lvl="1" eaLnBrk="1" hangingPunct="1"/>
            <a:r>
              <a:rPr lang="en-US" altLang="en-US" sz="2400" dirty="0">
                <a:latin typeface="Calibri" panose="020F0502020204030204" pitchFamily="34" charset="0"/>
              </a:rPr>
              <a:t>X is the mean of the variable X</a:t>
            </a:r>
          </a:p>
          <a:p>
            <a:pPr lvl="1" eaLnBrk="1" hangingPunct="1"/>
            <a:r>
              <a:rPr lang="en-US" altLang="en-US" sz="2400" dirty="0">
                <a:latin typeface="Calibri" panose="020F0502020204030204" pitchFamily="34" charset="0"/>
              </a:rPr>
              <a:t>X</a:t>
            </a:r>
            <a:r>
              <a:rPr lang="en-US" altLang="en-US" sz="2400" baseline="-25000" dirty="0">
                <a:latin typeface="Calibri" panose="020F0502020204030204" pitchFamily="34" charset="0"/>
              </a:rPr>
              <a:t>i</a:t>
            </a:r>
            <a:r>
              <a:rPr lang="en-US" altLang="en-US" sz="2400" dirty="0">
                <a:latin typeface="Calibri" panose="020F0502020204030204" pitchFamily="34" charset="0"/>
              </a:rPr>
              <a:t> is the variable value at a particular location </a:t>
            </a:r>
            <a:r>
              <a:rPr lang="en-US" altLang="en-US" sz="2400" i="1" dirty="0" err="1">
                <a:latin typeface="Calibri" panose="020F0502020204030204" pitchFamily="34" charset="0"/>
              </a:rPr>
              <a:t>i</a:t>
            </a:r>
            <a:endParaRPr lang="en-US" altLang="en-US" sz="2400" dirty="0">
              <a:latin typeface="Calibri" panose="020F0502020204030204" pitchFamily="34" charset="0"/>
            </a:endParaRPr>
          </a:p>
          <a:p>
            <a:pPr lvl="1" eaLnBrk="1" hangingPunct="1"/>
            <a:r>
              <a:rPr lang="en-US" altLang="en-US" sz="2400" dirty="0">
                <a:latin typeface="Calibri" panose="020F0502020204030204" pitchFamily="34" charset="0"/>
              </a:rPr>
              <a:t>X</a:t>
            </a:r>
            <a:r>
              <a:rPr lang="en-US" altLang="en-US" sz="2400" baseline="-25000" dirty="0">
                <a:latin typeface="Calibri" panose="020F0502020204030204" pitchFamily="34" charset="0"/>
              </a:rPr>
              <a:t>j</a:t>
            </a:r>
            <a:r>
              <a:rPr lang="en-US" altLang="en-US" sz="2400" dirty="0">
                <a:latin typeface="Calibri" panose="020F0502020204030204" pitchFamily="34" charset="0"/>
              </a:rPr>
              <a:t> is the variable value at another location </a:t>
            </a:r>
            <a:r>
              <a:rPr lang="en-US" altLang="en-US" sz="2400" i="1" dirty="0">
                <a:latin typeface="Calibri" panose="020F0502020204030204" pitchFamily="34" charset="0"/>
              </a:rPr>
              <a:t>j</a:t>
            </a:r>
            <a:endParaRPr lang="en-US" altLang="en-US" sz="2400" dirty="0">
              <a:latin typeface="Calibri" panose="020F0502020204030204" pitchFamily="34" charset="0"/>
            </a:endParaRPr>
          </a:p>
          <a:p>
            <a:pPr lvl="1" eaLnBrk="1" hangingPunct="1"/>
            <a:r>
              <a:rPr lang="en-US" altLang="en-US" sz="2400" dirty="0" err="1">
                <a:latin typeface="Calibri" panose="020F0502020204030204" pitchFamily="34" charset="0"/>
              </a:rPr>
              <a:t>W</a:t>
            </a:r>
            <a:r>
              <a:rPr lang="en-US" altLang="en-US" sz="2400" baseline="-25000" dirty="0" err="1">
                <a:latin typeface="Calibri" panose="020F0502020204030204" pitchFamily="34" charset="0"/>
              </a:rPr>
              <a:t>ij</a:t>
            </a:r>
            <a:r>
              <a:rPr lang="en-US" altLang="en-US" sz="2400" dirty="0">
                <a:latin typeface="Calibri" panose="020F0502020204030204" pitchFamily="34" charset="0"/>
              </a:rPr>
              <a:t> is a weight indexing location of </a:t>
            </a:r>
            <a:r>
              <a:rPr lang="en-US" altLang="en-US" sz="2400" i="1" dirty="0" err="1">
                <a:latin typeface="Calibri" panose="020F0502020204030204" pitchFamily="34" charset="0"/>
              </a:rPr>
              <a:t>i</a:t>
            </a:r>
            <a:r>
              <a:rPr lang="en-US" altLang="en-US" sz="2400" i="1" dirty="0">
                <a:latin typeface="Calibri" panose="020F0502020204030204" pitchFamily="34" charset="0"/>
              </a:rPr>
              <a:t> </a:t>
            </a:r>
            <a:r>
              <a:rPr lang="en-US" altLang="en-US" sz="2400" dirty="0">
                <a:latin typeface="Calibri" panose="020F0502020204030204" pitchFamily="34" charset="0"/>
              </a:rPr>
              <a:t>relative to</a:t>
            </a:r>
            <a:r>
              <a:rPr lang="en-US" altLang="en-US" sz="2400" i="1" dirty="0">
                <a:latin typeface="Calibri" panose="020F0502020204030204" pitchFamily="34" charset="0"/>
              </a:rPr>
              <a:t> j</a:t>
            </a:r>
            <a:r>
              <a:rPr lang="en-US" altLang="en-US" sz="2400" dirty="0">
                <a:latin typeface="Calibri" panose="020F0502020204030204" pitchFamily="34" charset="0"/>
              </a:rPr>
              <a:t> </a:t>
            </a:r>
          </a:p>
          <a:p>
            <a:pPr lvl="1" eaLnBrk="1" hangingPunct="1"/>
            <a:r>
              <a:rPr lang="en-US" altLang="en-US" sz="2400" dirty="0">
                <a:latin typeface="Calibri" panose="020F0502020204030204" pitchFamily="34" charset="0"/>
              </a:rPr>
              <a:t>n is the number of observations (points or areal units)</a:t>
            </a:r>
            <a:endParaRPr lang="en-US" altLang="en-US" dirty="0">
              <a:latin typeface="Calibri" panose="020F0502020204030204" pitchFamily="34" charset="0"/>
            </a:endParaRPr>
          </a:p>
        </p:txBody>
      </p:sp>
      <p:sp>
        <p:nvSpPr>
          <p:cNvPr id="16389" name="Line 6"/>
          <p:cNvSpPr>
            <a:spLocks noChangeShapeType="1"/>
          </p:cNvSpPr>
          <p:nvPr/>
        </p:nvSpPr>
        <p:spPr bwMode="auto">
          <a:xfrm>
            <a:off x="1295400" y="39624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0" name="Text Box 7"/>
          <p:cNvSpPr txBox="1">
            <a:spLocks noChangeArrowheads="1"/>
          </p:cNvSpPr>
          <p:nvPr/>
        </p:nvSpPr>
        <p:spPr bwMode="auto">
          <a:xfrm>
            <a:off x="228600" y="6172200"/>
            <a:ext cx="8686800" cy="51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sz="1100" b="0" i="1" dirty="0">
                <a:latin typeface="Calibri" panose="020F0502020204030204" pitchFamily="34" charset="0"/>
              </a:rPr>
              <a:t>See </a:t>
            </a:r>
            <a:r>
              <a:rPr lang="en-US" altLang="en-US" sz="1050" b="0" i="1" dirty="0">
                <a:latin typeface="Calibri" panose="020F0502020204030204" pitchFamily="34" charset="0"/>
                <a:hlinkClick r:id="rId3"/>
              </a:rPr>
              <a:t>http://www.spatialanalysisonline.com/HTML/index.html?global_spatial_autocorrelation.htm</a:t>
            </a:r>
            <a:r>
              <a:rPr lang="en-US" altLang="en-US" sz="1050" b="0" i="1" dirty="0">
                <a:latin typeface="Calibri" panose="020F0502020204030204" pitchFamily="34" charset="0"/>
              </a:rPr>
              <a:t> </a:t>
            </a:r>
            <a:r>
              <a:rPr lang="en-US" altLang="en-US" sz="1100" b="0" i="1" dirty="0">
                <a:latin typeface="Calibri" panose="020F0502020204030204" pitchFamily="34" charset="0"/>
              </a:rPr>
              <a:t>for an excellent discussion of what this formula means</a:t>
            </a:r>
            <a:r>
              <a:rPr lang="en-US" altLang="en-US" sz="1100" b="0" i="1" dirty="0" smtClean="0">
                <a:latin typeface="Calibri" panose="020F0502020204030204" pitchFamily="34" charset="0"/>
              </a:rPr>
              <a:t>.</a:t>
            </a:r>
          </a:p>
          <a:p>
            <a:pPr eaLnBrk="1" hangingPunct="1">
              <a:spcBef>
                <a:spcPct val="50000"/>
              </a:spcBef>
            </a:pPr>
            <a:r>
              <a:rPr lang="en-US" altLang="en-US" sz="1100" b="0" i="1" dirty="0" smtClean="0">
                <a:latin typeface="Calibri" panose="020F0502020204030204" pitchFamily="34" charset="0"/>
              </a:rPr>
              <a:t>Also see </a:t>
            </a:r>
            <a:r>
              <a:rPr lang="en-US" altLang="en-US" sz="1100" b="0" i="1" dirty="0">
                <a:latin typeface="Calibri" panose="020F0502020204030204" pitchFamily="34" charset="0"/>
              </a:rPr>
              <a:t>the document </a:t>
            </a:r>
            <a:r>
              <a:rPr lang="en-US" altLang="en-US" sz="1100" dirty="0">
                <a:latin typeface="Calibri" panose="020F0502020204030204" pitchFamily="34" charset="0"/>
              </a:rPr>
              <a:t>Lecture 10 - Moran's I Formula </a:t>
            </a:r>
            <a:r>
              <a:rPr lang="en-US" altLang="en-US" sz="1100" dirty="0" smtClean="0">
                <a:latin typeface="Calibri" panose="020F0502020204030204" pitchFamily="34" charset="0"/>
              </a:rPr>
              <a:t>Unpacked.docx</a:t>
            </a:r>
            <a:r>
              <a:rPr lang="en-US" altLang="en-US" sz="1100" b="0" i="1" dirty="0" smtClean="0">
                <a:latin typeface="Calibri" panose="020F0502020204030204" pitchFamily="34" charset="0"/>
              </a:rPr>
              <a:t> on Canvas</a:t>
            </a:r>
            <a:endParaRPr lang="en-US" altLang="en-US" sz="1100" b="0" i="1"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7" name="Rectangle 6"/>
              <p:cNvSpPr/>
              <p:nvPr/>
            </p:nvSpPr>
            <p:spPr>
              <a:xfrm>
                <a:off x="1676400" y="941196"/>
                <a:ext cx="5499582" cy="26134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sz="2000" b="0" i="1" smtClean="0">
                          <a:latin typeface="Cambria Math" panose="02040503050406030204" pitchFamily="18" charset="0"/>
                        </a:rPr>
                        <m:t>𝐼</m:t>
                      </m:r>
                      <m:r>
                        <a:rPr lang="en-US" altLang="en-US" sz="2000" b="0" i="1" smtClean="0">
                          <a:latin typeface="Cambria Math" panose="02040503050406030204" pitchFamily="18" charset="0"/>
                        </a:rPr>
                        <m:t>=</m:t>
                      </m:r>
                      <m:f>
                        <m:fPr>
                          <m:ctrlPr>
                            <a:rPr lang="en-US" altLang="en-US" sz="2000" b="0" i="1">
                              <a:latin typeface="Cambria Math" panose="02040503050406030204" pitchFamily="18" charset="0"/>
                            </a:rPr>
                          </m:ctrlPr>
                        </m:fPr>
                        <m:num>
                          <m:d>
                            <m:dPr>
                              <m:ctrlPr>
                                <a:rPr lang="en-US" altLang="en-US" sz="2000" b="0" i="1" smtClean="0">
                                  <a:latin typeface="Cambria Math" panose="02040503050406030204" pitchFamily="18" charset="0"/>
                                </a:rPr>
                              </m:ctrlPr>
                            </m:dPr>
                            <m:e>
                              <m:f>
                                <m:fPr>
                                  <m:ctrlPr>
                                    <a:rPr lang="en-US" altLang="en-US" sz="2000" b="0" i="1">
                                      <a:latin typeface="Cambria Math" panose="02040503050406030204" pitchFamily="18" charset="0"/>
                                    </a:rPr>
                                  </m:ctrlPr>
                                </m:fPr>
                                <m:num>
                                  <m:nary>
                                    <m:naryPr>
                                      <m:chr m:val="∑"/>
                                      <m:ctrlPr>
                                        <a:rPr lang="en-US" altLang="en-US" sz="2000" b="0" i="1">
                                          <a:latin typeface="Cambria Math" panose="02040503050406030204" pitchFamily="18" charset="0"/>
                                        </a:rPr>
                                      </m:ctrlPr>
                                    </m:naryPr>
                                    <m:sub>
                                      <m:r>
                                        <a:rPr lang="en-US" altLang="en-US" sz="2000" b="0" i="1">
                                          <a:latin typeface="Cambria Math" panose="02040503050406030204" pitchFamily="18" charset="0"/>
                                        </a:rPr>
                                        <m:t>𝑖</m:t>
                                      </m:r>
                                      <m:r>
                                        <a:rPr lang="en-US" altLang="en-US" sz="2000" b="0" i="1">
                                          <a:latin typeface="Cambria Math" panose="02040503050406030204" pitchFamily="18" charset="0"/>
                                        </a:rPr>
                                        <m:t>=1</m:t>
                                      </m:r>
                                    </m:sub>
                                    <m:sup>
                                      <m:r>
                                        <a:rPr lang="en-US" altLang="en-US" sz="2000" b="0" i="1">
                                          <a:latin typeface="Cambria Math" panose="02040503050406030204" pitchFamily="18" charset="0"/>
                                        </a:rPr>
                                        <m:t>𝑛</m:t>
                                      </m:r>
                                    </m:sup>
                                    <m:e>
                                      <m:nary>
                                        <m:naryPr>
                                          <m:chr m:val="∑"/>
                                          <m:ctrlPr>
                                            <a:rPr lang="en-US" altLang="en-US" sz="2000" b="0" i="1">
                                              <a:latin typeface="Cambria Math" panose="02040503050406030204" pitchFamily="18" charset="0"/>
                                            </a:rPr>
                                          </m:ctrlPr>
                                        </m:naryPr>
                                        <m:sub>
                                          <m:r>
                                            <m:rPr>
                                              <m:brk m:alnAt="23"/>
                                            </m:rPr>
                                            <a:rPr lang="en-US" altLang="en-US" sz="2000" b="0" i="1">
                                              <a:latin typeface="Cambria Math" panose="02040503050406030204" pitchFamily="18" charset="0"/>
                                            </a:rPr>
                                            <m:t>𝑗</m:t>
                                          </m:r>
                                          <m:r>
                                            <a:rPr lang="en-US" altLang="en-US" sz="2000" b="0" i="1">
                                              <a:latin typeface="Cambria Math" panose="02040503050406030204" pitchFamily="18" charset="0"/>
                                            </a:rPr>
                                            <m:t>=1</m:t>
                                          </m:r>
                                        </m:sub>
                                        <m:sup>
                                          <m:r>
                                            <a:rPr lang="en-US" altLang="en-US" sz="2000" b="0" i="1">
                                              <a:latin typeface="Cambria Math" panose="02040503050406030204" pitchFamily="18" charset="0"/>
                                            </a:rPr>
                                            <m:t>𝑛</m:t>
                                          </m:r>
                                        </m:sup>
                                        <m:e>
                                          <m:sSub>
                                            <m:sSubPr>
                                              <m:ctrlPr>
                                                <a:rPr lang="en-US" altLang="en-US" sz="2000" b="0" i="1">
                                                  <a:latin typeface="Cambria Math" panose="02040503050406030204" pitchFamily="18" charset="0"/>
                                                </a:rPr>
                                              </m:ctrlPr>
                                            </m:sSubPr>
                                            <m:e>
                                              <m:r>
                                                <a:rPr lang="en-US" altLang="en-US" sz="2000" b="0" i="1">
                                                  <a:latin typeface="Cambria Math" panose="02040503050406030204" pitchFamily="18" charset="0"/>
                                                </a:rPr>
                                                <m:t>𝑤</m:t>
                                              </m:r>
                                            </m:e>
                                            <m:sub>
                                              <m:r>
                                                <a:rPr lang="en-US" altLang="en-US" sz="2000" b="0" i="1">
                                                  <a:latin typeface="Cambria Math" panose="02040503050406030204" pitchFamily="18" charset="0"/>
                                                </a:rPr>
                                                <m:t>𝑖𝑗</m:t>
                                              </m:r>
                                            </m:sub>
                                          </m:sSub>
                                        </m:e>
                                      </m:nary>
                                      <m:d>
                                        <m:dPr>
                                          <m:ctrlPr>
                                            <a:rPr lang="en-US" altLang="en-US" sz="2000" b="0" i="1">
                                              <a:latin typeface="Cambria Math" panose="02040503050406030204" pitchFamily="18" charset="0"/>
                                            </a:rPr>
                                          </m:ctrlPr>
                                        </m:dPr>
                                        <m:e>
                                          <m:sSub>
                                            <m:sSubPr>
                                              <m:ctrlPr>
                                                <a:rPr lang="en-US" altLang="en-US" sz="2000" b="0" i="1">
                                                  <a:latin typeface="Cambria Math" panose="02040503050406030204" pitchFamily="18" charset="0"/>
                                                </a:rPr>
                                              </m:ctrlPr>
                                            </m:sSubPr>
                                            <m:e>
                                              <m:r>
                                                <a:rPr lang="en-US" altLang="en-US" sz="2000" b="0" i="1">
                                                  <a:latin typeface="Cambria Math" panose="02040503050406030204" pitchFamily="18" charset="0"/>
                                                </a:rPr>
                                                <m:t>𝑋</m:t>
                                              </m:r>
                                            </m:e>
                                            <m:sub>
                                              <m:r>
                                                <a:rPr lang="en-US" altLang="en-US" sz="2000" b="0" i="1">
                                                  <a:latin typeface="Cambria Math" panose="02040503050406030204" pitchFamily="18" charset="0"/>
                                                </a:rPr>
                                                <m:t>𝑖</m:t>
                                              </m:r>
                                            </m:sub>
                                          </m:sSub>
                                          <m:r>
                                            <a:rPr lang="en-US" altLang="en-US" sz="2000" b="0" i="1">
                                              <a:latin typeface="Cambria Math" panose="02040503050406030204" pitchFamily="18" charset="0"/>
                                            </a:rPr>
                                            <m:t>−</m:t>
                                          </m:r>
                                          <m:acc>
                                            <m:accPr>
                                              <m:chr m:val="̅"/>
                                              <m:ctrlPr>
                                                <a:rPr lang="en-US" altLang="en-US" sz="2000" b="0" i="1">
                                                  <a:latin typeface="Cambria Math" panose="02040503050406030204" pitchFamily="18" charset="0"/>
                                                </a:rPr>
                                              </m:ctrlPr>
                                            </m:accPr>
                                            <m:e>
                                              <m:r>
                                                <a:rPr lang="en-US" altLang="en-US" sz="2000" b="0" i="1">
                                                  <a:latin typeface="Cambria Math" panose="02040503050406030204" pitchFamily="18" charset="0"/>
                                                </a:rPr>
                                                <m:t>𝑋</m:t>
                                              </m:r>
                                            </m:e>
                                          </m:acc>
                                        </m:e>
                                      </m:d>
                                      <m:d>
                                        <m:dPr>
                                          <m:ctrlPr>
                                            <a:rPr lang="en-US" altLang="en-US" sz="2000" b="0" i="1">
                                              <a:latin typeface="Cambria Math" panose="02040503050406030204" pitchFamily="18" charset="0"/>
                                            </a:rPr>
                                          </m:ctrlPr>
                                        </m:dPr>
                                        <m:e>
                                          <m:sSub>
                                            <m:sSubPr>
                                              <m:ctrlPr>
                                                <a:rPr lang="en-US" altLang="en-US" sz="2000" b="0" i="1">
                                                  <a:latin typeface="Cambria Math" panose="02040503050406030204" pitchFamily="18" charset="0"/>
                                                </a:rPr>
                                              </m:ctrlPr>
                                            </m:sSubPr>
                                            <m:e>
                                              <m:r>
                                                <a:rPr lang="en-US" altLang="en-US" sz="2000" b="0" i="1">
                                                  <a:latin typeface="Cambria Math" panose="02040503050406030204" pitchFamily="18" charset="0"/>
                                                </a:rPr>
                                                <m:t>𝑋</m:t>
                                              </m:r>
                                            </m:e>
                                            <m:sub>
                                              <m:r>
                                                <a:rPr lang="en-US" altLang="en-US" sz="2000" b="0" i="1">
                                                  <a:latin typeface="Cambria Math" panose="02040503050406030204" pitchFamily="18" charset="0"/>
                                                </a:rPr>
                                                <m:t>𝑗</m:t>
                                              </m:r>
                                            </m:sub>
                                          </m:sSub>
                                          <m:r>
                                            <a:rPr lang="en-US" altLang="en-US" sz="2000" b="0" i="1">
                                              <a:latin typeface="Cambria Math" panose="02040503050406030204" pitchFamily="18" charset="0"/>
                                            </a:rPr>
                                            <m:t>−</m:t>
                                          </m:r>
                                          <m:acc>
                                            <m:accPr>
                                              <m:chr m:val="̅"/>
                                              <m:ctrlPr>
                                                <a:rPr lang="en-US" altLang="en-US" sz="2000" b="0" i="1">
                                                  <a:latin typeface="Cambria Math" panose="02040503050406030204" pitchFamily="18" charset="0"/>
                                                </a:rPr>
                                              </m:ctrlPr>
                                            </m:accPr>
                                            <m:e>
                                              <m:r>
                                                <a:rPr lang="en-US" altLang="en-US" sz="2000" b="0" i="1">
                                                  <a:latin typeface="Cambria Math" panose="02040503050406030204" pitchFamily="18" charset="0"/>
                                                </a:rPr>
                                                <m:t>𝑋</m:t>
                                              </m:r>
                                            </m:e>
                                          </m:acc>
                                        </m:e>
                                      </m:d>
                                    </m:e>
                                  </m:nary>
                                </m:num>
                                <m:den>
                                  <m:nary>
                                    <m:naryPr>
                                      <m:chr m:val="∑"/>
                                      <m:ctrlPr>
                                        <a:rPr lang="en-US" altLang="en-US" sz="2000" b="0" i="1">
                                          <a:latin typeface="Cambria Math" panose="02040503050406030204" pitchFamily="18" charset="0"/>
                                        </a:rPr>
                                      </m:ctrlPr>
                                    </m:naryPr>
                                    <m:sub>
                                      <m:r>
                                        <a:rPr lang="en-US" altLang="en-US" sz="2000" b="0" i="1">
                                          <a:latin typeface="Cambria Math" panose="02040503050406030204" pitchFamily="18" charset="0"/>
                                        </a:rPr>
                                        <m:t>𝑖</m:t>
                                      </m:r>
                                      <m:r>
                                        <a:rPr lang="en-US" altLang="en-US" sz="2000" b="0" i="1">
                                          <a:latin typeface="Cambria Math" panose="02040503050406030204" pitchFamily="18" charset="0"/>
                                        </a:rPr>
                                        <m:t>=1</m:t>
                                      </m:r>
                                    </m:sub>
                                    <m:sup>
                                      <m:r>
                                        <a:rPr lang="en-US" altLang="en-US" sz="2000" b="0" i="1">
                                          <a:latin typeface="Cambria Math" panose="02040503050406030204" pitchFamily="18" charset="0"/>
                                        </a:rPr>
                                        <m:t>𝑛</m:t>
                                      </m:r>
                                    </m:sup>
                                    <m:e>
                                      <m:nary>
                                        <m:naryPr>
                                          <m:chr m:val="∑"/>
                                          <m:ctrlPr>
                                            <a:rPr lang="en-US" altLang="en-US" sz="2000" b="0" i="1">
                                              <a:latin typeface="Cambria Math" panose="02040503050406030204" pitchFamily="18" charset="0"/>
                                            </a:rPr>
                                          </m:ctrlPr>
                                        </m:naryPr>
                                        <m:sub>
                                          <m:r>
                                            <m:rPr>
                                              <m:brk m:alnAt="23"/>
                                            </m:rPr>
                                            <a:rPr lang="en-US" altLang="en-US" sz="2000" b="0" i="1">
                                              <a:latin typeface="Cambria Math" panose="02040503050406030204" pitchFamily="18" charset="0"/>
                                            </a:rPr>
                                            <m:t>𝑗</m:t>
                                          </m:r>
                                          <m:r>
                                            <a:rPr lang="en-US" altLang="en-US" sz="2000" b="0" i="1">
                                              <a:latin typeface="Cambria Math" panose="02040503050406030204" pitchFamily="18" charset="0"/>
                                            </a:rPr>
                                            <m:t>=1</m:t>
                                          </m:r>
                                        </m:sub>
                                        <m:sup>
                                          <m:r>
                                            <a:rPr lang="en-US" altLang="en-US" sz="2000" b="0" i="1">
                                              <a:latin typeface="Cambria Math" panose="02040503050406030204" pitchFamily="18" charset="0"/>
                                            </a:rPr>
                                            <m:t>𝑛</m:t>
                                          </m:r>
                                        </m:sup>
                                        <m:e>
                                          <m:sSub>
                                            <m:sSubPr>
                                              <m:ctrlPr>
                                                <a:rPr lang="en-US" altLang="en-US" sz="2000" b="0" i="1">
                                                  <a:latin typeface="Cambria Math" panose="02040503050406030204" pitchFamily="18" charset="0"/>
                                                </a:rPr>
                                              </m:ctrlPr>
                                            </m:sSubPr>
                                            <m:e>
                                              <m:r>
                                                <a:rPr lang="en-US" altLang="en-US" sz="2000" b="0" i="1">
                                                  <a:latin typeface="Cambria Math" panose="02040503050406030204" pitchFamily="18" charset="0"/>
                                                </a:rPr>
                                                <m:t>𝑤</m:t>
                                              </m:r>
                                            </m:e>
                                            <m:sub>
                                              <m:r>
                                                <a:rPr lang="en-US" altLang="en-US" sz="2000" b="0" i="1">
                                                  <a:latin typeface="Cambria Math" panose="02040503050406030204" pitchFamily="18" charset="0"/>
                                                </a:rPr>
                                                <m:t>𝑖𝑗</m:t>
                                              </m:r>
                                            </m:sub>
                                          </m:sSub>
                                        </m:e>
                                      </m:nary>
                                    </m:e>
                                  </m:nary>
                                </m:den>
                              </m:f>
                            </m:e>
                          </m:d>
                        </m:num>
                        <m:den>
                          <m:d>
                            <m:dPr>
                              <m:ctrlPr>
                                <a:rPr lang="en-US" altLang="en-US" sz="2000" b="0" i="1">
                                  <a:latin typeface="Cambria Math" panose="02040503050406030204" pitchFamily="18" charset="0"/>
                                </a:rPr>
                              </m:ctrlPr>
                            </m:dPr>
                            <m:e>
                              <m:f>
                                <m:fPr>
                                  <m:ctrlPr>
                                    <a:rPr lang="en-US" altLang="en-US" sz="2000" b="0" i="1">
                                      <a:latin typeface="Cambria Math" panose="02040503050406030204" pitchFamily="18" charset="0"/>
                                    </a:rPr>
                                  </m:ctrlPr>
                                </m:fPr>
                                <m:num>
                                  <m:nary>
                                    <m:naryPr>
                                      <m:chr m:val="∑"/>
                                      <m:ctrlPr>
                                        <a:rPr lang="en-US" altLang="en-US" sz="2000" b="0" i="1">
                                          <a:latin typeface="Cambria Math" panose="02040503050406030204" pitchFamily="18" charset="0"/>
                                        </a:rPr>
                                      </m:ctrlPr>
                                    </m:naryPr>
                                    <m:sub>
                                      <m:r>
                                        <a:rPr lang="en-US" altLang="en-US" sz="2000" b="0" i="1">
                                          <a:latin typeface="Cambria Math" panose="02040503050406030204" pitchFamily="18" charset="0"/>
                                        </a:rPr>
                                        <m:t>𝑖</m:t>
                                      </m:r>
                                      <m:r>
                                        <a:rPr lang="en-US" altLang="en-US" sz="2000" b="0" i="1">
                                          <a:latin typeface="Cambria Math" panose="02040503050406030204" pitchFamily="18" charset="0"/>
                                        </a:rPr>
                                        <m:t>=1</m:t>
                                      </m:r>
                                    </m:sub>
                                    <m:sup>
                                      <m:r>
                                        <a:rPr lang="en-US" altLang="en-US" sz="2000" b="0" i="1">
                                          <a:latin typeface="Cambria Math" panose="02040503050406030204" pitchFamily="18" charset="0"/>
                                        </a:rPr>
                                        <m:t>𝑛</m:t>
                                      </m:r>
                                    </m:sup>
                                    <m:e>
                                      <m:sSup>
                                        <m:sSupPr>
                                          <m:ctrlPr>
                                            <a:rPr lang="en-US" altLang="en-US" sz="2000" b="0" i="1">
                                              <a:latin typeface="Cambria Math" panose="02040503050406030204" pitchFamily="18" charset="0"/>
                                            </a:rPr>
                                          </m:ctrlPr>
                                        </m:sSupPr>
                                        <m:e>
                                          <m:d>
                                            <m:dPr>
                                              <m:ctrlPr>
                                                <a:rPr lang="en-US" altLang="en-US" sz="2000" b="0" i="1">
                                                  <a:latin typeface="Cambria Math" panose="02040503050406030204" pitchFamily="18" charset="0"/>
                                                </a:rPr>
                                              </m:ctrlPr>
                                            </m:dPr>
                                            <m:e>
                                              <m:sSub>
                                                <m:sSubPr>
                                                  <m:ctrlPr>
                                                    <a:rPr lang="en-US" altLang="en-US" sz="2000" b="0" i="1">
                                                      <a:latin typeface="Cambria Math" panose="02040503050406030204" pitchFamily="18" charset="0"/>
                                                    </a:rPr>
                                                  </m:ctrlPr>
                                                </m:sSubPr>
                                                <m:e>
                                                  <m:r>
                                                    <a:rPr lang="en-US" altLang="en-US" sz="2000" b="0" i="1">
                                                      <a:latin typeface="Cambria Math" panose="02040503050406030204" pitchFamily="18" charset="0"/>
                                                    </a:rPr>
                                                    <m:t>𝑋</m:t>
                                                  </m:r>
                                                </m:e>
                                                <m:sub>
                                                  <m:r>
                                                    <a:rPr lang="en-US" altLang="en-US" sz="2000" b="0" i="1">
                                                      <a:latin typeface="Cambria Math" panose="02040503050406030204" pitchFamily="18" charset="0"/>
                                                    </a:rPr>
                                                    <m:t>𝑖</m:t>
                                                  </m:r>
                                                </m:sub>
                                              </m:sSub>
                                              <m:r>
                                                <a:rPr lang="en-US" altLang="en-US" sz="2000" b="0" i="1">
                                                  <a:latin typeface="Cambria Math" panose="02040503050406030204" pitchFamily="18" charset="0"/>
                                                </a:rPr>
                                                <m:t>−</m:t>
                                              </m:r>
                                              <m:acc>
                                                <m:accPr>
                                                  <m:chr m:val="̅"/>
                                                  <m:ctrlPr>
                                                    <a:rPr lang="en-US" altLang="en-US" sz="2000" b="0" i="1">
                                                      <a:latin typeface="Cambria Math" panose="02040503050406030204" pitchFamily="18" charset="0"/>
                                                    </a:rPr>
                                                  </m:ctrlPr>
                                                </m:accPr>
                                                <m:e>
                                                  <m:r>
                                                    <a:rPr lang="en-US" altLang="en-US" sz="2000" b="0" i="1">
                                                      <a:latin typeface="Cambria Math" panose="02040503050406030204" pitchFamily="18" charset="0"/>
                                                    </a:rPr>
                                                    <m:t>𝑋</m:t>
                                                  </m:r>
                                                </m:e>
                                              </m:acc>
                                            </m:e>
                                          </m:d>
                                        </m:e>
                                        <m:sup>
                                          <m:r>
                                            <a:rPr lang="en-US" altLang="en-US" sz="2000" b="0" i="1">
                                              <a:latin typeface="Cambria Math" panose="02040503050406030204" pitchFamily="18" charset="0"/>
                                            </a:rPr>
                                            <m:t>2</m:t>
                                          </m:r>
                                        </m:sup>
                                      </m:sSup>
                                    </m:e>
                                  </m:nary>
                                </m:num>
                                <m:den>
                                  <m:r>
                                    <a:rPr lang="en-US" altLang="en-US" sz="2000" b="0" i="1">
                                      <a:latin typeface="Cambria Math" panose="02040503050406030204" pitchFamily="18" charset="0"/>
                                    </a:rPr>
                                    <m:t>𝑛</m:t>
                                  </m:r>
                                </m:den>
                              </m:f>
                            </m:e>
                          </m:d>
                        </m:den>
                      </m:f>
                      <m:r>
                        <a:rPr lang="en-US" altLang="en-US" sz="2000" b="0" i="1" smtClean="0">
                          <a:latin typeface="Cambria Math" panose="02040503050406030204" pitchFamily="18" charset="0"/>
                        </a:rPr>
                        <m:t>=</m:t>
                      </m:r>
                    </m:oMath>
                  </m:oMathPara>
                </a14:m>
                <a:endParaRPr lang="en-US" altLang="en-US" sz="2000" b="0" i="1" dirty="0">
                  <a:latin typeface="Cambria Math" panose="02040503050406030204" pitchFamily="18" charset="0"/>
                </a:endParaRPr>
              </a:p>
              <a:p>
                <a:endParaRPr lang="en-US" altLang="en-US"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en-US" sz="2000" b="0" i="1" smtClean="0">
                          <a:latin typeface="Cambria Math" panose="02040503050406030204" pitchFamily="18" charset="0"/>
                        </a:rPr>
                        <m:t>=</m:t>
                      </m:r>
                      <m:f>
                        <m:fPr>
                          <m:ctrlPr>
                            <a:rPr lang="en-US" altLang="en-US" sz="2000" b="0" i="1" smtClean="0">
                              <a:latin typeface="Cambria Math" panose="02040503050406030204" pitchFamily="18" charset="0"/>
                            </a:rPr>
                          </m:ctrlPr>
                        </m:fPr>
                        <m:num>
                          <m:r>
                            <a:rPr lang="en-US" altLang="en-US" sz="2000" b="0" i="1" smtClean="0">
                              <a:latin typeface="Cambria Math" panose="02040503050406030204" pitchFamily="18" charset="0"/>
                            </a:rPr>
                            <m:t>𝑛</m:t>
                          </m:r>
                        </m:num>
                        <m:den>
                          <m:nary>
                            <m:naryPr>
                              <m:chr m:val="∑"/>
                              <m:ctrlPr>
                                <a:rPr lang="en-US" altLang="en-US" sz="2000" b="0" i="1" smtClean="0">
                                  <a:latin typeface="Cambria Math" panose="02040503050406030204" pitchFamily="18" charset="0"/>
                                </a:rPr>
                              </m:ctrlPr>
                            </m:naryPr>
                            <m:sub>
                              <m:r>
                                <a:rPr lang="en-US" altLang="en-US" sz="2000" b="0" i="1" smtClean="0">
                                  <a:latin typeface="Cambria Math" panose="02040503050406030204" pitchFamily="18" charset="0"/>
                                </a:rPr>
                                <m:t>𝑖</m:t>
                              </m:r>
                              <m:r>
                                <a:rPr lang="en-US" altLang="en-US" sz="2000" b="0" i="1" smtClean="0">
                                  <a:latin typeface="Cambria Math" panose="02040503050406030204" pitchFamily="18" charset="0"/>
                                </a:rPr>
                                <m:t>=1</m:t>
                              </m:r>
                            </m:sub>
                            <m:sup>
                              <m:r>
                                <a:rPr lang="en-US" altLang="en-US" sz="2000" b="0" i="1" smtClean="0">
                                  <a:latin typeface="Cambria Math" panose="02040503050406030204" pitchFamily="18" charset="0"/>
                                </a:rPr>
                                <m:t>𝑛</m:t>
                              </m:r>
                            </m:sup>
                            <m:e>
                              <m:nary>
                                <m:naryPr>
                                  <m:chr m:val="∑"/>
                                  <m:ctrlPr>
                                    <a:rPr lang="en-US" altLang="en-US" sz="2000" b="0" i="1" smtClean="0">
                                      <a:latin typeface="Cambria Math" panose="02040503050406030204" pitchFamily="18" charset="0"/>
                                    </a:rPr>
                                  </m:ctrlPr>
                                </m:naryPr>
                                <m:sub>
                                  <m:r>
                                    <m:rPr>
                                      <m:brk m:alnAt="23"/>
                                    </m:rPr>
                                    <a:rPr lang="en-US" altLang="en-US" sz="2000" b="0" i="1" smtClean="0">
                                      <a:latin typeface="Cambria Math" panose="02040503050406030204" pitchFamily="18" charset="0"/>
                                    </a:rPr>
                                    <m:t>𝑗</m:t>
                                  </m:r>
                                  <m:r>
                                    <a:rPr lang="en-US" altLang="en-US" sz="2000" b="0" i="1" smtClean="0">
                                      <a:latin typeface="Cambria Math" panose="02040503050406030204" pitchFamily="18" charset="0"/>
                                    </a:rPr>
                                    <m:t>=1</m:t>
                                  </m:r>
                                </m:sub>
                                <m:sup>
                                  <m:r>
                                    <a:rPr lang="en-US" altLang="en-US" sz="2000" b="0" i="1" smtClean="0">
                                      <a:latin typeface="Cambria Math" panose="02040503050406030204" pitchFamily="18" charset="0"/>
                                    </a:rPr>
                                    <m:t>𝑛</m:t>
                                  </m:r>
                                </m:sup>
                                <m:e>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𝑤</m:t>
                                      </m:r>
                                    </m:e>
                                    <m:sub>
                                      <m:r>
                                        <a:rPr lang="en-US" altLang="en-US" sz="2000" b="0" i="1" smtClean="0">
                                          <a:latin typeface="Cambria Math" panose="02040503050406030204" pitchFamily="18" charset="0"/>
                                        </a:rPr>
                                        <m:t>𝑖𝑗</m:t>
                                      </m:r>
                                    </m:sub>
                                  </m:sSub>
                                </m:e>
                              </m:nary>
                            </m:e>
                          </m:nary>
                        </m:den>
                      </m:f>
                      <m:f>
                        <m:fPr>
                          <m:ctrlPr>
                            <a:rPr lang="en-US" altLang="en-US" sz="2000" b="0" i="1" smtClean="0">
                              <a:latin typeface="Cambria Math" panose="02040503050406030204" pitchFamily="18" charset="0"/>
                            </a:rPr>
                          </m:ctrlPr>
                        </m:fPr>
                        <m:num>
                          <m:nary>
                            <m:naryPr>
                              <m:chr m:val="∑"/>
                              <m:ctrlPr>
                                <a:rPr lang="en-US" altLang="en-US" sz="2000" b="0" i="1" smtClean="0">
                                  <a:latin typeface="Cambria Math" panose="02040503050406030204" pitchFamily="18" charset="0"/>
                                </a:rPr>
                              </m:ctrlPr>
                            </m:naryPr>
                            <m:sub>
                              <m:r>
                                <a:rPr lang="en-US" altLang="en-US" sz="2000" b="0" i="1" smtClean="0">
                                  <a:latin typeface="Cambria Math" panose="02040503050406030204" pitchFamily="18" charset="0"/>
                                </a:rPr>
                                <m:t>𝑖</m:t>
                              </m:r>
                              <m:r>
                                <a:rPr lang="en-US" altLang="en-US" sz="2000" b="0" i="1" smtClean="0">
                                  <a:latin typeface="Cambria Math" panose="02040503050406030204" pitchFamily="18" charset="0"/>
                                </a:rPr>
                                <m:t>=1</m:t>
                              </m:r>
                            </m:sub>
                            <m:sup>
                              <m:r>
                                <a:rPr lang="en-US" altLang="en-US" sz="2000" b="0" i="1" smtClean="0">
                                  <a:latin typeface="Cambria Math" panose="02040503050406030204" pitchFamily="18" charset="0"/>
                                </a:rPr>
                                <m:t>𝑛</m:t>
                              </m:r>
                            </m:sup>
                            <m:e>
                              <m:nary>
                                <m:naryPr>
                                  <m:chr m:val="∑"/>
                                  <m:ctrlPr>
                                    <a:rPr lang="en-US" altLang="en-US" sz="2000" b="0" i="1" smtClean="0">
                                      <a:latin typeface="Cambria Math" panose="02040503050406030204" pitchFamily="18" charset="0"/>
                                    </a:rPr>
                                  </m:ctrlPr>
                                </m:naryPr>
                                <m:sub>
                                  <m:r>
                                    <m:rPr>
                                      <m:brk m:alnAt="23"/>
                                    </m:rPr>
                                    <a:rPr lang="en-US" altLang="en-US" sz="2000" b="0" i="1" smtClean="0">
                                      <a:latin typeface="Cambria Math" panose="02040503050406030204" pitchFamily="18" charset="0"/>
                                    </a:rPr>
                                    <m:t>𝑗</m:t>
                                  </m:r>
                                  <m:r>
                                    <a:rPr lang="en-US" altLang="en-US" sz="2000" b="0" i="1" smtClean="0">
                                      <a:latin typeface="Cambria Math" panose="02040503050406030204" pitchFamily="18" charset="0"/>
                                    </a:rPr>
                                    <m:t>=1</m:t>
                                  </m:r>
                                </m:sub>
                                <m:sup>
                                  <m:r>
                                    <a:rPr lang="en-US" altLang="en-US" sz="2000" b="0" i="1" smtClean="0">
                                      <a:latin typeface="Cambria Math" panose="02040503050406030204" pitchFamily="18" charset="0"/>
                                    </a:rPr>
                                    <m:t>𝑛</m:t>
                                  </m:r>
                                </m:sup>
                                <m:e>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𝑤</m:t>
                                      </m:r>
                                    </m:e>
                                    <m:sub>
                                      <m:r>
                                        <a:rPr lang="en-US" altLang="en-US" sz="2000" b="0" i="1" smtClean="0">
                                          <a:latin typeface="Cambria Math" panose="02040503050406030204" pitchFamily="18" charset="0"/>
                                        </a:rPr>
                                        <m:t>𝑖𝑗</m:t>
                                      </m:r>
                                    </m:sub>
                                  </m:sSub>
                                </m:e>
                              </m:nary>
                              <m:d>
                                <m:dPr>
                                  <m:ctrlPr>
                                    <a:rPr lang="en-US" altLang="en-US" sz="2000" b="0" i="1" smtClean="0">
                                      <a:latin typeface="Cambria Math" panose="02040503050406030204" pitchFamily="18" charset="0"/>
                                    </a:rPr>
                                  </m:ctrlPr>
                                </m:dPr>
                                <m:e>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𝑋</m:t>
                                      </m:r>
                                    </m:e>
                                    <m:sub>
                                      <m:r>
                                        <a:rPr lang="en-US" altLang="en-US" sz="2000" b="0" i="1" smtClean="0">
                                          <a:latin typeface="Cambria Math" panose="02040503050406030204" pitchFamily="18" charset="0"/>
                                        </a:rPr>
                                        <m:t>𝑖</m:t>
                                      </m:r>
                                    </m:sub>
                                  </m:sSub>
                                  <m:r>
                                    <a:rPr lang="en-US" altLang="en-US" sz="2000" b="0" i="1" smtClean="0">
                                      <a:latin typeface="Cambria Math" panose="02040503050406030204" pitchFamily="18" charset="0"/>
                                    </a:rPr>
                                    <m:t>−</m:t>
                                  </m:r>
                                  <m:acc>
                                    <m:accPr>
                                      <m:chr m:val="̅"/>
                                      <m:ctrlPr>
                                        <a:rPr lang="en-US" altLang="en-US" sz="2000" b="0" i="1" smtClean="0">
                                          <a:latin typeface="Cambria Math" panose="02040503050406030204" pitchFamily="18" charset="0"/>
                                        </a:rPr>
                                      </m:ctrlPr>
                                    </m:accPr>
                                    <m:e>
                                      <m:r>
                                        <a:rPr lang="en-US" altLang="en-US" sz="2000" b="0" i="1" smtClean="0">
                                          <a:latin typeface="Cambria Math" panose="02040503050406030204" pitchFamily="18" charset="0"/>
                                        </a:rPr>
                                        <m:t>𝑋</m:t>
                                      </m:r>
                                    </m:e>
                                  </m:acc>
                                </m:e>
                              </m:d>
                              <m:d>
                                <m:dPr>
                                  <m:ctrlPr>
                                    <a:rPr lang="en-US" altLang="en-US" sz="2000" b="0" i="1" smtClean="0">
                                      <a:latin typeface="Cambria Math" panose="02040503050406030204" pitchFamily="18" charset="0"/>
                                    </a:rPr>
                                  </m:ctrlPr>
                                </m:dPr>
                                <m:e>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𝑋</m:t>
                                      </m:r>
                                    </m:e>
                                    <m:sub>
                                      <m:r>
                                        <a:rPr lang="en-US" altLang="en-US" sz="2000" b="0" i="1" smtClean="0">
                                          <a:latin typeface="Cambria Math" panose="02040503050406030204" pitchFamily="18" charset="0"/>
                                        </a:rPr>
                                        <m:t>𝑗</m:t>
                                      </m:r>
                                    </m:sub>
                                  </m:sSub>
                                  <m:r>
                                    <a:rPr lang="en-US" altLang="en-US" sz="2000" b="0" i="1" smtClean="0">
                                      <a:latin typeface="Cambria Math" panose="02040503050406030204" pitchFamily="18" charset="0"/>
                                    </a:rPr>
                                    <m:t>−</m:t>
                                  </m:r>
                                  <m:acc>
                                    <m:accPr>
                                      <m:chr m:val="̅"/>
                                      <m:ctrlPr>
                                        <a:rPr lang="en-US" altLang="en-US" sz="2000" b="0" i="1" smtClean="0">
                                          <a:latin typeface="Cambria Math" panose="02040503050406030204" pitchFamily="18" charset="0"/>
                                        </a:rPr>
                                      </m:ctrlPr>
                                    </m:accPr>
                                    <m:e>
                                      <m:r>
                                        <a:rPr lang="en-US" altLang="en-US" sz="2000" b="0" i="1" smtClean="0">
                                          <a:latin typeface="Cambria Math" panose="02040503050406030204" pitchFamily="18" charset="0"/>
                                        </a:rPr>
                                        <m:t>𝑋</m:t>
                                      </m:r>
                                    </m:e>
                                  </m:acc>
                                </m:e>
                              </m:d>
                            </m:e>
                          </m:nary>
                        </m:num>
                        <m:den>
                          <m:nary>
                            <m:naryPr>
                              <m:chr m:val="∑"/>
                              <m:ctrlPr>
                                <a:rPr lang="en-US" altLang="en-US" sz="2000" b="0" i="1" smtClean="0">
                                  <a:latin typeface="Cambria Math" panose="02040503050406030204" pitchFamily="18" charset="0"/>
                                </a:rPr>
                              </m:ctrlPr>
                            </m:naryPr>
                            <m:sub>
                              <m:r>
                                <a:rPr lang="en-US" altLang="en-US" sz="2000" b="0" i="1" smtClean="0">
                                  <a:latin typeface="Cambria Math" panose="02040503050406030204" pitchFamily="18" charset="0"/>
                                </a:rPr>
                                <m:t>𝑖</m:t>
                              </m:r>
                              <m:r>
                                <a:rPr lang="en-US" altLang="en-US" sz="2000" b="0" i="1" smtClean="0">
                                  <a:latin typeface="Cambria Math" panose="02040503050406030204" pitchFamily="18" charset="0"/>
                                </a:rPr>
                                <m:t>=1</m:t>
                              </m:r>
                            </m:sub>
                            <m:sup>
                              <m:r>
                                <a:rPr lang="en-US" altLang="en-US" sz="2000" b="0" i="1" smtClean="0">
                                  <a:latin typeface="Cambria Math" panose="02040503050406030204" pitchFamily="18" charset="0"/>
                                </a:rPr>
                                <m:t>𝑛</m:t>
                              </m:r>
                            </m:sup>
                            <m:e>
                              <m:sSup>
                                <m:sSupPr>
                                  <m:ctrlPr>
                                    <a:rPr lang="en-US" altLang="en-US" sz="2000" b="0" i="1" smtClean="0">
                                      <a:latin typeface="Cambria Math" panose="02040503050406030204" pitchFamily="18" charset="0"/>
                                    </a:rPr>
                                  </m:ctrlPr>
                                </m:sSupPr>
                                <m:e>
                                  <m:d>
                                    <m:dPr>
                                      <m:ctrlPr>
                                        <a:rPr lang="en-US" altLang="en-US" sz="2000" b="0" i="1" smtClean="0">
                                          <a:latin typeface="Cambria Math" panose="02040503050406030204" pitchFamily="18" charset="0"/>
                                        </a:rPr>
                                      </m:ctrlPr>
                                    </m:dPr>
                                    <m:e>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𝑋</m:t>
                                          </m:r>
                                        </m:e>
                                        <m:sub>
                                          <m:r>
                                            <a:rPr lang="en-US" altLang="en-US" sz="2000" b="0" i="1" smtClean="0">
                                              <a:latin typeface="Cambria Math" panose="02040503050406030204" pitchFamily="18" charset="0"/>
                                            </a:rPr>
                                            <m:t>𝑖</m:t>
                                          </m:r>
                                        </m:sub>
                                      </m:sSub>
                                      <m:r>
                                        <a:rPr lang="en-US" altLang="en-US" sz="2000" b="0" i="1" smtClean="0">
                                          <a:latin typeface="Cambria Math" panose="02040503050406030204" pitchFamily="18" charset="0"/>
                                        </a:rPr>
                                        <m:t>−</m:t>
                                      </m:r>
                                      <m:acc>
                                        <m:accPr>
                                          <m:chr m:val="̅"/>
                                          <m:ctrlPr>
                                            <a:rPr lang="en-US" altLang="en-US" sz="2000" b="0" i="1" smtClean="0">
                                              <a:latin typeface="Cambria Math" panose="02040503050406030204" pitchFamily="18" charset="0"/>
                                            </a:rPr>
                                          </m:ctrlPr>
                                        </m:accPr>
                                        <m:e>
                                          <m:r>
                                            <a:rPr lang="en-US" altLang="en-US" sz="2000" b="0" i="1" smtClean="0">
                                              <a:latin typeface="Cambria Math" panose="02040503050406030204" pitchFamily="18" charset="0"/>
                                            </a:rPr>
                                            <m:t>𝑋</m:t>
                                          </m:r>
                                        </m:e>
                                      </m:acc>
                                    </m:e>
                                  </m:d>
                                </m:e>
                                <m:sup>
                                  <m:r>
                                    <a:rPr lang="en-US" altLang="en-US" sz="2000" b="0" i="1" smtClean="0">
                                      <a:latin typeface="Cambria Math" panose="02040503050406030204" pitchFamily="18" charset="0"/>
                                    </a:rPr>
                                    <m:t>2</m:t>
                                  </m:r>
                                </m:sup>
                              </m:sSup>
                            </m:e>
                          </m:nary>
                        </m:den>
                      </m:f>
                    </m:oMath>
                  </m:oMathPara>
                </a14:m>
                <a:endParaRPr lang="en-US" sz="2000" dirty="0"/>
              </a:p>
            </p:txBody>
          </p:sp>
        </mc:Choice>
        <mc:Fallback xmlns="">
          <p:sp>
            <p:nvSpPr>
              <p:cNvPr id="7" name="Rectangle 6"/>
              <p:cNvSpPr>
                <a:spLocks noRot="1" noChangeAspect="1" noMove="1" noResize="1" noEditPoints="1" noAdjustHandles="1" noChangeArrowheads="1" noChangeShapeType="1" noTextEdit="1"/>
              </p:cNvSpPr>
              <p:nvPr/>
            </p:nvSpPr>
            <p:spPr>
              <a:xfrm>
                <a:off x="1676400" y="941196"/>
                <a:ext cx="5499582" cy="2613408"/>
              </a:xfrm>
              <a:prstGeom prst="rect">
                <a:avLst/>
              </a:prstGeom>
              <a:blipFill rotWithShape="0">
                <a:blip r:embed="rId4"/>
                <a:stretch>
                  <a:fillRect/>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0"/>
          <p:cNvSpPr txBox="1">
            <a:spLocks noChangeArrowheads="1"/>
          </p:cNvSpPr>
          <p:nvPr/>
        </p:nvSpPr>
        <p:spPr bwMode="auto">
          <a:xfrm>
            <a:off x="0" y="5105400"/>
            <a:ext cx="338233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3600" dirty="0">
                <a:solidFill>
                  <a:schemeClr val="tx2"/>
                </a:solidFill>
                <a:latin typeface="Calibri" panose="020F0502020204030204" pitchFamily="34" charset="0"/>
              </a:rPr>
              <a:t>Spatial </a:t>
            </a:r>
          </a:p>
          <a:p>
            <a:pPr eaLnBrk="1" hangingPunct="1"/>
            <a:r>
              <a:rPr lang="en-US" altLang="en-US" sz="3600" dirty="0">
                <a:solidFill>
                  <a:schemeClr val="tx2"/>
                </a:solidFill>
                <a:latin typeface="Calibri" panose="020F0502020204030204" pitchFamily="34" charset="0"/>
              </a:rPr>
              <a:t>auto-correlation</a:t>
            </a:r>
          </a:p>
        </p:txBody>
      </p:sp>
      <p:sp>
        <p:nvSpPr>
          <p:cNvPr id="17411" name="Text Box 11"/>
          <p:cNvSpPr txBox="1">
            <a:spLocks noChangeArrowheads="1"/>
          </p:cNvSpPr>
          <p:nvPr/>
        </p:nvSpPr>
        <p:spPr bwMode="auto">
          <a:xfrm>
            <a:off x="5486400" y="381000"/>
            <a:ext cx="258025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4000" dirty="0">
                <a:solidFill>
                  <a:schemeClr val="tx2"/>
                </a:solidFill>
                <a:latin typeface="Calibri" panose="020F0502020204030204" pitchFamily="34" charset="0"/>
              </a:rPr>
              <a:t>Correlation</a:t>
            </a:r>
            <a:br>
              <a:rPr lang="en-US" altLang="en-US" sz="4000" dirty="0">
                <a:solidFill>
                  <a:schemeClr val="tx2"/>
                </a:solidFill>
                <a:latin typeface="Calibri" panose="020F0502020204030204" pitchFamily="34" charset="0"/>
              </a:rPr>
            </a:br>
            <a:r>
              <a:rPr lang="en-US" altLang="en-US" sz="4000" dirty="0">
                <a:solidFill>
                  <a:schemeClr val="tx2"/>
                </a:solidFill>
                <a:latin typeface="Calibri" panose="020F0502020204030204" pitchFamily="34" charset="0"/>
              </a:rPr>
              <a:t>Coefficient</a:t>
            </a:r>
          </a:p>
        </p:txBody>
      </p:sp>
      <p:grpSp>
        <p:nvGrpSpPr>
          <p:cNvPr id="17412" name="Group 15"/>
          <p:cNvGrpSpPr>
            <a:grpSpLocks/>
          </p:cNvGrpSpPr>
          <p:nvPr/>
        </p:nvGrpSpPr>
        <p:grpSpPr bwMode="auto">
          <a:xfrm>
            <a:off x="0" y="0"/>
            <a:ext cx="8915400" cy="6162675"/>
            <a:chOff x="0" y="192"/>
            <a:chExt cx="5616" cy="3882"/>
          </a:xfrm>
        </p:grpSpPr>
        <p:graphicFrame>
          <p:nvGraphicFramePr>
            <p:cNvPr id="17414" name="Object 2"/>
            <p:cNvGraphicFramePr>
              <a:graphicFrameLocks noChangeAspect="1"/>
            </p:cNvGraphicFramePr>
            <p:nvPr/>
          </p:nvGraphicFramePr>
          <p:xfrm>
            <a:off x="0" y="192"/>
            <a:ext cx="3081" cy="1867"/>
          </p:xfrm>
          <a:graphic>
            <a:graphicData uri="http://schemas.openxmlformats.org/presentationml/2006/ole">
              <mc:AlternateContent xmlns:mc="http://schemas.openxmlformats.org/markup-compatibility/2006">
                <mc:Choice xmlns:v="urn:schemas-microsoft-com:vml" Requires="v">
                  <p:oleObj spid="_x0000_s2083" name="Equation" r:id="rId4" imgW="1739880" imgH="1054080" progId="Equation.3">
                    <p:embed/>
                  </p:oleObj>
                </mc:Choice>
                <mc:Fallback>
                  <p:oleObj name="Equation" r:id="rId4" imgW="1739880" imgH="10540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2"/>
                          <a:ext cx="3081" cy="1867"/>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3"/>
            <p:cNvGraphicFramePr>
              <a:graphicFrameLocks noChangeAspect="1"/>
            </p:cNvGraphicFramePr>
            <p:nvPr/>
          </p:nvGraphicFramePr>
          <p:xfrm>
            <a:off x="2160" y="2304"/>
            <a:ext cx="3456" cy="1770"/>
          </p:xfrm>
          <a:graphic>
            <a:graphicData uri="http://schemas.openxmlformats.org/presentationml/2006/ole">
              <mc:AlternateContent xmlns:mc="http://schemas.openxmlformats.org/markup-compatibility/2006">
                <mc:Choice xmlns:v="urn:schemas-microsoft-com:vml" Requires="v">
                  <p:oleObj spid="_x0000_s2084" name="Equation" r:id="rId6" imgW="2108160" imgH="1079280" progId="Equation.3">
                    <p:embed/>
                  </p:oleObj>
                </mc:Choice>
                <mc:Fallback>
                  <p:oleObj name="Equation" r:id="rId6" imgW="2108160" imgH="107928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 y="2304"/>
                          <a:ext cx="3456" cy="1770"/>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6" name="Line 4"/>
            <p:cNvSpPr>
              <a:spLocks noChangeShapeType="1"/>
            </p:cNvSpPr>
            <p:nvPr/>
          </p:nvSpPr>
          <p:spPr bwMode="auto">
            <a:xfrm>
              <a:off x="1200" y="720"/>
              <a:ext cx="2016" cy="177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7" name="Line 5"/>
            <p:cNvSpPr>
              <a:spLocks noChangeShapeType="1"/>
            </p:cNvSpPr>
            <p:nvPr/>
          </p:nvSpPr>
          <p:spPr bwMode="auto">
            <a:xfrm>
              <a:off x="1920" y="672"/>
              <a:ext cx="2064" cy="182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8" name="Line 6"/>
            <p:cNvSpPr>
              <a:spLocks noChangeShapeType="1"/>
            </p:cNvSpPr>
            <p:nvPr/>
          </p:nvSpPr>
          <p:spPr bwMode="auto">
            <a:xfrm>
              <a:off x="2736" y="624"/>
              <a:ext cx="2208" cy="168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9" name="Line 7"/>
            <p:cNvSpPr>
              <a:spLocks noChangeShapeType="1"/>
            </p:cNvSpPr>
            <p:nvPr/>
          </p:nvSpPr>
          <p:spPr bwMode="auto">
            <a:xfrm>
              <a:off x="1200" y="1680"/>
              <a:ext cx="1296" cy="1872"/>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0" name="Line 8"/>
            <p:cNvSpPr>
              <a:spLocks noChangeShapeType="1"/>
            </p:cNvSpPr>
            <p:nvPr/>
          </p:nvSpPr>
          <p:spPr bwMode="auto">
            <a:xfrm>
              <a:off x="2640" y="1680"/>
              <a:ext cx="1872" cy="153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1" name="Line 9"/>
            <p:cNvSpPr>
              <a:spLocks noChangeShapeType="1"/>
            </p:cNvSpPr>
            <p:nvPr/>
          </p:nvSpPr>
          <p:spPr bwMode="auto">
            <a:xfrm>
              <a:off x="1008" y="672"/>
              <a:ext cx="1920" cy="1872"/>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17422" name="Object 12"/>
            <p:cNvGraphicFramePr>
              <a:graphicFrameLocks noChangeAspect="1"/>
            </p:cNvGraphicFramePr>
            <p:nvPr/>
          </p:nvGraphicFramePr>
          <p:xfrm>
            <a:off x="192" y="2640"/>
            <a:ext cx="1344" cy="723"/>
          </p:xfrm>
          <a:graphic>
            <a:graphicData uri="http://schemas.openxmlformats.org/presentationml/2006/ole">
              <mc:AlternateContent xmlns:mc="http://schemas.openxmlformats.org/markup-compatibility/2006">
                <mc:Choice xmlns:v="urn:schemas-microsoft-com:vml" Requires="v">
                  <p:oleObj spid="_x0000_s2085" name="Equation" r:id="rId8" imgW="1650960" imgH="888840" progId="Equation.3">
                    <p:embed/>
                  </p:oleObj>
                </mc:Choice>
                <mc:Fallback>
                  <p:oleObj name="Equation" r:id="rId8" imgW="1650960" imgH="88884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 y="2640"/>
                          <a:ext cx="1344" cy="723"/>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3" name="Text Box 13"/>
            <p:cNvSpPr txBox="1">
              <a:spLocks noChangeArrowheads="1"/>
            </p:cNvSpPr>
            <p:nvPr/>
          </p:nvSpPr>
          <p:spPr bwMode="auto">
            <a:xfrm>
              <a:off x="1728" y="2880"/>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800">
                  <a:latin typeface="Times New Roman" panose="02020603050405020304" pitchFamily="18" charset="0"/>
                </a:rPr>
                <a:t>=</a:t>
              </a:r>
            </a:p>
          </p:txBody>
        </p:sp>
      </p:grpSp>
      <p:sp>
        <p:nvSpPr>
          <p:cNvPr id="17413" name="Text Box 14"/>
          <p:cNvSpPr txBox="1">
            <a:spLocks noChangeArrowheads="1"/>
          </p:cNvSpPr>
          <p:nvPr/>
        </p:nvSpPr>
        <p:spPr bwMode="auto">
          <a:xfrm>
            <a:off x="0" y="6477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b="0" i="1" dirty="0">
                <a:latin typeface="Calibri" panose="020F0502020204030204" pitchFamily="34" charset="0"/>
              </a:rPr>
              <a:t>Note: Slide shamelessly stolen from Dr. Ron Briggs (UT Dallas)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9144000" cy="1371600"/>
          </a:xfrm>
        </p:spPr>
        <p:txBody>
          <a:bodyPr/>
          <a:lstStyle/>
          <a:p>
            <a:pPr eaLnBrk="1" hangingPunct="1"/>
            <a:r>
              <a:rPr lang="en-US" altLang="en-US" sz="4000" b="1" dirty="0">
                <a:latin typeface="Calibri" panose="020F0502020204030204" pitchFamily="34" charset="0"/>
              </a:rPr>
              <a:t>Moran’s I for Median House Price</a:t>
            </a:r>
          </a:p>
        </p:txBody>
      </p:sp>
      <p:pic>
        <p:nvPicPr>
          <p:cNvPr id="1843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0"/>
            <a:ext cx="4843463"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13"/>
          <p:cNvSpPr txBox="1">
            <a:spLocks noChangeArrowheads="1"/>
          </p:cNvSpPr>
          <p:nvPr/>
        </p:nvSpPr>
        <p:spPr bwMode="auto">
          <a:xfrm>
            <a:off x="5486400" y="1752600"/>
            <a:ext cx="2514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sz="2800" b="0" dirty="0">
                <a:latin typeface="Calibri" panose="020F0502020204030204" pitchFamily="34" charset="0"/>
              </a:rPr>
              <a:t>Moran’s I for the Data… (~</a:t>
            </a:r>
            <a:r>
              <a:rPr lang="en-US" altLang="en-US" sz="2800" b="0" dirty="0" smtClean="0">
                <a:latin typeface="Calibri" panose="020F0502020204030204" pitchFamily="34" charset="0"/>
              </a:rPr>
              <a:t>0.68 </a:t>
            </a:r>
            <a:r>
              <a:rPr lang="en-US" altLang="en-US" sz="2800" b="0" dirty="0">
                <a:latin typeface="Calibri" panose="020F0502020204030204" pitchFamily="34" charset="0"/>
              </a:rPr>
              <a:t>with Queen Matrix)</a:t>
            </a:r>
          </a:p>
        </p:txBody>
      </p:sp>
      <p:sp>
        <p:nvSpPr>
          <p:cNvPr id="18438" name="Text Box 16"/>
          <p:cNvSpPr txBox="1">
            <a:spLocks noChangeArrowheads="1"/>
          </p:cNvSpPr>
          <p:nvPr/>
        </p:nvSpPr>
        <p:spPr bwMode="auto">
          <a:xfrm>
            <a:off x="4191000" y="5410200"/>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b="0" i="1"/>
              <a:t>In GeoDa…</a:t>
            </a:r>
          </a:p>
        </p:txBody>
      </p:sp>
      <p:sp>
        <p:nvSpPr>
          <p:cNvPr id="18439" name="Text Box 19"/>
          <p:cNvSpPr txBox="1">
            <a:spLocks noChangeArrowheads="1"/>
          </p:cNvSpPr>
          <p:nvPr/>
        </p:nvSpPr>
        <p:spPr bwMode="auto">
          <a:xfrm>
            <a:off x="0" y="6477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b="0" dirty="0">
                <a:latin typeface="Calibri" panose="020F0502020204030204" pitchFamily="34" charset="0"/>
              </a:rPr>
              <a:t>For more details, see </a:t>
            </a:r>
            <a:r>
              <a:rPr lang="en-US" altLang="en-US" b="0" dirty="0">
                <a:latin typeface="Calibri" panose="020F0502020204030204" pitchFamily="34" charset="0"/>
                <a:hlinkClick r:id="rId4"/>
              </a:rPr>
              <a:t>http://www.csiss.org/clearinghouse/GeoDa/geodaworkbook.pdf</a:t>
            </a:r>
            <a:r>
              <a:rPr lang="en-US" altLang="en-US" b="0" dirty="0">
                <a:latin typeface="Calibri" panose="020F0502020204030204" pitchFamily="34" charset="0"/>
              </a:rPr>
              <a:t> </a:t>
            </a:r>
          </a:p>
        </p:txBody>
      </p:sp>
      <p:pic>
        <p:nvPicPr>
          <p:cNvPr id="2" name="Picture 1"/>
          <p:cNvPicPr>
            <a:picLocks noChangeAspect="1"/>
          </p:cNvPicPr>
          <p:nvPr/>
        </p:nvPicPr>
        <p:blipFill>
          <a:blip r:embed="rId5"/>
          <a:stretch>
            <a:fillRect/>
          </a:stretch>
        </p:blipFill>
        <p:spPr>
          <a:xfrm>
            <a:off x="3810000" y="4245985"/>
            <a:ext cx="5172075" cy="10858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274638"/>
            <a:ext cx="9144000" cy="1143000"/>
          </a:xfrm>
        </p:spPr>
        <p:txBody>
          <a:bodyPr/>
          <a:lstStyle/>
          <a:p>
            <a:pPr eaLnBrk="1" hangingPunct="1"/>
            <a:r>
              <a:rPr lang="en-US" altLang="en-US" b="1" dirty="0"/>
              <a:t>Significance Testing – Moran’s I</a:t>
            </a:r>
          </a:p>
        </p:txBody>
      </p:sp>
      <p:sp>
        <p:nvSpPr>
          <p:cNvPr id="19459" name="Rectangle 3"/>
          <p:cNvSpPr>
            <a:spLocks noGrp="1" noChangeArrowheads="1"/>
          </p:cNvSpPr>
          <p:nvPr>
            <p:ph type="body" idx="1"/>
          </p:nvPr>
        </p:nvSpPr>
        <p:spPr>
          <a:xfrm>
            <a:off x="228600" y="1600200"/>
            <a:ext cx="8686800" cy="5181600"/>
          </a:xfrm>
        </p:spPr>
        <p:txBody>
          <a:bodyPr/>
          <a:lstStyle/>
          <a:p>
            <a:pPr eaLnBrk="1" hangingPunct="1"/>
            <a:r>
              <a:rPr lang="en-US" altLang="en-US" dirty="0">
                <a:latin typeface="Calibri" panose="020F0502020204030204" pitchFamily="34" charset="0"/>
              </a:rPr>
              <a:t>Is Moran’s I value of </a:t>
            </a:r>
            <a:r>
              <a:rPr lang="en-US" altLang="en-US" dirty="0" smtClean="0">
                <a:latin typeface="Calibri" panose="020F0502020204030204" pitchFamily="34" charset="0"/>
              </a:rPr>
              <a:t>0.68 </a:t>
            </a:r>
            <a:r>
              <a:rPr lang="en-US" altLang="en-US" dirty="0">
                <a:latin typeface="Calibri" panose="020F0502020204030204" pitchFamily="34" charset="0"/>
              </a:rPr>
              <a:t>high?</a:t>
            </a:r>
          </a:p>
          <a:p>
            <a:pPr eaLnBrk="1" hangingPunct="1"/>
            <a:r>
              <a:rPr lang="en-US" altLang="en-US" dirty="0">
                <a:latin typeface="Calibri" panose="020F0502020204030204" pitchFamily="34" charset="0"/>
              </a:rPr>
              <a:t>I.e., is this value higher than what we would observe under the null hypothesis of NO SPATIAL AUTOCORRELATION (i.e., spatial randomness)?</a:t>
            </a:r>
          </a:p>
          <a:p>
            <a:pPr lvl="1" eaLnBrk="1" hangingPunct="1"/>
            <a:r>
              <a:rPr lang="en-US" altLang="en-US" dirty="0">
                <a:latin typeface="Calibri" panose="020F0502020204030204" pitchFamily="34" charset="0"/>
              </a:rPr>
              <a:t>Recall that if there is no spatial autocorrelation, Moran’s I is close to 0 (slightly negative)</a:t>
            </a:r>
          </a:p>
          <a:p>
            <a:pPr eaLnBrk="1" hangingPunct="1"/>
            <a:r>
              <a:rPr lang="en-US" altLang="en-US" dirty="0">
                <a:latin typeface="Calibri" panose="020F0502020204030204" pitchFamily="34" charset="0"/>
              </a:rPr>
              <a:t>H</a:t>
            </a:r>
            <a:r>
              <a:rPr lang="en-US" altLang="en-US" sz="1800" dirty="0">
                <a:latin typeface="Calibri" panose="020F0502020204030204" pitchFamily="34" charset="0"/>
              </a:rPr>
              <a:t>0</a:t>
            </a:r>
            <a:r>
              <a:rPr lang="en-US" altLang="en-US" dirty="0">
                <a:latin typeface="Calibri" panose="020F0502020204030204" pitchFamily="34" charset="0"/>
              </a:rPr>
              <a:t>: No spatial autocorrelation</a:t>
            </a:r>
          </a:p>
          <a:p>
            <a:pPr eaLnBrk="1" hangingPunct="1"/>
            <a:r>
              <a:rPr lang="en-US" altLang="en-US" dirty="0">
                <a:latin typeface="Calibri" panose="020F0502020204030204" pitchFamily="34" charset="0"/>
              </a:rPr>
              <a:t>H</a:t>
            </a:r>
            <a:r>
              <a:rPr lang="en-US" altLang="en-US" sz="1800" dirty="0">
                <a:latin typeface="Calibri" panose="020F0502020204030204" pitchFamily="34" charset="0"/>
              </a:rPr>
              <a:t>a1</a:t>
            </a:r>
            <a:r>
              <a:rPr lang="en-US" altLang="en-US" dirty="0">
                <a:latin typeface="Calibri" panose="020F0502020204030204" pitchFamily="34" charset="0"/>
              </a:rPr>
              <a:t>: Positive spatial autocorrelation</a:t>
            </a:r>
          </a:p>
          <a:p>
            <a:pPr eaLnBrk="1" hangingPunct="1"/>
            <a:r>
              <a:rPr lang="en-US" altLang="en-US" dirty="0">
                <a:latin typeface="Calibri" panose="020F0502020204030204" pitchFamily="34" charset="0"/>
              </a:rPr>
              <a:t>H</a:t>
            </a:r>
            <a:r>
              <a:rPr lang="en-US" altLang="en-US" sz="1800" dirty="0">
                <a:latin typeface="Calibri" panose="020F0502020204030204" pitchFamily="34" charset="0"/>
              </a:rPr>
              <a:t>a2</a:t>
            </a:r>
            <a:r>
              <a:rPr lang="en-US" altLang="en-US" dirty="0">
                <a:latin typeface="Calibri" panose="020F0502020204030204" pitchFamily="34" charset="0"/>
              </a:rPr>
              <a:t>: Negative spatial autocorrelation</a:t>
            </a:r>
          </a:p>
          <a:p>
            <a:pPr lvl="1" eaLnBrk="1" hangingPunct="1">
              <a:buFontTx/>
              <a:buNone/>
            </a:pPr>
            <a:endParaRPr lang="en-US" altLang="en-US" dirty="0">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b="1" dirty="0"/>
              <a:t>Some Cool Data Sources</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sz="2800" dirty="0"/>
              <a:t>Census/American Community Survey</a:t>
            </a:r>
          </a:p>
          <a:p>
            <a:pPr lvl="1" eaLnBrk="1" fontAlgn="auto" hangingPunct="1">
              <a:spcAft>
                <a:spcPts val="0"/>
              </a:spcAft>
              <a:buFont typeface="Arial" pitchFamily="34" charset="0"/>
              <a:buChar char="–"/>
              <a:defRPr/>
            </a:pPr>
            <a:r>
              <a:rPr lang="en-US" sz="2400" dirty="0">
                <a:hlinkClick r:id="rId2"/>
              </a:rPr>
              <a:t>www.census.gov</a:t>
            </a:r>
            <a:endParaRPr lang="en-US" sz="2400" dirty="0"/>
          </a:p>
          <a:p>
            <a:pPr eaLnBrk="1" fontAlgn="auto" hangingPunct="1">
              <a:spcAft>
                <a:spcPts val="0"/>
              </a:spcAft>
              <a:buFont typeface="Arial" pitchFamily="34" charset="0"/>
              <a:buChar char="•"/>
              <a:defRPr/>
            </a:pPr>
            <a:r>
              <a:rPr lang="en-US" sz="2800" dirty="0" err="1"/>
              <a:t>RefUSA</a:t>
            </a:r>
            <a:endParaRPr lang="en-US" sz="2800" dirty="0"/>
          </a:p>
          <a:p>
            <a:pPr lvl="1" eaLnBrk="1" fontAlgn="auto" hangingPunct="1">
              <a:spcAft>
                <a:spcPts val="0"/>
              </a:spcAft>
              <a:buFont typeface="Arial" pitchFamily="34" charset="0"/>
              <a:buChar char="–"/>
              <a:defRPr/>
            </a:pPr>
            <a:r>
              <a:rPr lang="en-US" sz="2400" dirty="0">
                <a:hlinkClick r:id="rId3"/>
              </a:rPr>
              <a:t>http://www.referenceusa.com/</a:t>
            </a:r>
            <a:endParaRPr lang="en-US" sz="2400" dirty="0"/>
          </a:p>
          <a:p>
            <a:pPr eaLnBrk="1" fontAlgn="auto" hangingPunct="1">
              <a:spcAft>
                <a:spcPts val="0"/>
              </a:spcAft>
              <a:buFont typeface="Arial" pitchFamily="34" charset="0"/>
              <a:buChar char="•"/>
              <a:defRPr/>
            </a:pPr>
            <a:r>
              <a:rPr lang="en-US" sz="2800" dirty="0"/>
              <a:t>Bradstreet &amp; Dun</a:t>
            </a:r>
          </a:p>
          <a:p>
            <a:pPr lvl="1" eaLnBrk="1" fontAlgn="auto" hangingPunct="1">
              <a:spcAft>
                <a:spcPts val="0"/>
              </a:spcAft>
              <a:buFont typeface="Arial" pitchFamily="34" charset="0"/>
              <a:buChar char="–"/>
              <a:defRPr/>
            </a:pPr>
            <a:r>
              <a:rPr lang="en-US" sz="2400" dirty="0"/>
              <a:t>Part of ArcGIS business analyst</a:t>
            </a:r>
          </a:p>
          <a:p>
            <a:pPr eaLnBrk="1" fontAlgn="auto" hangingPunct="1">
              <a:spcAft>
                <a:spcPts val="0"/>
              </a:spcAft>
              <a:buFont typeface="Arial" pitchFamily="34" charset="0"/>
              <a:buChar char="•"/>
              <a:defRPr/>
            </a:pPr>
            <a:r>
              <a:rPr lang="en-US" sz="2800" dirty="0"/>
              <a:t>PASDA</a:t>
            </a:r>
          </a:p>
          <a:p>
            <a:pPr lvl="1" eaLnBrk="1" fontAlgn="auto" hangingPunct="1">
              <a:spcAft>
                <a:spcPts val="0"/>
              </a:spcAft>
              <a:buFont typeface="Arial" pitchFamily="34" charset="0"/>
              <a:buChar char="•"/>
              <a:defRPr/>
            </a:pPr>
            <a:r>
              <a:rPr lang="en-US" sz="2400" dirty="0">
                <a:hlinkClick r:id="rId4"/>
              </a:rPr>
              <a:t>http://www.pasda.psu.edu/</a:t>
            </a:r>
            <a:endParaRPr lang="en-US" sz="2400" dirty="0"/>
          </a:p>
          <a:p>
            <a:pPr eaLnBrk="1" fontAlgn="auto" hangingPunct="1">
              <a:spcAft>
                <a:spcPts val="0"/>
              </a:spcAft>
              <a:buFont typeface="Arial" pitchFamily="34" charset="0"/>
              <a:buChar char="•"/>
              <a:defRPr/>
            </a:pPr>
            <a:r>
              <a:rPr lang="en-US" sz="2800" dirty="0"/>
              <a:t>Open Data Philly</a:t>
            </a:r>
          </a:p>
          <a:p>
            <a:pPr lvl="1" eaLnBrk="1" fontAlgn="auto" hangingPunct="1">
              <a:spcAft>
                <a:spcPts val="0"/>
              </a:spcAft>
              <a:buFont typeface="Arial" pitchFamily="34" charset="0"/>
              <a:buChar char="•"/>
              <a:defRPr/>
            </a:pPr>
            <a:r>
              <a:rPr lang="en-US" sz="2400" dirty="0">
                <a:hlinkClick r:id="rId5"/>
              </a:rPr>
              <a:t>https://www.opendataphilly.org/dataset</a:t>
            </a:r>
            <a:endParaRPr lang="en-US" sz="2400" dirty="0"/>
          </a:p>
          <a:p>
            <a:pPr eaLnBrk="1" fontAlgn="auto" hangingPunct="1">
              <a:spcAft>
                <a:spcPts val="0"/>
              </a:spcAft>
              <a:buFont typeface="Arial" pitchFamily="34" charset="0"/>
              <a:buChar char="•"/>
              <a:defRPr/>
            </a:pPr>
            <a:endParaRPr lang="en-US" sz="2400" dirty="0"/>
          </a:p>
          <a:p>
            <a:pPr eaLnBrk="1" fontAlgn="auto" hangingPunct="1">
              <a:spcAft>
                <a:spcPts val="0"/>
              </a:spcAft>
              <a:buFont typeface="Arial" pitchFamily="34" charset="0"/>
              <a:buChar char="•"/>
              <a:defRPr/>
            </a:pPr>
            <a:endParaRPr lang="en-US" sz="2800" dirty="0"/>
          </a:p>
          <a:p>
            <a:pPr eaLnBrk="1" fontAlgn="auto" hangingPunct="1">
              <a:spcAft>
                <a:spcPts val="0"/>
              </a:spcAft>
              <a:buFont typeface="Arial" pitchFamily="34" charset="0"/>
              <a:buChar char="•"/>
              <a:defRPr/>
            </a:pPr>
            <a:endParaRPr lang="en-US" sz="2800" dirty="0"/>
          </a:p>
          <a:p>
            <a:pPr eaLnBrk="1" fontAlgn="auto" hangingPunct="1">
              <a:spcAft>
                <a:spcPts val="0"/>
              </a:spcAft>
              <a:buFont typeface="Arial" pitchFamily="34" charset="0"/>
              <a:buChar char="•"/>
              <a:defRPr/>
            </a:pPr>
            <a:endParaRPr lang="en-US" dirty="0"/>
          </a:p>
        </p:txBody>
      </p:sp>
    </p:spTree>
    <p:extLst>
      <p:ext uri="{BB962C8B-B14F-4D97-AF65-F5344CB8AC3E}">
        <p14:creationId xmlns:p14="http://schemas.microsoft.com/office/powerpoint/2010/main" val="2043389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0"/>
            <a:ext cx="8229600" cy="792163"/>
          </a:xfrm>
        </p:spPr>
        <p:txBody>
          <a:bodyPr/>
          <a:lstStyle/>
          <a:p>
            <a:pPr eaLnBrk="1" hangingPunct="1"/>
            <a:r>
              <a:rPr lang="en-US" altLang="en-US" b="1" dirty="0">
                <a:latin typeface="Calibri" panose="020F0502020204030204" pitchFamily="34" charset="0"/>
              </a:rPr>
              <a:t>Steps</a:t>
            </a:r>
          </a:p>
        </p:txBody>
      </p:sp>
      <p:sp>
        <p:nvSpPr>
          <p:cNvPr id="20483" name="Rectangle 3"/>
          <p:cNvSpPr>
            <a:spLocks noGrp="1" noChangeArrowheads="1"/>
          </p:cNvSpPr>
          <p:nvPr>
            <p:ph type="body" idx="1"/>
          </p:nvPr>
        </p:nvSpPr>
        <p:spPr>
          <a:xfrm>
            <a:off x="457200" y="762000"/>
            <a:ext cx="8001000" cy="2743200"/>
          </a:xfrm>
        </p:spPr>
        <p:txBody>
          <a:bodyPr/>
          <a:lstStyle/>
          <a:p>
            <a:pPr eaLnBrk="1" hangingPunct="1">
              <a:lnSpc>
                <a:spcPct val="80000"/>
              </a:lnSpc>
            </a:pPr>
            <a:r>
              <a:rPr lang="en-US" altLang="en-US" sz="1800" dirty="0">
                <a:latin typeface="Calibri" panose="020F0502020204030204" pitchFamily="34" charset="0"/>
              </a:rPr>
              <a:t>Compute Moran’s I for our original House Price variable</a:t>
            </a:r>
          </a:p>
          <a:p>
            <a:pPr eaLnBrk="1" hangingPunct="1">
              <a:lnSpc>
                <a:spcPct val="80000"/>
              </a:lnSpc>
            </a:pPr>
            <a:r>
              <a:rPr lang="en-US" altLang="en-US" sz="1800" dirty="0">
                <a:latin typeface="Calibri" panose="020F0502020204030204" pitchFamily="34" charset="0"/>
              </a:rPr>
              <a:t>Randomly shuffle (</a:t>
            </a:r>
            <a:r>
              <a:rPr lang="en-US" altLang="en-US" sz="1800" i="1" dirty="0">
                <a:latin typeface="Calibri" panose="020F0502020204030204" pitchFamily="34" charset="0"/>
              </a:rPr>
              <a:t>permute</a:t>
            </a:r>
            <a:r>
              <a:rPr lang="en-US" altLang="en-US" sz="1800" dirty="0">
                <a:latin typeface="Calibri" panose="020F0502020204030204" pitchFamily="34" charset="0"/>
              </a:rPr>
              <a:t>) the values of the House Price variable</a:t>
            </a:r>
          </a:p>
          <a:p>
            <a:pPr lvl="1" eaLnBrk="1" hangingPunct="1">
              <a:lnSpc>
                <a:spcPct val="80000"/>
              </a:lnSpc>
            </a:pPr>
            <a:r>
              <a:rPr lang="en-US" altLang="en-US" sz="1600" dirty="0">
                <a:latin typeface="Calibri" panose="020F0502020204030204" pitchFamily="34" charset="0"/>
              </a:rPr>
              <a:t>Calculate Moran’s I for this shuffled map</a:t>
            </a:r>
          </a:p>
          <a:p>
            <a:pPr lvl="1" eaLnBrk="1" hangingPunct="1">
              <a:lnSpc>
                <a:spcPct val="80000"/>
              </a:lnSpc>
            </a:pPr>
            <a:r>
              <a:rPr lang="en-US" altLang="en-US" sz="1600" dirty="0">
                <a:latin typeface="Calibri" panose="020F0502020204030204" pitchFamily="34" charset="0"/>
              </a:rPr>
              <a:t>Repeat the shuffling process a total of 999 times, and calculate Moran’s I for each new permutation (shuffle)</a:t>
            </a:r>
          </a:p>
          <a:p>
            <a:pPr eaLnBrk="1" hangingPunct="1">
              <a:lnSpc>
                <a:spcPct val="80000"/>
              </a:lnSpc>
            </a:pPr>
            <a:r>
              <a:rPr lang="en-US" altLang="en-US" sz="1800" dirty="0">
                <a:latin typeface="Calibri" panose="020F0502020204030204" pitchFamily="34" charset="0"/>
              </a:rPr>
              <a:t>Put all the 1000 Moran’s I values (one for original variable and 999 for random permutations) in descending order</a:t>
            </a:r>
          </a:p>
          <a:p>
            <a:pPr eaLnBrk="1" hangingPunct="1">
              <a:lnSpc>
                <a:spcPct val="80000"/>
              </a:lnSpc>
            </a:pPr>
            <a:r>
              <a:rPr lang="en-US" altLang="en-US" sz="1800" dirty="0">
                <a:latin typeface="Calibri" panose="020F0502020204030204" pitchFamily="34" charset="0"/>
              </a:rPr>
              <a:t>See where the Moran’s I value for the (observed) House Price variable stands compared to the Moran’s I values for the random permutations (e.g., is it fifth highest, 322</a:t>
            </a:r>
            <a:r>
              <a:rPr lang="en-US" altLang="en-US" sz="1800" baseline="30000" dirty="0">
                <a:latin typeface="Calibri" panose="020F0502020204030204" pitchFamily="34" charset="0"/>
              </a:rPr>
              <a:t>nd</a:t>
            </a:r>
            <a:r>
              <a:rPr lang="en-US" altLang="en-US" sz="1800" dirty="0">
                <a:latin typeface="Calibri" panose="020F0502020204030204" pitchFamily="34" charset="0"/>
              </a:rPr>
              <a:t> highest, </a:t>
            </a:r>
            <a:r>
              <a:rPr lang="en-US" altLang="en-US" sz="1800" dirty="0" err="1">
                <a:latin typeface="Calibri" panose="020F0502020204030204" pitchFamily="34" charset="0"/>
              </a:rPr>
              <a:t>etc</a:t>
            </a:r>
            <a:r>
              <a:rPr lang="en-US" altLang="en-US" sz="1800" dirty="0">
                <a:latin typeface="Calibri" panose="020F0502020204030204" pitchFamily="34" charset="0"/>
              </a:rPr>
              <a:t>).</a:t>
            </a:r>
          </a:p>
        </p:txBody>
      </p:sp>
      <p:sp>
        <p:nvSpPr>
          <p:cNvPr id="20484" name="Line 7"/>
          <p:cNvSpPr>
            <a:spLocks noChangeShapeType="1"/>
          </p:cNvSpPr>
          <p:nvPr/>
        </p:nvSpPr>
        <p:spPr bwMode="auto">
          <a:xfrm>
            <a:off x="0" y="32766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85" name="Group 13"/>
          <p:cNvGrpSpPr>
            <a:grpSpLocks/>
          </p:cNvGrpSpPr>
          <p:nvPr/>
        </p:nvGrpSpPr>
        <p:grpSpPr bwMode="auto">
          <a:xfrm>
            <a:off x="685800" y="3544888"/>
            <a:ext cx="7696200" cy="3313112"/>
            <a:chOff x="480" y="1488"/>
            <a:chExt cx="4848" cy="2087"/>
          </a:xfrm>
        </p:grpSpPr>
        <p:pic>
          <p:nvPicPr>
            <p:cNvPr id="2048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 y="1488"/>
              <a:ext cx="4848" cy="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Line 15"/>
            <p:cNvSpPr>
              <a:spLocks noChangeShapeType="1"/>
            </p:cNvSpPr>
            <p:nvPr/>
          </p:nvSpPr>
          <p:spPr bwMode="auto">
            <a:xfrm>
              <a:off x="2640" y="235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b="1" dirty="0">
                <a:latin typeface="Calibri" panose="020F0502020204030204" pitchFamily="34" charset="0"/>
              </a:rPr>
              <a:t>Random Shuffling</a:t>
            </a:r>
          </a:p>
        </p:txBody>
      </p:sp>
      <p:grpSp>
        <p:nvGrpSpPr>
          <p:cNvPr id="21507" name="Group 7"/>
          <p:cNvGrpSpPr>
            <a:grpSpLocks/>
          </p:cNvGrpSpPr>
          <p:nvPr/>
        </p:nvGrpSpPr>
        <p:grpSpPr bwMode="auto">
          <a:xfrm>
            <a:off x="0" y="1752600"/>
            <a:ext cx="9144000" cy="4681538"/>
            <a:chOff x="384" y="2064"/>
            <a:chExt cx="5184" cy="2237"/>
          </a:xfrm>
        </p:grpSpPr>
        <p:pic>
          <p:nvPicPr>
            <p:cNvPr id="2150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2256"/>
              <a:ext cx="4032" cy="2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Line 9"/>
            <p:cNvSpPr>
              <a:spLocks noChangeShapeType="1"/>
            </p:cNvSpPr>
            <p:nvPr/>
          </p:nvSpPr>
          <p:spPr bwMode="auto">
            <a:xfrm>
              <a:off x="2400" y="3168"/>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0" name="Text Box 10"/>
            <p:cNvSpPr txBox="1">
              <a:spLocks noChangeArrowheads="1"/>
            </p:cNvSpPr>
            <p:nvPr/>
          </p:nvSpPr>
          <p:spPr bwMode="auto">
            <a:xfrm>
              <a:off x="384" y="2064"/>
              <a:ext cx="518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b="0" dirty="0">
                  <a:latin typeface="Calibri" panose="020F0502020204030204" pitchFamily="34" charset="0"/>
                </a:rPr>
                <a:t>                 </a:t>
              </a:r>
              <a:r>
                <a:rPr lang="en-US" altLang="en-US" i="1" dirty="0">
                  <a:latin typeface="Calibri" panose="020F0502020204030204" pitchFamily="34" charset="0"/>
                </a:rPr>
                <a:t>House Price (Observed)                      Random Shuffling of House Price Values</a:t>
              </a:r>
            </a:p>
          </p:txBody>
        </p:sp>
        <p:sp>
          <p:nvSpPr>
            <p:cNvPr id="21511" name="Rectangle 11"/>
            <p:cNvSpPr>
              <a:spLocks noChangeArrowheads="1"/>
            </p:cNvSpPr>
            <p:nvPr/>
          </p:nvSpPr>
          <p:spPr bwMode="auto">
            <a:xfrm>
              <a:off x="720" y="2367"/>
              <a:ext cx="860"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1600" b="0" dirty="0">
                  <a:latin typeface="Calibri" panose="020F0502020204030204" pitchFamily="34" charset="0"/>
                </a:rPr>
                <a:t>Moran’s I = </a:t>
              </a:r>
              <a:r>
                <a:rPr lang="en-US" altLang="en-US" sz="1600" b="0" dirty="0" smtClean="0">
                  <a:latin typeface="Calibri" panose="020F0502020204030204" pitchFamily="34" charset="0"/>
                </a:rPr>
                <a:t>0.68</a:t>
              </a:r>
              <a:endParaRPr lang="en-US" altLang="en-US" sz="1600" b="0" dirty="0">
                <a:latin typeface="Calibri" panose="020F0502020204030204" pitchFamily="34" charset="0"/>
              </a:endParaRPr>
            </a:p>
          </p:txBody>
        </p:sp>
        <p:sp>
          <p:nvSpPr>
            <p:cNvPr id="21512" name="Rectangle 12"/>
            <p:cNvSpPr>
              <a:spLocks noChangeArrowheads="1"/>
            </p:cNvSpPr>
            <p:nvPr/>
          </p:nvSpPr>
          <p:spPr bwMode="auto">
            <a:xfrm>
              <a:off x="3024" y="2367"/>
              <a:ext cx="860"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1600" b="0" dirty="0">
                  <a:latin typeface="Calibri" panose="020F0502020204030204" pitchFamily="34" charset="0"/>
                </a:rPr>
                <a:t>Moran’s I = 0.03</a:t>
              </a:r>
            </a:p>
          </p:txBody>
        </p:sp>
        <p:sp>
          <p:nvSpPr>
            <p:cNvPr id="21513" name="Text Box 13"/>
            <p:cNvSpPr txBox="1">
              <a:spLocks noChangeArrowheads="1"/>
            </p:cNvSpPr>
            <p:nvPr/>
          </p:nvSpPr>
          <p:spPr bwMode="auto">
            <a:xfrm>
              <a:off x="4368" y="3224"/>
              <a:ext cx="1200" cy="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b="0" i="1" dirty="0">
                  <a:solidFill>
                    <a:schemeClr val="accent2"/>
                  </a:solidFill>
                  <a:latin typeface="Calibri" panose="020F0502020204030204" pitchFamily="34" charset="0"/>
                </a:rPr>
                <a:t>…Repeat this shuffling a total of 999 times &amp; Calculate Moran’s I for each shuffle…</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44"/>
          <p:cNvSpPr>
            <a:spLocks noGrp="1" noChangeArrowheads="1"/>
          </p:cNvSpPr>
          <p:nvPr>
            <p:ph type="body" idx="1"/>
          </p:nvPr>
        </p:nvSpPr>
        <p:spPr>
          <a:xfrm>
            <a:off x="457200" y="4114800"/>
            <a:ext cx="8229600" cy="2590800"/>
          </a:xfrm>
        </p:spPr>
        <p:txBody>
          <a:bodyPr/>
          <a:lstStyle/>
          <a:p>
            <a:pPr eaLnBrk="1" hangingPunct="1">
              <a:lnSpc>
                <a:spcPct val="80000"/>
              </a:lnSpc>
            </a:pPr>
            <a:r>
              <a:rPr lang="en-US" altLang="en-US" sz="2000" dirty="0">
                <a:latin typeface="Calibri" panose="020F0502020204030204" pitchFamily="34" charset="0"/>
              </a:rPr>
              <a:t>Pseudo P-value is calculated by taking the rank of Moran’s I and dividing it by 1000</a:t>
            </a:r>
          </a:p>
          <a:p>
            <a:pPr eaLnBrk="1" hangingPunct="1">
              <a:lnSpc>
                <a:spcPct val="80000"/>
              </a:lnSpc>
            </a:pPr>
            <a:r>
              <a:rPr lang="en-US" altLang="en-US" sz="2000" dirty="0">
                <a:latin typeface="Calibri" panose="020F0502020204030204" pitchFamily="34" charset="0"/>
              </a:rPr>
              <a:t>So, here, the p-value is rank/1000 = 1/1000 = 0.001. </a:t>
            </a:r>
          </a:p>
          <a:p>
            <a:pPr lvl="1" eaLnBrk="1" hangingPunct="1">
              <a:lnSpc>
                <a:spcPct val="80000"/>
              </a:lnSpc>
            </a:pPr>
            <a:r>
              <a:rPr lang="en-US" altLang="en-US" sz="1800" dirty="0">
                <a:latin typeface="Calibri" panose="020F0502020204030204" pitchFamily="34" charset="0"/>
              </a:rPr>
              <a:t>This means that there is (at most) a one-in-a-thousand chance of observing a Moran’s I of </a:t>
            </a:r>
            <a:r>
              <a:rPr lang="en-US" altLang="en-US" sz="1800" dirty="0" smtClean="0">
                <a:latin typeface="Calibri" panose="020F0502020204030204" pitchFamily="34" charset="0"/>
              </a:rPr>
              <a:t>0.68 </a:t>
            </a:r>
            <a:r>
              <a:rPr lang="en-US" altLang="en-US" sz="1800" dirty="0">
                <a:latin typeface="Calibri" panose="020F0502020204030204" pitchFamily="34" charset="0"/>
              </a:rPr>
              <a:t>if in fact there is </a:t>
            </a:r>
            <a:r>
              <a:rPr lang="en-US" altLang="en-US" sz="1800" i="1" dirty="0">
                <a:latin typeface="Calibri" panose="020F0502020204030204" pitchFamily="34" charset="0"/>
              </a:rPr>
              <a:t>no spatial autocorrelation present!</a:t>
            </a:r>
          </a:p>
          <a:p>
            <a:pPr lvl="1" eaLnBrk="1" hangingPunct="1">
              <a:lnSpc>
                <a:spcPct val="80000"/>
              </a:lnSpc>
            </a:pPr>
            <a:r>
              <a:rPr lang="en-US" altLang="en-US" sz="1800" dirty="0">
                <a:latin typeface="Calibri" panose="020F0502020204030204" pitchFamily="34" charset="0"/>
              </a:rPr>
              <a:t>Here we have a value of Moran’s I (</a:t>
            </a:r>
            <a:r>
              <a:rPr lang="en-US" altLang="en-US" sz="1800" dirty="0" smtClean="0">
                <a:latin typeface="Calibri" panose="020F0502020204030204" pitchFamily="34" charset="0"/>
              </a:rPr>
              <a:t>0.68) </a:t>
            </a:r>
            <a:r>
              <a:rPr lang="en-US" altLang="en-US" sz="1800" dirty="0">
                <a:latin typeface="Calibri" panose="020F0502020204030204" pitchFamily="34" charset="0"/>
              </a:rPr>
              <a:t>that is statistically significantly (since 0.001&lt;0.05) different from 0.</a:t>
            </a:r>
          </a:p>
          <a:p>
            <a:pPr lvl="2" eaLnBrk="1" hangingPunct="1">
              <a:lnSpc>
                <a:spcPct val="80000"/>
              </a:lnSpc>
            </a:pPr>
            <a:r>
              <a:rPr lang="en-US" altLang="en-US" sz="1600" dirty="0">
                <a:latin typeface="Calibri" panose="020F0502020204030204" pitchFamily="34" charset="0"/>
              </a:rPr>
              <a:t>SIGNIFICANT SPATIAL AUTOCORRELATION! -&gt; Reject Null Hypothesis of NO SPATIAL AUTOCORRELATION!</a:t>
            </a:r>
            <a:endParaRPr lang="en-US" altLang="en-US" sz="1200" dirty="0">
              <a:latin typeface="Calibri" panose="020F0502020204030204" pitchFamily="34" charset="0"/>
            </a:endParaRPr>
          </a:p>
        </p:txBody>
      </p:sp>
      <p:graphicFrame>
        <p:nvGraphicFramePr>
          <p:cNvPr id="22531" name="Object 136"/>
          <p:cNvGraphicFramePr>
            <a:graphicFrameLocks noGrp="1" noChangeAspect="1"/>
          </p:cNvGraphicFramePr>
          <p:nvPr>
            <p:ph idx="4294967295"/>
            <p:extLst>
              <p:ext uri="{D42A27DB-BD31-4B8C-83A1-F6EECF244321}">
                <p14:modId xmlns:p14="http://schemas.microsoft.com/office/powerpoint/2010/main" val="2985940810"/>
              </p:ext>
            </p:extLst>
          </p:nvPr>
        </p:nvGraphicFramePr>
        <p:xfrm>
          <a:off x="152400" y="1752600"/>
          <a:ext cx="4267200" cy="2206625"/>
        </p:xfrm>
        <a:graphic>
          <a:graphicData uri="http://schemas.openxmlformats.org/presentationml/2006/ole">
            <mc:AlternateContent xmlns:mc="http://schemas.openxmlformats.org/markup-compatibility/2006">
              <mc:Choice xmlns:v="urn:schemas-microsoft-com:vml" Requires="v">
                <p:oleObj spid="_x0000_s3085" name="Worksheet" r:id="rId4" imgW="2247761" imgH="1161894" progId="Excel.Sheet.8">
                  <p:embed/>
                </p:oleObj>
              </mc:Choice>
              <mc:Fallback>
                <p:oleObj name="Worksheet" r:id="rId4" imgW="2247761" imgH="1161894" progId="Excel.Sheet.8">
                  <p:embed/>
                  <p:pic>
                    <p:nvPicPr>
                      <p:cNvPr id="0" name="Object 136"/>
                      <p:cNvPicPr>
                        <a:picLocks noChangeAspect="1" noChangeArrowheads="1"/>
                      </p:cNvPicPr>
                      <p:nvPr/>
                    </p:nvPicPr>
                    <p:blipFill>
                      <a:blip r:embed="rId5"/>
                      <a:srcRect/>
                      <a:stretch>
                        <a:fillRect/>
                      </a:stretch>
                    </p:blipFill>
                    <p:spPr bwMode="auto">
                      <a:xfrm>
                        <a:off x="152400" y="1752600"/>
                        <a:ext cx="4267200" cy="220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2" name="Text Box 139"/>
          <p:cNvSpPr txBox="1">
            <a:spLocks noChangeArrowheads="1"/>
          </p:cNvSpPr>
          <p:nvPr/>
        </p:nvSpPr>
        <p:spPr bwMode="auto">
          <a:xfrm>
            <a:off x="152400" y="1066800"/>
            <a:ext cx="502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b="0" i="1" dirty="0">
                <a:latin typeface="Calibri" panose="020F0502020204030204" pitchFamily="34" charset="0"/>
              </a:rPr>
              <a:t>Moran’s I values for the actual variable and the 999 permutations sorted in descending* order…</a:t>
            </a:r>
          </a:p>
        </p:txBody>
      </p:sp>
      <p:sp>
        <p:nvSpPr>
          <p:cNvPr id="22533" name="Rectangle 140"/>
          <p:cNvSpPr>
            <a:spLocks noChangeArrowheads="1"/>
          </p:cNvSpPr>
          <p:nvPr/>
        </p:nvSpPr>
        <p:spPr bwMode="auto">
          <a:xfrm>
            <a:off x="457200" y="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sz="4400" dirty="0">
                <a:solidFill>
                  <a:schemeClr val="tx2"/>
                </a:solidFill>
                <a:latin typeface="Calibri" panose="020F0502020204030204" pitchFamily="34" charset="0"/>
              </a:rPr>
              <a:t>Steps (Cont’d)</a:t>
            </a:r>
          </a:p>
        </p:txBody>
      </p:sp>
      <p:sp>
        <p:nvSpPr>
          <p:cNvPr id="22534" name="Line 141"/>
          <p:cNvSpPr>
            <a:spLocks noChangeShapeType="1"/>
          </p:cNvSpPr>
          <p:nvPr/>
        </p:nvSpPr>
        <p:spPr bwMode="auto">
          <a:xfrm flipV="1">
            <a:off x="4572000" y="1752600"/>
            <a:ext cx="1219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5" name="Text Box 142"/>
          <p:cNvSpPr txBox="1">
            <a:spLocks noChangeArrowheads="1"/>
          </p:cNvSpPr>
          <p:nvPr/>
        </p:nvSpPr>
        <p:spPr bwMode="auto">
          <a:xfrm>
            <a:off x="5791200" y="1524000"/>
            <a:ext cx="3124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b="0" dirty="0">
                <a:latin typeface="Calibri" panose="020F0502020204030204" pitchFamily="34" charset="0"/>
              </a:rPr>
              <a:t>We see that the Moran’s I for the House Price is higher than the Moran’s I for all  999 random permutations. </a:t>
            </a:r>
          </a:p>
        </p:txBody>
      </p:sp>
      <p:sp>
        <p:nvSpPr>
          <p:cNvPr id="22536" name="TextBox 7"/>
          <p:cNvSpPr txBox="1">
            <a:spLocks noChangeArrowheads="1"/>
          </p:cNvSpPr>
          <p:nvPr/>
        </p:nvSpPr>
        <p:spPr bwMode="auto">
          <a:xfrm>
            <a:off x="4419600" y="2819400"/>
            <a:ext cx="4724400"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1500" i="1" dirty="0">
                <a:solidFill>
                  <a:srgbClr val="FF0000"/>
                </a:solidFill>
                <a:latin typeface="Calibri" panose="020F0502020204030204" pitchFamily="34" charset="0"/>
              </a:rPr>
              <a:t>H0: </a:t>
            </a:r>
            <a:r>
              <a:rPr lang="en-US" altLang="en-US" sz="1500" b="0" i="1" dirty="0">
                <a:solidFill>
                  <a:srgbClr val="FF0000"/>
                </a:solidFill>
                <a:latin typeface="Calibri" panose="020F0502020204030204" pitchFamily="34" charset="0"/>
              </a:rPr>
              <a:t>Moran’s I of our variable comes from the sampling distribution of Moran’s I for random zone </a:t>
            </a:r>
            <a:r>
              <a:rPr lang="en-US" altLang="en-US" sz="1500" b="0" i="1" dirty="0" err="1">
                <a:solidFill>
                  <a:srgbClr val="FF0000"/>
                </a:solidFill>
                <a:latin typeface="Calibri" panose="020F0502020204030204" pitchFamily="34" charset="0"/>
              </a:rPr>
              <a:t>relabelings</a:t>
            </a:r>
            <a:r>
              <a:rPr lang="en-US" altLang="en-US" sz="1500" b="0" i="1" dirty="0">
                <a:solidFill>
                  <a:srgbClr val="FF0000"/>
                </a:solidFill>
                <a:latin typeface="Calibri" panose="020F0502020204030204" pitchFamily="34" charset="0"/>
              </a:rPr>
              <a:t>. That is, there is no spatial autocorrelation.</a:t>
            </a:r>
          </a:p>
          <a:p>
            <a:pPr eaLnBrk="1" hangingPunct="1"/>
            <a:r>
              <a:rPr lang="en-US" altLang="en-US" sz="1500" i="1" dirty="0">
                <a:solidFill>
                  <a:srgbClr val="FF0000"/>
                </a:solidFill>
                <a:latin typeface="Calibri" panose="020F0502020204030204" pitchFamily="34" charset="0"/>
              </a:rPr>
              <a:t>Pseudo P-value:</a:t>
            </a:r>
            <a:r>
              <a:rPr lang="en-US" altLang="en-US" sz="1500" b="0" i="1" dirty="0">
                <a:solidFill>
                  <a:srgbClr val="FF0000"/>
                </a:solidFill>
                <a:latin typeface="Calibri" panose="020F0502020204030204" pitchFamily="34" charset="0"/>
              </a:rPr>
              <a:t> Chance of getting a value as large as the observed value using samples from this distribution</a:t>
            </a:r>
            <a:endParaRPr lang="en-US" altLang="en-US" sz="1500" i="1" dirty="0">
              <a:solidFill>
                <a:srgbClr val="FF0000"/>
              </a:solidFill>
              <a:latin typeface="Calibri" panose="020F0502020204030204" pitchFamily="34" charset="0"/>
            </a:endParaRPr>
          </a:p>
        </p:txBody>
      </p:sp>
      <p:sp>
        <p:nvSpPr>
          <p:cNvPr id="2" name="TextBox 1">
            <a:extLst>
              <a:ext uri="{FF2B5EF4-FFF2-40B4-BE49-F238E27FC236}">
                <a16:creationId xmlns:a16="http://schemas.microsoft.com/office/drawing/2014/main" id="{E2B83652-3833-490B-8E17-5D88E79AFC8C}"/>
              </a:ext>
            </a:extLst>
          </p:cNvPr>
          <p:cNvSpPr txBox="1"/>
          <p:nvPr/>
        </p:nvSpPr>
        <p:spPr>
          <a:xfrm>
            <a:off x="76200" y="6477000"/>
            <a:ext cx="8915400" cy="369332"/>
          </a:xfrm>
          <a:prstGeom prst="rect">
            <a:avLst/>
          </a:prstGeom>
          <a:noFill/>
        </p:spPr>
        <p:txBody>
          <a:bodyPr wrap="square" rtlCol="0">
            <a:spAutoFit/>
          </a:bodyPr>
          <a:lstStyle/>
          <a:p>
            <a:r>
              <a:rPr lang="en-US" b="0" i="1" dirty="0">
                <a:latin typeface="Calibri" panose="020F0502020204030204" pitchFamily="34" charset="0"/>
                <a:cs typeface="Calibri" panose="020F0502020204030204" pitchFamily="34" charset="0"/>
              </a:rPr>
              <a:t>* You would sort in ascending order if your Moran’s I is negative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46613"/>
            <a:ext cx="8229600" cy="533400"/>
          </a:xfrm>
        </p:spPr>
        <p:txBody>
          <a:bodyPr/>
          <a:lstStyle/>
          <a:p>
            <a:pPr eaLnBrk="1" hangingPunct="1"/>
            <a:r>
              <a:rPr lang="en-US" altLang="en-US" sz="4000" b="1" dirty="0">
                <a:latin typeface="Calibri" panose="020F0502020204030204" pitchFamily="34" charset="0"/>
              </a:rPr>
              <a:t>In </a:t>
            </a:r>
            <a:r>
              <a:rPr lang="en-US" altLang="en-US" sz="4000" b="1" dirty="0" err="1">
                <a:latin typeface="Calibri" panose="020F0502020204030204" pitchFamily="34" charset="0"/>
              </a:rPr>
              <a:t>GeoDa</a:t>
            </a:r>
            <a:endParaRPr lang="en-US" altLang="en-US" sz="4000" b="1" dirty="0">
              <a:latin typeface="Calibri" panose="020F0502020204030204" pitchFamily="34" charset="0"/>
            </a:endParaRPr>
          </a:p>
        </p:txBody>
      </p:sp>
      <p:sp>
        <p:nvSpPr>
          <p:cNvPr id="23555" name="Text Box 5"/>
          <p:cNvSpPr txBox="1">
            <a:spLocks noChangeArrowheads="1"/>
          </p:cNvSpPr>
          <p:nvPr/>
        </p:nvSpPr>
        <p:spPr bwMode="auto">
          <a:xfrm>
            <a:off x="381000" y="5638800"/>
            <a:ext cx="822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b="0" dirty="0">
                <a:latin typeface="Calibri" panose="020F0502020204030204" pitchFamily="34" charset="0"/>
              </a:rPr>
              <a:t>Mean &amp; Standard Deviation of the Moran’s I                                                      values for the 999 random shuffles</a:t>
            </a:r>
          </a:p>
        </p:txBody>
      </p:sp>
      <p:sp>
        <p:nvSpPr>
          <p:cNvPr id="23556" name="Line 6"/>
          <p:cNvSpPr>
            <a:spLocks noChangeShapeType="1"/>
          </p:cNvSpPr>
          <p:nvPr/>
        </p:nvSpPr>
        <p:spPr bwMode="auto">
          <a:xfrm flipV="1">
            <a:off x="824204" y="5043488"/>
            <a:ext cx="1537996" cy="6715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57" name="Line 7"/>
          <p:cNvSpPr>
            <a:spLocks noChangeShapeType="1"/>
          </p:cNvSpPr>
          <p:nvPr/>
        </p:nvSpPr>
        <p:spPr bwMode="auto">
          <a:xfrm flipV="1">
            <a:off x="2133600" y="5060950"/>
            <a:ext cx="1295400" cy="6540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2355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932363"/>
            <a:ext cx="3505200"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Text Box 9"/>
          <p:cNvSpPr txBox="1">
            <a:spLocks noChangeArrowheads="1"/>
          </p:cNvSpPr>
          <p:nvPr/>
        </p:nvSpPr>
        <p:spPr bwMode="auto">
          <a:xfrm>
            <a:off x="18288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b="0" dirty="0">
                <a:latin typeface="Calibri" panose="020F0502020204030204" pitchFamily="34" charset="0"/>
              </a:rPr>
              <a:t>    -0.001              </a:t>
            </a:r>
            <a:r>
              <a:rPr lang="en-US" altLang="en-US" b="0" dirty="0" smtClean="0">
                <a:latin typeface="Calibri" panose="020F0502020204030204" pitchFamily="34" charset="0"/>
              </a:rPr>
              <a:t>0.68</a:t>
            </a:r>
            <a:endParaRPr lang="en-US" altLang="en-US" b="0" dirty="0">
              <a:latin typeface="Calibri" panose="020F0502020204030204" pitchFamily="34" charset="0"/>
            </a:endParaRPr>
          </a:p>
        </p:txBody>
      </p:sp>
      <p:sp>
        <p:nvSpPr>
          <p:cNvPr id="23560" name="Line 11"/>
          <p:cNvSpPr>
            <a:spLocks noChangeShapeType="1"/>
          </p:cNvSpPr>
          <p:nvPr/>
        </p:nvSpPr>
        <p:spPr bwMode="auto">
          <a:xfrm flipH="1" flipV="1">
            <a:off x="4876800" y="5105400"/>
            <a:ext cx="2590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23561"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450975"/>
            <a:ext cx="4191000" cy="359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p:cNvCxnSpPr/>
          <p:nvPr/>
        </p:nvCxnSpPr>
        <p:spPr bwMode="auto">
          <a:xfrm>
            <a:off x="2514600" y="1371600"/>
            <a:ext cx="0" cy="5476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a:off x="3657600" y="1357313"/>
            <a:ext cx="0" cy="5476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b="1" dirty="0">
                <a:latin typeface="Calibri" panose="020F0502020204030204" pitchFamily="34" charset="0"/>
              </a:rPr>
              <a:t>Moran’s I in ArcGIS</a:t>
            </a:r>
          </a:p>
        </p:txBody>
      </p:sp>
      <p:pic>
        <p:nvPicPr>
          <p:cNvPr id="3174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 y="1371600"/>
            <a:ext cx="8910638" cy="39671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8" name="TextBox 3"/>
          <p:cNvSpPr txBox="1">
            <a:spLocks noChangeArrowheads="1"/>
          </p:cNvSpPr>
          <p:nvPr/>
        </p:nvSpPr>
        <p:spPr bwMode="auto">
          <a:xfrm>
            <a:off x="457200" y="5486400"/>
            <a:ext cx="8229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dirty="0">
                <a:latin typeface="Calibri" panose="020F0502020204030204" pitchFamily="34" charset="0"/>
              </a:rPr>
              <a:t>Uses Euclidean distance (block groups whose centroids are closer have higher weights), but does allow for specifying a weight matrix</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website&#10;&#10;Description automatically generated">
            <a:extLst>
              <a:ext uri="{FF2B5EF4-FFF2-40B4-BE49-F238E27FC236}">
                <a16:creationId xmlns:a16="http://schemas.microsoft.com/office/drawing/2014/main" id="{5EE978D4-B95E-4A26-8299-B06AEF401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566737"/>
            <a:ext cx="4572000" cy="5724525"/>
          </a:xfrm>
          <a:prstGeom prst="rect">
            <a:avLst/>
          </a:prstGeom>
        </p:spPr>
      </p:pic>
    </p:spTree>
    <p:extLst>
      <p:ext uri="{BB962C8B-B14F-4D97-AF65-F5344CB8AC3E}">
        <p14:creationId xmlns:p14="http://schemas.microsoft.com/office/powerpoint/2010/main" val="651337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4625BD60-3098-480F-932A-04C57DBAB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62" y="0"/>
            <a:ext cx="8914875" cy="6858000"/>
          </a:xfrm>
          <a:prstGeom prst="rect">
            <a:avLst/>
          </a:prstGeom>
        </p:spPr>
      </p:pic>
      <p:sp>
        <p:nvSpPr>
          <p:cNvPr id="6" name="Oval 5">
            <a:extLst>
              <a:ext uri="{FF2B5EF4-FFF2-40B4-BE49-F238E27FC236}">
                <a16:creationId xmlns:a16="http://schemas.microsoft.com/office/drawing/2014/main" id="{ACDF3576-3D5A-4FA6-9E69-464C75E8F903}"/>
              </a:ext>
            </a:extLst>
          </p:cNvPr>
          <p:cNvSpPr/>
          <p:nvPr/>
        </p:nvSpPr>
        <p:spPr bwMode="auto">
          <a:xfrm>
            <a:off x="6096000" y="3886200"/>
            <a:ext cx="2933437" cy="2895600"/>
          </a:xfrm>
          <a:prstGeom prst="ellipse">
            <a:avLst/>
          </a:prstGeom>
          <a:no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984C0576-216F-46C8-A896-16DC50E834C3}"/>
              </a:ext>
            </a:extLst>
          </p:cNvPr>
          <p:cNvSpPr txBox="1"/>
          <p:nvPr/>
        </p:nvSpPr>
        <p:spPr>
          <a:xfrm>
            <a:off x="2057400" y="0"/>
            <a:ext cx="1752600" cy="1200329"/>
          </a:xfrm>
          <a:prstGeom prst="rect">
            <a:avLst/>
          </a:prstGeom>
          <a:noFill/>
        </p:spPr>
        <p:txBody>
          <a:bodyPr wrap="square" rtlCol="0">
            <a:spAutoFit/>
          </a:bodyPr>
          <a:lstStyle/>
          <a:p>
            <a:r>
              <a:rPr lang="en-US" sz="7200" dirty="0">
                <a:solidFill>
                  <a:schemeClr val="bg1"/>
                </a:solidFill>
              </a:rPr>
              <a:t>Arc</a:t>
            </a:r>
          </a:p>
        </p:txBody>
      </p:sp>
    </p:spTree>
    <p:extLst>
      <p:ext uri="{BB962C8B-B14F-4D97-AF65-F5344CB8AC3E}">
        <p14:creationId xmlns:p14="http://schemas.microsoft.com/office/powerpoint/2010/main" val="3157053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324600" y="228600"/>
            <a:ext cx="2838450" cy="1143000"/>
          </a:xfrm>
        </p:spPr>
        <p:txBody>
          <a:bodyPr/>
          <a:lstStyle/>
          <a:p>
            <a:r>
              <a:rPr lang="en-US" altLang="en-US" b="1" dirty="0">
                <a:latin typeface="Calibri" panose="020F0502020204030204" pitchFamily="34" charset="0"/>
              </a:rPr>
              <a:t>Output</a:t>
            </a:r>
          </a:p>
        </p:txBody>
      </p:sp>
      <p:pic>
        <p:nvPicPr>
          <p:cNvPr id="327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67067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2"/>
          <p:cNvSpPr txBox="1">
            <a:spLocks/>
          </p:cNvSpPr>
          <p:nvPr/>
        </p:nvSpPr>
        <p:spPr>
          <a:xfrm>
            <a:off x="321129" y="3754426"/>
            <a:ext cx="7772400" cy="2971800"/>
          </a:xfrm>
          <a:prstGeom prst="rect">
            <a:avLst/>
          </a:prstGeom>
        </p:spPr>
        <p:txBody>
          <a:bodyPr/>
          <a:lstStyle/>
          <a:p>
            <a:pPr marL="342900" indent="-342900" eaLnBrk="0" hangingPunct="0">
              <a:spcBef>
                <a:spcPts val="0"/>
              </a:spcBef>
              <a:defRPr/>
            </a:pPr>
            <a:endParaRPr lang="en-US" sz="2400" i="1" kern="0" dirty="0">
              <a:latin typeface="Calibri" panose="020F0502020204030204" pitchFamily="34" charset="0"/>
            </a:endParaRPr>
          </a:p>
          <a:p>
            <a:pPr marL="342900" indent="-342900" eaLnBrk="0" hangingPunct="0">
              <a:spcBef>
                <a:spcPts val="0"/>
              </a:spcBef>
              <a:defRPr/>
            </a:pPr>
            <a:r>
              <a:rPr lang="en-US" i="1" kern="0" dirty="0">
                <a:latin typeface="Calibri" panose="020F0502020204030204" pitchFamily="34" charset="0"/>
              </a:rPr>
              <a:t>Null Hypothesis: </a:t>
            </a:r>
            <a:r>
              <a:rPr lang="en-US" kern="0" dirty="0">
                <a:latin typeface="Calibri" panose="020F0502020204030204" pitchFamily="34" charset="0"/>
              </a:rPr>
              <a:t>no spatial autocorrelation</a:t>
            </a:r>
          </a:p>
          <a:p>
            <a:pPr marL="342900" indent="-342900" eaLnBrk="0" hangingPunct="0">
              <a:spcBef>
                <a:spcPts val="0"/>
              </a:spcBef>
              <a:defRPr/>
            </a:pPr>
            <a:r>
              <a:rPr lang="en-US" kern="0" dirty="0">
                <a:latin typeface="Calibri" panose="020F0502020204030204" pitchFamily="34" charset="0"/>
              </a:rPr>
              <a:t>	---Moran’s I = </a:t>
            </a:r>
            <a:r>
              <a:rPr lang="en-US" altLang="en-US" i="1" dirty="0">
                <a:latin typeface="Calibri" panose="020F0502020204030204" pitchFamily="34" charset="0"/>
              </a:rPr>
              <a:t>–1/(n-1)</a:t>
            </a:r>
            <a:endParaRPr lang="en-US" altLang="en-US" dirty="0">
              <a:latin typeface="Calibri" panose="020F0502020204030204" pitchFamily="34" charset="0"/>
            </a:endParaRPr>
          </a:p>
          <a:p>
            <a:pPr marL="342900" indent="-342900" eaLnBrk="0" hangingPunct="0">
              <a:spcBef>
                <a:spcPts val="0"/>
              </a:spcBef>
              <a:defRPr/>
            </a:pPr>
            <a:r>
              <a:rPr lang="en-US" i="1" kern="0" dirty="0">
                <a:latin typeface="Calibri" panose="020F0502020204030204" pitchFamily="34" charset="0"/>
              </a:rPr>
              <a:t>Alternative Hypothesis: </a:t>
            </a:r>
            <a:r>
              <a:rPr lang="en-US" kern="0" dirty="0">
                <a:latin typeface="Calibri" panose="020F0502020204030204" pitchFamily="34" charset="0"/>
              </a:rPr>
              <a:t>spatial autocorrelation exists</a:t>
            </a:r>
          </a:p>
          <a:p>
            <a:pPr marL="342900" indent="-342900" eaLnBrk="0" hangingPunct="0">
              <a:spcBef>
                <a:spcPts val="0"/>
              </a:spcBef>
              <a:defRPr/>
            </a:pPr>
            <a:r>
              <a:rPr lang="en-US" kern="0" dirty="0">
                <a:latin typeface="Calibri" panose="020F0502020204030204" pitchFamily="34" charset="0"/>
              </a:rPr>
              <a:t>	 ---Moran’s I &gt; </a:t>
            </a:r>
            <a:r>
              <a:rPr lang="en-US" altLang="en-US" i="1" dirty="0">
                <a:latin typeface="Calibri" panose="020F0502020204030204" pitchFamily="34" charset="0"/>
              </a:rPr>
              <a:t>–1/(n-1)</a:t>
            </a:r>
            <a:endParaRPr lang="en-US" altLang="en-US" dirty="0">
              <a:latin typeface="Calibri" panose="020F0502020204030204" pitchFamily="34" charset="0"/>
            </a:endParaRPr>
          </a:p>
          <a:p>
            <a:pPr marL="342900" indent="-342900" eaLnBrk="0" hangingPunct="0">
              <a:spcBef>
                <a:spcPts val="0"/>
              </a:spcBef>
              <a:defRPr/>
            </a:pPr>
            <a:r>
              <a:rPr lang="en-US" kern="0" dirty="0">
                <a:latin typeface="Calibri" panose="020F0502020204030204" pitchFamily="34" charset="0"/>
              </a:rPr>
              <a:t>Reject </a:t>
            </a:r>
            <a:r>
              <a:rPr lang="en-US" i="1" kern="0" dirty="0">
                <a:latin typeface="Calibri" panose="020F0502020204030204" pitchFamily="34" charset="0"/>
              </a:rPr>
              <a:t>Null Hypothesis </a:t>
            </a:r>
            <a:r>
              <a:rPr lang="en-US" kern="0" dirty="0">
                <a:latin typeface="Calibri" panose="020F0502020204030204" pitchFamily="34" charset="0"/>
              </a:rPr>
              <a:t>if Z test statistic &gt; 1.96  (or &lt; -1.96)</a:t>
            </a:r>
          </a:p>
          <a:p>
            <a:pPr marL="342900" indent="-342900" eaLnBrk="0" hangingPunct="0">
              <a:spcBef>
                <a:spcPts val="0"/>
              </a:spcBef>
              <a:defRPr/>
            </a:pPr>
            <a:r>
              <a:rPr lang="en-US" kern="0" dirty="0">
                <a:latin typeface="Calibri" panose="020F0502020204030204" pitchFamily="34" charset="0"/>
              </a:rPr>
              <a:t>	 --- less than a 5% chance that, in the population, there is no</a:t>
            </a:r>
          </a:p>
          <a:p>
            <a:pPr marL="342900" indent="-342900" eaLnBrk="0" hangingPunct="0">
              <a:spcBef>
                <a:spcPts val="0"/>
              </a:spcBef>
              <a:defRPr/>
            </a:pPr>
            <a:r>
              <a:rPr lang="en-US" kern="0" dirty="0">
                <a:latin typeface="Calibri" panose="020F0502020204030204" pitchFamily="34" charset="0"/>
              </a:rPr>
              <a:t>             spatial autocorrelation</a:t>
            </a:r>
          </a:p>
          <a:p>
            <a:pPr marL="342900" indent="-342900" eaLnBrk="0" hangingPunct="0">
              <a:spcBef>
                <a:spcPts val="0"/>
              </a:spcBef>
              <a:defRPr/>
            </a:pPr>
            <a:r>
              <a:rPr lang="en-US" kern="0" dirty="0">
                <a:latin typeface="Calibri" panose="020F0502020204030204" pitchFamily="34" charset="0"/>
              </a:rPr>
              <a:t>	---95% confident that spatial autocorrelation exits</a:t>
            </a:r>
          </a:p>
          <a:p>
            <a:pPr>
              <a:spcBef>
                <a:spcPct val="50000"/>
              </a:spcBef>
              <a:defRPr/>
            </a:pPr>
            <a:r>
              <a:rPr lang="en-US" altLang="en-US" b="0" i="1" dirty="0">
                <a:latin typeface="Calibri" panose="020F0502020204030204" pitchFamily="34" charset="0"/>
              </a:rPr>
              <a:t>Note: Slide edited from a presentation by Dr. Ron Briggs (UT Dallas)</a:t>
            </a:r>
          </a:p>
        </p:txBody>
      </p:sp>
      <p:sp>
        <p:nvSpPr>
          <p:cNvPr id="33794" name="Title 1"/>
          <p:cNvSpPr>
            <a:spLocks noGrp="1"/>
          </p:cNvSpPr>
          <p:nvPr>
            <p:ph type="title"/>
          </p:nvPr>
        </p:nvSpPr>
        <p:spPr>
          <a:xfrm>
            <a:off x="0" y="152400"/>
            <a:ext cx="9144000" cy="762000"/>
          </a:xfrm>
        </p:spPr>
        <p:txBody>
          <a:bodyPr/>
          <a:lstStyle/>
          <a:p>
            <a:r>
              <a:rPr lang="en-US" altLang="en-US" sz="3200" b="1" dirty="0">
                <a:latin typeface="Calibri" panose="020F0502020204030204" pitchFamily="34" charset="0"/>
              </a:rPr>
              <a:t>Test Statistic for Normal Frequency Distribution</a:t>
            </a:r>
          </a:p>
        </p:txBody>
      </p:sp>
      <p:cxnSp>
        <p:nvCxnSpPr>
          <p:cNvPr id="25" name="Straight Connector 24"/>
          <p:cNvCxnSpPr>
            <a:stCxn id="33817" idx="3"/>
          </p:cNvCxnSpPr>
          <p:nvPr/>
        </p:nvCxnSpPr>
        <p:spPr>
          <a:xfrm flipH="1">
            <a:off x="6134100" y="2773351"/>
            <a:ext cx="6350" cy="18097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14300" y="1049328"/>
            <a:ext cx="8888413" cy="3143248"/>
            <a:chOff x="0" y="1066802"/>
            <a:chExt cx="8888413" cy="3143248"/>
          </a:xfrm>
        </p:grpSpPr>
        <p:grpSp>
          <p:nvGrpSpPr>
            <p:cNvPr id="33796" name="Group 4"/>
            <p:cNvGrpSpPr>
              <a:grpSpLocks/>
            </p:cNvGrpSpPr>
            <p:nvPr/>
          </p:nvGrpSpPr>
          <p:grpSpPr bwMode="auto">
            <a:xfrm>
              <a:off x="914400" y="1066802"/>
              <a:ext cx="5675313" cy="2382073"/>
              <a:chOff x="2688" y="1776"/>
              <a:chExt cx="2758" cy="892"/>
            </a:xfrm>
          </p:grpSpPr>
          <p:sp>
            <p:nvSpPr>
              <p:cNvPr id="33807" name="Line 5"/>
              <p:cNvSpPr>
                <a:spLocks noChangeShapeType="1"/>
              </p:cNvSpPr>
              <p:nvPr/>
            </p:nvSpPr>
            <p:spPr bwMode="auto">
              <a:xfrm>
                <a:off x="2736" y="2496"/>
                <a:ext cx="25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08" name="Freeform 6"/>
              <p:cNvSpPr>
                <a:spLocks/>
              </p:cNvSpPr>
              <p:nvPr/>
            </p:nvSpPr>
            <p:spPr bwMode="auto">
              <a:xfrm>
                <a:off x="2880" y="1776"/>
                <a:ext cx="1123" cy="608"/>
              </a:xfrm>
              <a:custGeom>
                <a:avLst/>
                <a:gdLst>
                  <a:gd name="T0" fmla="*/ 0 w 1123"/>
                  <a:gd name="T1" fmla="*/ 607 h 608"/>
                  <a:gd name="T2" fmla="*/ 18 w 1123"/>
                  <a:gd name="T3" fmla="*/ 607 h 608"/>
                  <a:gd name="T4" fmla="*/ 42 w 1123"/>
                  <a:gd name="T5" fmla="*/ 607 h 608"/>
                  <a:gd name="T6" fmla="*/ 60 w 1123"/>
                  <a:gd name="T7" fmla="*/ 607 h 608"/>
                  <a:gd name="T8" fmla="*/ 78 w 1123"/>
                  <a:gd name="T9" fmla="*/ 600 h 608"/>
                  <a:gd name="T10" fmla="*/ 96 w 1123"/>
                  <a:gd name="T11" fmla="*/ 600 h 608"/>
                  <a:gd name="T12" fmla="*/ 120 w 1123"/>
                  <a:gd name="T13" fmla="*/ 594 h 608"/>
                  <a:gd name="T14" fmla="*/ 138 w 1123"/>
                  <a:gd name="T15" fmla="*/ 588 h 608"/>
                  <a:gd name="T16" fmla="*/ 162 w 1123"/>
                  <a:gd name="T17" fmla="*/ 582 h 608"/>
                  <a:gd name="T18" fmla="*/ 186 w 1123"/>
                  <a:gd name="T19" fmla="*/ 570 h 608"/>
                  <a:gd name="T20" fmla="*/ 204 w 1123"/>
                  <a:gd name="T21" fmla="*/ 564 h 608"/>
                  <a:gd name="T22" fmla="*/ 228 w 1123"/>
                  <a:gd name="T23" fmla="*/ 551 h 608"/>
                  <a:gd name="T24" fmla="*/ 252 w 1123"/>
                  <a:gd name="T25" fmla="*/ 539 h 608"/>
                  <a:gd name="T26" fmla="*/ 276 w 1123"/>
                  <a:gd name="T27" fmla="*/ 527 h 608"/>
                  <a:gd name="T28" fmla="*/ 294 w 1123"/>
                  <a:gd name="T29" fmla="*/ 521 h 608"/>
                  <a:gd name="T30" fmla="*/ 312 w 1123"/>
                  <a:gd name="T31" fmla="*/ 508 h 608"/>
                  <a:gd name="T32" fmla="*/ 330 w 1123"/>
                  <a:gd name="T33" fmla="*/ 496 h 608"/>
                  <a:gd name="T34" fmla="*/ 348 w 1123"/>
                  <a:gd name="T35" fmla="*/ 484 h 608"/>
                  <a:gd name="T36" fmla="*/ 366 w 1123"/>
                  <a:gd name="T37" fmla="*/ 472 h 608"/>
                  <a:gd name="T38" fmla="*/ 384 w 1123"/>
                  <a:gd name="T39" fmla="*/ 459 h 608"/>
                  <a:gd name="T40" fmla="*/ 402 w 1123"/>
                  <a:gd name="T41" fmla="*/ 447 h 608"/>
                  <a:gd name="T42" fmla="*/ 420 w 1123"/>
                  <a:gd name="T43" fmla="*/ 435 h 608"/>
                  <a:gd name="T44" fmla="*/ 438 w 1123"/>
                  <a:gd name="T45" fmla="*/ 423 h 608"/>
                  <a:gd name="T46" fmla="*/ 456 w 1123"/>
                  <a:gd name="T47" fmla="*/ 410 h 608"/>
                  <a:gd name="T48" fmla="*/ 474 w 1123"/>
                  <a:gd name="T49" fmla="*/ 392 h 608"/>
                  <a:gd name="T50" fmla="*/ 492 w 1123"/>
                  <a:gd name="T51" fmla="*/ 380 h 608"/>
                  <a:gd name="T52" fmla="*/ 510 w 1123"/>
                  <a:gd name="T53" fmla="*/ 367 h 608"/>
                  <a:gd name="T54" fmla="*/ 534 w 1123"/>
                  <a:gd name="T55" fmla="*/ 349 h 608"/>
                  <a:gd name="T56" fmla="*/ 552 w 1123"/>
                  <a:gd name="T57" fmla="*/ 337 h 608"/>
                  <a:gd name="T58" fmla="*/ 576 w 1123"/>
                  <a:gd name="T59" fmla="*/ 318 h 608"/>
                  <a:gd name="T60" fmla="*/ 594 w 1123"/>
                  <a:gd name="T61" fmla="*/ 300 h 608"/>
                  <a:gd name="T62" fmla="*/ 612 w 1123"/>
                  <a:gd name="T63" fmla="*/ 288 h 608"/>
                  <a:gd name="T64" fmla="*/ 636 w 1123"/>
                  <a:gd name="T65" fmla="*/ 269 h 608"/>
                  <a:gd name="T66" fmla="*/ 660 w 1123"/>
                  <a:gd name="T67" fmla="*/ 251 h 608"/>
                  <a:gd name="T68" fmla="*/ 684 w 1123"/>
                  <a:gd name="T69" fmla="*/ 232 h 608"/>
                  <a:gd name="T70" fmla="*/ 702 w 1123"/>
                  <a:gd name="T71" fmla="*/ 214 h 608"/>
                  <a:gd name="T72" fmla="*/ 720 w 1123"/>
                  <a:gd name="T73" fmla="*/ 202 h 608"/>
                  <a:gd name="T74" fmla="*/ 744 w 1123"/>
                  <a:gd name="T75" fmla="*/ 183 h 608"/>
                  <a:gd name="T76" fmla="*/ 768 w 1123"/>
                  <a:gd name="T77" fmla="*/ 165 h 608"/>
                  <a:gd name="T78" fmla="*/ 786 w 1123"/>
                  <a:gd name="T79" fmla="*/ 153 h 608"/>
                  <a:gd name="T80" fmla="*/ 810 w 1123"/>
                  <a:gd name="T81" fmla="*/ 134 h 608"/>
                  <a:gd name="T82" fmla="*/ 834 w 1123"/>
                  <a:gd name="T83" fmla="*/ 116 h 608"/>
                  <a:gd name="T84" fmla="*/ 852 w 1123"/>
                  <a:gd name="T85" fmla="*/ 110 h 608"/>
                  <a:gd name="T86" fmla="*/ 870 w 1123"/>
                  <a:gd name="T87" fmla="*/ 98 h 608"/>
                  <a:gd name="T88" fmla="*/ 888 w 1123"/>
                  <a:gd name="T89" fmla="*/ 85 h 608"/>
                  <a:gd name="T90" fmla="*/ 906 w 1123"/>
                  <a:gd name="T91" fmla="*/ 73 h 608"/>
                  <a:gd name="T92" fmla="*/ 924 w 1123"/>
                  <a:gd name="T93" fmla="*/ 61 h 608"/>
                  <a:gd name="T94" fmla="*/ 942 w 1123"/>
                  <a:gd name="T95" fmla="*/ 49 h 608"/>
                  <a:gd name="T96" fmla="*/ 960 w 1123"/>
                  <a:gd name="T97" fmla="*/ 36 h 608"/>
                  <a:gd name="T98" fmla="*/ 978 w 1123"/>
                  <a:gd name="T99" fmla="*/ 24 h 608"/>
                  <a:gd name="T100" fmla="*/ 996 w 1123"/>
                  <a:gd name="T101" fmla="*/ 18 h 608"/>
                  <a:gd name="T102" fmla="*/ 1014 w 1123"/>
                  <a:gd name="T103" fmla="*/ 12 h 608"/>
                  <a:gd name="T104" fmla="*/ 1032 w 1123"/>
                  <a:gd name="T105" fmla="*/ 12 h 608"/>
                  <a:gd name="T106" fmla="*/ 1050 w 1123"/>
                  <a:gd name="T107" fmla="*/ 6 h 608"/>
                  <a:gd name="T108" fmla="*/ 1068 w 1123"/>
                  <a:gd name="T109" fmla="*/ 0 h 608"/>
                  <a:gd name="T110" fmla="*/ 1086 w 1123"/>
                  <a:gd name="T111" fmla="*/ 0 h 608"/>
                  <a:gd name="T112" fmla="*/ 1104 w 1123"/>
                  <a:gd name="T113" fmla="*/ 0 h 608"/>
                  <a:gd name="T114" fmla="*/ 1122 w 1123"/>
                  <a:gd name="T115" fmla="*/ 0 h 6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3"/>
                  <a:gd name="T175" fmla="*/ 0 h 608"/>
                  <a:gd name="T176" fmla="*/ 1123 w 1123"/>
                  <a:gd name="T177" fmla="*/ 608 h 6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3" h="608">
                    <a:moveTo>
                      <a:pt x="0" y="607"/>
                    </a:moveTo>
                    <a:lnTo>
                      <a:pt x="18" y="607"/>
                    </a:lnTo>
                    <a:lnTo>
                      <a:pt x="42" y="607"/>
                    </a:lnTo>
                    <a:lnTo>
                      <a:pt x="60" y="607"/>
                    </a:lnTo>
                    <a:lnTo>
                      <a:pt x="78" y="600"/>
                    </a:lnTo>
                    <a:lnTo>
                      <a:pt x="96" y="600"/>
                    </a:lnTo>
                    <a:lnTo>
                      <a:pt x="120" y="594"/>
                    </a:lnTo>
                    <a:lnTo>
                      <a:pt x="138" y="588"/>
                    </a:lnTo>
                    <a:lnTo>
                      <a:pt x="162" y="582"/>
                    </a:lnTo>
                    <a:lnTo>
                      <a:pt x="186" y="570"/>
                    </a:lnTo>
                    <a:lnTo>
                      <a:pt x="204" y="564"/>
                    </a:lnTo>
                    <a:lnTo>
                      <a:pt x="228" y="551"/>
                    </a:lnTo>
                    <a:lnTo>
                      <a:pt x="252" y="539"/>
                    </a:lnTo>
                    <a:lnTo>
                      <a:pt x="276" y="527"/>
                    </a:lnTo>
                    <a:lnTo>
                      <a:pt x="294" y="521"/>
                    </a:lnTo>
                    <a:lnTo>
                      <a:pt x="312" y="508"/>
                    </a:lnTo>
                    <a:lnTo>
                      <a:pt x="330" y="496"/>
                    </a:lnTo>
                    <a:lnTo>
                      <a:pt x="348" y="484"/>
                    </a:lnTo>
                    <a:lnTo>
                      <a:pt x="366" y="472"/>
                    </a:lnTo>
                    <a:lnTo>
                      <a:pt x="384" y="459"/>
                    </a:lnTo>
                    <a:lnTo>
                      <a:pt x="402" y="447"/>
                    </a:lnTo>
                    <a:lnTo>
                      <a:pt x="420" y="435"/>
                    </a:lnTo>
                    <a:lnTo>
                      <a:pt x="438" y="423"/>
                    </a:lnTo>
                    <a:lnTo>
                      <a:pt x="456" y="410"/>
                    </a:lnTo>
                    <a:lnTo>
                      <a:pt x="474" y="392"/>
                    </a:lnTo>
                    <a:lnTo>
                      <a:pt x="492" y="380"/>
                    </a:lnTo>
                    <a:lnTo>
                      <a:pt x="510" y="367"/>
                    </a:lnTo>
                    <a:lnTo>
                      <a:pt x="534" y="349"/>
                    </a:lnTo>
                    <a:lnTo>
                      <a:pt x="552" y="337"/>
                    </a:lnTo>
                    <a:lnTo>
                      <a:pt x="576" y="318"/>
                    </a:lnTo>
                    <a:lnTo>
                      <a:pt x="594" y="300"/>
                    </a:lnTo>
                    <a:lnTo>
                      <a:pt x="612" y="288"/>
                    </a:lnTo>
                    <a:lnTo>
                      <a:pt x="636" y="269"/>
                    </a:lnTo>
                    <a:lnTo>
                      <a:pt x="660" y="251"/>
                    </a:lnTo>
                    <a:lnTo>
                      <a:pt x="684" y="232"/>
                    </a:lnTo>
                    <a:lnTo>
                      <a:pt x="702" y="214"/>
                    </a:lnTo>
                    <a:lnTo>
                      <a:pt x="720" y="202"/>
                    </a:lnTo>
                    <a:lnTo>
                      <a:pt x="744" y="183"/>
                    </a:lnTo>
                    <a:lnTo>
                      <a:pt x="768" y="165"/>
                    </a:lnTo>
                    <a:lnTo>
                      <a:pt x="786" y="153"/>
                    </a:lnTo>
                    <a:lnTo>
                      <a:pt x="810" y="134"/>
                    </a:lnTo>
                    <a:lnTo>
                      <a:pt x="834" y="116"/>
                    </a:lnTo>
                    <a:lnTo>
                      <a:pt x="852" y="110"/>
                    </a:lnTo>
                    <a:lnTo>
                      <a:pt x="870" y="98"/>
                    </a:lnTo>
                    <a:lnTo>
                      <a:pt x="888" y="85"/>
                    </a:lnTo>
                    <a:lnTo>
                      <a:pt x="906" y="73"/>
                    </a:lnTo>
                    <a:lnTo>
                      <a:pt x="924" y="61"/>
                    </a:lnTo>
                    <a:lnTo>
                      <a:pt x="942" y="49"/>
                    </a:lnTo>
                    <a:lnTo>
                      <a:pt x="960" y="36"/>
                    </a:lnTo>
                    <a:lnTo>
                      <a:pt x="978" y="24"/>
                    </a:lnTo>
                    <a:lnTo>
                      <a:pt x="996" y="18"/>
                    </a:lnTo>
                    <a:lnTo>
                      <a:pt x="1014" y="12"/>
                    </a:lnTo>
                    <a:lnTo>
                      <a:pt x="1032" y="12"/>
                    </a:lnTo>
                    <a:lnTo>
                      <a:pt x="1050" y="6"/>
                    </a:lnTo>
                    <a:lnTo>
                      <a:pt x="1068" y="0"/>
                    </a:lnTo>
                    <a:lnTo>
                      <a:pt x="1086" y="0"/>
                    </a:lnTo>
                    <a:lnTo>
                      <a:pt x="1104" y="0"/>
                    </a:lnTo>
                    <a:lnTo>
                      <a:pt x="1122" y="0"/>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09" name="Freeform 7"/>
              <p:cNvSpPr>
                <a:spLocks/>
              </p:cNvSpPr>
              <p:nvPr/>
            </p:nvSpPr>
            <p:spPr bwMode="auto">
              <a:xfrm>
                <a:off x="3984" y="1776"/>
                <a:ext cx="1123" cy="608"/>
              </a:xfrm>
              <a:custGeom>
                <a:avLst/>
                <a:gdLst>
                  <a:gd name="T0" fmla="*/ 1122 w 1123"/>
                  <a:gd name="T1" fmla="*/ 607 h 608"/>
                  <a:gd name="T2" fmla="*/ 1104 w 1123"/>
                  <a:gd name="T3" fmla="*/ 607 h 608"/>
                  <a:gd name="T4" fmla="*/ 1080 w 1123"/>
                  <a:gd name="T5" fmla="*/ 607 h 608"/>
                  <a:gd name="T6" fmla="*/ 1062 w 1123"/>
                  <a:gd name="T7" fmla="*/ 607 h 608"/>
                  <a:gd name="T8" fmla="*/ 1044 w 1123"/>
                  <a:gd name="T9" fmla="*/ 600 h 608"/>
                  <a:gd name="T10" fmla="*/ 1026 w 1123"/>
                  <a:gd name="T11" fmla="*/ 600 h 608"/>
                  <a:gd name="T12" fmla="*/ 1002 w 1123"/>
                  <a:gd name="T13" fmla="*/ 594 h 608"/>
                  <a:gd name="T14" fmla="*/ 984 w 1123"/>
                  <a:gd name="T15" fmla="*/ 588 h 608"/>
                  <a:gd name="T16" fmla="*/ 960 w 1123"/>
                  <a:gd name="T17" fmla="*/ 582 h 608"/>
                  <a:gd name="T18" fmla="*/ 936 w 1123"/>
                  <a:gd name="T19" fmla="*/ 570 h 608"/>
                  <a:gd name="T20" fmla="*/ 918 w 1123"/>
                  <a:gd name="T21" fmla="*/ 564 h 608"/>
                  <a:gd name="T22" fmla="*/ 894 w 1123"/>
                  <a:gd name="T23" fmla="*/ 551 h 608"/>
                  <a:gd name="T24" fmla="*/ 870 w 1123"/>
                  <a:gd name="T25" fmla="*/ 539 h 608"/>
                  <a:gd name="T26" fmla="*/ 846 w 1123"/>
                  <a:gd name="T27" fmla="*/ 527 h 608"/>
                  <a:gd name="T28" fmla="*/ 828 w 1123"/>
                  <a:gd name="T29" fmla="*/ 521 h 608"/>
                  <a:gd name="T30" fmla="*/ 810 w 1123"/>
                  <a:gd name="T31" fmla="*/ 508 h 608"/>
                  <a:gd name="T32" fmla="*/ 792 w 1123"/>
                  <a:gd name="T33" fmla="*/ 496 h 608"/>
                  <a:gd name="T34" fmla="*/ 774 w 1123"/>
                  <a:gd name="T35" fmla="*/ 484 h 608"/>
                  <a:gd name="T36" fmla="*/ 756 w 1123"/>
                  <a:gd name="T37" fmla="*/ 472 h 608"/>
                  <a:gd name="T38" fmla="*/ 738 w 1123"/>
                  <a:gd name="T39" fmla="*/ 459 h 608"/>
                  <a:gd name="T40" fmla="*/ 720 w 1123"/>
                  <a:gd name="T41" fmla="*/ 447 h 608"/>
                  <a:gd name="T42" fmla="*/ 702 w 1123"/>
                  <a:gd name="T43" fmla="*/ 435 h 608"/>
                  <a:gd name="T44" fmla="*/ 684 w 1123"/>
                  <a:gd name="T45" fmla="*/ 423 h 608"/>
                  <a:gd name="T46" fmla="*/ 666 w 1123"/>
                  <a:gd name="T47" fmla="*/ 410 h 608"/>
                  <a:gd name="T48" fmla="*/ 648 w 1123"/>
                  <a:gd name="T49" fmla="*/ 392 h 608"/>
                  <a:gd name="T50" fmla="*/ 630 w 1123"/>
                  <a:gd name="T51" fmla="*/ 380 h 608"/>
                  <a:gd name="T52" fmla="*/ 612 w 1123"/>
                  <a:gd name="T53" fmla="*/ 367 h 608"/>
                  <a:gd name="T54" fmla="*/ 588 w 1123"/>
                  <a:gd name="T55" fmla="*/ 349 h 608"/>
                  <a:gd name="T56" fmla="*/ 570 w 1123"/>
                  <a:gd name="T57" fmla="*/ 337 h 608"/>
                  <a:gd name="T58" fmla="*/ 546 w 1123"/>
                  <a:gd name="T59" fmla="*/ 318 h 608"/>
                  <a:gd name="T60" fmla="*/ 528 w 1123"/>
                  <a:gd name="T61" fmla="*/ 300 h 608"/>
                  <a:gd name="T62" fmla="*/ 510 w 1123"/>
                  <a:gd name="T63" fmla="*/ 288 h 608"/>
                  <a:gd name="T64" fmla="*/ 486 w 1123"/>
                  <a:gd name="T65" fmla="*/ 269 h 608"/>
                  <a:gd name="T66" fmla="*/ 462 w 1123"/>
                  <a:gd name="T67" fmla="*/ 251 h 608"/>
                  <a:gd name="T68" fmla="*/ 438 w 1123"/>
                  <a:gd name="T69" fmla="*/ 232 h 608"/>
                  <a:gd name="T70" fmla="*/ 420 w 1123"/>
                  <a:gd name="T71" fmla="*/ 214 h 608"/>
                  <a:gd name="T72" fmla="*/ 402 w 1123"/>
                  <a:gd name="T73" fmla="*/ 202 h 608"/>
                  <a:gd name="T74" fmla="*/ 378 w 1123"/>
                  <a:gd name="T75" fmla="*/ 183 h 608"/>
                  <a:gd name="T76" fmla="*/ 354 w 1123"/>
                  <a:gd name="T77" fmla="*/ 165 h 608"/>
                  <a:gd name="T78" fmla="*/ 336 w 1123"/>
                  <a:gd name="T79" fmla="*/ 153 h 608"/>
                  <a:gd name="T80" fmla="*/ 312 w 1123"/>
                  <a:gd name="T81" fmla="*/ 134 h 608"/>
                  <a:gd name="T82" fmla="*/ 288 w 1123"/>
                  <a:gd name="T83" fmla="*/ 116 h 608"/>
                  <a:gd name="T84" fmla="*/ 270 w 1123"/>
                  <a:gd name="T85" fmla="*/ 110 h 608"/>
                  <a:gd name="T86" fmla="*/ 252 w 1123"/>
                  <a:gd name="T87" fmla="*/ 98 h 608"/>
                  <a:gd name="T88" fmla="*/ 234 w 1123"/>
                  <a:gd name="T89" fmla="*/ 85 h 608"/>
                  <a:gd name="T90" fmla="*/ 216 w 1123"/>
                  <a:gd name="T91" fmla="*/ 73 h 608"/>
                  <a:gd name="T92" fmla="*/ 198 w 1123"/>
                  <a:gd name="T93" fmla="*/ 61 h 608"/>
                  <a:gd name="T94" fmla="*/ 180 w 1123"/>
                  <a:gd name="T95" fmla="*/ 49 h 608"/>
                  <a:gd name="T96" fmla="*/ 162 w 1123"/>
                  <a:gd name="T97" fmla="*/ 36 h 608"/>
                  <a:gd name="T98" fmla="*/ 144 w 1123"/>
                  <a:gd name="T99" fmla="*/ 24 h 608"/>
                  <a:gd name="T100" fmla="*/ 126 w 1123"/>
                  <a:gd name="T101" fmla="*/ 18 h 608"/>
                  <a:gd name="T102" fmla="*/ 108 w 1123"/>
                  <a:gd name="T103" fmla="*/ 12 h 608"/>
                  <a:gd name="T104" fmla="*/ 90 w 1123"/>
                  <a:gd name="T105" fmla="*/ 12 h 608"/>
                  <a:gd name="T106" fmla="*/ 72 w 1123"/>
                  <a:gd name="T107" fmla="*/ 6 h 608"/>
                  <a:gd name="T108" fmla="*/ 54 w 1123"/>
                  <a:gd name="T109" fmla="*/ 0 h 608"/>
                  <a:gd name="T110" fmla="*/ 36 w 1123"/>
                  <a:gd name="T111" fmla="*/ 0 h 608"/>
                  <a:gd name="T112" fmla="*/ 18 w 1123"/>
                  <a:gd name="T113" fmla="*/ 0 h 608"/>
                  <a:gd name="T114" fmla="*/ 0 w 1123"/>
                  <a:gd name="T115" fmla="*/ 0 h 6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3"/>
                  <a:gd name="T175" fmla="*/ 0 h 608"/>
                  <a:gd name="T176" fmla="*/ 1123 w 1123"/>
                  <a:gd name="T177" fmla="*/ 608 h 6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3" h="608">
                    <a:moveTo>
                      <a:pt x="1122" y="607"/>
                    </a:moveTo>
                    <a:lnTo>
                      <a:pt x="1104" y="607"/>
                    </a:lnTo>
                    <a:lnTo>
                      <a:pt x="1080" y="607"/>
                    </a:lnTo>
                    <a:lnTo>
                      <a:pt x="1062" y="607"/>
                    </a:lnTo>
                    <a:lnTo>
                      <a:pt x="1044" y="600"/>
                    </a:lnTo>
                    <a:lnTo>
                      <a:pt x="1026" y="600"/>
                    </a:lnTo>
                    <a:lnTo>
                      <a:pt x="1002" y="594"/>
                    </a:lnTo>
                    <a:lnTo>
                      <a:pt x="984" y="588"/>
                    </a:lnTo>
                    <a:lnTo>
                      <a:pt x="960" y="582"/>
                    </a:lnTo>
                    <a:lnTo>
                      <a:pt x="936" y="570"/>
                    </a:lnTo>
                    <a:lnTo>
                      <a:pt x="918" y="564"/>
                    </a:lnTo>
                    <a:lnTo>
                      <a:pt x="894" y="551"/>
                    </a:lnTo>
                    <a:lnTo>
                      <a:pt x="870" y="539"/>
                    </a:lnTo>
                    <a:lnTo>
                      <a:pt x="846" y="527"/>
                    </a:lnTo>
                    <a:lnTo>
                      <a:pt x="828" y="521"/>
                    </a:lnTo>
                    <a:lnTo>
                      <a:pt x="810" y="508"/>
                    </a:lnTo>
                    <a:lnTo>
                      <a:pt x="792" y="496"/>
                    </a:lnTo>
                    <a:lnTo>
                      <a:pt x="774" y="484"/>
                    </a:lnTo>
                    <a:lnTo>
                      <a:pt x="756" y="472"/>
                    </a:lnTo>
                    <a:lnTo>
                      <a:pt x="738" y="459"/>
                    </a:lnTo>
                    <a:lnTo>
                      <a:pt x="720" y="447"/>
                    </a:lnTo>
                    <a:lnTo>
                      <a:pt x="702" y="435"/>
                    </a:lnTo>
                    <a:lnTo>
                      <a:pt x="684" y="423"/>
                    </a:lnTo>
                    <a:lnTo>
                      <a:pt x="666" y="410"/>
                    </a:lnTo>
                    <a:lnTo>
                      <a:pt x="648" y="392"/>
                    </a:lnTo>
                    <a:lnTo>
                      <a:pt x="630" y="380"/>
                    </a:lnTo>
                    <a:lnTo>
                      <a:pt x="612" y="367"/>
                    </a:lnTo>
                    <a:lnTo>
                      <a:pt x="588" y="349"/>
                    </a:lnTo>
                    <a:lnTo>
                      <a:pt x="570" y="337"/>
                    </a:lnTo>
                    <a:lnTo>
                      <a:pt x="546" y="318"/>
                    </a:lnTo>
                    <a:lnTo>
                      <a:pt x="528" y="300"/>
                    </a:lnTo>
                    <a:lnTo>
                      <a:pt x="510" y="288"/>
                    </a:lnTo>
                    <a:lnTo>
                      <a:pt x="486" y="269"/>
                    </a:lnTo>
                    <a:lnTo>
                      <a:pt x="462" y="251"/>
                    </a:lnTo>
                    <a:lnTo>
                      <a:pt x="438" y="232"/>
                    </a:lnTo>
                    <a:lnTo>
                      <a:pt x="420" y="214"/>
                    </a:lnTo>
                    <a:lnTo>
                      <a:pt x="402" y="202"/>
                    </a:lnTo>
                    <a:lnTo>
                      <a:pt x="378" y="183"/>
                    </a:lnTo>
                    <a:lnTo>
                      <a:pt x="354" y="165"/>
                    </a:lnTo>
                    <a:lnTo>
                      <a:pt x="336" y="153"/>
                    </a:lnTo>
                    <a:lnTo>
                      <a:pt x="312" y="134"/>
                    </a:lnTo>
                    <a:lnTo>
                      <a:pt x="288" y="116"/>
                    </a:lnTo>
                    <a:lnTo>
                      <a:pt x="270" y="110"/>
                    </a:lnTo>
                    <a:lnTo>
                      <a:pt x="252" y="98"/>
                    </a:lnTo>
                    <a:lnTo>
                      <a:pt x="234" y="85"/>
                    </a:lnTo>
                    <a:lnTo>
                      <a:pt x="216" y="73"/>
                    </a:lnTo>
                    <a:lnTo>
                      <a:pt x="198" y="61"/>
                    </a:lnTo>
                    <a:lnTo>
                      <a:pt x="180" y="49"/>
                    </a:lnTo>
                    <a:lnTo>
                      <a:pt x="162" y="36"/>
                    </a:lnTo>
                    <a:lnTo>
                      <a:pt x="144" y="24"/>
                    </a:lnTo>
                    <a:lnTo>
                      <a:pt x="126" y="18"/>
                    </a:lnTo>
                    <a:lnTo>
                      <a:pt x="108" y="12"/>
                    </a:lnTo>
                    <a:lnTo>
                      <a:pt x="90" y="12"/>
                    </a:lnTo>
                    <a:lnTo>
                      <a:pt x="72" y="6"/>
                    </a:lnTo>
                    <a:lnTo>
                      <a:pt x="54" y="0"/>
                    </a:lnTo>
                    <a:lnTo>
                      <a:pt x="36" y="0"/>
                    </a:lnTo>
                    <a:lnTo>
                      <a:pt x="18" y="0"/>
                    </a:lnTo>
                    <a:lnTo>
                      <a:pt x="0" y="0"/>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10" name="Line 8"/>
              <p:cNvSpPr>
                <a:spLocks noChangeShapeType="1"/>
              </p:cNvSpPr>
              <p:nvPr/>
            </p:nvSpPr>
            <p:spPr bwMode="auto">
              <a:xfrm>
                <a:off x="3984" y="1824"/>
                <a:ext cx="0" cy="6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11" name="Line 9"/>
              <p:cNvSpPr>
                <a:spLocks noChangeShapeType="1"/>
              </p:cNvSpPr>
              <p:nvPr/>
            </p:nvSpPr>
            <p:spPr bwMode="auto">
              <a:xfrm>
                <a:off x="3072" y="2352"/>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12" name="Rectangle 10"/>
              <p:cNvSpPr>
                <a:spLocks noChangeArrowheads="1"/>
              </p:cNvSpPr>
              <p:nvPr/>
            </p:nvSpPr>
            <p:spPr bwMode="auto">
              <a:xfrm>
                <a:off x="3894" y="2496"/>
                <a:ext cx="15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dirty="0"/>
                  <a:t>0</a:t>
                </a:r>
              </a:p>
            </p:txBody>
          </p:sp>
          <p:sp>
            <p:nvSpPr>
              <p:cNvPr id="33813" name="Rectangle 11"/>
              <p:cNvSpPr>
                <a:spLocks noChangeArrowheads="1"/>
              </p:cNvSpPr>
              <p:nvPr/>
            </p:nvSpPr>
            <p:spPr bwMode="auto">
              <a:xfrm>
                <a:off x="2928" y="2522"/>
                <a:ext cx="34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dirty="0"/>
                  <a:t>-1.96</a:t>
                </a:r>
              </a:p>
            </p:txBody>
          </p:sp>
          <p:sp>
            <p:nvSpPr>
              <p:cNvPr id="33814" name="Rectangle 12"/>
              <p:cNvSpPr>
                <a:spLocks noChangeArrowheads="1"/>
              </p:cNvSpPr>
              <p:nvPr/>
            </p:nvSpPr>
            <p:spPr bwMode="auto">
              <a:xfrm>
                <a:off x="2688" y="2352"/>
                <a:ext cx="32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a:t>2.5%</a:t>
                </a:r>
              </a:p>
            </p:txBody>
          </p:sp>
          <p:sp>
            <p:nvSpPr>
              <p:cNvPr id="33815" name="Line 13"/>
              <p:cNvSpPr>
                <a:spLocks noChangeShapeType="1"/>
              </p:cNvSpPr>
              <p:nvPr/>
            </p:nvSpPr>
            <p:spPr bwMode="auto">
              <a:xfrm>
                <a:off x="4848" y="2352"/>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16" name="Rectangle 14"/>
              <p:cNvSpPr>
                <a:spLocks noChangeArrowheads="1"/>
              </p:cNvSpPr>
              <p:nvPr/>
            </p:nvSpPr>
            <p:spPr bwMode="auto">
              <a:xfrm>
                <a:off x="4688" y="2518"/>
                <a:ext cx="30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dirty="0"/>
                  <a:t>1.96</a:t>
                </a:r>
              </a:p>
            </p:txBody>
          </p:sp>
          <p:sp>
            <p:nvSpPr>
              <p:cNvPr id="33817" name="Rectangle 15"/>
              <p:cNvSpPr>
                <a:spLocks noChangeArrowheads="1"/>
              </p:cNvSpPr>
              <p:nvPr/>
            </p:nvSpPr>
            <p:spPr bwMode="auto">
              <a:xfrm>
                <a:off x="4848" y="2352"/>
                <a:ext cx="32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a:t>2.5%</a:t>
                </a:r>
              </a:p>
            </p:txBody>
          </p:sp>
          <p:sp>
            <p:nvSpPr>
              <p:cNvPr id="33818" name="Rectangle 15"/>
              <p:cNvSpPr>
                <a:spLocks noChangeArrowheads="1"/>
              </p:cNvSpPr>
              <p:nvPr/>
            </p:nvSpPr>
            <p:spPr bwMode="auto">
              <a:xfrm>
                <a:off x="5206" y="2347"/>
                <a:ext cx="240"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a:t>1%</a:t>
                </a:r>
              </a:p>
            </p:txBody>
          </p:sp>
          <p:sp>
            <p:nvSpPr>
              <p:cNvPr id="33819" name="Rectangle 14"/>
              <p:cNvSpPr>
                <a:spLocks noChangeArrowheads="1"/>
              </p:cNvSpPr>
              <p:nvPr/>
            </p:nvSpPr>
            <p:spPr bwMode="auto">
              <a:xfrm>
                <a:off x="5021" y="2518"/>
                <a:ext cx="30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a:t>2.54</a:t>
                </a:r>
              </a:p>
            </p:txBody>
          </p:sp>
        </p:grpSp>
        <p:sp>
          <p:nvSpPr>
            <p:cNvPr id="27" name="Right Arrow 26"/>
            <p:cNvSpPr/>
            <p:nvPr/>
          </p:nvSpPr>
          <p:spPr>
            <a:xfrm>
              <a:off x="5410200" y="3505200"/>
              <a:ext cx="1447800" cy="228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chemeClr val="tx1"/>
                </a:solidFill>
              </a:endParaRPr>
            </a:p>
          </p:txBody>
        </p:sp>
        <p:sp>
          <p:nvSpPr>
            <p:cNvPr id="28" name="Right Arrow 27"/>
            <p:cNvSpPr/>
            <p:nvPr/>
          </p:nvSpPr>
          <p:spPr>
            <a:xfrm rot="10800000">
              <a:off x="228600" y="3505200"/>
              <a:ext cx="1447800" cy="228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chemeClr val="tx1"/>
                </a:solidFill>
              </a:endParaRPr>
            </a:p>
          </p:txBody>
        </p:sp>
        <p:sp>
          <p:nvSpPr>
            <p:cNvPr id="33801" name="TextBox 25"/>
            <p:cNvSpPr txBox="1">
              <a:spLocks noChangeArrowheads="1"/>
            </p:cNvSpPr>
            <p:nvPr/>
          </p:nvSpPr>
          <p:spPr bwMode="auto">
            <a:xfrm>
              <a:off x="6858000" y="3429000"/>
              <a:ext cx="1954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000">
                  <a:latin typeface="Times New Roman" panose="02020603050405020304" pitchFamily="18" charset="0"/>
                </a:rPr>
                <a:t>Reject null at 5%</a:t>
              </a:r>
            </a:p>
          </p:txBody>
        </p:sp>
        <p:sp>
          <p:nvSpPr>
            <p:cNvPr id="33802" name="TextBox 28"/>
            <p:cNvSpPr txBox="1">
              <a:spLocks noChangeArrowheads="1"/>
            </p:cNvSpPr>
            <p:nvPr/>
          </p:nvSpPr>
          <p:spPr bwMode="auto">
            <a:xfrm>
              <a:off x="0" y="3124200"/>
              <a:ext cx="1300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Reject null</a:t>
              </a:r>
            </a:p>
          </p:txBody>
        </p:sp>
        <p:sp>
          <p:nvSpPr>
            <p:cNvPr id="30" name="Right Arrow 29"/>
            <p:cNvSpPr/>
            <p:nvPr/>
          </p:nvSpPr>
          <p:spPr>
            <a:xfrm>
              <a:off x="6172200" y="3886200"/>
              <a:ext cx="685800" cy="228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chemeClr val="tx1"/>
                </a:solidFill>
              </a:endParaRPr>
            </a:p>
          </p:txBody>
        </p:sp>
        <p:sp>
          <p:nvSpPr>
            <p:cNvPr id="33805" name="TextBox 25"/>
            <p:cNvSpPr txBox="1">
              <a:spLocks noChangeArrowheads="1"/>
            </p:cNvSpPr>
            <p:nvPr/>
          </p:nvSpPr>
          <p:spPr bwMode="auto">
            <a:xfrm>
              <a:off x="6934200" y="3810000"/>
              <a:ext cx="1954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Reject null at 1%</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12"/>
            <a:ext cx="8229600" cy="803988"/>
          </a:xfrm>
        </p:spPr>
        <p:txBody>
          <a:bodyPr/>
          <a:lstStyle/>
          <a:p>
            <a:r>
              <a:rPr lang="en-US" b="1" dirty="0">
                <a:latin typeface="Calibri" panose="020F0502020204030204" pitchFamily="34" charset="0"/>
              </a:rPr>
              <a:t>Mathematically Speaking…</a:t>
            </a:r>
          </a:p>
        </p:txBody>
      </p:sp>
      <p:pic>
        <p:nvPicPr>
          <p:cNvPr id="5" name="Picture 4"/>
          <p:cNvPicPr>
            <a:picLocks noChangeAspect="1"/>
          </p:cNvPicPr>
          <p:nvPr/>
        </p:nvPicPr>
        <p:blipFill>
          <a:blip r:embed="rId2"/>
          <a:stretch>
            <a:fillRect/>
          </a:stretch>
        </p:blipFill>
        <p:spPr>
          <a:xfrm>
            <a:off x="1371600" y="990600"/>
            <a:ext cx="4000500" cy="1971675"/>
          </a:xfrm>
          <a:prstGeom prst="rect">
            <a:avLst/>
          </a:prstGeom>
        </p:spPr>
      </p:pic>
      <p:pic>
        <p:nvPicPr>
          <p:cNvPr id="6" name="Picture 5"/>
          <p:cNvPicPr>
            <a:picLocks noChangeAspect="1"/>
          </p:cNvPicPr>
          <p:nvPr/>
        </p:nvPicPr>
        <p:blipFill>
          <a:blip r:embed="rId3"/>
          <a:stretch>
            <a:fillRect/>
          </a:stretch>
        </p:blipFill>
        <p:spPr>
          <a:xfrm>
            <a:off x="1447800" y="2895600"/>
            <a:ext cx="4238625" cy="3657600"/>
          </a:xfrm>
          <a:prstGeom prst="rect">
            <a:avLst/>
          </a:prstGeom>
        </p:spPr>
      </p:pic>
      <p:sp>
        <p:nvSpPr>
          <p:cNvPr id="7" name="TextBox 6"/>
          <p:cNvSpPr txBox="1"/>
          <p:nvPr/>
        </p:nvSpPr>
        <p:spPr>
          <a:xfrm>
            <a:off x="5257800" y="2484671"/>
            <a:ext cx="304800" cy="369332"/>
          </a:xfrm>
          <a:prstGeom prst="rect">
            <a:avLst/>
          </a:prstGeom>
          <a:noFill/>
        </p:spPr>
        <p:txBody>
          <a:bodyPr wrap="square" rtlCol="0">
            <a:spAutoFit/>
          </a:bodyPr>
          <a:lstStyle/>
          <a:p>
            <a:r>
              <a:rPr lang="en-US" dirty="0"/>
              <a:t>*</a:t>
            </a:r>
          </a:p>
        </p:txBody>
      </p:sp>
      <p:sp>
        <p:nvSpPr>
          <p:cNvPr id="8" name="TextBox 7"/>
          <p:cNvSpPr txBox="1"/>
          <p:nvPr/>
        </p:nvSpPr>
        <p:spPr>
          <a:xfrm>
            <a:off x="1266631" y="3020854"/>
            <a:ext cx="304800" cy="369332"/>
          </a:xfrm>
          <a:prstGeom prst="rect">
            <a:avLst/>
          </a:prstGeom>
          <a:noFill/>
        </p:spPr>
        <p:txBody>
          <a:bodyPr wrap="square" rtlCol="0">
            <a:spAutoFit/>
          </a:bodyPr>
          <a:lstStyle/>
          <a:p>
            <a:r>
              <a:rPr lang="en-US" dirty="0"/>
              <a:t>*</a:t>
            </a:r>
          </a:p>
        </p:txBody>
      </p:sp>
      <p:sp>
        <p:nvSpPr>
          <p:cNvPr id="9" name="Rectangle 8"/>
          <p:cNvSpPr/>
          <p:nvPr/>
        </p:nvSpPr>
        <p:spPr>
          <a:xfrm>
            <a:off x="76200" y="6611779"/>
            <a:ext cx="6172200" cy="246221"/>
          </a:xfrm>
          <a:prstGeom prst="rect">
            <a:avLst/>
          </a:prstGeom>
        </p:spPr>
        <p:txBody>
          <a:bodyPr wrap="square">
            <a:spAutoFit/>
          </a:bodyPr>
          <a:lstStyle/>
          <a:p>
            <a:r>
              <a:rPr lang="en-US" sz="1000" dirty="0"/>
              <a:t>Source: </a:t>
            </a:r>
            <a:r>
              <a:rPr lang="en-US" sz="1000" dirty="0">
                <a:hlinkClick r:id="rId4"/>
              </a:rPr>
              <a:t>http://help.arcgis.com/en/arcgisdesktop/10.0/help/index.html#//005p0000000t000000</a:t>
            </a:r>
            <a:r>
              <a:rPr lang="en-US" sz="1000" dirty="0"/>
              <a:t> </a:t>
            </a:r>
          </a:p>
        </p:txBody>
      </p:sp>
      <p:sp>
        <p:nvSpPr>
          <p:cNvPr id="10" name="TextBox 9"/>
          <p:cNvSpPr txBox="1"/>
          <p:nvPr/>
        </p:nvSpPr>
        <p:spPr>
          <a:xfrm>
            <a:off x="5898696" y="1524000"/>
            <a:ext cx="2819400" cy="3416320"/>
          </a:xfrm>
          <a:prstGeom prst="rect">
            <a:avLst/>
          </a:prstGeom>
          <a:noFill/>
        </p:spPr>
        <p:txBody>
          <a:bodyPr wrap="square" rtlCol="0">
            <a:spAutoFit/>
          </a:bodyPr>
          <a:lstStyle/>
          <a:p>
            <a:r>
              <a:rPr lang="en-US" b="0" dirty="0">
                <a:latin typeface="Calibri" panose="020F0502020204030204" pitchFamily="34" charset="0"/>
              </a:rPr>
              <a:t>Recall that the square root of the variance V is the standard deviation. So as with many other hypothesis tests, we’re taking the Moran’s I value in our dataset, subtracting from it its expected value, and dividing the difference by the standard deviation. This produces a standard normal random variable z.</a:t>
            </a:r>
          </a:p>
        </p:txBody>
      </p:sp>
    </p:spTree>
    <p:extLst>
      <p:ext uri="{BB962C8B-B14F-4D97-AF65-F5344CB8AC3E}">
        <p14:creationId xmlns:p14="http://schemas.microsoft.com/office/powerpoint/2010/main" val="2779455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105" y="2628900"/>
            <a:ext cx="37401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itle 1"/>
          <p:cNvSpPr>
            <a:spLocks noGrp="1"/>
          </p:cNvSpPr>
          <p:nvPr>
            <p:ph type="title" idx="4294967295"/>
          </p:nvPr>
        </p:nvSpPr>
        <p:spPr>
          <a:xfrm>
            <a:off x="457200" y="0"/>
            <a:ext cx="8229600" cy="1143000"/>
          </a:xfrm>
        </p:spPr>
        <p:txBody>
          <a:bodyPr/>
          <a:lstStyle/>
          <a:p>
            <a:pPr eaLnBrk="1" hangingPunct="1"/>
            <a:r>
              <a:rPr lang="en-US" altLang="en-US" b="1" dirty="0">
                <a:latin typeface="Calibri" panose="020F0502020204030204" pitchFamily="34" charset="0"/>
              </a:rPr>
              <a:t>First Law of Geography</a:t>
            </a:r>
          </a:p>
        </p:txBody>
      </p:sp>
      <p:sp>
        <p:nvSpPr>
          <p:cNvPr id="3076" name="Content Placeholder 2"/>
          <p:cNvSpPr>
            <a:spLocks noGrp="1"/>
          </p:cNvSpPr>
          <p:nvPr>
            <p:ph idx="4294967295"/>
          </p:nvPr>
        </p:nvSpPr>
        <p:spPr>
          <a:xfrm>
            <a:off x="228600" y="1295400"/>
            <a:ext cx="8458200" cy="2667000"/>
          </a:xfrm>
        </p:spPr>
        <p:txBody>
          <a:bodyPr/>
          <a:lstStyle/>
          <a:p>
            <a:pPr eaLnBrk="1" hangingPunct="1"/>
            <a:r>
              <a:rPr lang="en-US" altLang="en-US" sz="2800" i="1" dirty="0"/>
              <a:t>“</a:t>
            </a:r>
            <a:r>
              <a:rPr lang="en-US" altLang="en-US" sz="2800" i="1" dirty="0">
                <a:latin typeface="Calibri" panose="020F0502020204030204" pitchFamily="34" charset="0"/>
              </a:rPr>
              <a:t>Everything is related to everything else, but near things are more related than distant things.”</a:t>
            </a:r>
          </a:p>
          <a:p>
            <a:pPr marL="1200150" lvl="3" indent="-342900" eaLnBrk="1" hangingPunct="1"/>
            <a:r>
              <a:rPr lang="en-US" altLang="en-US" sz="1800" i="1" dirty="0">
                <a:latin typeface="Calibri" panose="020F0502020204030204" pitchFamily="34" charset="0"/>
              </a:rPr>
              <a:t>Waldo Tobler (1970)</a:t>
            </a:r>
          </a:p>
          <a:p>
            <a:pPr marL="1200150" lvl="3" indent="-342900" eaLnBrk="1" hangingPunct="1"/>
            <a:endParaRPr lang="en-US" altLang="en-US" sz="1800" i="1" dirty="0">
              <a:latin typeface="Calibri" panose="020F0502020204030204" pitchFamily="34" charset="0"/>
            </a:endParaRPr>
          </a:p>
          <a:p>
            <a:pPr eaLnBrk="1" hangingPunct="1"/>
            <a:r>
              <a:rPr lang="en-US" altLang="en-US" sz="2800" dirty="0">
                <a:latin typeface="Calibri" panose="020F0502020204030204" pitchFamily="34" charset="0"/>
              </a:rPr>
              <a:t>This is the basic premise behind all                                      of spatial stats</a:t>
            </a:r>
          </a:p>
        </p:txBody>
      </p:sp>
      <p:grpSp>
        <p:nvGrpSpPr>
          <p:cNvPr id="3077" name="Group 5"/>
          <p:cNvGrpSpPr>
            <a:grpSpLocks/>
          </p:cNvGrpSpPr>
          <p:nvPr/>
        </p:nvGrpSpPr>
        <p:grpSpPr bwMode="auto">
          <a:xfrm>
            <a:off x="762000" y="3886200"/>
            <a:ext cx="3048000" cy="2286000"/>
            <a:chOff x="5638800" y="3810000"/>
            <a:chExt cx="3048000" cy="2286001"/>
          </a:xfrm>
        </p:grpSpPr>
        <p:pic>
          <p:nvPicPr>
            <p:cNvPr id="3081" name="Picture 2" descr="http://upload.wikimedia.org/wikipedia/en/4/41/Waldotobler1.jpg">
              <a:hlinkClick r:id="rId4" tooltip="Waldo Tobler receiving a plaque for his contributions to geography. On the event of his November 2000 birthday. Photo by Susanna Baumgart, UCSB Geography"/>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3810000"/>
              <a:ext cx="3048000" cy="228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TextBox 4"/>
            <p:cNvSpPr txBox="1">
              <a:spLocks noChangeArrowheads="1"/>
            </p:cNvSpPr>
            <p:nvPr/>
          </p:nvSpPr>
          <p:spPr bwMode="auto">
            <a:xfrm>
              <a:off x="5638800" y="3810000"/>
              <a:ext cx="304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1200" b="0" i="1">
                  <a:solidFill>
                    <a:schemeClr val="bg1"/>
                  </a:solidFill>
                  <a:latin typeface="Calibri" panose="020F0502020204030204" pitchFamily="34" charset="0"/>
                </a:rPr>
                <a:t>Waldo Tobler</a:t>
              </a:r>
            </a:p>
          </p:txBody>
        </p:sp>
      </p:grpSp>
      <p:sp>
        <p:nvSpPr>
          <p:cNvPr id="3078" name="TextBox 6"/>
          <p:cNvSpPr txBox="1">
            <a:spLocks noChangeArrowheads="1"/>
          </p:cNvSpPr>
          <p:nvPr/>
        </p:nvSpPr>
        <p:spPr bwMode="auto">
          <a:xfrm>
            <a:off x="152400" y="6400800"/>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panose="020B0604020202020204" pitchFamily="34" charset="0"/>
              </a:defRPr>
            </a:lvl1pPr>
            <a:lvl2pPr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marL="0" lvl="1" eaLnBrk="1" hangingPunct="1"/>
            <a:r>
              <a:rPr lang="en-US" altLang="en-US" sz="1200" b="0" i="1" dirty="0">
                <a:latin typeface="Calibri" panose="020F0502020204030204" pitchFamily="34" charset="0"/>
              </a:rPr>
              <a:t>Reference: </a:t>
            </a:r>
            <a:r>
              <a:rPr lang="en-US" altLang="en-US" sz="1200" b="0" dirty="0">
                <a:latin typeface="Calibri" panose="020F0502020204030204" pitchFamily="34" charset="0"/>
              </a:rPr>
              <a:t>TOBLER, W. R. (1970). "A computer movie simulating urban growth in the Detroit region". Economic Geography, 46(2): 234-240.</a:t>
            </a:r>
            <a:endParaRPr lang="en-US" altLang="en-US" sz="1200" b="0" i="1" dirty="0">
              <a:latin typeface="Calibri" panose="020F0502020204030204" pitchFamily="34" charset="0"/>
            </a:endParaRPr>
          </a:p>
        </p:txBody>
      </p:sp>
      <p:sp>
        <p:nvSpPr>
          <p:cNvPr id="3079" name="Text Box 9"/>
          <p:cNvSpPr txBox="1">
            <a:spLocks noChangeArrowheads="1"/>
          </p:cNvSpPr>
          <p:nvPr/>
        </p:nvSpPr>
        <p:spPr bwMode="auto">
          <a:xfrm>
            <a:off x="5791200" y="2209800"/>
            <a:ext cx="2438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b="0" i="1" dirty="0">
                <a:latin typeface="Calibri" panose="020F0502020204030204" pitchFamily="34" charset="0"/>
              </a:rPr>
              <a:t>Median House Values (Census Block Group Level)</a:t>
            </a:r>
          </a:p>
        </p:txBody>
      </p:sp>
      <p:sp>
        <p:nvSpPr>
          <p:cNvPr id="3080" name="Text Box 10"/>
          <p:cNvSpPr txBox="1">
            <a:spLocks noChangeArrowheads="1"/>
          </p:cNvSpPr>
          <p:nvPr/>
        </p:nvSpPr>
        <p:spPr bwMode="auto">
          <a:xfrm>
            <a:off x="7010400" y="5562600"/>
            <a:ext cx="2133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b="0" dirty="0">
                <a:solidFill>
                  <a:schemeClr val="accent2"/>
                </a:solidFill>
                <a:latin typeface="Calibri" panose="020F0502020204030204" pitchFamily="34" charset="0"/>
              </a:rPr>
              <a:t>…</a:t>
            </a:r>
            <a:r>
              <a:rPr lang="en-US" altLang="en-US" b="0" i="1" dirty="0">
                <a:solidFill>
                  <a:schemeClr val="accent2"/>
                </a:solidFill>
                <a:latin typeface="Calibri" panose="020F0502020204030204" pitchFamily="34" charset="0"/>
              </a:rPr>
              <a:t>Darker colors -&gt; Higher values…</a:t>
            </a:r>
            <a:endParaRPr lang="en-US" altLang="en-US" b="0" dirty="0">
              <a:solidFill>
                <a:schemeClr val="accent2"/>
              </a:solidFill>
              <a:latin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28600" y="274638"/>
            <a:ext cx="8686800" cy="1143000"/>
          </a:xfrm>
        </p:spPr>
        <p:txBody>
          <a:bodyPr/>
          <a:lstStyle/>
          <a:p>
            <a:r>
              <a:rPr lang="en-US" altLang="en-US" sz="4000" b="1" dirty="0">
                <a:latin typeface="Calibri" panose="020F0502020204030204" pitchFamily="34" charset="0"/>
              </a:rPr>
              <a:t>Problems With Procedure Above</a:t>
            </a:r>
          </a:p>
        </p:txBody>
      </p:sp>
      <p:sp>
        <p:nvSpPr>
          <p:cNvPr id="34819" name="Content Placeholder 2"/>
          <p:cNvSpPr>
            <a:spLocks noGrp="1"/>
          </p:cNvSpPr>
          <p:nvPr>
            <p:ph idx="1"/>
          </p:nvPr>
        </p:nvSpPr>
        <p:spPr>
          <a:xfrm>
            <a:off x="457200" y="1600200"/>
            <a:ext cx="8229600" cy="4876800"/>
          </a:xfrm>
        </p:spPr>
        <p:txBody>
          <a:bodyPr/>
          <a:lstStyle/>
          <a:p>
            <a:r>
              <a:rPr lang="en-US" altLang="en-US" sz="2400" dirty="0">
                <a:latin typeface="Calibri" panose="020F0502020204030204" pitchFamily="34" charset="0"/>
              </a:rPr>
              <a:t>Needs a sufficiently large number of observations (n&gt;30), as per Central Limit Theorem</a:t>
            </a:r>
          </a:p>
          <a:p>
            <a:r>
              <a:rPr lang="en-US" altLang="en-US" sz="2400" dirty="0">
                <a:latin typeface="Calibri" panose="020F0502020204030204" pitchFamily="34" charset="0"/>
              </a:rPr>
              <a:t>Another assumption is that each observation not have too many neighbors (i.e., weight matrix should be relatively sparse)</a:t>
            </a:r>
          </a:p>
          <a:p>
            <a:pPr lvl="1"/>
            <a:r>
              <a:rPr lang="en-US" altLang="en-US" sz="1800" dirty="0">
                <a:latin typeface="Calibri" panose="020F0502020204030204" pitchFamily="34" charset="0"/>
              </a:rPr>
              <a:t>See </a:t>
            </a:r>
            <a:r>
              <a:rPr lang="en-US" altLang="en-US" sz="1800" dirty="0" err="1">
                <a:latin typeface="Calibri" panose="020F0502020204030204" pitchFamily="34" charset="0"/>
              </a:rPr>
              <a:t>Tiefelsdorf</a:t>
            </a:r>
            <a:r>
              <a:rPr lang="en-US" altLang="en-US" sz="1800" dirty="0">
                <a:latin typeface="Calibri" panose="020F0502020204030204" pitchFamily="34" charset="0"/>
              </a:rPr>
              <a:t> (2000, Section 9.4.1), </a:t>
            </a:r>
            <a:r>
              <a:rPr lang="en-US" altLang="en-US" sz="1800" dirty="0" err="1">
                <a:latin typeface="Calibri" panose="020F0502020204030204" pitchFamily="34" charset="0"/>
              </a:rPr>
              <a:t>Anselin</a:t>
            </a:r>
            <a:r>
              <a:rPr lang="en-US" altLang="en-US" sz="1800" dirty="0">
                <a:latin typeface="Calibri" panose="020F0502020204030204" pitchFamily="34" charset="0"/>
              </a:rPr>
              <a:t> and Rey (1991) and </a:t>
            </a:r>
            <a:r>
              <a:rPr lang="en-US" altLang="en-US" sz="1800" dirty="0" err="1">
                <a:latin typeface="Calibri" panose="020F0502020204030204" pitchFamily="34" charset="0"/>
              </a:rPr>
              <a:t>Anselin</a:t>
            </a:r>
            <a:r>
              <a:rPr lang="en-US" altLang="en-US" sz="1800" dirty="0">
                <a:latin typeface="Calibri" panose="020F0502020204030204" pitchFamily="34" charset="0"/>
              </a:rPr>
              <a:t> and </a:t>
            </a:r>
            <a:r>
              <a:rPr lang="en-US" altLang="en-US" sz="1800" dirty="0" err="1">
                <a:latin typeface="Calibri" panose="020F0502020204030204" pitchFamily="34" charset="0"/>
              </a:rPr>
              <a:t>Florax</a:t>
            </a:r>
            <a:r>
              <a:rPr lang="en-US" altLang="en-US" sz="1800" dirty="0">
                <a:latin typeface="Calibri" panose="020F0502020204030204" pitchFamily="34" charset="0"/>
              </a:rPr>
              <a:t> (1995). </a:t>
            </a:r>
          </a:p>
          <a:p>
            <a:r>
              <a:rPr lang="en-US" altLang="en-US" sz="2400" dirty="0">
                <a:latin typeface="Calibri" panose="020F0502020204030204" pitchFamily="34" charset="0"/>
              </a:rPr>
              <a:t>These limitations are why random permutations tests, such as the ones available in </a:t>
            </a:r>
            <a:r>
              <a:rPr lang="en-US" altLang="en-US" sz="2400" dirty="0" err="1">
                <a:latin typeface="Calibri" panose="020F0502020204030204" pitchFamily="34" charset="0"/>
              </a:rPr>
              <a:t>GeoDA</a:t>
            </a:r>
            <a:r>
              <a:rPr lang="en-US" altLang="en-US" sz="2400" dirty="0">
                <a:latin typeface="Calibri" panose="020F0502020204030204" pitchFamily="34" charset="0"/>
              </a:rPr>
              <a:t>, are generally preferred by statisticians.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76200"/>
            <a:ext cx="8229600" cy="1143000"/>
          </a:xfrm>
        </p:spPr>
        <p:txBody>
          <a:bodyPr/>
          <a:lstStyle/>
          <a:p>
            <a:r>
              <a:rPr lang="en-US" altLang="en-US" b="1" dirty="0">
                <a:latin typeface="Calibri" panose="020F0502020204030204" pitchFamily="34" charset="0"/>
              </a:rPr>
              <a:t>Weird Patterns</a:t>
            </a:r>
          </a:p>
        </p:txBody>
      </p:sp>
      <p:pic>
        <p:nvPicPr>
          <p:cNvPr id="3584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1250"/>
            <a:ext cx="9144000" cy="572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76200"/>
            <a:ext cx="8229600" cy="1143000"/>
          </a:xfrm>
        </p:spPr>
        <p:txBody>
          <a:bodyPr/>
          <a:lstStyle/>
          <a:p>
            <a:r>
              <a:rPr lang="en-US" altLang="en-US" b="1" dirty="0">
                <a:latin typeface="Calibri" panose="020F0502020204030204" pitchFamily="34" charset="0"/>
              </a:rPr>
              <a:t>Weird Patterns Cont’d</a:t>
            </a:r>
          </a:p>
        </p:txBody>
      </p:sp>
      <p:pic>
        <p:nvPicPr>
          <p:cNvPr id="368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1143000"/>
            <a:ext cx="4792663" cy="497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222500"/>
            <a:ext cx="3827463"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b="1" dirty="0">
                <a:latin typeface="Calibri" panose="020F0502020204030204" pitchFamily="34" charset="0"/>
              </a:rPr>
              <a:t>Moran’s Scatterplot</a:t>
            </a:r>
          </a:p>
        </p:txBody>
      </p:sp>
      <p:sp>
        <p:nvSpPr>
          <p:cNvPr id="30723" name="Content Placeholder 2"/>
          <p:cNvSpPr>
            <a:spLocks noGrp="1"/>
          </p:cNvSpPr>
          <p:nvPr>
            <p:ph idx="1"/>
          </p:nvPr>
        </p:nvSpPr>
        <p:spPr>
          <a:xfrm>
            <a:off x="5116513" y="1600200"/>
            <a:ext cx="3570287" cy="5105400"/>
          </a:xfrm>
        </p:spPr>
        <p:txBody>
          <a:bodyPr/>
          <a:lstStyle/>
          <a:p>
            <a:r>
              <a:rPr lang="en-US" altLang="en-US" sz="2400" dirty="0">
                <a:latin typeface="Calibri" panose="020F0502020204030204" pitchFamily="34" charset="0"/>
              </a:rPr>
              <a:t>Weight matrix: Queen</a:t>
            </a:r>
          </a:p>
          <a:p>
            <a:r>
              <a:rPr lang="en-US" altLang="en-US" sz="2400" dirty="0">
                <a:latin typeface="Calibri" panose="020F0502020204030204" pitchFamily="34" charset="0"/>
              </a:rPr>
              <a:t>X-axis: Median Household Income</a:t>
            </a:r>
          </a:p>
          <a:p>
            <a:r>
              <a:rPr lang="en-US" altLang="en-US" sz="2400" dirty="0">
                <a:latin typeface="Calibri" panose="020F0502020204030204" pitchFamily="34" charset="0"/>
              </a:rPr>
              <a:t>Y-axis: Lagged Median Household Income </a:t>
            </a:r>
          </a:p>
          <a:p>
            <a:pPr marL="800100" lvl="2" indent="0">
              <a:buNone/>
            </a:pPr>
            <a:r>
              <a:rPr lang="en-US" altLang="en-US" sz="1600" i="1" dirty="0">
                <a:latin typeface="Calibri" panose="020F0502020204030204" pitchFamily="34" charset="0"/>
              </a:rPr>
              <a:t>(for any block group </a:t>
            </a:r>
            <a:r>
              <a:rPr lang="en-US" altLang="en-US" sz="1600" i="1" dirty="0" err="1">
                <a:latin typeface="Calibri" panose="020F0502020204030204" pitchFamily="34" charset="0"/>
              </a:rPr>
              <a:t>i</a:t>
            </a:r>
            <a:r>
              <a:rPr lang="en-US" altLang="en-US" sz="1600" i="1" dirty="0">
                <a:latin typeface="Calibri" panose="020F0502020204030204" pitchFamily="34" charset="0"/>
              </a:rPr>
              <a:t>, lagged median household income is the average of median household income in all block groups that are queen neighbors of </a:t>
            </a:r>
            <a:r>
              <a:rPr lang="en-US" altLang="en-US" sz="1600" i="1" dirty="0" err="1">
                <a:latin typeface="Calibri" panose="020F0502020204030204" pitchFamily="34" charset="0"/>
              </a:rPr>
              <a:t>i</a:t>
            </a:r>
            <a:r>
              <a:rPr lang="en-US" altLang="en-US" sz="1600" i="1" dirty="0">
                <a:latin typeface="Calibri" panose="020F0502020204030204" pitchFamily="34" charset="0"/>
              </a:rPr>
              <a:t>)</a:t>
            </a:r>
          </a:p>
        </p:txBody>
      </p:sp>
      <p:pic>
        <p:nvPicPr>
          <p:cNvPr id="307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4887913"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228600"/>
            <a:ext cx="7772400" cy="609600"/>
          </a:xfrm>
        </p:spPr>
        <p:txBody>
          <a:bodyPr/>
          <a:lstStyle/>
          <a:p>
            <a:pPr eaLnBrk="1" hangingPunct="1"/>
            <a:r>
              <a:rPr lang="en-US" altLang="en-US" b="1" dirty="0">
                <a:latin typeface="Calibri" panose="020F0502020204030204" pitchFamily="34" charset="0"/>
              </a:rPr>
              <a:t>Geary’s C (Contiguity) Ratio</a:t>
            </a:r>
          </a:p>
        </p:txBody>
      </p:sp>
      <p:sp>
        <p:nvSpPr>
          <p:cNvPr id="24579" name="Rectangle 3"/>
          <p:cNvSpPr>
            <a:spLocks noGrp="1" noChangeArrowheads="1"/>
          </p:cNvSpPr>
          <p:nvPr>
            <p:ph type="body" idx="1"/>
          </p:nvPr>
        </p:nvSpPr>
        <p:spPr>
          <a:xfrm>
            <a:off x="457200" y="990600"/>
            <a:ext cx="8458200" cy="4114800"/>
          </a:xfrm>
        </p:spPr>
        <p:txBody>
          <a:bodyPr/>
          <a:lstStyle/>
          <a:p>
            <a:pPr eaLnBrk="1" hangingPunct="1">
              <a:lnSpc>
                <a:spcPct val="90000"/>
              </a:lnSpc>
            </a:pPr>
            <a:r>
              <a:rPr lang="en-US" altLang="en-US" sz="2400" dirty="0">
                <a:latin typeface="Calibri" panose="020F0502020204030204" pitchFamily="34" charset="0"/>
              </a:rPr>
              <a:t>Calculation is similar to Moran’s I, </a:t>
            </a:r>
          </a:p>
          <a:p>
            <a:pPr lvl="1" eaLnBrk="1" hangingPunct="1">
              <a:lnSpc>
                <a:spcPct val="90000"/>
              </a:lnSpc>
            </a:pPr>
            <a:r>
              <a:rPr lang="en-US" altLang="en-US" sz="2000" dirty="0">
                <a:latin typeface="Calibri" panose="020F0502020204030204" pitchFamily="34" charset="0"/>
              </a:rPr>
              <a:t>For Moran, the cross-product is based on the deviations from the mean for the two location values</a:t>
            </a:r>
          </a:p>
          <a:p>
            <a:pPr lvl="1" eaLnBrk="1" hangingPunct="1">
              <a:lnSpc>
                <a:spcPct val="90000"/>
              </a:lnSpc>
            </a:pPr>
            <a:r>
              <a:rPr lang="en-US" altLang="en-US" sz="2000" dirty="0">
                <a:latin typeface="Calibri" panose="020F0502020204030204" pitchFamily="34" charset="0"/>
              </a:rPr>
              <a:t>For Geary, the cross-product uses the actual values themselves at each location </a:t>
            </a:r>
          </a:p>
          <a:p>
            <a:pPr eaLnBrk="1" hangingPunct="1">
              <a:lnSpc>
                <a:spcPct val="90000"/>
              </a:lnSpc>
            </a:pPr>
            <a:endParaRPr lang="en-US" altLang="en-US" sz="2400" dirty="0">
              <a:latin typeface="Calibri" panose="020F0502020204030204" pitchFamily="34" charset="0"/>
            </a:endParaRPr>
          </a:p>
          <a:p>
            <a:pPr eaLnBrk="1" hangingPunct="1">
              <a:lnSpc>
                <a:spcPct val="90000"/>
              </a:lnSpc>
            </a:pPr>
            <a:endParaRPr lang="en-US" altLang="en-US" sz="2400" dirty="0">
              <a:latin typeface="Calibri" panose="020F0502020204030204" pitchFamily="34" charset="0"/>
            </a:endParaRPr>
          </a:p>
          <a:p>
            <a:pPr eaLnBrk="1" hangingPunct="1">
              <a:lnSpc>
                <a:spcPct val="90000"/>
              </a:lnSpc>
            </a:pPr>
            <a:r>
              <a:rPr lang="en-US" altLang="en-US" sz="2400" dirty="0">
                <a:latin typeface="Calibri" panose="020F0502020204030204" pitchFamily="34" charset="0"/>
              </a:rPr>
              <a:t>Geary’s C varies on a scale from 0 to 2</a:t>
            </a:r>
          </a:p>
          <a:p>
            <a:pPr lvl="1" eaLnBrk="1" hangingPunct="1">
              <a:lnSpc>
                <a:spcPct val="90000"/>
              </a:lnSpc>
            </a:pPr>
            <a:r>
              <a:rPr lang="en-US" altLang="en-US" sz="2000" dirty="0">
                <a:latin typeface="Calibri" panose="020F0502020204030204" pitchFamily="34" charset="0"/>
              </a:rPr>
              <a:t>C of approximately 1 indicates no autocorrelation/random</a:t>
            </a:r>
          </a:p>
          <a:p>
            <a:pPr lvl="1" eaLnBrk="1" hangingPunct="1">
              <a:lnSpc>
                <a:spcPct val="90000"/>
              </a:lnSpc>
            </a:pPr>
            <a:r>
              <a:rPr lang="en-US" altLang="en-US" sz="2000" dirty="0">
                <a:latin typeface="Calibri" panose="020F0502020204030204" pitchFamily="34" charset="0"/>
              </a:rPr>
              <a:t>C of  0 indicates perfect </a:t>
            </a:r>
            <a:r>
              <a:rPr lang="en-US" altLang="en-US" sz="2000" u="sng" dirty="0">
                <a:latin typeface="Calibri" panose="020F0502020204030204" pitchFamily="34" charset="0"/>
              </a:rPr>
              <a:t>positive</a:t>
            </a:r>
            <a:r>
              <a:rPr lang="en-US" altLang="en-US" sz="2000" dirty="0">
                <a:latin typeface="Calibri" panose="020F0502020204030204" pitchFamily="34" charset="0"/>
              </a:rPr>
              <a:t> autocorrelation/clustered</a:t>
            </a:r>
          </a:p>
          <a:p>
            <a:pPr lvl="1" eaLnBrk="1" hangingPunct="1">
              <a:lnSpc>
                <a:spcPct val="90000"/>
              </a:lnSpc>
            </a:pPr>
            <a:r>
              <a:rPr lang="en-US" altLang="en-US" sz="2000" dirty="0">
                <a:latin typeface="Calibri" panose="020F0502020204030204" pitchFamily="34" charset="0"/>
              </a:rPr>
              <a:t>C of 2 indicates perfect </a:t>
            </a:r>
            <a:r>
              <a:rPr lang="en-US" altLang="en-US" sz="2000" u="sng" dirty="0">
                <a:latin typeface="Calibri" panose="020F0502020204030204" pitchFamily="34" charset="0"/>
              </a:rPr>
              <a:t>negative</a:t>
            </a:r>
            <a:r>
              <a:rPr lang="en-US" altLang="en-US" sz="2000" dirty="0">
                <a:latin typeface="Calibri" panose="020F0502020204030204" pitchFamily="34" charset="0"/>
              </a:rPr>
              <a:t> autocorrelation/dispersed</a:t>
            </a:r>
          </a:p>
          <a:p>
            <a:pPr eaLnBrk="1" hangingPunct="1">
              <a:lnSpc>
                <a:spcPct val="90000"/>
              </a:lnSpc>
            </a:pPr>
            <a:r>
              <a:rPr lang="en-US" altLang="en-US" sz="2400" dirty="0">
                <a:latin typeface="Calibri" panose="020F0502020204030204" pitchFamily="34" charset="0"/>
              </a:rPr>
              <a:t>Can convert to a   -/+1 scale by:  calculating C* = 1 - C</a:t>
            </a:r>
          </a:p>
          <a:p>
            <a:pPr eaLnBrk="1" hangingPunct="1">
              <a:lnSpc>
                <a:spcPct val="90000"/>
              </a:lnSpc>
            </a:pPr>
            <a:r>
              <a:rPr lang="en-US" altLang="en-US" sz="2400" dirty="0">
                <a:latin typeface="Calibri" panose="020F0502020204030204" pitchFamily="34" charset="0"/>
              </a:rPr>
              <a:t>Moran’s I is usually preferred over Geary’s C</a:t>
            </a:r>
          </a:p>
          <a:p>
            <a:pPr lvl="1" eaLnBrk="1" hangingPunct="1">
              <a:lnSpc>
                <a:spcPct val="90000"/>
              </a:lnSpc>
              <a:buFontTx/>
              <a:buNone/>
            </a:pPr>
            <a:endParaRPr lang="en-US" altLang="en-US" sz="2000" dirty="0">
              <a:latin typeface="Calibri" panose="020F0502020204030204" pitchFamily="34" charset="0"/>
            </a:endParaRPr>
          </a:p>
        </p:txBody>
      </p:sp>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514600"/>
            <a:ext cx="3086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 Box 5"/>
          <p:cNvSpPr txBox="1">
            <a:spLocks noChangeArrowheads="1"/>
          </p:cNvSpPr>
          <p:nvPr/>
        </p:nvSpPr>
        <p:spPr bwMode="auto">
          <a:xfrm>
            <a:off x="0" y="6477000"/>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b="0" i="1" dirty="0">
                <a:latin typeface="Calibri" panose="020F0502020204030204" pitchFamily="34" charset="0"/>
              </a:rPr>
              <a:t>Note: Slide shamelessly stolen from Dr. Ron Briggs (UT Dallas)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0"/>
            <a:ext cx="9144000" cy="914400"/>
          </a:xfrm>
        </p:spPr>
        <p:txBody>
          <a:bodyPr/>
          <a:lstStyle/>
          <a:p>
            <a:pPr eaLnBrk="1" hangingPunct="1"/>
            <a:r>
              <a:rPr lang="en-US" altLang="en-US" sz="4000" b="1" dirty="0">
                <a:latin typeface="Calibri" panose="020F0502020204030204" pitchFamily="34" charset="0"/>
              </a:rPr>
              <a:t>Issues with Spatial Analysis</a:t>
            </a:r>
          </a:p>
        </p:txBody>
      </p:sp>
      <p:sp>
        <p:nvSpPr>
          <p:cNvPr id="27651" name="Rectangle 3"/>
          <p:cNvSpPr>
            <a:spLocks noGrp="1" noChangeArrowheads="1"/>
          </p:cNvSpPr>
          <p:nvPr>
            <p:ph type="body" idx="1"/>
          </p:nvPr>
        </p:nvSpPr>
        <p:spPr>
          <a:xfrm>
            <a:off x="381000" y="914400"/>
            <a:ext cx="8458200" cy="5410200"/>
          </a:xfrm>
        </p:spPr>
        <p:txBody>
          <a:bodyPr/>
          <a:lstStyle/>
          <a:p>
            <a:pPr eaLnBrk="1" hangingPunct="1">
              <a:lnSpc>
                <a:spcPct val="80000"/>
              </a:lnSpc>
            </a:pPr>
            <a:r>
              <a:rPr lang="en-US" altLang="en-US" sz="2800" dirty="0">
                <a:latin typeface="Calibri" panose="020F0502020204030204" pitchFamily="34" charset="0"/>
              </a:rPr>
              <a:t>Modifiable areal unit problem (MAUP)</a:t>
            </a:r>
          </a:p>
          <a:p>
            <a:pPr lvl="1" eaLnBrk="1" hangingPunct="1">
              <a:lnSpc>
                <a:spcPct val="80000"/>
              </a:lnSpc>
            </a:pPr>
            <a:r>
              <a:rPr lang="en-US" altLang="en-US" sz="2000" dirty="0">
                <a:latin typeface="Calibri" panose="020F0502020204030204" pitchFamily="34" charset="0"/>
              </a:rPr>
              <a:t>Results may depend on the areal unit used</a:t>
            </a:r>
          </a:p>
          <a:p>
            <a:pPr lvl="2" eaLnBrk="1" hangingPunct="1">
              <a:lnSpc>
                <a:spcPct val="80000"/>
              </a:lnSpc>
            </a:pPr>
            <a:r>
              <a:rPr lang="en-US" altLang="en-US" sz="1800" dirty="0">
                <a:latin typeface="Calibri" panose="020F0502020204030204" pitchFamily="34" charset="0"/>
              </a:rPr>
              <a:t>Census tracts versus counties (scale issue)</a:t>
            </a:r>
          </a:p>
          <a:p>
            <a:pPr lvl="2" eaLnBrk="1" hangingPunct="1">
              <a:lnSpc>
                <a:spcPct val="80000"/>
              </a:lnSpc>
            </a:pPr>
            <a:r>
              <a:rPr lang="en-US" altLang="en-US" sz="1800" dirty="0">
                <a:latin typeface="Calibri" panose="020F0502020204030204" pitchFamily="34" charset="0"/>
              </a:rPr>
              <a:t>Census tracts versus zip codes (not a scale issue)</a:t>
            </a:r>
          </a:p>
          <a:p>
            <a:pPr lvl="1" eaLnBrk="1" hangingPunct="1">
              <a:lnSpc>
                <a:spcPct val="80000"/>
              </a:lnSpc>
            </a:pPr>
            <a:r>
              <a:rPr lang="en-US" altLang="en-US" sz="2200" dirty="0">
                <a:latin typeface="Calibri" panose="020F0502020204030204" pitchFamily="34" charset="0"/>
              </a:rPr>
              <a:t>Gerrymandering:</a:t>
            </a:r>
          </a:p>
          <a:p>
            <a:pPr lvl="2" eaLnBrk="1" hangingPunct="1">
              <a:lnSpc>
                <a:spcPct val="80000"/>
              </a:lnSpc>
            </a:pPr>
            <a:r>
              <a:rPr lang="en-US" altLang="en-US" sz="1400" dirty="0">
                <a:latin typeface="Calibri" panose="020F0502020204030204" pitchFamily="34" charset="0"/>
                <a:hlinkClick r:id="rId3"/>
              </a:rPr>
              <a:t>https://www.washingtonpost.com/news/wonk/wp/2016/01/13/this-is-actually-what-america-would-look-like-without-gerrymandering/?utm_term=.5838f20a39ff</a:t>
            </a:r>
            <a:r>
              <a:rPr lang="en-US" altLang="en-US" sz="1800" dirty="0">
                <a:latin typeface="Calibri" panose="020F0502020204030204" pitchFamily="34" charset="0"/>
              </a:rPr>
              <a:t> </a:t>
            </a:r>
          </a:p>
          <a:p>
            <a:pPr eaLnBrk="1" hangingPunct="1">
              <a:lnSpc>
                <a:spcPct val="80000"/>
              </a:lnSpc>
            </a:pPr>
            <a:r>
              <a:rPr lang="en-US" altLang="en-US" sz="2800" dirty="0">
                <a:latin typeface="Calibri" panose="020F0502020204030204" pitchFamily="34" charset="0"/>
              </a:rPr>
              <a:t>Ecological fallacy</a:t>
            </a:r>
          </a:p>
          <a:p>
            <a:pPr lvl="1" eaLnBrk="1" hangingPunct="1">
              <a:lnSpc>
                <a:spcPct val="80000"/>
              </a:lnSpc>
            </a:pPr>
            <a:r>
              <a:rPr lang="en-US" altLang="en-US" sz="2000" dirty="0">
                <a:latin typeface="Calibri" panose="020F0502020204030204" pitchFamily="34" charset="0"/>
              </a:rPr>
              <a:t>Results obtained from aggregated data (e.g. census tracts) cannot be assumed to apply to individual people</a:t>
            </a:r>
          </a:p>
          <a:p>
            <a:pPr lvl="1" eaLnBrk="1" hangingPunct="1">
              <a:lnSpc>
                <a:spcPct val="80000"/>
              </a:lnSpc>
            </a:pPr>
            <a:r>
              <a:rPr lang="en-US" altLang="en-US" sz="2000" dirty="0">
                <a:latin typeface="Calibri" panose="020F0502020204030204" pitchFamily="34" charset="0"/>
              </a:rPr>
              <a:t>A special case of the MAUP problem</a:t>
            </a:r>
          </a:p>
          <a:p>
            <a:pPr lvl="1" eaLnBrk="1" hangingPunct="1">
              <a:lnSpc>
                <a:spcPct val="80000"/>
              </a:lnSpc>
            </a:pPr>
            <a:r>
              <a:rPr lang="en-US" altLang="en-US" sz="2000" dirty="0">
                <a:latin typeface="Calibri" panose="020F0502020204030204" pitchFamily="34" charset="0"/>
              </a:rPr>
              <a:t>Encountered in spatial and non-spatial analysis</a:t>
            </a:r>
          </a:p>
          <a:p>
            <a:pPr eaLnBrk="1" hangingPunct="1">
              <a:lnSpc>
                <a:spcPct val="80000"/>
              </a:lnSpc>
            </a:pPr>
            <a:r>
              <a:rPr lang="en-US" altLang="en-US" sz="2800" dirty="0" err="1">
                <a:latin typeface="Calibri" panose="020F0502020204030204" pitchFamily="34" charset="0"/>
              </a:rPr>
              <a:t>Nonuniformity</a:t>
            </a:r>
            <a:r>
              <a:rPr lang="en-US" altLang="en-US" sz="2800" dirty="0">
                <a:latin typeface="Calibri" panose="020F0502020204030204" pitchFamily="34" charset="0"/>
              </a:rPr>
              <a:t> of space and edge issues</a:t>
            </a:r>
          </a:p>
          <a:p>
            <a:pPr lvl="1" eaLnBrk="1" hangingPunct="1">
              <a:lnSpc>
                <a:spcPct val="80000"/>
              </a:lnSpc>
            </a:pPr>
            <a:r>
              <a:rPr lang="en-US" altLang="en-US" sz="2000" dirty="0">
                <a:latin typeface="Calibri" panose="020F0502020204030204" pitchFamily="34" charset="0"/>
              </a:rPr>
              <a:t>Phenomena are not distributed evenly in space</a:t>
            </a:r>
          </a:p>
          <a:p>
            <a:pPr lvl="2" eaLnBrk="1" hangingPunct="1">
              <a:lnSpc>
                <a:spcPct val="80000"/>
              </a:lnSpc>
            </a:pPr>
            <a:r>
              <a:rPr lang="en-US" altLang="en-US" sz="1800" dirty="0">
                <a:latin typeface="Calibri" panose="020F0502020204030204" pitchFamily="34" charset="0"/>
              </a:rPr>
              <a:t>Bank robberies cluster because they can only happen at banks!</a:t>
            </a:r>
          </a:p>
          <a:p>
            <a:pPr lvl="1" eaLnBrk="1" hangingPunct="1">
              <a:lnSpc>
                <a:spcPct val="80000"/>
              </a:lnSpc>
            </a:pPr>
            <a:r>
              <a:rPr lang="en-US" altLang="en-US" sz="2000" dirty="0">
                <a:latin typeface="Calibri" panose="020F0502020204030204" pitchFamily="34" charset="0"/>
              </a:rPr>
              <a:t>Edges beyond which there are no data can significantly affect results (think weights for tracts along the border!)</a:t>
            </a:r>
          </a:p>
        </p:txBody>
      </p:sp>
      <p:sp>
        <p:nvSpPr>
          <p:cNvPr id="27652" name="Text Box 4"/>
          <p:cNvSpPr txBox="1">
            <a:spLocks noChangeArrowheads="1"/>
          </p:cNvSpPr>
          <p:nvPr/>
        </p:nvSpPr>
        <p:spPr bwMode="auto">
          <a:xfrm>
            <a:off x="0" y="6096000"/>
            <a:ext cx="91440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b="0" i="1" dirty="0">
                <a:latin typeface="Calibri" panose="020F0502020204030204" pitchFamily="34" charset="0"/>
              </a:rPr>
              <a:t>Note: Slide edited from a presentation by Dr. Ron Briggs (UT Dallas)</a:t>
            </a:r>
          </a:p>
          <a:p>
            <a:pPr eaLnBrk="1" hangingPunct="1">
              <a:spcBef>
                <a:spcPct val="50000"/>
              </a:spcBef>
            </a:pPr>
            <a:r>
              <a:rPr lang="en-US" altLang="en-US" b="0" i="1" dirty="0">
                <a:latin typeface="Calibri" panose="020F0502020204030204" pitchFamily="34" charset="0"/>
              </a:rPr>
              <a:t>See also: Chapter 2, O’Sullivan &amp; Unwin</a:t>
            </a:r>
            <a:endParaRPr lang="en-US" altLang="en-US" dirty="0">
              <a:latin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152400"/>
            <a:ext cx="8229600" cy="639763"/>
          </a:xfrm>
        </p:spPr>
        <p:txBody>
          <a:bodyPr/>
          <a:lstStyle/>
          <a:p>
            <a:r>
              <a:rPr lang="en-US" altLang="en-US" b="1" dirty="0">
                <a:latin typeface="Calibri" panose="020F0502020204030204" pitchFamily="34" charset="0"/>
              </a:rPr>
              <a:t>A Closer Look at MAUP</a:t>
            </a:r>
          </a:p>
        </p:txBody>
      </p:sp>
      <p:pic>
        <p:nvPicPr>
          <p:cNvPr id="286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75" y="979488"/>
            <a:ext cx="8035925"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Box 4"/>
          <p:cNvSpPr txBox="1">
            <a:spLocks noChangeArrowheads="1"/>
          </p:cNvSpPr>
          <p:nvPr/>
        </p:nvSpPr>
        <p:spPr bwMode="auto">
          <a:xfrm>
            <a:off x="381000" y="1066800"/>
            <a:ext cx="2743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i="1" dirty="0">
                <a:latin typeface="Calibri" panose="020F0502020204030204" pitchFamily="34" charset="0"/>
              </a:rPr>
              <a:t>Median House Sale Price in Philadelphia, 2007. Block Group Level Data.</a:t>
            </a:r>
          </a:p>
        </p:txBody>
      </p:sp>
      <p:sp>
        <p:nvSpPr>
          <p:cNvPr id="28677" name="TextBox 5"/>
          <p:cNvSpPr txBox="1">
            <a:spLocks noChangeArrowheads="1"/>
          </p:cNvSpPr>
          <p:nvPr/>
        </p:nvSpPr>
        <p:spPr bwMode="auto">
          <a:xfrm>
            <a:off x="7315200" y="4572000"/>
            <a:ext cx="1828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i="1" dirty="0">
                <a:latin typeface="Calibri" panose="020F0502020204030204" pitchFamily="34" charset="0"/>
              </a:rPr>
              <a:t>Queen Weight Matrix Used</a:t>
            </a:r>
          </a:p>
        </p:txBody>
      </p:sp>
      <p:sp>
        <p:nvSpPr>
          <p:cNvPr id="28678" name="TextBox 6"/>
          <p:cNvSpPr txBox="1">
            <a:spLocks noChangeArrowheads="1"/>
          </p:cNvSpPr>
          <p:nvPr/>
        </p:nvSpPr>
        <p:spPr bwMode="auto">
          <a:xfrm>
            <a:off x="3200400" y="5562600"/>
            <a:ext cx="1981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i="1" dirty="0">
                <a:latin typeface="Calibri" panose="020F0502020204030204" pitchFamily="34" charset="0"/>
              </a:rPr>
              <a:t>Data Source: </a:t>
            </a:r>
          </a:p>
          <a:p>
            <a:pPr eaLnBrk="1" hangingPunct="1"/>
            <a:r>
              <a:rPr lang="en-US" altLang="en-US" b="0" i="1" dirty="0">
                <a:latin typeface="Calibri" panose="020F0502020204030204" pitchFamily="34" charset="0"/>
              </a:rPr>
              <a:t>Cartographic Modeling Lab</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52400" y="152400"/>
            <a:ext cx="8763000" cy="639763"/>
          </a:xfrm>
        </p:spPr>
        <p:txBody>
          <a:bodyPr/>
          <a:lstStyle/>
          <a:p>
            <a:r>
              <a:rPr lang="en-US" altLang="en-US" b="1" dirty="0"/>
              <a:t>A Closer Look at MAUP (Cont’d)</a:t>
            </a:r>
          </a:p>
        </p:txBody>
      </p:sp>
      <p:pic>
        <p:nvPicPr>
          <p:cNvPr id="296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7791450" cy="558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Box 5"/>
          <p:cNvSpPr txBox="1">
            <a:spLocks noChangeArrowheads="1"/>
          </p:cNvSpPr>
          <p:nvPr/>
        </p:nvSpPr>
        <p:spPr bwMode="auto">
          <a:xfrm>
            <a:off x="8001000" y="4572000"/>
            <a:ext cx="1143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i="1" dirty="0">
                <a:latin typeface="Calibri" panose="020F0502020204030204" pitchFamily="34" charset="0"/>
              </a:rPr>
              <a:t>Queen Weight Matrix Used</a:t>
            </a:r>
          </a:p>
        </p:txBody>
      </p:sp>
      <p:sp>
        <p:nvSpPr>
          <p:cNvPr id="29701" name="TextBox 6"/>
          <p:cNvSpPr txBox="1">
            <a:spLocks noChangeArrowheads="1"/>
          </p:cNvSpPr>
          <p:nvPr/>
        </p:nvSpPr>
        <p:spPr bwMode="auto">
          <a:xfrm>
            <a:off x="381000" y="1066800"/>
            <a:ext cx="3048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i="1" dirty="0">
                <a:latin typeface="Calibri" panose="020F0502020204030204" pitchFamily="34" charset="0"/>
              </a:rPr>
              <a:t>Median House Sale Price in Philadelphia, 2007. Zip Code Tabulation Area Level Data.</a:t>
            </a:r>
          </a:p>
        </p:txBody>
      </p:sp>
      <p:sp>
        <p:nvSpPr>
          <p:cNvPr id="29702" name="TextBox 7"/>
          <p:cNvSpPr txBox="1">
            <a:spLocks noChangeArrowheads="1"/>
          </p:cNvSpPr>
          <p:nvPr/>
        </p:nvSpPr>
        <p:spPr bwMode="auto">
          <a:xfrm>
            <a:off x="3200400" y="5562600"/>
            <a:ext cx="1981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i="1" dirty="0">
                <a:latin typeface="Calibri" panose="020F0502020204030204" pitchFamily="34" charset="0"/>
              </a:rPr>
              <a:t>Data Source: </a:t>
            </a:r>
          </a:p>
          <a:p>
            <a:pPr eaLnBrk="1" hangingPunct="1"/>
            <a:r>
              <a:rPr lang="en-US" altLang="en-US" b="0" i="1" dirty="0">
                <a:latin typeface="Calibri" panose="020F0502020204030204" pitchFamily="34" charset="0"/>
              </a:rPr>
              <a:t>Cartographic Modeling Lab</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i.imgur.com/mb49uP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33400"/>
            <a:ext cx="8672878" cy="6172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6200" y="6488668"/>
            <a:ext cx="4609019" cy="369332"/>
          </a:xfrm>
          <a:prstGeom prst="rect">
            <a:avLst/>
          </a:prstGeom>
        </p:spPr>
        <p:txBody>
          <a:bodyPr wrap="none">
            <a:spAutoFit/>
          </a:bodyPr>
          <a:lstStyle/>
          <a:p>
            <a:r>
              <a:rPr lang="en-US" dirty="0"/>
              <a:t>Source: </a:t>
            </a:r>
            <a:r>
              <a:rPr lang="en-US" dirty="0">
                <a:hlinkClick r:id="rId3"/>
              </a:rPr>
              <a:t>http://i.imgur.com/mb49uP9.jpg</a:t>
            </a:r>
            <a:endParaRPr lang="en-US" dirty="0"/>
          </a:p>
        </p:txBody>
      </p:sp>
    </p:spTree>
    <p:extLst>
      <p:ext uri="{BB962C8B-B14F-4D97-AF65-F5344CB8AC3E}">
        <p14:creationId xmlns:p14="http://schemas.microsoft.com/office/powerpoint/2010/main" val="4021246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868362"/>
          </a:xfrm>
        </p:spPr>
        <p:txBody>
          <a:bodyPr/>
          <a:lstStyle/>
          <a:p>
            <a:r>
              <a:rPr lang="en-US" altLang="en-US" b="1" dirty="0">
                <a:latin typeface="Calibri" panose="020F0502020204030204" pitchFamily="34" charset="0"/>
              </a:rPr>
              <a:t>A Closer Look at Gerrymandering</a:t>
            </a:r>
            <a:endParaRPr lang="en-US" dirty="0"/>
          </a:p>
        </p:txBody>
      </p:sp>
      <p:pic>
        <p:nvPicPr>
          <p:cNvPr id="23554" name="Picture 2" descr="Image result for gerrymandering ma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44562"/>
            <a:ext cx="7848600" cy="588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406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a:xfrm>
            <a:off x="457200" y="228600"/>
            <a:ext cx="8229600" cy="639763"/>
          </a:xfrm>
        </p:spPr>
        <p:txBody>
          <a:bodyPr/>
          <a:lstStyle/>
          <a:p>
            <a:pPr eaLnBrk="1" hangingPunct="1"/>
            <a:r>
              <a:rPr lang="en-US" altLang="en-US" sz="4000" b="1" dirty="0">
                <a:latin typeface="Calibri" panose="020F0502020204030204" pitchFamily="34" charset="0"/>
              </a:rPr>
              <a:t>Spatial Autocorrelation (SA)</a:t>
            </a:r>
          </a:p>
        </p:txBody>
      </p:sp>
      <p:sp>
        <p:nvSpPr>
          <p:cNvPr id="3" name="Content Placeholder 2"/>
          <p:cNvSpPr>
            <a:spLocks noGrp="1"/>
          </p:cNvSpPr>
          <p:nvPr>
            <p:ph idx="4294967295"/>
          </p:nvPr>
        </p:nvSpPr>
        <p:spPr/>
        <p:txBody>
          <a:bodyPr>
            <a:normAutofit lnSpcReduction="10000"/>
          </a:bodyPr>
          <a:lstStyle/>
          <a:p>
            <a:pPr eaLnBrk="1" hangingPunct="1">
              <a:defRPr/>
            </a:pPr>
            <a:r>
              <a:rPr lang="en-US" sz="2000" dirty="0">
                <a:latin typeface="Calibri" panose="020F0502020204030204" pitchFamily="34" charset="0"/>
              </a:rPr>
              <a:t>Similar to correlation, but…</a:t>
            </a:r>
          </a:p>
          <a:p>
            <a:pPr lvl="1" eaLnBrk="1" hangingPunct="1">
              <a:defRPr/>
            </a:pPr>
            <a:r>
              <a:rPr lang="en-US" sz="1800" dirty="0">
                <a:latin typeface="Calibri" panose="020F0502020204030204" pitchFamily="34" charset="0"/>
              </a:rPr>
              <a:t>Instead of examining the association between two variables, we look at the relationship of values </a:t>
            </a:r>
            <a:r>
              <a:rPr lang="en-US" sz="1800" i="1" dirty="0">
                <a:latin typeface="Calibri" panose="020F0502020204030204" pitchFamily="34" charset="0"/>
              </a:rPr>
              <a:t>within </a:t>
            </a:r>
            <a:r>
              <a:rPr lang="en-US" sz="1800" dirty="0">
                <a:latin typeface="Calibri" panose="020F0502020204030204" pitchFamily="34" charset="0"/>
              </a:rPr>
              <a:t>a single variable at nearby locations</a:t>
            </a:r>
          </a:p>
          <a:p>
            <a:pPr eaLnBrk="1" hangingPunct="1">
              <a:defRPr/>
            </a:pPr>
            <a:r>
              <a:rPr lang="en-US" sz="2000" dirty="0">
                <a:latin typeface="Calibri" panose="020F0502020204030204" pitchFamily="34" charset="0"/>
              </a:rPr>
              <a:t>There is said to be (positive) </a:t>
            </a:r>
            <a:r>
              <a:rPr lang="en-US" sz="2000" i="1" dirty="0">
                <a:latin typeface="Calibri" panose="020F0502020204030204" pitchFamily="34" charset="0"/>
              </a:rPr>
              <a:t>spatial </a:t>
            </a:r>
            <a:r>
              <a:rPr lang="en-US" sz="2000" dirty="0">
                <a:latin typeface="Calibri" panose="020F0502020204030204" pitchFamily="34" charset="0"/>
              </a:rPr>
              <a:t>autocorrelation in a variable if observations that are closer to each other in space have related values (i.e., recall Tobler’s Law)</a:t>
            </a:r>
          </a:p>
          <a:p>
            <a:pPr eaLnBrk="1" hangingPunct="1">
              <a:defRPr/>
            </a:pPr>
            <a:r>
              <a:rPr lang="en-US" sz="2000" dirty="0">
                <a:latin typeface="Calibri" panose="020F0502020204030204" pitchFamily="34" charset="0"/>
              </a:rPr>
              <a:t>There is said to be </a:t>
            </a:r>
            <a:r>
              <a:rPr lang="en-US" sz="2000" i="1" dirty="0">
                <a:latin typeface="Calibri" panose="020F0502020204030204" pitchFamily="34" charset="0"/>
              </a:rPr>
              <a:t>negative </a:t>
            </a:r>
            <a:r>
              <a:rPr lang="en-US" sz="2000" dirty="0">
                <a:latin typeface="Calibri" panose="020F0502020204030204" pitchFamily="34" charset="0"/>
              </a:rPr>
              <a:t>spatial                                                     autocorrelation in a variable if                                                                    observations that are closer to each                                                                  other have markedly different values                                                                (e.g., repulsion) </a:t>
            </a:r>
          </a:p>
          <a:p>
            <a:pPr lvl="1" eaLnBrk="1" hangingPunct="1">
              <a:defRPr/>
            </a:pPr>
            <a:r>
              <a:rPr lang="en-US" sz="1800" dirty="0">
                <a:latin typeface="Calibri" panose="020F0502020204030204" pitchFamily="34" charset="0"/>
              </a:rPr>
              <a:t>Happens fairly rarely. We’ll focus on positive SA</a:t>
            </a:r>
          </a:p>
          <a:p>
            <a:pPr eaLnBrk="1" hangingPunct="1">
              <a:defRPr/>
            </a:pPr>
            <a:r>
              <a:rPr lang="en-US" sz="2000" dirty="0">
                <a:latin typeface="Calibri" panose="020F0502020204030204" pitchFamily="34" charset="0"/>
              </a:rPr>
              <a:t>Concept of </a:t>
            </a:r>
            <a:r>
              <a:rPr lang="en-US" sz="2000" i="1" dirty="0">
                <a:latin typeface="Calibri" panose="020F0502020204030204" pitchFamily="34" charset="0"/>
              </a:rPr>
              <a:t>spatial autocorrelation </a:t>
            </a:r>
            <a:r>
              <a:rPr lang="en-US" sz="2000" dirty="0">
                <a:latin typeface="Calibri" panose="020F0502020204030204" pitchFamily="34" charset="0"/>
              </a:rPr>
              <a:t>stems from </a:t>
            </a:r>
            <a:r>
              <a:rPr lang="en-US" sz="2000" i="1" dirty="0">
                <a:latin typeface="Calibri" panose="020F0502020204030204" pitchFamily="34" charset="0"/>
              </a:rPr>
              <a:t>temporal autocorrelation – </a:t>
            </a:r>
            <a:r>
              <a:rPr lang="en-US" sz="2000" dirty="0">
                <a:latin typeface="Calibri" panose="020F0502020204030204" pitchFamily="34" charset="0"/>
              </a:rPr>
              <a:t>i.e., values of a variable at points close in </a:t>
            </a:r>
            <a:r>
              <a:rPr lang="en-US" sz="2000" i="1" dirty="0">
                <a:latin typeface="Calibri" panose="020F0502020204030204" pitchFamily="34" charset="0"/>
              </a:rPr>
              <a:t>time</a:t>
            </a:r>
            <a:r>
              <a:rPr lang="en-US" sz="2000" dirty="0">
                <a:latin typeface="Calibri" panose="020F0502020204030204" pitchFamily="34" charset="0"/>
              </a:rPr>
              <a:t> will be related</a:t>
            </a:r>
          </a:p>
          <a:p>
            <a:pPr lvl="1" eaLnBrk="1" hangingPunct="1">
              <a:defRPr/>
            </a:pPr>
            <a:r>
              <a:rPr lang="en-US" sz="1800" i="1" dirty="0">
                <a:latin typeface="Calibri" panose="020F0502020204030204" pitchFamily="34" charset="0"/>
              </a:rPr>
              <a:t>Examples?</a:t>
            </a:r>
          </a:p>
        </p:txBody>
      </p:sp>
      <p:grpSp>
        <p:nvGrpSpPr>
          <p:cNvPr id="4100" name="Group 8"/>
          <p:cNvGrpSpPr>
            <a:grpSpLocks/>
          </p:cNvGrpSpPr>
          <p:nvPr/>
        </p:nvGrpSpPr>
        <p:grpSpPr bwMode="auto">
          <a:xfrm>
            <a:off x="5333697" y="3200400"/>
            <a:ext cx="3429302" cy="1752600"/>
            <a:chOff x="3122" y="1728"/>
            <a:chExt cx="2062" cy="1214"/>
          </a:xfrm>
        </p:grpSpPr>
        <p:pic>
          <p:nvPicPr>
            <p:cNvPr id="410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 y="1728"/>
              <a:ext cx="1248"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Line 6"/>
            <p:cNvSpPr>
              <a:spLocks noChangeShapeType="1"/>
            </p:cNvSpPr>
            <p:nvPr/>
          </p:nvSpPr>
          <p:spPr bwMode="auto">
            <a:xfrm>
              <a:off x="3168" y="1968"/>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3" name="Text Box 7"/>
            <p:cNvSpPr txBox="1">
              <a:spLocks noChangeArrowheads="1"/>
            </p:cNvSpPr>
            <p:nvPr/>
          </p:nvSpPr>
          <p:spPr bwMode="auto">
            <a:xfrm>
              <a:off x="3122" y="1755"/>
              <a:ext cx="670"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i="1" dirty="0">
                  <a:latin typeface="Calibri" panose="020F0502020204030204" pitchFamily="34" charset="0"/>
                </a:rPr>
                <a:t>Negative SA</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anadian Cartographic Association (CCA) on Twitter: &quot;A political viz of the modifiable  areal unit problem (MAUP) “@_cingraham: Great visual explanation of  gerrymandering http://t.co/1X8tR1YlFP”&quot; / Twit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57200"/>
            <a:ext cx="6858000" cy="5486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6248400"/>
            <a:ext cx="8382000" cy="369332"/>
          </a:xfrm>
          <a:prstGeom prst="rect">
            <a:avLst/>
          </a:prstGeom>
          <a:noFill/>
        </p:spPr>
        <p:txBody>
          <a:bodyPr wrap="square" rtlCol="0">
            <a:spAutoFit/>
          </a:bodyPr>
          <a:lstStyle/>
          <a:p>
            <a:r>
              <a:rPr lang="en-US" dirty="0"/>
              <a:t>Source: </a:t>
            </a:r>
            <a:r>
              <a:rPr lang="en-US" dirty="0">
                <a:hlinkClick r:id="rId3"/>
              </a:rPr>
              <a:t>https://twitter.com/cdncarto/status/571719993647222785</a:t>
            </a:r>
            <a:r>
              <a:rPr lang="en-US" dirty="0"/>
              <a:t> </a:t>
            </a:r>
          </a:p>
        </p:txBody>
      </p:sp>
    </p:spTree>
    <p:extLst>
      <p:ext uri="{BB962C8B-B14F-4D97-AF65-F5344CB8AC3E}">
        <p14:creationId xmlns:p14="http://schemas.microsoft.com/office/powerpoint/2010/main" val="11012914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z="4000" b="1" dirty="0"/>
              <a:t>LISA (Local Indices of Spatial Autocorrelation)</a:t>
            </a:r>
          </a:p>
        </p:txBody>
      </p:sp>
      <p:sp>
        <p:nvSpPr>
          <p:cNvPr id="25603" name="Rectangle 3"/>
          <p:cNvSpPr>
            <a:spLocks noGrp="1" noChangeArrowheads="1"/>
          </p:cNvSpPr>
          <p:nvPr>
            <p:ph type="body" idx="1"/>
          </p:nvPr>
        </p:nvSpPr>
        <p:spPr/>
        <p:txBody>
          <a:bodyPr/>
          <a:lstStyle/>
          <a:p>
            <a:pPr eaLnBrk="1" hangingPunct="1"/>
            <a:r>
              <a:rPr lang="en-US" altLang="en-US" dirty="0">
                <a:latin typeface="Calibri" panose="020F0502020204030204" pitchFamily="34" charset="0"/>
              </a:rPr>
              <a:t>Developed by Luc </a:t>
            </a:r>
            <a:r>
              <a:rPr lang="en-US" altLang="en-US" dirty="0" err="1">
                <a:latin typeface="Calibri" panose="020F0502020204030204" pitchFamily="34" charset="0"/>
              </a:rPr>
              <a:t>Anselin</a:t>
            </a:r>
            <a:r>
              <a:rPr lang="en-US" altLang="en-US" dirty="0">
                <a:latin typeface="Calibri" panose="020F0502020204030204" pitchFamily="34" charset="0"/>
              </a:rPr>
              <a:t> (creator of </a:t>
            </a:r>
            <a:r>
              <a:rPr lang="en-US" altLang="en-US" dirty="0" err="1">
                <a:latin typeface="Calibri" panose="020F0502020204030204" pitchFamily="34" charset="0"/>
              </a:rPr>
              <a:t>GeoDa</a:t>
            </a:r>
            <a:r>
              <a:rPr lang="en-US" altLang="en-US" dirty="0">
                <a:latin typeface="Calibri" panose="020F0502020204030204" pitchFamily="34" charset="0"/>
              </a:rPr>
              <a:t>)</a:t>
            </a:r>
          </a:p>
          <a:p>
            <a:pPr eaLnBrk="1" hangingPunct="1"/>
            <a:r>
              <a:rPr lang="en-US" altLang="en-US" dirty="0">
                <a:latin typeface="Calibri" panose="020F0502020204030204" pitchFamily="34" charset="0"/>
              </a:rPr>
              <a:t>Local indices of Spatial Autocorrelation: </a:t>
            </a:r>
          </a:p>
          <a:p>
            <a:pPr lvl="1" eaLnBrk="1" hangingPunct="1"/>
            <a:r>
              <a:rPr lang="en-US" altLang="en-US" dirty="0">
                <a:latin typeface="Calibri" panose="020F0502020204030204" pitchFamily="34" charset="0"/>
              </a:rPr>
              <a:t>To what extent are values at sites in vicinity of </a:t>
            </a:r>
            <a:r>
              <a:rPr lang="en-US" altLang="en-US" i="1" dirty="0" err="1">
                <a:latin typeface="Calibri" panose="020F0502020204030204" pitchFamily="34" charset="0"/>
              </a:rPr>
              <a:t>i</a:t>
            </a:r>
            <a:r>
              <a:rPr lang="en-US" altLang="en-US" dirty="0">
                <a:latin typeface="Calibri" panose="020F0502020204030204" pitchFamily="34" charset="0"/>
              </a:rPr>
              <a:t> associated with </a:t>
            </a:r>
            <a:r>
              <a:rPr lang="en-US" altLang="en-US" i="1" dirty="0" err="1">
                <a:latin typeface="Calibri" panose="020F0502020204030204" pitchFamily="34" charset="0"/>
              </a:rPr>
              <a:t>i</a:t>
            </a:r>
            <a:r>
              <a:rPr lang="en-US" altLang="en-US" i="1" dirty="0">
                <a:latin typeface="Calibri" panose="020F0502020204030204" pitchFamily="34" charset="0"/>
              </a:rPr>
              <a:t> </a:t>
            </a:r>
            <a:r>
              <a:rPr lang="en-US" altLang="en-US" dirty="0">
                <a:latin typeface="Calibri" panose="020F0502020204030204" pitchFamily="34" charset="0"/>
              </a:rPr>
              <a:t>?</a:t>
            </a:r>
          </a:p>
          <a:p>
            <a:pPr eaLnBrk="1" hangingPunct="1"/>
            <a:endParaRPr lang="en-US" altLang="en-US" dirty="0">
              <a:latin typeface="Calibri" panose="020F0502020204030204" pitchFamily="34" charset="0"/>
            </a:endParaRPr>
          </a:p>
        </p:txBody>
      </p:sp>
      <p:sp>
        <p:nvSpPr>
          <p:cNvPr id="25606" name="Text Box 6"/>
          <p:cNvSpPr txBox="1">
            <a:spLocks noChangeArrowheads="1"/>
          </p:cNvSpPr>
          <p:nvPr/>
        </p:nvSpPr>
        <p:spPr bwMode="auto">
          <a:xfrm>
            <a:off x="0" y="4343400"/>
            <a:ext cx="320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b="0" i="1"/>
              <a:t>In GeoDa…</a:t>
            </a:r>
          </a:p>
        </p:txBody>
      </p:sp>
      <p:pic>
        <p:nvPicPr>
          <p:cNvPr id="2" name="Picture 1"/>
          <p:cNvPicPr>
            <a:picLocks noChangeAspect="1"/>
          </p:cNvPicPr>
          <p:nvPr/>
        </p:nvPicPr>
        <p:blipFill>
          <a:blip r:embed="rId3"/>
          <a:stretch>
            <a:fillRect/>
          </a:stretch>
        </p:blipFill>
        <p:spPr>
          <a:xfrm>
            <a:off x="4618" y="5104754"/>
            <a:ext cx="9144000" cy="1291427"/>
          </a:xfrm>
          <a:prstGeom prst="rect">
            <a:avLst/>
          </a:prstGeom>
        </p:spPr>
      </p:pic>
      <p:sp>
        <p:nvSpPr>
          <p:cNvPr id="25605" name="Line 5"/>
          <p:cNvSpPr>
            <a:spLocks noChangeShapeType="1"/>
          </p:cNvSpPr>
          <p:nvPr/>
        </p:nvSpPr>
        <p:spPr bwMode="auto">
          <a:xfrm>
            <a:off x="5105400" y="5638800"/>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 name="TextBox 2"/>
          <p:cNvSpPr txBox="1"/>
          <p:nvPr/>
        </p:nvSpPr>
        <p:spPr>
          <a:xfrm>
            <a:off x="4876800" y="5178187"/>
            <a:ext cx="1905000" cy="369332"/>
          </a:xfrm>
          <a:prstGeom prst="rect">
            <a:avLst/>
          </a:prstGeom>
          <a:noFill/>
        </p:spPr>
        <p:txBody>
          <a:bodyPr wrap="square" rtlCol="0">
            <a:spAutoFit/>
          </a:bodyPr>
          <a:lstStyle/>
          <a:p>
            <a:r>
              <a:rPr lang="en-US" b="0" i="1" dirty="0"/>
              <a:t>Select Variable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720725"/>
            <a:ext cx="7315200" cy="613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2"/>
          <p:cNvSpPr>
            <a:spLocks noGrp="1" noChangeArrowheads="1"/>
          </p:cNvSpPr>
          <p:nvPr>
            <p:ph type="title"/>
          </p:nvPr>
        </p:nvSpPr>
        <p:spPr>
          <a:xfrm>
            <a:off x="457200" y="0"/>
            <a:ext cx="8229600" cy="639763"/>
          </a:xfrm>
        </p:spPr>
        <p:txBody>
          <a:bodyPr/>
          <a:lstStyle/>
          <a:p>
            <a:pPr eaLnBrk="1" hangingPunct="1"/>
            <a:r>
              <a:rPr lang="en-US" altLang="en-US" sz="4000" b="1" dirty="0">
                <a:latin typeface="Calibri" panose="020F0502020204030204" pitchFamily="34" charset="0"/>
              </a:rPr>
              <a:t>LISA Significance &amp; Cluster Maps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0"/>
            <a:ext cx="8229600" cy="1143000"/>
          </a:xfrm>
        </p:spPr>
        <p:txBody>
          <a:bodyPr/>
          <a:lstStyle/>
          <a:p>
            <a:r>
              <a:rPr lang="en-US" altLang="en-US" b="1" dirty="0">
                <a:solidFill>
                  <a:srgbClr val="FF0000"/>
                </a:solidFill>
                <a:latin typeface="Calibri" panose="020F0502020204030204" pitchFamily="34" charset="0"/>
              </a:rPr>
              <a:t>A Bit More about LISA Statistics</a:t>
            </a:r>
          </a:p>
        </p:txBody>
      </p:sp>
      <p:sp>
        <p:nvSpPr>
          <p:cNvPr id="37891" name="Content Placeholder 2"/>
          <p:cNvSpPr>
            <a:spLocks noGrp="1"/>
          </p:cNvSpPr>
          <p:nvPr>
            <p:ph idx="1"/>
          </p:nvPr>
        </p:nvSpPr>
        <p:spPr>
          <a:xfrm>
            <a:off x="6350" y="1066800"/>
            <a:ext cx="9131300" cy="685800"/>
          </a:xfrm>
        </p:spPr>
        <p:txBody>
          <a:bodyPr/>
          <a:lstStyle/>
          <a:p>
            <a:r>
              <a:rPr lang="en-US" altLang="en-US" sz="1600" dirty="0">
                <a:latin typeface="Calibri" panose="020F0502020204030204" pitchFamily="34" charset="0"/>
              </a:rPr>
              <a:t>Compute the value of the Local Moran’s I at location </a:t>
            </a:r>
            <a:r>
              <a:rPr lang="en-US" altLang="en-US" sz="1600" i="1" dirty="0" err="1">
                <a:latin typeface="Calibri" panose="020F0502020204030204" pitchFamily="34" charset="0"/>
              </a:rPr>
              <a:t>i</a:t>
            </a:r>
            <a:r>
              <a:rPr lang="en-US" altLang="en-US" sz="1600" i="1" dirty="0">
                <a:latin typeface="Calibri" panose="020F0502020204030204" pitchFamily="34" charset="0"/>
              </a:rPr>
              <a:t> </a:t>
            </a:r>
            <a:r>
              <a:rPr lang="en-US" altLang="en-US" sz="1600" dirty="0">
                <a:latin typeface="Calibri" panose="020F0502020204030204" pitchFamily="34" charset="0"/>
              </a:rPr>
              <a:t>using the following formula:</a:t>
            </a:r>
          </a:p>
          <a:p>
            <a:pPr lvl="1"/>
            <a:endParaRPr lang="en-US" altLang="en-US" sz="1200" dirty="0">
              <a:latin typeface="Calibri" panose="020F0502020204030204" pitchFamily="34" charset="0"/>
            </a:endParaRPr>
          </a:p>
          <a:p>
            <a:pPr lvl="1"/>
            <a:endParaRPr lang="en-US" altLang="en-US" sz="1200" dirty="0">
              <a:latin typeface="Calibri" panose="020F0502020204030204" pitchFamily="34" charset="0"/>
            </a:endParaRPr>
          </a:p>
          <a:p>
            <a:endParaRPr lang="en-US" altLang="en-US" sz="1600" dirty="0">
              <a:latin typeface="Calibri" panose="020F0502020204030204" pitchFamily="34" charset="0"/>
            </a:endParaRPr>
          </a:p>
          <a:p>
            <a:endParaRPr lang="en-US" altLang="en-US" sz="1600" dirty="0">
              <a:latin typeface="Calibri" panose="020F0502020204030204" pitchFamily="34" charset="0"/>
            </a:endParaRPr>
          </a:p>
          <a:p>
            <a:endParaRPr lang="en-US" altLang="en-US" sz="1600" dirty="0">
              <a:latin typeface="Calibri" panose="020F0502020204030204" pitchFamily="34" charset="0"/>
            </a:endParaRPr>
          </a:p>
          <a:p>
            <a:endParaRPr lang="en-US" altLang="en-US" sz="1100" dirty="0">
              <a:latin typeface="Calibri" panose="020F0502020204030204" pitchFamily="34" charset="0"/>
            </a:endParaRPr>
          </a:p>
          <a:p>
            <a:endParaRPr lang="en-US" altLang="en-US" sz="1100" dirty="0">
              <a:latin typeface="Calibri" panose="020F0502020204030204" pitchFamily="34" charset="0"/>
            </a:endParaRPr>
          </a:p>
          <a:p>
            <a:endParaRPr lang="en-US" altLang="en-US" sz="1100" dirty="0">
              <a:latin typeface="Calibri" panose="020F0502020204030204" pitchFamily="34" charset="0"/>
            </a:endParaRPr>
          </a:p>
          <a:p>
            <a:endParaRPr lang="en-US" altLang="en-US" sz="1100" dirty="0">
              <a:latin typeface="Calibri" panose="020F0502020204030204" pitchFamily="34" charset="0"/>
            </a:endParaRPr>
          </a:p>
          <a:p>
            <a:endParaRPr lang="en-US" altLang="en-US" sz="1100" dirty="0">
              <a:latin typeface="Calibri" panose="020F0502020204030204" pitchFamily="34" charset="0"/>
            </a:endParaRPr>
          </a:p>
          <a:p>
            <a:endParaRPr lang="en-US" altLang="en-US" sz="1100" dirty="0">
              <a:latin typeface="Calibri" panose="020F0502020204030204" pitchFamily="34" charset="0"/>
            </a:endParaRPr>
          </a:p>
          <a:p>
            <a:endParaRPr lang="en-US" altLang="en-US" sz="1100" dirty="0">
              <a:latin typeface="Calibri" panose="020F0502020204030204" pitchFamily="34" charset="0"/>
            </a:endParaRPr>
          </a:p>
          <a:p>
            <a:endParaRPr lang="en-US" altLang="en-US" sz="1100" dirty="0">
              <a:latin typeface="Calibri" panose="020F0502020204030204" pitchFamily="34" charset="0"/>
            </a:endParaRPr>
          </a:p>
          <a:p>
            <a:pPr marL="0" indent="0">
              <a:buNone/>
            </a:pPr>
            <a:endParaRPr lang="en-US" altLang="en-US" sz="1100" dirty="0">
              <a:latin typeface="Calibri" panose="020F0502020204030204" pitchFamily="34" charset="0"/>
            </a:endParaRPr>
          </a:p>
          <a:p>
            <a:pPr marL="0" indent="0">
              <a:buNone/>
            </a:pPr>
            <a:endParaRPr lang="en-US" altLang="en-US" sz="1100" dirty="0">
              <a:latin typeface="Calibri" panose="020F0502020204030204" pitchFamily="34" charset="0"/>
            </a:endParaRPr>
          </a:p>
          <a:p>
            <a:endParaRPr lang="en-US" altLang="en-US" sz="1100" dirty="0">
              <a:latin typeface="Calibri" panose="020F0502020204030204" pitchFamily="34" charset="0"/>
            </a:endParaRPr>
          </a:p>
          <a:p>
            <a:endParaRPr lang="en-US" altLang="en-US" sz="1100" dirty="0">
              <a:latin typeface="Calibri" panose="020F0502020204030204" pitchFamily="34" charset="0"/>
            </a:endParaRPr>
          </a:p>
          <a:p>
            <a:endParaRPr lang="en-US" altLang="en-US" sz="1100"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8" name="Rectangle 7"/>
              <p:cNvSpPr/>
              <p:nvPr/>
            </p:nvSpPr>
            <p:spPr>
              <a:xfrm>
                <a:off x="290014" y="1600200"/>
                <a:ext cx="8524385" cy="29920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en-US" sz="1600" i="1" smtClean="0">
                              <a:latin typeface="Cambria Math" panose="02040503050406030204" pitchFamily="18" charset="0"/>
                            </a:rPr>
                          </m:ctrlPr>
                        </m:sSubPr>
                        <m:e>
                          <m:r>
                            <a:rPr lang="en-US" altLang="en-US" sz="1600" b="0" i="1" smtClean="0">
                              <a:latin typeface="Cambria Math" panose="02040503050406030204" pitchFamily="18" charset="0"/>
                            </a:rPr>
                            <m:t>𝐼</m:t>
                          </m:r>
                        </m:e>
                        <m:sub>
                          <m:r>
                            <a:rPr lang="en-US" altLang="en-US" sz="1600" b="0" i="1" smtClean="0">
                              <a:latin typeface="Cambria Math" panose="02040503050406030204" pitchFamily="18" charset="0"/>
                            </a:rPr>
                            <m:t>𝑖</m:t>
                          </m:r>
                        </m:sub>
                      </m:sSub>
                      <m:r>
                        <a:rPr lang="en-US" altLang="en-US" sz="1600" b="0" i="1" smtClean="0">
                          <a:latin typeface="Cambria Math" panose="02040503050406030204" pitchFamily="18" charset="0"/>
                        </a:rPr>
                        <m:t>=</m:t>
                      </m:r>
                      <m:f>
                        <m:fPr>
                          <m:ctrlPr>
                            <a:rPr lang="en-US" altLang="en-US" sz="1600" b="0" i="1" smtClean="0">
                              <a:latin typeface="Cambria Math" panose="02040503050406030204" pitchFamily="18" charset="0"/>
                            </a:rPr>
                          </m:ctrlPr>
                        </m:fPr>
                        <m:num>
                          <m:r>
                            <a:rPr lang="en-US" altLang="en-US" sz="1600" b="0" i="1" smtClean="0">
                              <a:latin typeface="Cambria Math" panose="02040503050406030204" pitchFamily="18" charset="0"/>
                            </a:rPr>
                            <m:t>𝑛</m:t>
                          </m:r>
                        </m:num>
                        <m:den>
                          <m:nary>
                            <m:naryPr>
                              <m:chr m:val="∑"/>
                              <m:ctrlPr>
                                <a:rPr lang="en-US" altLang="en-US" sz="1600" b="0" i="1" smtClean="0">
                                  <a:latin typeface="Cambria Math" panose="02040503050406030204" pitchFamily="18" charset="0"/>
                                </a:rPr>
                              </m:ctrlPr>
                            </m:naryPr>
                            <m:sub>
                              <m:r>
                                <m:rPr>
                                  <m:brk m:alnAt="23"/>
                                </m:rPr>
                                <a:rPr lang="en-US" altLang="en-US" sz="1600" b="0" i="1" smtClean="0">
                                  <a:latin typeface="Cambria Math" panose="02040503050406030204" pitchFamily="18" charset="0"/>
                                </a:rPr>
                                <m:t>𝑗</m:t>
                              </m:r>
                              <m:r>
                                <a:rPr lang="en-US" altLang="en-US" sz="1600" b="0" i="1" smtClean="0">
                                  <a:latin typeface="Cambria Math" panose="02040503050406030204" pitchFamily="18" charset="0"/>
                                </a:rPr>
                                <m:t>=1</m:t>
                              </m:r>
                            </m:sub>
                            <m:sup>
                              <m:r>
                                <a:rPr lang="en-US" altLang="en-US" sz="1600" b="0" i="1" smtClean="0">
                                  <a:latin typeface="Cambria Math" panose="02040503050406030204" pitchFamily="18" charset="0"/>
                                </a:rPr>
                                <m:t>𝑛</m:t>
                              </m:r>
                            </m:sup>
                            <m:e>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𝑤</m:t>
                                  </m:r>
                                </m:e>
                                <m:sub>
                                  <m:r>
                                    <a:rPr lang="en-US" altLang="en-US" sz="1600" b="0" i="1" smtClean="0">
                                      <a:latin typeface="Cambria Math" panose="02040503050406030204" pitchFamily="18" charset="0"/>
                                    </a:rPr>
                                    <m:t>𝑖𝑗</m:t>
                                  </m:r>
                                </m:sub>
                              </m:sSub>
                            </m:e>
                          </m:nary>
                        </m:den>
                      </m:f>
                      <m:f>
                        <m:fPr>
                          <m:ctrlPr>
                            <a:rPr lang="en-US" altLang="en-US" sz="1600" b="0" i="1" smtClean="0">
                              <a:latin typeface="Cambria Math" panose="02040503050406030204" pitchFamily="18" charset="0"/>
                            </a:rPr>
                          </m:ctrlPr>
                        </m:fPr>
                        <m:num>
                          <m:nary>
                            <m:naryPr>
                              <m:chr m:val="∑"/>
                              <m:ctrlPr>
                                <a:rPr lang="en-US" altLang="en-US" sz="1600" b="0" i="1" smtClean="0">
                                  <a:latin typeface="Cambria Math" panose="02040503050406030204" pitchFamily="18" charset="0"/>
                                </a:rPr>
                              </m:ctrlPr>
                            </m:naryPr>
                            <m:sub>
                              <m:r>
                                <m:rPr>
                                  <m:brk m:alnAt="23"/>
                                </m:rPr>
                                <a:rPr lang="en-US" altLang="en-US" sz="1600" b="0" i="1" smtClean="0">
                                  <a:latin typeface="Cambria Math" panose="02040503050406030204" pitchFamily="18" charset="0"/>
                                </a:rPr>
                                <m:t>𝑗</m:t>
                              </m:r>
                              <m:r>
                                <a:rPr lang="en-US" altLang="en-US" sz="1600" b="0" i="1" smtClean="0">
                                  <a:latin typeface="Cambria Math" panose="02040503050406030204" pitchFamily="18" charset="0"/>
                                </a:rPr>
                                <m:t>=1</m:t>
                              </m:r>
                            </m:sub>
                            <m:sup>
                              <m:r>
                                <a:rPr lang="en-US" altLang="en-US" sz="1600" b="0" i="1" smtClean="0">
                                  <a:latin typeface="Cambria Math" panose="02040503050406030204" pitchFamily="18" charset="0"/>
                                </a:rPr>
                                <m:t>𝑛</m:t>
                              </m:r>
                            </m:sup>
                            <m:e>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𝑤</m:t>
                                  </m:r>
                                </m:e>
                                <m:sub>
                                  <m:r>
                                    <a:rPr lang="en-US" altLang="en-US" sz="1600" b="0" i="1" smtClean="0">
                                      <a:latin typeface="Cambria Math" panose="02040503050406030204" pitchFamily="18" charset="0"/>
                                    </a:rPr>
                                    <m:t>𝑖𝑗</m:t>
                                  </m:r>
                                </m:sub>
                              </m:sSub>
                            </m:e>
                          </m:nary>
                          <m:d>
                            <m:dPr>
                              <m:ctrlPr>
                                <a:rPr lang="en-US" altLang="en-US" sz="1600" b="0" i="1" smtClean="0">
                                  <a:latin typeface="Cambria Math" panose="02040503050406030204" pitchFamily="18" charset="0"/>
                                </a:rPr>
                              </m:ctrlPr>
                            </m:dPr>
                            <m:e>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𝑋</m:t>
                                  </m:r>
                                </m:e>
                                <m:sub>
                                  <m:r>
                                    <a:rPr lang="en-US" altLang="en-US" sz="1600" b="0" i="1" smtClean="0">
                                      <a:latin typeface="Cambria Math" panose="02040503050406030204" pitchFamily="18" charset="0"/>
                                    </a:rPr>
                                    <m:t>𝑖</m:t>
                                  </m:r>
                                </m:sub>
                              </m:sSub>
                              <m:r>
                                <a:rPr lang="en-US" altLang="en-US" sz="1600" b="0" i="1" smtClean="0">
                                  <a:latin typeface="Cambria Math" panose="02040503050406030204" pitchFamily="18" charset="0"/>
                                </a:rPr>
                                <m:t>−</m:t>
                              </m:r>
                              <m:acc>
                                <m:accPr>
                                  <m:chr m:val="̅"/>
                                  <m:ctrlPr>
                                    <a:rPr lang="en-US" altLang="en-US" sz="1600" b="0" i="1" smtClean="0">
                                      <a:latin typeface="Cambria Math" panose="02040503050406030204" pitchFamily="18" charset="0"/>
                                    </a:rPr>
                                  </m:ctrlPr>
                                </m:accPr>
                                <m:e>
                                  <m:r>
                                    <a:rPr lang="en-US" altLang="en-US" sz="1600" b="0" i="1" smtClean="0">
                                      <a:latin typeface="Cambria Math" panose="02040503050406030204" pitchFamily="18" charset="0"/>
                                    </a:rPr>
                                    <m:t>𝑋</m:t>
                                  </m:r>
                                </m:e>
                              </m:acc>
                            </m:e>
                          </m:d>
                          <m:d>
                            <m:dPr>
                              <m:ctrlPr>
                                <a:rPr lang="en-US" altLang="en-US" sz="1600" b="0" i="1" smtClean="0">
                                  <a:latin typeface="Cambria Math" panose="02040503050406030204" pitchFamily="18" charset="0"/>
                                </a:rPr>
                              </m:ctrlPr>
                            </m:dPr>
                            <m:e>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𝑋</m:t>
                                  </m:r>
                                </m:e>
                                <m:sub>
                                  <m:r>
                                    <a:rPr lang="en-US" altLang="en-US" sz="1600" b="0" i="1" smtClean="0">
                                      <a:latin typeface="Cambria Math" panose="02040503050406030204" pitchFamily="18" charset="0"/>
                                    </a:rPr>
                                    <m:t>𝑗</m:t>
                                  </m:r>
                                </m:sub>
                              </m:sSub>
                              <m:r>
                                <a:rPr lang="en-US" altLang="en-US" sz="1600" b="0" i="1" smtClean="0">
                                  <a:latin typeface="Cambria Math" panose="02040503050406030204" pitchFamily="18" charset="0"/>
                                </a:rPr>
                                <m:t>−</m:t>
                              </m:r>
                              <m:acc>
                                <m:accPr>
                                  <m:chr m:val="̅"/>
                                  <m:ctrlPr>
                                    <a:rPr lang="en-US" altLang="en-US" sz="1600" b="0" i="1" smtClean="0">
                                      <a:latin typeface="Cambria Math" panose="02040503050406030204" pitchFamily="18" charset="0"/>
                                    </a:rPr>
                                  </m:ctrlPr>
                                </m:accPr>
                                <m:e>
                                  <m:r>
                                    <a:rPr lang="en-US" altLang="en-US" sz="1600" b="0" i="1" smtClean="0">
                                      <a:latin typeface="Cambria Math" panose="02040503050406030204" pitchFamily="18" charset="0"/>
                                    </a:rPr>
                                    <m:t>𝑋</m:t>
                                  </m:r>
                                </m:e>
                              </m:acc>
                            </m:e>
                          </m:d>
                        </m:num>
                        <m:den>
                          <m:nary>
                            <m:naryPr>
                              <m:chr m:val="∑"/>
                              <m:ctrlPr>
                                <a:rPr lang="en-US" altLang="en-US" sz="1600" b="0" i="1" smtClean="0">
                                  <a:latin typeface="Cambria Math" panose="02040503050406030204" pitchFamily="18" charset="0"/>
                                </a:rPr>
                              </m:ctrlPr>
                            </m:naryPr>
                            <m:sub>
                              <m:r>
                                <a:rPr lang="en-US" altLang="en-US" sz="1600" b="0" i="1" smtClean="0">
                                  <a:latin typeface="Cambria Math" panose="02040503050406030204" pitchFamily="18" charset="0"/>
                                </a:rPr>
                                <m:t>𝑖</m:t>
                              </m:r>
                              <m:r>
                                <a:rPr lang="en-US" altLang="en-US" sz="1600" b="0" i="1" smtClean="0">
                                  <a:latin typeface="Cambria Math" panose="02040503050406030204" pitchFamily="18" charset="0"/>
                                </a:rPr>
                                <m:t>=1</m:t>
                              </m:r>
                            </m:sub>
                            <m:sup>
                              <m:r>
                                <a:rPr lang="en-US" altLang="en-US" sz="1600" b="0" i="1" smtClean="0">
                                  <a:latin typeface="Cambria Math" panose="02040503050406030204" pitchFamily="18" charset="0"/>
                                </a:rPr>
                                <m:t>𝑛</m:t>
                              </m:r>
                            </m:sup>
                            <m:e>
                              <m:sSup>
                                <m:sSupPr>
                                  <m:ctrlPr>
                                    <a:rPr lang="en-US" altLang="en-US" sz="1600" b="0" i="1" smtClean="0">
                                      <a:latin typeface="Cambria Math" panose="02040503050406030204" pitchFamily="18" charset="0"/>
                                    </a:rPr>
                                  </m:ctrlPr>
                                </m:sSupPr>
                                <m:e>
                                  <m:d>
                                    <m:dPr>
                                      <m:ctrlPr>
                                        <a:rPr lang="en-US" altLang="en-US" sz="1600" b="0" i="1" smtClean="0">
                                          <a:latin typeface="Cambria Math" panose="02040503050406030204" pitchFamily="18" charset="0"/>
                                        </a:rPr>
                                      </m:ctrlPr>
                                    </m:dPr>
                                    <m:e>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𝑋</m:t>
                                          </m:r>
                                        </m:e>
                                        <m:sub>
                                          <m:r>
                                            <a:rPr lang="en-US" altLang="en-US" sz="1600" b="0" i="1" smtClean="0">
                                              <a:latin typeface="Cambria Math" panose="02040503050406030204" pitchFamily="18" charset="0"/>
                                            </a:rPr>
                                            <m:t>𝑖</m:t>
                                          </m:r>
                                        </m:sub>
                                      </m:sSub>
                                      <m:r>
                                        <a:rPr lang="en-US" altLang="en-US" sz="1600" b="0" i="1" smtClean="0">
                                          <a:latin typeface="Cambria Math" panose="02040503050406030204" pitchFamily="18" charset="0"/>
                                        </a:rPr>
                                        <m:t>−</m:t>
                                      </m:r>
                                      <m:acc>
                                        <m:accPr>
                                          <m:chr m:val="̅"/>
                                          <m:ctrlPr>
                                            <a:rPr lang="en-US" altLang="en-US" sz="1600" b="0" i="1" smtClean="0">
                                              <a:latin typeface="Cambria Math" panose="02040503050406030204" pitchFamily="18" charset="0"/>
                                            </a:rPr>
                                          </m:ctrlPr>
                                        </m:accPr>
                                        <m:e>
                                          <m:r>
                                            <a:rPr lang="en-US" altLang="en-US" sz="1600" b="0" i="1" smtClean="0">
                                              <a:latin typeface="Cambria Math" panose="02040503050406030204" pitchFamily="18" charset="0"/>
                                            </a:rPr>
                                            <m:t>𝑋</m:t>
                                          </m:r>
                                        </m:e>
                                      </m:acc>
                                    </m:e>
                                  </m:d>
                                </m:e>
                                <m:sup>
                                  <m:r>
                                    <a:rPr lang="en-US" altLang="en-US" sz="1600" b="0" i="1" smtClean="0">
                                      <a:latin typeface="Cambria Math" panose="02040503050406030204" pitchFamily="18" charset="0"/>
                                    </a:rPr>
                                    <m:t>2</m:t>
                                  </m:r>
                                </m:sup>
                              </m:sSup>
                            </m:e>
                          </m:nary>
                        </m:den>
                      </m:f>
                      <m:r>
                        <a:rPr lang="en-US" altLang="en-US" sz="1600" b="0" i="1" smtClean="0">
                          <a:latin typeface="Cambria Math" panose="02040503050406030204" pitchFamily="18" charset="0"/>
                        </a:rPr>
                        <m:t>=</m:t>
                      </m:r>
                      <m:f>
                        <m:fPr>
                          <m:ctrlPr>
                            <a:rPr lang="en-US" altLang="en-US" sz="1600" b="0" i="1" smtClean="0">
                              <a:latin typeface="Cambria Math" panose="02040503050406030204" pitchFamily="18" charset="0"/>
                            </a:rPr>
                          </m:ctrlPr>
                        </m:fPr>
                        <m:num>
                          <m:r>
                            <a:rPr lang="en-US" altLang="en-US" sz="1600" b="0" i="1" smtClean="0">
                              <a:latin typeface="Cambria Math" panose="02040503050406030204" pitchFamily="18" charset="0"/>
                            </a:rPr>
                            <m:t>𝑛</m:t>
                          </m:r>
                        </m:num>
                        <m:den>
                          <m:nary>
                            <m:naryPr>
                              <m:chr m:val="∑"/>
                              <m:ctrlPr>
                                <a:rPr lang="en-US" altLang="en-US" sz="1600" b="0" i="1" smtClean="0">
                                  <a:latin typeface="Cambria Math" panose="02040503050406030204" pitchFamily="18" charset="0"/>
                                </a:rPr>
                              </m:ctrlPr>
                            </m:naryPr>
                            <m:sub>
                              <m:r>
                                <a:rPr lang="en-US" altLang="en-US" sz="1600" b="0" i="1" smtClean="0">
                                  <a:latin typeface="Cambria Math" panose="02040503050406030204" pitchFamily="18" charset="0"/>
                                </a:rPr>
                                <m:t>𝑖</m:t>
                              </m:r>
                              <m:r>
                                <a:rPr lang="en-US" altLang="en-US" sz="1600" b="0" i="1" smtClean="0">
                                  <a:latin typeface="Cambria Math" panose="02040503050406030204" pitchFamily="18" charset="0"/>
                                </a:rPr>
                                <m:t>=1</m:t>
                              </m:r>
                            </m:sub>
                            <m:sup>
                              <m:r>
                                <a:rPr lang="en-US" altLang="en-US" sz="1600" b="0" i="1" smtClean="0">
                                  <a:latin typeface="Cambria Math" panose="02040503050406030204" pitchFamily="18" charset="0"/>
                                </a:rPr>
                                <m:t>𝑛</m:t>
                              </m:r>
                            </m:sup>
                            <m:e>
                              <m:sSup>
                                <m:sSupPr>
                                  <m:ctrlPr>
                                    <a:rPr lang="en-US" altLang="en-US" sz="1600" b="0" i="1" smtClean="0">
                                      <a:latin typeface="Cambria Math" panose="02040503050406030204" pitchFamily="18" charset="0"/>
                                    </a:rPr>
                                  </m:ctrlPr>
                                </m:sSupPr>
                                <m:e>
                                  <m:d>
                                    <m:dPr>
                                      <m:ctrlPr>
                                        <a:rPr lang="en-US" altLang="en-US" sz="1600" b="0" i="1" smtClean="0">
                                          <a:latin typeface="Cambria Math" panose="02040503050406030204" pitchFamily="18" charset="0"/>
                                        </a:rPr>
                                      </m:ctrlPr>
                                    </m:dPr>
                                    <m:e>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𝑋</m:t>
                                          </m:r>
                                        </m:e>
                                        <m:sub>
                                          <m:r>
                                            <a:rPr lang="en-US" altLang="en-US" sz="1600" b="0" i="1" smtClean="0">
                                              <a:latin typeface="Cambria Math" panose="02040503050406030204" pitchFamily="18" charset="0"/>
                                            </a:rPr>
                                            <m:t>𝑖</m:t>
                                          </m:r>
                                        </m:sub>
                                      </m:sSub>
                                      <m:r>
                                        <a:rPr lang="en-US" altLang="en-US" sz="1600" b="0" i="1" smtClean="0">
                                          <a:latin typeface="Cambria Math" panose="02040503050406030204" pitchFamily="18" charset="0"/>
                                        </a:rPr>
                                        <m:t>−</m:t>
                                      </m:r>
                                      <m:acc>
                                        <m:accPr>
                                          <m:chr m:val="̅"/>
                                          <m:ctrlPr>
                                            <a:rPr lang="en-US" altLang="en-US" sz="1600" b="0" i="1" smtClean="0">
                                              <a:latin typeface="Cambria Math" panose="02040503050406030204" pitchFamily="18" charset="0"/>
                                            </a:rPr>
                                          </m:ctrlPr>
                                        </m:accPr>
                                        <m:e>
                                          <m:r>
                                            <a:rPr lang="en-US" altLang="en-US" sz="1600" b="0" i="1" smtClean="0">
                                              <a:latin typeface="Cambria Math" panose="02040503050406030204" pitchFamily="18" charset="0"/>
                                            </a:rPr>
                                            <m:t>𝑋</m:t>
                                          </m:r>
                                        </m:e>
                                      </m:acc>
                                    </m:e>
                                  </m:d>
                                </m:e>
                                <m:sup>
                                  <m:r>
                                    <a:rPr lang="en-US" altLang="en-US" sz="1600" b="0" i="1" smtClean="0">
                                      <a:latin typeface="Cambria Math" panose="02040503050406030204" pitchFamily="18" charset="0"/>
                                    </a:rPr>
                                    <m:t>2</m:t>
                                  </m:r>
                                </m:sup>
                              </m:sSup>
                            </m:e>
                          </m:nary>
                        </m:den>
                      </m:f>
                      <m:f>
                        <m:fPr>
                          <m:ctrlPr>
                            <a:rPr lang="en-US" altLang="en-US" sz="1600" b="0" i="1" smtClean="0">
                              <a:latin typeface="Cambria Math" panose="02040503050406030204" pitchFamily="18" charset="0"/>
                            </a:rPr>
                          </m:ctrlPr>
                        </m:fPr>
                        <m:num>
                          <m:d>
                            <m:dPr>
                              <m:ctrlPr>
                                <a:rPr lang="en-US" altLang="en-US" sz="1600" b="0" i="1" smtClean="0">
                                  <a:latin typeface="Cambria Math" panose="02040503050406030204" pitchFamily="18" charset="0"/>
                                </a:rPr>
                              </m:ctrlPr>
                            </m:dPr>
                            <m:e>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𝑋</m:t>
                                  </m:r>
                                </m:e>
                                <m:sub>
                                  <m:r>
                                    <a:rPr lang="en-US" altLang="en-US" sz="1600" b="0" i="1" smtClean="0">
                                      <a:latin typeface="Cambria Math" panose="02040503050406030204" pitchFamily="18" charset="0"/>
                                    </a:rPr>
                                    <m:t>𝑖</m:t>
                                  </m:r>
                                </m:sub>
                              </m:sSub>
                              <m:r>
                                <a:rPr lang="en-US" altLang="en-US" sz="1600" b="0" i="1" smtClean="0">
                                  <a:latin typeface="Cambria Math" panose="02040503050406030204" pitchFamily="18" charset="0"/>
                                </a:rPr>
                                <m:t>−</m:t>
                              </m:r>
                              <m:acc>
                                <m:accPr>
                                  <m:chr m:val="̅"/>
                                  <m:ctrlPr>
                                    <a:rPr lang="en-US" altLang="en-US" sz="1600" b="0" i="1" smtClean="0">
                                      <a:latin typeface="Cambria Math" panose="02040503050406030204" pitchFamily="18" charset="0"/>
                                    </a:rPr>
                                  </m:ctrlPr>
                                </m:accPr>
                                <m:e>
                                  <m:r>
                                    <a:rPr lang="en-US" altLang="en-US" sz="1600" b="0" i="1" smtClean="0">
                                      <a:latin typeface="Cambria Math" panose="02040503050406030204" pitchFamily="18" charset="0"/>
                                    </a:rPr>
                                    <m:t>𝑋</m:t>
                                  </m:r>
                                </m:e>
                              </m:acc>
                            </m:e>
                          </m:d>
                          <m:nary>
                            <m:naryPr>
                              <m:chr m:val="∑"/>
                              <m:ctrlPr>
                                <a:rPr lang="en-US" altLang="en-US" sz="1600" b="0" i="1" smtClean="0">
                                  <a:latin typeface="Cambria Math" panose="02040503050406030204" pitchFamily="18" charset="0"/>
                                </a:rPr>
                              </m:ctrlPr>
                            </m:naryPr>
                            <m:sub>
                              <m:r>
                                <m:rPr>
                                  <m:brk m:alnAt="23"/>
                                </m:rPr>
                                <a:rPr lang="en-US" altLang="en-US" sz="1600" b="0" i="1" smtClean="0">
                                  <a:latin typeface="Cambria Math" panose="02040503050406030204" pitchFamily="18" charset="0"/>
                                </a:rPr>
                                <m:t>𝑗</m:t>
                              </m:r>
                              <m:r>
                                <a:rPr lang="en-US" altLang="en-US" sz="1600" b="0" i="1" smtClean="0">
                                  <a:latin typeface="Cambria Math" panose="02040503050406030204" pitchFamily="18" charset="0"/>
                                </a:rPr>
                                <m:t>=1</m:t>
                              </m:r>
                            </m:sub>
                            <m:sup>
                              <m:r>
                                <a:rPr lang="en-US" altLang="en-US" sz="1600" b="0" i="1" smtClean="0">
                                  <a:latin typeface="Cambria Math" panose="02040503050406030204" pitchFamily="18" charset="0"/>
                                </a:rPr>
                                <m:t>𝑛</m:t>
                              </m:r>
                            </m:sup>
                            <m:e>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𝑤</m:t>
                                  </m:r>
                                </m:e>
                                <m:sub>
                                  <m:r>
                                    <a:rPr lang="en-US" altLang="en-US" sz="1600" b="0" i="1" smtClean="0">
                                      <a:latin typeface="Cambria Math" panose="02040503050406030204" pitchFamily="18" charset="0"/>
                                    </a:rPr>
                                    <m:t>𝑖𝑗</m:t>
                                  </m:r>
                                </m:sub>
                              </m:sSub>
                            </m:e>
                          </m:nary>
                          <m:d>
                            <m:dPr>
                              <m:ctrlPr>
                                <a:rPr lang="en-US" altLang="en-US" sz="1600" b="0" i="1" smtClean="0">
                                  <a:latin typeface="Cambria Math" panose="02040503050406030204" pitchFamily="18" charset="0"/>
                                </a:rPr>
                              </m:ctrlPr>
                            </m:dPr>
                            <m:e>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𝑋</m:t>
                                  </m:r>
                                </m:e>
                                <m:sub>
                                  <m:r>
                                    <a:rPr lang="en-US" altLang="en-US" sz="1600" b="0" i="1" smtClean="0">
                                      <a:latin typeface="Cambria Math" panose="02040503050406030204" pitchFamily="18" charset="0"/>
                                    </a:rPr>
                                    <m:t>𝑗</m:t>
                                  </m:r>
                                </m:sub>
                              </m:sSub>
                              <m:r>
                                <a:rPr lang="en-US" altLang="en-US" sz="1600" b="0" i="1" smtClean="0">
                                  <a:latin typeface="Cambria Math" panose="02040503050406030204" pitchFamily="18" charset="0"/>
                                </a:rPr>
                                <m:t>−</m:t>
                              </m:r>
                              <m:acc>
                                <m:accPr>
                                  <m:chr m:val="̅"/>
                                  <m:ctrlPr>
                                    <a:rPr lang="en-US" altLang="en-US" sz="1600" b="0" i="1" smtClean="0">
                                      <a:latin typeface="Cambria Math" panose="02040503050406030204" pitchFamily="18" charset="0"/>
                                    </a:rPr>
                                  </m:ctrlPr>
                                </m:accPr>
                                <m:e>
                                  <m:r>
                                    <a:rPr lang="en-US" altLang="en-US" sz="1600" b="0" i="1" smtClean="0">
                                      <a:latin typeface="Cambria Math" panose="02040503050406030204" pitchFamily="18" charset="0"/>
                                    </a:rPr>
                                    <m:t>𝑋</m:t>
                                  </m:r>
                                </m:e>
                              </m:acc>
                            </m:e>
                          </m:d>
                        </m:num>
                        <m:den>
                          <m:nary>
                            <m:naryPr>
                              <m:chr m:val="∑"/>
                              <m:ctrlPr>
                                <a:rPr lang="en-US" altLang="en-US" sz="1600" b="0" i="1" smtClean="0">
                                  <a:latin typeface="Cambria Math" panose="02040503050406030204" pitchFamily="18" charset="0"/>
                                </a:rPr>
                              </m:ctrlPr>
                            </m:naryPr>
                            <m:sub>
                              <m:r>
                                <m:rPr>
                                  <m:brk m:alnAt="23"/>
                                </m:rPr>
                                <a:rPr lang="en-US" altLang="en-US" sz="1600" b="0" i="1" smtClean="0">
                                  <a:latin typeface="Cambria Math" panose="02040503050406030204" pitchFamily="18" charset="0"/>
                                </a:rPr>
                                <m:t>𝑗</m:t>
                              </m:r>
                              <m:r>
                                <a:rPr lang="en-US" altLang="en-US" sz="1600" b="0" i="1" smtClean="0">
                                  <a:latin typeface="Cambria Math" panose="02040503050406030204" pitchFamily="18" charset="0"/>
                                </a:rPr>
                                <m:t>=1</m:t>
                              </m:r>
                            </m:sub>
                            <m:sup>
                              <m:r>
                                <a:rPr lang="en-US" altLang="en-US" sz="1600" b="0" i="1" smtClean="0">
                                  <a:latin typeface="Cambria Math" panose="02040503050406030204" pitchFamily="18" charset="0"/>
                                </a:rPr>
                                <m:t>𝑛</m:t>
                              </m:r>
                            </m:sup>
                            <m:e>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𝑤</m:t>
                                  </m:r>
                                </m:e>
                                <m:sub>
                                  <m:r>
                                    <a:rPr lang="en-US" altLang="en-US" sz="1600" b="0" i="1" smtClean="0">
                                      <a:latin typeface="Cambria Math" panose="02040503050406030204" pitchFamily="18" charset="0"/>
                                    </a:rPr>
                                    <m:t>𝑖𝑗</m:t>
                                  </m:r>
                                </m:sub>
                              </m:sSub>
                            </m:e>
                          </m:nary>
                        </m:den>
                      </m:f>
                      <m:r>
                        <a:rPr lang="en-US" altLang="en-US" sz="1600" b="0" i="1" smtClean="0">
                          <a:latin typeface="Cambria Math" panose="02040503050406030204" pitchFamily="18" charset="0"/>
                        </a:rPr>
                        <m:t>=</m:t>
                      </m:r>
                    </m:oMath>
                  </m:oMathPara>
                </a14:m>
                <a:endParaRPr lang="en-US" altLang="en-US" sz="1600" b="0" i="1" dirty="0">
                  <a:latin typeface="Cambria Math" panose="02040503050406030204" pitchFamily="18" charset="0"/>
                </a:endParaRPr>
              </a:p>
              <a:p>
                <a:endParaRPr lang="en-US" altLang="en-US" sz="16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altLang="en-US" sz="1600" b="0" i="1" smtClean="0">
                              <a:latin typeface="Cambria Math" panose="02040503050406030204" pitchFamily="18" charset="0"/>
                            </a:rPr>
                          </m:ctrlPr>
                        </m:fPr>
                        <m:num>
                          <m:r>
                            <a:rPr lang="en-US" altLang="en-US" sz="1600" b="0" i="1" smtClean="0">
                              <a:latin typeface="Cambria Math" panose="02040503050406030204" pitchFamily="18" charset="0"/>
                            </a:rPr>
                            <m:t>1</m:t>
                          </m:r>
                        </m:num>
                        <m:den>
                          <m:r>
                            <a:rPr lang="en-US" altLang="en-US" sz="1600" b="0" i="1" smtClean="0">
                              <a:latin typeface="Cambria Math" panose="02040503050406030204" pitchFamily="18" charset="0"/>
                            </a:rPr>
                            <m:t>𝑉𝑎𝑟𝑖𝑎𝑛𝑐𝑒</m:t>
                          </m:r>
                          <m:r>
                            <a:rPr lang="en-US" altLang="en-US" sz="1600" b="0" i="1" smtClean="0">
                              <a:latin typeface="Cambria Math" panose="02040503050406030204" pitchFamily="18" charset="0"/>
                            </a:rPr>
                            <m:t> (</m:t>
                          </m:r>
                          <m:r>
                            <a:rPr lang="en-US" altLang="en-US" sz="1600" b="0" i="1" smtClean="0">
                              <a:latin typeface="Cambria Math" panose="02040503050406030204" pitchFamily="18" charset="0"/>
                            </a:rPr>
                            <m:t>𝑋</m:t>
                          </m:r>
                          <m:r>
                            <a:rPr lang="en-US" altLang="en-US" sz="1600" b="0" i="1" smtClean="0">
                              <a:latin typeface="Cambria Math" panose="02040503050406030204" pitchFamily="18" charset="0"/>
                            </a:rPr>
                            <m:t>)</m:t>
                          </m:r>
                        </m:den>
                      </m:f>
                      <m:r>
                        <a:rPr lang="en-US" altLang="en-US" sz="1600" b="0" i="1" smtClean="0">
                          <a:latin typeface="Cambria Math" panose="02040503050406030204" pitchFamily="18" charset="0"/>
                          <a:ea typeface="Cambria Math" panose="02040503050406030204" pitchFamily="18" charset="0"/>
                        </a:rPr>
                        <m:t>∙</m:t>
                      </m:r>
                      <m:d>
                        <m:dPr>
                          <m:ctrlPr>
                            <a:rPr lang="en-US" altLang="en-US" sz="1600" b="0" i="1" smtClean="0">
                              <a:latin typeface="Cambria Math" panose="02040503050406030204" pitchFamily="18" charset="0"/>
                            </a:rPr>
                          </m:ctrlPr>
                        </m:dPr>
                        <m:e>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𝑋</m:t>
                              </m:r>
                            </m:e>
                            <m:sub>
                              <m:r>
                                <a:rPr lang="en-US" altLang="en-US" sz="1600" b="0" i="1" smtClean="0">
                                  <a:latin typeface="Cambria Math" panose="02040503050406030204" pitchFamily="18" charset="0"/>
                                </a:rPr>
                                <m:t>𝑖</m:t>
                              </m:r>
                            </m:sub>
                          </m:sSub>
                          <m:r>
                            <a:rPr lang="en-US" altLang="en-US" sz="1600" b="0" i="1" smtClean="0">
                              <a:latin typeface="Cambria Math" panose="02040503050406030204" pitchFamily="18" charset="0"/>
                            </a:rPr>
                            <m:t>−</m:t>
                          </m:r>
                          <m:acc>
                            <m:accPr>
                              <m:chr m:val="̅"/>
                              <m:ctrlPr>
                                <a:rPr lang="en-US" altLang="en-US" sz="1600" b="0" i="1" smtClean="0">
                                  <a:latin typeface="Cambria Math" panose="02040503050406030204" pitchFamily="18" charset="0"/>
                                </a:rPr>
                              </m:ctrlPr>
                            </m:accPr>
                            <m:e>
                              <m:r>
                                <a:rPr lang="en-US" altLang="en-US" sz="1600" b="0" i="1" smtClean="0">
                                  <a:latin typeface="Cambria Math" panose="02040503050406030204" pitchFamily="18" charset="0"/>
                                </a:rPr>
                                <m:t>𝑋</m:t>
                              </m:r>
                            </m:e>
                          </m:acc>
                        </m:e>
                      </m:d>
                      <m:r>
                        <a:rPr lang="en-US" altLang="en-US" sz="1600" b="0" i="1" smtClean="0">
                          <a:latin typeface="Cambria Math" panose="02040503050406030204" pitchFamily="18" charset="0"/>
                          <a:ea typeface="Cambria Math" panose="02040503050406030204" pitchFamily="18" charset="0"/>
                        </a:rPr>
                        <m:t>∙</m:t>
                      </m:r>
                      <m:f>
                        <m:fPr>
                          <m:ctrlPr>
                            <a:rPr lang="en-US" altLang="en-US" sz="1600" b="0" i="1" smtClean="0">
                              <a:latin typeface="Cambria Math" panose="02040503050406030204" pitchFamily="18" charset="0"/>
                            </a:rPr>
                          </m:ctrlPr>
                        </m:fPr>
                        <m:num>
                          <m:nary>
                            <m:naryPr>
                              <m:chr m:val="∑"/>
                              <m:ctrlPr>
                                <a:rPr lang="en-US" altLang="en-US" sz="1600" b="0" i="1" smtClean="0">
                                  <a:latin typeface="Cambria Math" panose="02040503050406030204" pitchFamily="18" charset="0"/>
                                </a:rPr>
                              </m:ctrlPr>
                            </m:naryPr>
                            <m:sub>
                              <m:r>
                                <m:rPr>
                                  <m:brk m:alnAt="23"/>
                                </m:rPr>
                                <a:rPr lang="en-US" altLang="en-US" sz="1600" b="0" i="1" smtClean="0">
                                  <a:latin typeface="Cambria Math" panose="02040503050406030204" pitchFamily="18" charset="0"/>
                                </a:rPr>
                                <m:t>𝑗</m:t>
                              </m:r>
                              <m:r>
                                <a:rPr lang="en-US" altLang="en-US" sz="1600" b="0" i="1" smtClean="0">
                                  <a:latin typeface="Cambria Math" panose="02040503050406030204" pitchFamily="18" charset="0"/>
                                </a:rPr>
                                <m:t>=1</m:t>
                              </m:r>
                            </m:sub>
                            <m:sup>
                              <m:r>
                                <a:rPr lang="en-US" altLang="en-US" sz="1600" b="0" i="1" smtClean="0">
                                  <a:latin typeface="Cambria Math" panose="02040503050406030204" pitchFamily="18" charset="0"/>
                                </a:rPr>
                                <m:t>𝑛</m:t>
                              </m:r>
                            </m:sup>
                            <m:e>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𝑤</m:t>
                                  </m:r>
                                </m:e>
                                <m:sub>
                                  <m:r>
                                    <a:rPr lang="en-US" altLang="en-US" sz="1600" b="0" i="1" smtClean="0">
                                      <a:latin typeface="Cambria Math" panose="02040503050406030204" pitchFamily="18" charset="0"/>
                                    </a:rPr>
                                    <m:t>𝑖𝑗</m:t>
                                  </m:r>
                                </m:sub>
                              </m:sSub>
                            </m:e>
                          </m:nary>
                          <m:d>
                            <m:dPr>
                              <m:ctrlPr>
                                <a:rPr lang="en-US" altLang="en-US" sz="1600" b="0" i="1" smtClean="0">
                                  <a:latin typeface="Cambria Math" panose="02040503050406030204" pitchFamily="18" charset="0"/>
                                </a:rPr>
                              </m:ctrlPr>
                            </m:dPr>
                            <m:e>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𝑋</m:t>
                                  </m:r>
                                </m:e>
                                <m:sub>
                                  <m:r>
                                    <a:rPr lang="en-US" altLang="en-US" sz="1600" b="0" i="1" smtClean="0">
                                      <a:latin typeface="Cambria Math" panose="02040503050406030204" pitchFamily="18" charset="0"/>
                                    </a:rPr>
                                    <m:t>𝑗</m:t>
                                  </m:r>
                                </m:sub>
                              </m:sSub>
                              <m:r>
                                <a:rPr lang="en-US" altLang="en-US" sz="1600" b="0" i="1" smtClean="0">
                                  <a:latin typeface="Cambria Math" panose="02040503050406030204" pitchFamily="18" charset="0"/>
                                </a:rPr>
                                <m:t>−</m:t>
                              </m:r>
                              <m:acc>
                                <m:accPr>
                                  <m:chr m:val="̅"/>
                                  <m:ctrlPr>
                                    <a:rPr lang="en-US" altLang="en-US" sz="1600" b="0" i="1" smtClean="0">
                                      <a:latin typeface="Cambria Math" panose="02040503050406030204" pitchFamily="18" charset="0"/>
                                    </a:rPr>
                                  </m:ctrlPr>
                                </m:accPr>
                                <m:e>
                                  <m:r>
                                    <a:rPr lang="en-US" altLang="en-US" sz="1600" b="0" i="1" smtClean="0">
                                      <a:latin typeface="Cambria Math" panose="02040503050406030204" pitchFamily="18" charset="0"/>
                                    </a:rPr>
                                    <m:t>𝑋</m:t>
                                  </m:r>
                                </m:e>
                              </m:acc>
                            </m:e>
                          </m:d>
                        </m:num>
                        <m:den>
                          <m:nary>
                            <m:naryPr>
                              <m:chr m:val="∑"/>
                              <m:ctrlPr>
                                <a:rPr lang="en-US" altLang="en-US" sz="1600" b="0" i="1" smtClean="0">
                                  <a:latin typeface="Cambria Math" panose="02040503050406030204" pitchFamily="18" charset="0"/>
                                </a:rPr>
                              </m:ctrlPr>
                            </m:naryPr>
                            <m:sub>
                              <m:r>
                                <m:rPr>
                                  <m:brk m:alnAt="23"/>
                                </m:rPr>
                                <a:rPr lang="en-US" altLang="en-US" sz="1600" b="0" i="1" smtClean="0">
                                  <a:latin typeface="Cambria Math" panose="02040503050406030204" pitchFamily="18" charset="0"/>
                                </a:rPr>
                                <m:t>𝑗</m:t>
                              </m:r>
                              <m:r>
                                <a:rPr lang="en-US" altLang="en-US" sz="1600" b="0" i="1" smtClean="0">
                                  <a:latin typeface="Cambria Math" panose="02040503050406030204" pitchFamily="18" charset="0"/>
                                </a:rPr>
                                <m:t>=1</m:t>
                              </m:r>
                            </m:sub>
                            <m:sup>
                              <m:r>
                                <a:rPr lang="en-US" altLang="en-US" sz="1600" b="0" i="1" smtClean="0">
                                  <a:latin typeface="Cambria Math" panose="02040503050406030204" pitchFamily="18" charset="0"/>
                                </a:rPr>
                                <m:t>𝑛</m:t>
                              </m:r>
                            </m:sup>
                            <m:e>
                              <m:sSub>
                                <m:sSubPr>
                                  <m:ctrlPr>
                                    <a:rPr lang="en-US" altLang="en-US" sz="1600" b="0" i="1" smtClean="0">
                                      <a:latin typeface="Cambria Math" panose="02040503050406030204" pitchFamily="18" charset="0"/>
                                    </a:rPr>
                                  </m:ctrlPr>
                                </m:sSubPr>
                                <m:e>
                                  <m:r>
                                    <a:rPr lang="en-US" altLang="en-US" sz="1600" b="0" i="1" smtClean="0">
                                      <a:latin typeface="Cambria Math" panose="02040503050406030204" pitchFamily="18" charset="0"/>
                                    </a:rPr>
                                    <m:t>𝑤</m:t>
                                  </m:r>
                                </m:e>
                                <m:sub>
                                  <m:r>
                                    <a:rPr lang="en-US" altLang="en-US" sz="1600" b="0" i="1" smtClean="0">
                                      <a:latin typeface="Cambria Math" panose="02040503050406030204" pitchFamily="18" charset="0"/>
                                    </a:rPr>
                                    <m:t>𝑖𝑗</m:t>
                                  </m:r>
                                </m:sub>
                              </m:sSub>
                            </m:e>
                          </m:nary>
                        </m:den>
                      </m:f>
                      <m:r>
                        <a:rPr lang="en-US" altLang="en-US" sz="1600" b="0" i="1" smtClean="0">
                          <a:latin typeface="Cambria Math" panose="02040503050406030204" pitchFamily="18" charset="0"/>
                        </a:rPr>
                        <m:t>=</m:t>
                      </m:r>
                    </m:oMath>
                  </m:oMathPara>
                </a14:m>
                <a:endParaRPr lang="en-US" altLang="en-US" sz="1600" b="0" i="1" dirty="0">
                  <a:latin typeface="Cambria Math" panose="02040503050406030204" pitchFamily="18" charset="0"/>
                </a:endParaRPr>
              </a:p>
              <a:p>
                <a:endParaRPr lang="en-US" altLang="en-US" sz="1600" b="0" i="1" dirty="0">
                  <a:latin typeface="Cambria Math" panose="02040503050406030204" pitchFamily="18" charset="0"/>
                </a:endParaRPr>
              </a:p>
              <a:p>
                <a14:m>
                  <m:oMath xmlns:m="http://schemas.openxmlformats.org/officeDocument/2006/math">
                    <m:f>
                      <m:fPr>
                        <m:ctrlPr>
                          <a:rPr lang="en-US" altLang="en-US" sz="1200" b="0" i="1" smtClean="0">
                            <a:latin typeface="Cambria Math" panose="02040503050406030204" pitchFamily="18" charset="0"/>
                          </a:rPr>
                        </m:ctrlPr>
                      </m:fPr>
                      <m:num>
                        <m:r>
                          <a:rPr lang="en-US" altLang="en-US" sz="1200" b="0" i="1" smtClean="0">
                            <a:latin typeface="Cambria Math" panose="02040503050406030204" pitchFamily="18" charset="0"/>
                          </a:rPr>
                          <m:t>1</m:t>
                        </m:r>
                      </m:num>
                      <m:den>
                        <m:r>
                          <a:rPr lang="en-US" altLang="en-US" sz="1200" b="0" i="1" smtClean="0">
                            <a:latin typeface="Cambria Math" panose="02040503050406030204" pitchFamily="18" charset="0"/>
                          </a:rPr>
                          <m:t>𝑉𝑎𝑟𝑖𝑎𝑛𝑐𝑒</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𝑋</m:t>
                        </m:r>
                        <m:r>
                          <a:rPr lang="en-US" altLang="en-US" sz="1200" b="0" i="1" smtClean="0">
                            <a:latin typeface="Cambria Math" panose="02040503050406030204" pitchFamily="18" charset="0"/>
                          </a:rPr>
                          <m:t>)</m:t>
                        </m:r>
                      </m:den>
                    </m:f>
                    <m:d>
                      <m:dPr>
                        <m:ctrlPr>
                          <a:rPr lang="en-US" altLang="en-US" sz="1200" b="0" i="1" smtClean="0">
                            <a:latin typeface="Cambria Math" panose="02040503050406030204" pitchFamily="18" charset="0"/>
                          </a:rPr>
                        </m:ctrlPr>
                      </m:dPr>
                      <m:e>
                        <m:r>
                          <a:rPr lang="en-US" altLang="en-US" sz="1200" b="0" i="1" smtClean="0">
                            <a:latin typeface="Cambria Math" panose="02040503050406030204" pitchFamily="18" charset="0"/>
                          </a:rPr>
                          <m:t>𝐷𝑒𝑣𝑖𝑎𝑡𝑖𝑜𝑛</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𝑜𝑓</m:t>
                        </m:r>
                        <m:r>
                          <a:rPr lang="en-US" altLang="en-US" sz="1200" b="0" i="1" smtClean="0">
                            <a:latin typeface="Cambria Math" panose="02040503050406030204" pitchFamily="18" charset="0"/>
                          </a:rPr>
                          <m:t> </m:t>
                        </m:r>
                        <m:sSup>
                          <m:sSupPr>
                            <m:ctrlPr>
                              <a:rPr lang="en-US" altLang="en-US" sz="1200" b="0" i="1" smtClean="0">
                                <a:latin typeface="Cambria Math" panose="02040503050406030204" pitchFamily="18" charset="0"/>
                              </a:rPr>
                            </m:ctrlPr>
                          </m:sSupPr>
                          <m:e>
                            <m:r>
                              <a:rPr lang="en-US" altLang="en-US" sz="1200" b="0" i="1" smtClean="0">
                                <a:latin typeface="Cambria Math" panose="02040503050406030204" pitchFamily="18" charset="0"/>
                              </a:rPr>
                              <m:t>𝑖</m:t>
                            </m:r>
                          </m:e>
                          <m:sup>
                            <m:r>
                              <a:rPr lang="en-US" altLang="en-US" sz="1200" b="0" i="1" smtClean="0">
                                <a:latin typeface="Cambria Math" panose="02040503050406030204" pitchFamily="18" charset="0"/>
                              </a:rPr>
                              <m:t>𝑡h</m:t>
                            </m:r>
                          </m:sup>
                        </m:sSup>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𝑙𝑜𝑐𝑎𝑡𝑖𝑜𝑛</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𝑓𝑟𝑜𝑚</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𝑔𝑙𝑜𝑏𝑎𝑙</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𝑚𝑒𝑎𝑛</m:t>
                        </m:r>
                      </m:e>
                    </m:d>
                    <m:d>
                      <m:dPr>
                        <m:ctrlPr>
                          <a:rPr lang="en-US" altLang="en-US" sz="1200" b="0" i="1" smtClean="0">
                            <a:latin typeface="Cambria Math" panose="02040503050406030204" pitchFamily="18" charset="0"/>
                          </a:rPr>
                        </m:ctrlPr>
                      </m:dPr>
                      <m:e>
                        <m:r>
                          <a:rPr lang="en-US" altLang="en-US" sz="1200" b="0" i="1" smtClean="0">
                            <a:latin typeface="Cambria Math" panose="02040503050406030204" pitchFamily="18" charset="0"/>
                          </a:rPr>
                          <m:t>𝐴𝑣𝑒𝑟𝑎𝑔𝑒</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𝑑𝑒𝑣𝑖𝑎𝑡𝑖𝑜𝑛</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𝑜𝑓𝑛𝑒𝑖𝑔h𝑏𝑜𝑟</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𝑙𝑜𝑐𝑎𝑡𝑖𝑜𝑛𝑠</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𝑗</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𝑓𝑟𝑜𝑚</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𝑔𝑙𝑜𝑏𝑎𝑙</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𝑚𝑒𝑎𝑛</m:t>
                        </m:r>
                      </m:e>
                    </m:d>
                  </m:oMath>
                </a14:m>
                <a:r>
                  <a:rPr lang="en-US" altLang="en-US" sz="1600" b="0" i="1" dirty="0">
                    <a:latin typeface="Cambria Math" panose="02040503050406030204" pitchFamily="18" charset="0"/>
                  </a:rPr>
                  <a:t>=</a:t>
                </a:r>
              </a:p>
              <a:p>
                <a:endParaRPr lang="en-US" altLang="en-US" sz="16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altLang="en-US" sz="1200" b="0" i="1" smtClean="0">
                              <a:latin typeface="Cambria Math" panose="02040503050406030204" pitchFamily="18" charset="0"/>
                            </a:rPr>
                          </m:ctrlPr>
                        </m:fPr>
                        <m:num>
                          <m:d>
                            <m:dPr>
                              <m:ctrlPr>
                                <a:rPr lang="en-US" altLang="en-US" sz="1200" b="0" i="1" smtClean="0">
                                  <a:latin typeface="Cambria Math" panose="02040503050406030204" pitchFamily="18" charset="0"/>
                                </a:rPr>
                              </m:ctrlPr>
                            </m:dPr>
                            <m:e>
                              <m:r>
                                <a:rPr lang="en-US" altLang="en-US" sz="1200" b="0" i="1" smtClean="0">
                                  <a:latin typeface="Cambria Math" panose="02040503050406030204" pitchFamily="18" charset="0"/>
                                </a:rPr>
                                <m:t>𝐷𝑒𝑣𝑖𝑎𝑡𝑖𝑜𝑛</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𝑜𝑓</m:t>
                              </m:r>
                              <m:r>
                                <a:rPr lang="en-US" altLang="en-US" sz="1200" b="0" i="1" smtClean="0">
                                  <a:latin typeface="Cambria Math" panose="02040503050406030204" pitchFamily="18" charset="0"/>
                                </a:rPr>
                                <m:t> </m:t>
                              </m:r>
                              <m:sSup>
                                <m:sSupPr>
                                  <m:ctrlPr>
                                    <a:rPr lang="en-US" altLang="en-US" sz="1200" b="0" i="1" smtClean="0">
                                      <a:latin typeface="Cambria Math" panose="02040503050406030204" pitchFamily="18" charset="0"/>
                                    </a:rPr>
                                  </m:ctrlPr>
                                </m:sSupPr>
                                <m:e>
                                  <m:r>
                                    <a:rPr lang="en-US" altLang="en-US" sz="1200" b="0" i="1" smtClean="0">
                                      <a:latin typeface="Cambria Math" panose="02040503050406030204" pitchFamily="18" charset="0"/>
                                    </a:rPr>
                                    <m:t>𝑖</m:t>
                                  </m:r>
                                </m:e>
                                <m:sup>
                                  <m:r>
                                    <a:rPr lang="en-US" altLang="en-US" sz="1200" b="0" i="1" smtClean="0">
                                      <a:latin typeface="Cambria Math" panose="02040503050406030204" pitchFamily="18" charset="0"/>
                                    </a:rPr>
                                    <m:t>𝑡h</m:t>
                                  </m:r>
                                </m:sup>
                              </m:sSup>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𝑙𝑜𝑐𝑎𝑡𝑖𝑜𝑛</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𝑓𝑟𝑜𝑚</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𝑔𝑙𝑜𝑏𝑎𝑙</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𝑚𝑒𝑎𝑛</m:t>
                              </m:r>
                            </m:e>
                          </m:d>
                          <m:d>
                            <m:dPr>
                              <m:ctrlPr>
                                <a:rPr lang="en-US" altLang="en-US" sz="1200" b="0" i="1" smtClean="0">
                                  <a:latin typeface="Cambria Math" panose="02040503050406030204" pitchFamily="18" charset="0"/>
                                </a:rPr>
                              </m:ctrlPr>
                            </m:dPr>
                            <m:e>
                              <m:r>
                                <a:rPr lang="en-US" altLang="en-US" sz="1200" b="0" i="1" smtClean="0">
                                  <a:latin typeface="Cambria Math" panose="02040503050406030204" pitchFamily="18" charset="0"/>
                                </a:rPr>
                                <m:t>𝐴𝑣𝑒𝑟𝑎𝑔𝑒</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𝑑𝑒𝑣𝑖𝑎𝑡𝑖𝑜𝑛</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𝑜𝑓𝑛𝑒𝑖𝑔h𝑏𝑜𝑟</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𝑙𝑜𝑐𝑎𝑡𝑖𝑜𝑛𝑠</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𝑗</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𝑓𝑟𝑜𝑚</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𝑔𝑙𝑜𝑏𝑎𝑙</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𝑚𝑒𝑎𝑛</m:t>
                              </m:r>
                            </m:e>
                          </m:d>
                        </m:num>
                        <m:den>
                          <m:r>
                            <a:rPr lang="en-US" altLang="en-US" sz="1200" b="0" i="1" smtClean="0">
                              <a:latin typeface="Cambria Math" panose="02040503050406030204" pitchFamily="18" charset="0"/>
                            </a:rPr>
                            <m:t>𝑆𝑢𝑚</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𝑜𝑓</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𝑠𝑞𝑢𝑎𝑟𝑒𝑑</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𝑑𝑒𝑣𝑖𝑎𝑡𝑖𝑜𝑛𝑠</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𝑓𝑟𝑜𝑚</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𝑡h𝑒</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𝑔𝑙𝑜𝑏𝑎𝑙</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𝑚𝑒𝑎𝑛</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𝑓𝑜𝑟</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𝑎𝑙𝑙</m:t>
                          </m:r>
                          <m:r>
                            <a:rPr lang="en-US" altLang="en-US" sz="1200" b="0" i="1" smtClean="0">
                              <a:latin typeface="Cambria Math" panose="02040503050406030204" pitchFamily="18" charset="0"/>
                            </a:rPr>
                            <m:t> </m:t>
                          </m:r>
                          <m:r>
                            <a:rPr lang="en-US" altLang="en-US" sz="1200" b="0" i="1" smtClean="0">
                              <a:latin typeface="Cambria Math" panose="02040503050406030204" pitchFamily="18" charset="0"/>
                            </a:rPr>
                            <m:t>𝑙𝑜𝑐𝑎𝑡𝑖𝑜𝑛𝑠</m:t>
                          </m:r>
                        </m:den>
                      </m:f>
                    </m:oMath>
                  </m:oMathPara>
                </a14:m>
                <a:endParaRPr lang="en-US" altLang="en-US" sz="2000" b="0" i="1" dirty="0">
                  <a:latin typeface="Cambria Math" panose="02040503050406030204" pitchFamily="18" charset="0"/>
                </a:endParaRPr>
              </a:p>
              <a:p>
                <a:endParaRPr lang="en-US" altLang="en-US" sz="1600" b="0" i="1" dirty="0">
                  <a:latin typeface="Cambria Math" panose="020405030504060302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290014" y="1600200"/>
                <a:ext cx="8524385" cy="2992038"/>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p:cNvSpPr txBox="1">
                <a:spLocks/>
              </p:cNvSpPr>
              <p:nvPr/>
            </p:nvSpPr>
            <p:spPr bwMode="auto">
              <a:xfrm>
                <a:off x="12700" y="4495800"/>
                <a:ext cx="9131300" cy="206515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altLang="en-US" sz="1600" b="0" i="1" u="sng" kern="0" dirty="0">
                    <a:latin typeface="Calibri" panose="020F0502020204030204" pitchFamily="34" charset="0"/>
                  </a:rPr>
                  <a:t>In English</a:t>
                </a:r>
                <a:r>
                  <a:rPr lang="en-US" altLang="en-US" sz="1600" b="0" i="1" kern="0" dirty="0">
                    <a:latin typeface="Calibri" panose="020F0502020204030204" pitchFamily="34" charset="0"/>
                  </a:rPr>
                  <a:t>: For each location </a:t>
                </a:r>
                <a:r>
                  <a:rPr lang="en-US" altLang="en-US" sz="1600" b="0" i="1" kern="0" dirty="0" err="1">
                    <a:latin typeface="Calibri" panose="020F0502020204030204" pitchFamily="34" charset="0"/>
                  </a:rPr>
                  <a:t>i</a:t>
                </a:r>
                <a:r>
                  <a:rPr lang="en-US" altLang="en-US" sz="1600" b="0" i="1" kern="0" dirty="0">
                    <a:latin typeface="Calibri" panose="020F0502020204030204" pitchFamily="34" charset="0"/>
                  </a:rPr>
                  <a:t>, the local Moran’s I is computed as follows:</a:t>
                </a:r>
              </a:p>
              <a:p>
                <a:pPr marL="285750" indent="-228600">
                  <a:buAutoNum type="alphaUcPeriod"/>
                </a:pPr>
                <a:r>
                  <a:rPr lang="en-US" altLang="en-US" sz="1100" b="0" kern="0" dirty="0">
                    <a:latin typeface="Calibri" panose="020F0502020204030204" pitchFamily="34" charset="0"/>
                  </a:rPr>
                  <a:t>Compute </a:t>
                </a:r>
                <a14:m>
                  <m:oMath xmlns:m="http://schemas.openxmlformats.org/officeDocument/2006/math">
                    <m:acc>
                      <m:accPr>
                        <m:chr m:val="̅"/>
                        <m:ctrlPr>
                          <a:rPr lang="en-US" altLang="en-US" sz="1100" b="0" i="1" kern="0" smtClean="0">
                            <a:latin typeface="Cambria Math" panose="02040503050406030204" pitchFamily="18" charset="0"/>
                          </a:rPr>
                        </m:ctrlPr>
                      </m:accPr>
                      <m:e>
                        <m:r>
                          <a:rPr lang="en-US" altLang="en-US" sz="1100" b="0" i="1" kern="0" smtClean="0">
                            <a:latin typeface="Cambria Math" panose="02040503050406030204" pitchFamily="18" charset="0"/>
                          </a:rPr>
                          <m:t>𝑋</m:t>
                        </m:r>
                      </m:e>
                    </m:acc>
                    <m:r>
                      <a:rPr lang="en-US" altLang="en-US" sz="1100" b="0" i="1" kern="0" smtClean="0">
                        <a:latin typeface="Cambria Math" panose="02040503050406030204" pitchFamily="18" charset="0"/>
                      </a:rPr>
                      <m:t>, </m:t>
                    </m:r>
                  </m:oMath>
                </a14:m>
                <a:r>
                  <a:rPr lang="en-US" altLang="en-US" sz="1100" b="0" kern="0" dirty="0">
                    <a:latin typeface="Calibri" panose="020F0502020204030204" pitchFamily="34" charset="0"/>
                  </a:rPr>
                  <a:t>the global mean, i.e., mean value of the variable X at </a:t>
                </a:r>
                <a:r>
                  <a:rPr lang="en-US" altLang="en-US" sz="1100" b="0" i="1" kern="0" dirty="0">
                    <a:latin typeface="Calibri" panose="020F0502020204030204" pitchFamily="34" charset="0"/>
                  </a:rPr>
                  <a:t>all</a:t>
                </a:r>
                <a:r>
                  <a:rPr lang="en-US" altLang="en-US" sz="1100" b="0" kern="0" dirty="0">
                    <a:latin typeface="Calibri" panose="020F0502020204030204" pitchFamily="34" charset="0"/>
                  </a:rPr>
                  <a:t> the </a:t>
                </a:r>
                <a:r>
                  <a:rPr lang="en-US" altLang="en-US" sz="1100" b="0" i="1" kern="0" dirty="0">
                    <a:latin typeface="Calibri" panose="020F0502020204030204" pitchFamily="34" charset="0"/>
                  </a:rPr>
                  <a:t>n</a:t>
                </a:r>
                <a:r>
                  <a:rPr lang="en-US" altLang="en-US" sz="1100" b="0" kern="0" dirty="0">
                    <a:latin typeface="Calibri" panose="020F0502020204030204" pitchFamily="34" charset="0"/>
                  </a:rPr>
                  <a:t> locations in the data (all block groups, tracts, points, </a:t>
                </a:r>
                <a:r>
                  <a:rPr lang="en-US" altLang="en-US" sz="1100" b="0" kern="0" dirty="0" err="1">
                    <a:latin typeface="Calibri" panose="020F0502020204030204" pitchFamily="34" charset="0"/>
                  </a:rPr>
                  <a:t>etc</a:t>
                </a:r>
                <a:r>
                  <a:rPr lang="en-US" altLang="en-US" sz="1100" b="0" kern="0" dirty="0">
                    <a:latin typeface="Calibri" panose="020F0502020204030204" pitchFamily="34" charset="0"/>
                  </a:rPr>
                  <a:t>).</a:t>
                </a:r>
              </a:p>
              <a:p>
                <a:pPr marL="285750" indent="-228600">
                  <a:buAutoNum type="alphaUcPeriod"/>
                </a:pPr>
                <a:r>
                  <a:rPr lang="en-US" altLang="en-US" sz="1100" b="0" kern="0" dirty="0">
                    <a:latin typeface="Calibri" panose="020F0502020204030204" pitchFamily="34" charset="0"/>
                  </a:rPr>
                  <a:t>Compute the variance of the variable X at </a:t>
                </a:r>
                <a:r>
                  <a:rPr lang="en-US" altLang="en-US" sz="1100" b="0" i="1" kern="0" dirty="0">
                    <a:latin typeface="Calibri" panose="020F0502020204030204" pitchFamily="34" charset="0"/>
                  </a:rPr>
                  <a:t>all</a:t>
                </a:r>
                <a:r>
                  <a:rPr lang="en-US" altLang="en-US" sz="1100" b="0" kern="0" dirty="0">
                    <a:latin typeface="Calibri" panose="020F0502020204030204" pitchFamily="34" charset="0"/>
                  </a:rPr>
                  <a:t> locations in the dataset (all block groups, tracts, points, </a:t>
                </a:r>
                <a:r>
                  <a:rPr lang="en-US" altLang="en-US" sz="1100" b="0" kern="0" dirty="0" err="1">
                    <a:latin typeface="Calibri" panose="020F0502020204030204" pitchFamily="34" charset="0"/>
                  </a:rPr>
                  <a:t>etc</a:t>
                </a:r>
                <a:r>
                  <a:rPr lang="en-US" altLang="en-US" sz="1100" b="0" kern="0" dirty="0">
                    <a:latin typeface="Calibri" panose="020F0502020204030204" pitchFamily="34" charset="0"/>
                  </a:rPr>
                  <a:t>). Recall that variance is simply the sum of squared deviations from the mean at all the </a:t>
                </a:r>
                <a:r>
                  <a:rPr lang="en-US" altLang="en-US" sz="1100" b="0" i="1" kern="0" dirty="0">
                    <a:latin typeface="Calibri" panose="020F0502020204030204" pitchFamily="34" charset="0"/>
                  </a:rPr>
                  <a:t>n</a:t>
                </a:r>
                <a:r>
                  <a:rPr lang="en-US" altLang="en-US" sz="1100" b="0" kern="0" dirty="0">
                    <a:latin typeface="Calibri" panose="020F0502020204030204" pitchFamily="34" charset="0"/>
                  </a:rPr>
                  <a:t> locations in the dataset.</a:t>
                </a:r>
              </a:p>
              <a:p>
                <a:pPr marL="285750" indent="-228600">
                  <a:buAutoNum type="alphaUcPeriod"/>
                </a:pPr>
                <a:r>
                  <a:rPr lang="en-US" altLang="en-US" sz="1100" b="0" kern="0" dirty="0">
                    <a:latin typeface="Calibri" panose="020F0502020204030204" pitchFamily="34" charset="0"/>
                  </a:rPr>
                  <a:t>For location </a:t>
                </a:r>
                <a:r>
                  <a:rPr lang="en-US" altLang="en-US" sz="1100" b="0" i="1" kern="0" dirty="0" err="1">
                    <a:latin typeface="Calibri" panose="020F0502020204030204" pitchFamily="34" charset="0"/>
                  </a:rPr>
                  <a:t>i</a:t>
                </a:r>
                <a:r>
                  <a:rPr lang="en-US" altLang="en-US" sz="1100" b="0" kern="0" dirty="0">
                    <a:latin typeface="Calibri" panose="020F0502020204030204" pitchFamily="34" charset="0"/>
                  </a:rPr>
                  <a:t>, find all locations </a:t>
                </a:r>
                <a:r>
                  <a:rPr lang="en-US" altLang="en-US" sz="1100" b="0" i="1" kern="0" dirty="0">
                    <a:latin typeface="Calibri" panose="020F0502020204030204" pitchFamily="34" charset="0"/>
                  </a:rPr>
                  <a:t>j</a:t>
                </a:r>
                <a:r>
                  <a:rPr lang="en-US" altLang="en-US" sz="1100" b="0" kern="0" dirty="0">
                    <a:latin typeface="Calibri" panose="020F0502020204030204" pitchFamily="34" charset="0"/>
                  </a:rPr>
                  <a:t> which are neighbors (e.g., queen neighbors, k-nearest neighbors, etc.).</a:t>
                </a:r>
              </a:p>
              <a:p>
                <a:pPr marL="285750" indent="-228600">
                  <a:buAutoNum type="alphaUcPeriod"/>
                </a:pPr>
                <a:r>
                  <a:rPr lang="en-US" altLang="en-US" sz="1100" b="0" kern="0" dirty="0">
                    <a:latin typeface="Calibri" panose="020F0502020204030204" pitchFamily="34" charset="0"/>
                  </a:rPr>
                  <a:t>For location </a:t>
                </a:r>
                <a:r>
                  <a:rPr lang="en-US" altLang="en-US" sz="1100" b="0" i="1" kern="0" dirty="0" err="1">
                    <a:latin typeface="Calibri" panose="020F0502020204030204" pitchFamily="34" charset="0"/>
                  </a:rPr>
                  <a:t>i</a:t>
                </a:r>
                <a:r>
                  <a:rPr lang="en-US" altLang="en-US" sz="1100" b="0" kern="0" dirty="0">
                    <a:latin typeface="Calibri" panose="020F0502020204030204" pitchFamily="34" charset="0"/>
                  </a:rPr>
                  <a:t>, compute the deviation (i.e., difference) between the value of variable X at </a:t>
                </a:r>
                <a:r>
                  <a:rPr lang="en-US" altLang="en-US" sz="1100" b="0" i="1" kern="0" dirty="0" err="1">
                    <a:latin typeface="Calibri" panose="020F0502020204030204" pitchFamily="34" charset="0"/>
                  </a:rPr>
                  <a:t>i</a:t>
                </a:r>
                <a:r>
                  <a:rPr lang="en-US" altLang="en-US" sz="1100" b="0" kern="0" dirty="0">
                    <a:latin typeface="Calibri" panose="020F0502020204030204" pitchFamily="34" charset="0"/>
                  </a:rPr>
                  <a:t> and the global mean value (which was computed in step A).</a:t>
                </a:r>
              </a:p>
              <a:p>
                <a:pPr marL="285750" indent="-228600">
                  <a:buAutoNum type="alphaUcPeriod"/>
                </a:pPr>
                <a:r>
                  <a:rPr lang="en-US" altLang="en-US" sz="1100" b="0" kern="0" dirty="0">
                    <a:latin typeface="Calibri" panose="020F0502020204030204" pitchFamily="34" charset="0"/>
                  </a:rPr>
                  <a:t>For all locations </a:t>
                </a:r>
                <a:r>
                  <a:rPr lang="en-US" altLang="en-US" sz="1100" b="0" i="1" kern="0" dirty="0">
                    <a:latin typeface="Calibri" panose="020F0502020204030204" pitchFamily="34" charset="0"/>
                  </a:rPr>
                  <a:t>j</a:t>
                </a:r>
                <a:r>
                  <a:rPr lang="en-US" altLang="en-US" sz="1100" b="0" kern="0" dirty="0">
                    <a:latin typeface="Calibri" panose="020F0502020204030204" pitchFamily="34" charset="0"/>
                  </a:rPr>
                  <a:t> which are neighbors of location </a:t>
                </a:r>
                <a:r>
                  <a:rPr lang="en-US" altLang="en-US" sz="1100" b="0" i="1" kern="0" dirty="0" err="1">
                    <a:latin typeface="Calibri" panose="020F0502020204030204" pitchFamily="34" charset="0"/>
                  </a:rPr>
                  <a:t>i</a:t>
                </a:r>
                <a:r>
                  <a:rPr lang="en-US" altLang="en-US" sz="1100" b="0" kern="0" dirty="0">
                    <a:latin typeface="Calibri" panose="020F0502020204030204" pitchFamily="34" charset="0"/>
                  </a:rPr>
                  <a:t>, calculate the deviation (i.e., difference) between the value of the variable X at </a:t>
                </a:r>
                <a:r>
                  <a:rPr lang="en-US" altLang="en-US" sz="1100" b="0" i="1" kern="0" dirty="0">
                    <a:latin typeface="Calibri" panose="020F0502020204030204" pitchFamily="34" charset="0"/>
                  </a:rPr>
                  <a:t>j</a:t>
                </a:r>
                <a:r>
                  <a:rPr lang="en-US" altLang="en-US" sz="1100" b="0" kern="0" dirty="0">
                    <a:latin typeface="Calibri" panose="020F0502020204030204" pitchFamily="34" charset="0"/>
                  </a:rPr>
                  <a:t> and the global mean value (computed in step A). Then compute the average of these deviations.</a:t>
                </a:r>
              </a:p>
              <a:p>
                <a:pPr marL="285750" indent="-228600">
                  <a:buAutoNum type="alphaUcPeriod"/>
                </a:pPr>
                <a:r>
                  <a:rPr lang="en-US" altLang="en-US" sz="1100" b="0" kern="0" dirty="0">
                    <a:latin typeface="Calibri" panose="020F0502020204030204" pitchFamily="34" charset="0"/>
                  </a:rPr>
                  <a:t>The value of the LISA statistic at location </a:t>
                </a:r>
                <a:r>
                  <a:rPr lang="en-US" altLang="en-US" sz="1100" b="0" i="1" kern="0" dirty="0" err="1">
                    <a:latin typeface="Calibri" panose="020F0502020204030204" pitchFamily="34" charset="0"/>
                  </a:rPr>
                  <a:t>i</a:t>
                </a:r>
                <a:r>
                  <a:rPr lang="en-US" altLang="en-US" sz="1100" b="0" i="1" kern="0" dirty="0">
                    <a:latin typeface="Calibri" panose="020F0502020204030204" pitchFamily="34" charset="0"/>
                  </a:rPr>
                  <a:t> </a:t>
                </a:r>
                <a:r>
                  <a:rPr lang="en-US" altLang="en-US" sz="1100" b="0" kern="0" dirty="0">
                    <a:latin typeface="Calibri" panose="020F0502020204030204" pitchFamily="34" charset="0"/>
                  </a:rPr>
                  <a:t>is then the result obtained in step D, multiplied by the result obtained in step E, divided by the result in step B.</a:t>
                </a:r>
              </a:p>
            </p:txBody>
          </p:sp>
        </mc:Choice>
        <mc:Fallback xmlns="">
          <p:sp>
            <p:nvSpPr>
              <p:cNvPr id="10" name="Content Placeholder 2"/>
              <p:cNvSpPr txBox="1">
                <a:spLocks noRot="1" noChangeAspect="1" noMove="1" noResize="1" noEditPoints="1" noAdjustHandles="1" noChangeArrowheads="1" noChangeShapeType="1" noTextEdit="1"/>
              </p:cNvSpPr>
              <p:nvPr/>
            </p:nvSpPr>
            <p:spPr bwMode="auto">
              <a:xfrm>
                <a:off x="12700" y="4495800"/>
                <a:ext cx="9131300" cy="2065154"/>
              </a:xfrm>
              <a:prstGeom prst="rect">
                <a:avLst/>
              </a:prstGeom>
              <a:blipFill rotWithShape="0">
                <a:blip r:embed="rId4"/>
                <a:stretch>
                  <a:fillRect l="-334" t="-88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 name="TextBox 2"/>
          <p:cNvSpPr txBox="1"/>
          <p:nvPr/>
        </p:nvSpPr>
        <p:spPr>
          <a:xfrm>
            <a:off x="12700" y="6560954"/>
            <a:ext cx="8445500" cy="261610"/>
          </a:xfrm>
          <a:prstGeom prst="rect">
            <a:avLst/>
          </a:prstGeom>
          <a:noFill/>
        </p:spPr>
        <p:txBody>
          <a:bodyPr wrap="square" rtlCol="0">
            <a:spAutoFit/>
          </a:bodyPr>
          <a:lstStyle/>
          <a:p>
            <a:r>
              <a:rPr lang="en-US" sz="1100" dirty="0">
                <a:latin typeface="Calibri" panose="020F0502020204030204" pitchFamily="34" charset="0"/>
              </a:rPr>
              <a:t>Source: Luc </a:t>
            </a:r>
            <a:r>
              <a:rPr lang="en-US" sz="1100" dirty="0" err="1">
                <a:latin typeface="Calibri" panose="020F0502020204030204" pitchFamily="34" charset="0"/>
              </a:rPr>
              <a:t>Anselin</a:t>
            </a:r>
            <a:r>
              <a:rPr lang="en-US" sz="1100" dirty="0">
                <a:latin typeface="Calibri" panose="020F0502020204030204" pitchFamily="34" charset="0"/>
              </a:rPr>
              <a:t>. </a:t>
            </a:r>
            <a:r>
              <a:rPr lang="en-US" sz="1100" i="1" dirty="0">
                <a:latin typeface="Calibri" panose="020F0502020204030204" pitchFamily="34" charset="0"/>
              </a:rPr>
              <a:t>Local Indicators of Spatial Association-LISA, </a:t>
            </a:r>
            <a:r>
              <a:rPr lang="en-US" sz="1100" dirty="0">
                <a:latin typeface="Calibri" panose="020F0502020204030204" pitchFamily="34" charset="0"/>
              </a:rPr>
              <a:t>Geographical Analysis, Vol. 27, No. 2 (April 1995)</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200" y="347663"/>
            <a:ext cx="2086856" cy="2395537"/>
          </a:xfrm>
          <a:prstGeom prst="rect">
            <a:avLst/>
          </a:prstGeom>
        </p:spPr>
      </p:pic>
      <p:grpSp>
        <p:nvGrpSpPr>
          <p:cNvPr id="11" name="Group 10"/>
          <p:cNvGrpSpPr/>
          <p:nvPr/>
        </p:nvGrpSpPr>
        <p:grpSpPr>
          <a:xfrm>
            <a:off x="3288267" y="762000"/>
            <a:ext cx="3645933" cy="4070866"/>
            <a:chOff x="3288267" y="762000"/>
            <a:chExt cx="3645933" cy="4070866"/>
          </a:xfrm>
        </p:grpSpPr>
        <p:sp>
          <p:nvSpPr>
            <p:cNvPr id="7" name="TextBox 6"/>
            <p:cNvSpPr txBox="1"/>
            <p:nvPr/>
          </p:nvSpPr>
          <p:spPr>
            <a:xfrm>
              <a:off x="4038600" y="4371201"/>
              <a:ext cx="2895600" cy="461665"/>
            </a:xfrm>
            <a:prstGeom prst="rect">
              <a:avLst/>
            </a:prstGeom>
            <a:noFill/>
          </p:spPr>
          <p:txBody>
            <a:bodyPr wrap="square" rtlCol="0">
              <a:spAutoFit/>
            </a:bodyPr>
            <a:lstStyle/>
            <a:p>
              <a:pPr algn="ctr"/>
              <a:r>
                <a:rPr lang="en-US" sz="1200" dirty="0">
                  <a:latin typeface="Calibri" panose="020F0502020204030204" pitchFamily="34" charset="0"/>
                </a:rPr>
                <a:t>X</a:t>
              </a:r>
              <a:r>
                <a:rPr lang="en-US" sz="1050" dirty="0">
                  <a:latin typeface="Calibri" panose="020F0502020204030204" pitchFamily="34" charset="0"/>
                </a:rPr>
                <a:t>i</a:t>
              </a:r>
              <a:r>
                <a:rPr lang="en-US" sz="1200" dirty="0">
                  <a:latin typeface="Calibri" panose="020F0502020204030204" pitchFamily="34" charset="0"/>
                </a:rPr>
                <a:t>-Axis:</a:t>
              </a:r>
            </a:p>
            <a:p>
              <a:pPr algn="ctr"/>
              <a:r>
                <a:rPr lang="en-US" sz="1200" dirty="0">
                  <a:latin typeface="Calibri" panose="020F0502020204030204" pitchFamily="34" charset="0"/>
                </a:rPr>
                <a:t>Median House Value in Block Group</a:t>
              </a:r>
            </a:p>
          </p:txBody>
        </p:sp>
        <p:sp>
          <p:nvSpPr>
            <p:cNvPr id="8" name="TextBox 7"/>
            <p:cNvSpPr txBox="1"/>
            <p:nvPr/>
          </p:nvSpPr>
          <p:spPr>
            <a:xfrm rot="16200000">
              <a:off x="1842700" y="2436167"/>
              <a:ext cx="3352800" cy="461665"/>
            </a:xfrm>
            <a:prstGeom prst="rect">
              <a:avLst/>
            </a:prstGeom>
            <a:noFill/>
          </p:spPr>
          <p:txBody>
            <a:bodyPr wrap="square" rtlCol="0">
              <a:spAutoFit/>
            </a:bodyPr>
            <a:lstStyle/>
            <a:p>
              <a:pPr algn="ctr"/>
              <a:r>
                <a:rPr lang="en-US" sz="1200" dirty="0">
                  <a:latin typeface="Calibri" panose="020F0502020204030204" pitchFamily="34" charset="0"/>
                </a:rPr>
                <a:t>X</a:t>
              </a:r>
              <a:r>
                <a:rPr lang="en-US" sz="1000" dirty="0">
                  <a:latin typeface="Calibri" panose="020F0502020204030204" pitchFamily="34" charset="0"/>
                </a:rPr>
                <a:t>j</a:t>
              </a:r>
              <a:r>
                <a:rPr lang="en-US" sz="1200" dirty="0">
                  <a:latin typeface="Calibri" panose="020F0502020204030204" pitchFamily="34" charset="0"/>
                </a:rPr>
                <a:t>-Axis: </a:t>
              </a:r>
            </a:p>
            <a:p>
              <a:pPr algn="ctr"/>
              <a:r>
                <a:rPr lang="en-US" sz="1200" dirty="0">
                  <a:latin typeface="Calibri" panose="020F0502020204030204" pitchFamily="34" charset="0"/>
                </a:rPr>
                <a:t>Median House Value in  </a:t>
              </a:r>
              <a:r>
                <a:rPr lang="en-US" sz="1200" i="1" dirty="0">
                  <a:latin typeface="Calibri" panose="020F0502020204030204" pitchFamily="34" charset="0"/>
                </a:rPr>
                <a:t>Nearby </a:t>
              </a:r>
              <a:r>
                <a:rPr lang="en-US" sz="1200" dirty="0">
                  <a:latin typeface="Calibri" panose="020F0502020204030204" pitchFamily="34" charset="0"/>
                </a:rPr>
                <a:t>Block Groups</a:t>
              </a:r>
            </a:p>
          </p:txBody>
        </p:sp>
        <p:pic>
          <p:nvPicPr>
            <p:cNvPr id="9" name="Picture 8"/>
            <p:cNvPicPr>
              <a:picLocks noChangeAspect="1"/>
            </p:cNvPicPr>
            <p:nvPr/>
          </p:nvPicPr>
          <p:blipFill>
            <a:blip r:embed="rId3"/>
            <a:stretch>
              <a:fillRect/>
            </a:stretch>
          </p:blipFill>
          <p:spPr>
            <a:xfrm>
              <a:off x="3657600" y="1115171"/>
              <a:ext cx="3267075" cy="3267075"/>
            </a:xfrm>
            <a:prstGeom prst="rect">
              <a:avLst/>
            </a:prstGeom>
          </p:spPr>
        </p:pic>
        <p:sp>
          <p:nvSpPr>
            <p:cNvPr id="10" name="TextBox 9"/>
            <p:cNvSpPr txBox="1"/>
            <p:nvPr/>
          </p:nvSpPr>
          <p:spPr>
            <a:xfrm>
              <a:off x="4038600" y="762000"/>
              <a:ext cx="2733675" cy="369332"/>
            </a:xfrm>
            <a:prstGeom prst="rect">
              <a:avLst/>
            </a:prstGeom>
            <a:noFill/>
          </p:spPr>
          <p:txBody>
            <a:bodyPr wrap="square" rtlCol="0">
              <a:spAutoFit/>
            </a:bodyPr>
            <a:lstStyle/>
            <a:p>
              <a:r>
                <a:rPr lang="en-US" dirty="0">
                  <a:latin typeface="Calibri" panose="020F0502020204030204" pitchFamily="34" charset="0"/>
                </a:rPr>
                <a:t>Global Moran’s I: 0.529</a:t>
              </a:r>
            </a:p>
          </p:txBody>
        </p:sp>
      </p:grpSp>
      <p:sp>
        <p:nvSpPr>
          <p:cNvPr id="12" name="TextBox 11"/>
          <p:cNvSpPr txBox="1"/>
          <p:nvPr/>
        </p:nvSpPr>
        <p:spPr>
          <a:xfrm>
            <a:off x="5452917" y="1151403"/>
            <a:ext cx="1981200" cy="523220"/>
          </a:xfrm>
          <a:prstGeom prst="rect">
            <a:avLst/>
          </a:prstGeom>
          <a:noFill/>
        </p:spPr>
        <p:txBody>
          <a:bodyPr wrap="square" rtlCol="0">
            <a:spAutoFit/>
          </a:bodyPr>
          <a:lstStyle/>
          <a:p>
            <a:pPr algn="ctr"/>
            <a:r>
              <a:rPr lang="en-US" sz="1400" i="1" dirty="0">
                <a:latin typeface="Calibri" panose="020F0502020204030204" pitchFamily="34" charset="0"/>
              </a:rPr>
              <a:t>High X</a:t>
            </a:r>
            <a:r>
              <a:rPr lang="en-US" sz="1050" i="1" dirty="0">
                <a:latin typeface="Calibri" panose="020F0502020204030204" pitchFamily="34" charset="0"/>
              </a:rPr>
              <a:t>i</a:t>
            </a:r>
            <a:r>
              <a:rPr lang="en-US" sz="1400" i="1" dirty="0">
                <a:latin typeface="Calibri" panose="020F0502020204030204" pitchFamily="34" charset="0"/>
              </a:rPr>
              <a:t> &amp; High X</a:t>
            </a:r>
            <a:r>
              <a:rPr lang="en-US" sz="1050" i="1" dirty="0">
                <a:latin typeface="Calibri" panose="020F0502020204030204" pitchFamily="34" charset="0"/>
              </a:rPr>
              <a:t>j</a:t>
            </a:r>
            <a:endParaRPr lang="en-US" sz="1400" i="1" dirty="0">
              <a:latin typeface="Calibri" panose="020F0502020204030204" pitchFamily="34" charset="0"/>
            </a:endParaRPr>
          </a:p>
          <a:p>
            <a:pPr algn="ctr"/>
            <a:r>
              <a:rPr lang="en-US" sz="1400" i="1" dirty="0">
                <a:latin typeface="Calibri" panose="020F0502020204030204" pitchFamily="34" charset="0"/>
              </a:rPr>
              <a:t>+ SA*</a:t>
            </a:r>
          </a:p>
        </p:txBody>
      </p:sp>
      <p:sp>
        <p:nvSpPr>
          <p:cNvPr id="13" name="TextBox 12"/>
          <p:cNvSpPr txBox="1"/>
          <p:nvPr/>
        </p:nvSpPr>
        <p:spPr>
          <a:xfrm>
            <a:off x="3665667" y="3524085"/>
            <a:ext cx="1981200" cy="523220"/>
          </a:xfrm>
          <a:prstGeom prst="rect">
            <a:avLst/>
          </a:prstGeom>
          <a:noFill/>
        </p:spPr>
        <p:txBody>
          <a:bodyPr wrap="square" rtlCol="0">
            <a:spAutoFit/>
          </a:bodyPr>
          <a:lstStyle/>
          <a:p>
            <a:pPr algn="ctr"/>
            <a:r>
              <a:rPr lang="en-US" sz="1400" i="1" dirty="0">
                <a:latin typeface="Calibri" panose="020F0502020204030204" pitchFamily="34" charset="0"/>
              </a:rPr>
              <a:t>Low X</a:t>
            </a:r>
            <a:r>
              <a:rPr lang="en-US" sz="1050" i="1" dirty="0">
                <a:latin typeface="Calibri" panose="020F0502020204030204" pitchFamily="34" charset="0"/>
              </a:rPr>
              <a:t>i</a:t>
            </a:r>
            <a:r>
              <a:rPr lang="en-US" sz="1400" i="1" dirty="0">
                <a:latin typeface="Calibri" panose="020F0502020204030204" pitchFamily="34" charset="0"/>
              </a:rPr>
              <a:t> &amp; Low X</a:t>
            </a:r>
            <a:r>
              <a:rPr lang="en-US" sz="1050" i="1" dirty="0">
                <a:latin typeface="Calibri" panose="020F0502020204030204" pitchFamily="34" charset="0"/>
              </a:rPr>
              <a:t>j</a:t>
            </a:r>
            <a:endParaRPr lang="en-US" sz="1400" i="1" dirty="0">
              <a:latin typeface="Calibri" panose="020F0502020204030204" pitchFamily="34" charset="0"/>
            </a:endParaRPr>
          </a:p>
          <a:p>
            <a:pPr algn="ctr"/>
            <a:r>
              <a:rPr lang="en-US" sz="1400" i="1" dirty="0">
                <a:latin typeface="Calibri" panose="020F0502020204030204" pitchFamily="34" charset="0"/>
              </a:rPr>
              <a:t>+ SA</a:t>
            </a:r>
          </a:p>
        </p:txBody>
      </p:sp>
      <p:sp>
        <p:nvSpPr>
          <p:cNvPr id="14" name="TextBox 13"/>
          <p:cNvSpPr txBox="1"/>
          <p:nvPr/>
        </p:nvSpPr>
        <p:spPr>
          <a:xfrm>
            <a:off x="5291137" y="3524085"/>
            <a:ext cx="1981200" cy="523220"/>
          </a:xfrm>
          <a:prstGeom prst="rect">
            <a:avLst/>
          </a:prstGeom>
          <a:noFill/>
        </p:spPr>
        <p:txBody>
          <a:bodyPr wrap="square" rtlCol="0">
            <a:spAutoFit/>
          </a:bodyPr>
          <a:lstStyle/>
          <a:p>
            <a:pPr algn="ctr"/>
            <a:r>
              <a:rPr lang="en-US" sz="1400" i="1" dirty="0">
                <a:latin typeface="Calibri" panose="020F0502020204030204" pitchFamily="34" charset="0"/>
              </a:rPr>
              <a:t>High X</a:t>
            </a:r>
            <a:r>
              <a:rPr lang="en-US" sz="1050" i="1" dirty="0">
                <a:latin typeface="Calibri" panose="020F0502020204030204" pitchFamily="34" charset="0"/>
              </a:rPr>
              <a:t>i</a:t>
            </a:r>
            <a:r>
              <a:rPr lang="en-US" sz="1400" i="1" dirty="0">
                <a:latin typeface="Calibri" panose="020F0502020204030204" pitchFamily="34" charset="0"/>
              </a:rPr>
              <a:t> &amp; Low X</a:t>
            </a:r>
            <a:r>
              <a:rPr lang="en-US" sz="1050" i="1" dirty="0">
                <a:latin typeface="Calibri" panose="020F0502020204030204" pitchFamily="34" charset="0"/>
              </a:rPr>
              <a:t>j</a:t>
            </a:r>
            <a:endParaRPr lang="en-US" sz="1400" i="1" dirty="0">
              <a:latin typeface="Calibri" panose="020F0502020204030204" pitchFamily="34" charset="0"/>
            </a:endParaRPr>
          </a:p>
          <a:p>
            <a:pPr algn="ctr"/>
            <a:r>
              <a:rPr lang="en-US" sz="1400" i="1" dirty="0">
                <a:latin typeface="Calibri" panose="020F0502020204030204" pitchFamily="34" charset="0"/>
              </a:rPr>
              <a:t>- SA</a:t>
            </a:r>
          </a:p>
        </p:txBody>
      </p:sp>
      <p:sp>
        <p:nvSpPr>
          <p:cNvPr id="15" name="TextBox 14"/>
          <p:cNvSpPr txBox="1"/>
          <p:nvPr/>
        </p:nvSpPr>
        <p:spPr>
          <a:xfrm>
            <a:off x="3690694" y="1143000"/>
            <a:ext cx="1981200" cy="523220"/>
          </a:xfrm>
          <a:prstGeom prst="rect">
            <a:avLst/>
          </a:prstGeom>
          <a:noFill/>
        </p:spPr>
        <p:txBody>
          <a:bodyPr wrap="square" rtlCol="0">
            <a:spAutoFit/>
          </a:bodyPr>
          <a:lstStyle/>
          <a:p>
            <a:pPr algn="ctr"/>
            <a:r>
              <a:rPr lang="en-US" sz="1400" i="1" dirty="0">
                <a:latin typeface="Calibri" panose="020F0502020204030204" pitchFamily="34" charset="0"/>
              </a:rPr>
              <a:t>Low X</a:t>
            </a:r>
            <a:r>
              <a:rPr lang="en-US" sz="1050" i="1" dirty="0">
                <a:latin typeface="Calibri" panose="020F0502020204030204" pitchFamily="34" charset="0"/>
              </a:rPr>
              <a:t>i</a:t>
            </a:r>
            <a:r>
              <a:rPr lang="en-US" sz="1400" i="1" dirty="0">
                <a:latin typeface="Calibri" panose="020F0502020204030204" pitchFamily="34" charset="0"/>
              </a:rPr>
              <a:t> &amp; High X</a:t>
            </a:r>
            <a:r>
              <a:rPr lang="en-US" sz="1050" i="1" dirty="0">
                <a:latin typeface="Calibri" panose="020F0502020204030204" pitchFamily="34" charset="0"/>
              </a:rPr>
              <a:t>j</a:t>
            </a:r>
            <a:endParaRPr lang="en-US" sz="1400" i="1" dirty="0">
              <a:latin typeface="Calibri" panose="020F0502020204030204" pitchFamily="34" charset="0"/>
            </a:endParaRPr>
          </a:p>
          <a:p>
            <a:pPr algn="ctr"/>
            <a:r>
              <a:rPr lang="en-US" sz="1400" i="1" dirty="0">
                <a:latin typeface="Calibri" panose="020F0502020204030204" pitchFamily="34" charset="0"/>
              </a:rPr>
              <a:t>- SA</a:t>
            </a:r>
          </a:p>
        </p:txBody>
      </p:sp>
      <p:pic>
        <p:nvPicPr>
          <p:cNvPr id="16" name="Picture 15"/>
          <p:cNvPicPr>
            <a:picLocks noChangeAspect="1"/>
          </p:cNvPicPr>
          <p:nvPr/>
        </p:nvPicPr>
        <p:blipFill>
          <a:blip r:embed="rId4"/>
          <a:stretch>
            <a:fillRect/>
          </a:stretch>
        </p:blipFill>
        <p:spPr>
          <a:xfrm>
            <a:off x="100452" y="3200400"/>
            <a:ext cx="2946388" cy="3411607"/>
          </a:xfrm>
          <a:prstGeom prst="rect">
            <a:avLst/>
          </a:prstGeom>
        </p:spPr>
      </p:pic>
      <p:pic>
        <p:nvPicPr>
          <p:cNvPr id="17" name="Picture 16"/>
          <p:cNvPicPr>
            <a:picLocks noChangeAspect="1"/>
          </p:cNvPicPr>
          <p:nvPr/>
        </p:nvPicPr>
        <p:blipFill>
          <a:blip r:embed="rId5"/>
          <a:stretch>
            <a:fillRect/>
          </a:stretch>
        </p:blipFill>
        <p:spPr>
          <a:xfrm>
            <a:off x="724018" y="2796923"/>
            <a:ext cx="1081363" cy="1167559"/>
          </a:xfrm>
          <a:prstGeom prst="rect">
            <a:avLst/>
          </a:prstGeom>
        </p:spPr>
      </p:pic>
      <p:cxnSp>
        <p:nvCxnSpPr>
          <p:cNvPr id="19" name="Straight Arrow Connector 18"/>
          <p:cNvCxnSpPr/>
          <p:nvPr/>
        </p:nvCxnSpPr>
        <p:spPr bwMode="auto">
          <a:xfrm flipV="1">
            <a:off x="2586141" y="1479624"/>
            <a:ext cx="3323344" cy="20243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Straight Arrow Connector 20"/>
          <p:cNvCxnSpPr/>
          <p:nvPr/>
        </p:nvCxnSpPr>
        <p:spPr bwMode="auto">
          <a:xfrm flipV="1">
            <a:off x="795338" y="2362200"/>
            <a:ext cx="3792706" cy="32495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Straight Arrow Connector 25"/>
          <p:cNvCxnSpPr/>
          <p:nvPr/>
        </p:nvCxnSpPr>
        <p:spPr bwMode="auto">
          <a:xfrm flipV="1">
            <a:off x="1676400" y="3429000"/>
            <a:ext cx="2667000" cy="16002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28" name="Table 27"/>
          <p:cNvGraphicFramePr>
            <a:graphicFrameLocks noGrp="1"/>
          </p:cNvGraphicFramePr>
          <p:nvPr>
            <p:extLst>
              <p:ext uri="{D42A27DB-BD31-4B8C-83A1-F6EECF244321}">
                <p14:modId xmlns:p14="http://schemas.microsoft.com/office/powerpoint/2010/main" val="243703851"/>
              </p:ext>
            </p:extLst>
          </p:nvPr>
        </p:nvGraphicFramePr>
        <p:xfrm>
          <a:off x="3046840" y="5334000"/>
          <a:ext cx="5855733" cy="1442085"/>
        </p:xfrm>
        <a:graphic>
          <a:graphicData uri="http://schemas.openxmlformats.org/drawingml/2006/table">
            <a:tbl>
              <a:tblPr>
                <a:tableStyleId>{5C22544A-7EE6-4342-B048-85BDC9FD1C3A}</a:tableStyleId>
              </a:tblPr>
              <a:tblGrid>
                <a:gridCol w="1791972">
                  <a:extLst>
                    <a:ext uri="{9D8B030D-6E8A-4147-A177-3AD203B41FA5}">
                      <a16:colId xmlns:a16="http://schemas.microsoft.com/office/drawing/2014/main" val="20000"/>
                    </a:ext>
                  </a:extLst>
                </a:gridCol>
                <a:gridCol w="2026985">
                  <a:extLst>
                    <a:ext uri="{9D8B030D-6E8A-4147-A177-3AD203B41FA5}">
                      <a16:colId xmlns:a16="http://schemas.microsoft.com/office/drawing/2014/main" val="20001"/>
                    </a:ext>
                  </a:extLst>
                </a:gridCol>
                <a:gridCol w="2036776">
                  <a:extLst>
                    <a:ext uri="{9D8B030D-6E8A-4147-A177-3AD203B41FA5}">
                      <a16:colId xmlns:a16="http://schemas.microsoft.com/office/drawing/2014/main" val="20002"/>
                    </a:ext>
                  </a:extLst>
                </a:gridCol>
              </a:tblGrid>
              <a:tr h="409575">
                <a:tc>
                  <a:txBody>
                    <a:bodyPr/>
                    <a:lstStyle/>
                    <a:p>
                      <a:pPr algn="ctr" fontAlgn="ctr"/>
                      <a:r>
                        <a:rPr lang="en-US" sz="1100" u="none" strike="noStrike" dirty="0">
                          <a:effectLst/>
                          <a:latin typeface="Calibri" panose="020F0502020204030204" pitchFamily="34" charset="0"/>
                        </a:rPr>
                        <a:t>Local Moran’s I</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latin typeface="Calibri" panose="020F0502020204030204" pitchFamily="34" charset="0"/>
                        </a:rPr>
                        <a:t>Deviation of the </a:t>
                      </a:r>
                      <a:r>
                        <a:rPr lang="en-US" sz="1100" u="none" strike="noStrike" dirty="0" err="1">
                          <a:effectLst/>
                          <a:latin typeface="Calibri" panose="020F0502020204030204" pitchFamily="34" charset="0"/>
                        </a:rPr>
                        <a:t>i</a:t>
                      </a:r>
                      <a:r>
                        <a:rPr lang="en-US" sz="1100" u="none" strike="noStrike" baseline="30000" dirty="0" err="1">
                          <a:effectLst/>
                          <a:latin typeface="Calibri" panose="020F0502020204030204" pitchFamily="34" charset="0"/>
                        </a:rPr>
                        <a:t>th</a:t>
                      </a:r>
                      <a:r>
                        <a:rPr lang="en-US" sz="1100" u="none" strike="noStrike" dirty="0">
                          <a:effectLst/>
                          <a:latin typeface="Calibri" panose="020F0502020204030204" pitchFamily="34" charset="0"/>
                        </a:rPr>
                        <a:t> location from the global mean</a:t>
                      </a:r>
                    </a:p>
                    <a:p>
                      <a:pPr algn="ctr" fontAlgn="ctr"/>
                      <a:r>
                        <a:rPr lang="en-US" sz="1100" b="1" i="0" u="none" strike="noStrike" dirty="0">
                          <a:solidFill>
                            <a:srgbClr val="000000"/>
                          </a:solidFill>
                          <a:effectLst/>
                          <a:latin typeface="Calibri" panose="020F0502020204030204" pitchFamily="34" charset="0"/>
                        </a:rPr>
                        <a:t>(as</a:t>
                      </a:r>
                      <a:r>
                        <a:rPr lang="en-US" sz="1100" b="1" i="0" u="none" strike="noStrike" baseline="0" dirty="0">
                          <a:solidFill>
                            <a:srgbClr val="000000"/>
                          </a:solidFill>
                          <a:effectLst/>
                          <a:latin typeface="Calibri" panose="020F0502020204030204" pitchFamily="34" charset="0"/>
                        </a:rPr>
                        <a:t> computed on earlier slide; Step D)</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latin typeface="Calibri" panose="020F0502020204030204" pitchFamily="34" charset="0"/>
                        </a:rPr>
                        <a:t>Average deviation of neighbor locations j from the global mean</a:t>
                      </a:r>
                    </a:p>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(as</a:t>
                      </a:r>
                      <a:r>
                        <a:rPr lang="en-US" sz="1100" b="1" i="0" u="none" strike="noStrike" baseline="0" dirty="0">
                          <a:solidFill>
                            <a:srgbClr val="000000"/>
                          </a:solidFill>
                          <a:effectLst/>
                          <a:latin typeface="Calibri" panose="020F0502020204030204" pitchFamily="34" charset="0"/>
                        </a:rPr>
                        <a:t> computed on earlier slide; Step E)</a:t>
                      </a:r>
                      <a:endParaRPr lang="en-US"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190500">
                <a:tc>
                  <a:txBody>
                    <a:bodyPr/>
                    <a:lstStyle/>
                    <a:p>
                      <a:pPr algn="ctr" fontAlgn="ctr"/>
                      <a:r>
                        <a:rPr lang="en-US" sz="1100" u="none" strike="noStrike" dirty="0">
                          <a:effectLst/>
                          <a:latin typeface="Calibri" panose="020F0502020204030204" pitchFamily="34" charset="0"/>
                        </a:rPr>
                        <a:t>+ (Similar to Neighbors)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190500">
                <a:tc>
                  <a:txBody>
                    <a:bodyPr/>
                    <a:lstStyle/>
                    <a:p>
                      <a:pPr algn="ctr" fontAlgn="ctr"/>
                      <a:r>
                        <a:rPr lang="en-US" sz="1100" u="none" strike="noStrike" dirty="0">
                          <a:effectLst/>
                          <a:latin typeface="Calibri" panose="020F0502020204030204" pitchFamily="34" charset="0"/>
                        </a:rPr>
                        <a:t>+ (Similar to Neighbors)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190500">
                <a:tc>
                  <a:txBody>
                    <a:bodyPr/>
                    <a:lstStyle/>
                    <a:p>
                      <a:pPr algn="ctr" fontAlgn="ctr"/>
                      <a:r>
                        <a:rPr lang="en-US" sz="1100" u="none" strike="noStrike" dirty="0">
                          <a:effectLst/>
                          <a:latin typeface="Calibri" panose="020F0502020204030204" pitchFamily="34" charset="0"/>
                        </a:rPr>
                        <a:t>- (Different from Neighbors)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190500">
                <a:tc>
                  <a:txBody>
                    <a:bodyPr/>
                    <a:lstStyle/>
                    <a:p>
                      <a:pPr algn="ctr" fontAlgn="ctr"/>
                      <a:r>
                        <a:rPr lang="en-US" sz="1100" u="none" strike="noStrike" dirty="0">
                          <a:effectLst/>
                          <a:latin typeface="Calibri" panose="020F0502020204030204" pitchFamily="34" charset="0"/>
                        </a:rPr>
                        <a:t>- (Different from</a:t>
                      </a:r>
                      <a:r>
                        <a:rPr lang="en-US" sz="1100" u="none" strike="noStrike" baseline="0" dirty="0">
                          <a:effectLst/>
                          <a:latin typeface="Calibri" panose="020F0502020204030204" pitchFamily="34" charset="0"/>
                        </a:rPr>
                        <a:t> Neighbors)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bl>
          </a:graphicData>
        </a:graphic>
      </p:graphicFrame>
      <p:sp>
        <p:nvSpPr>
          <p:cNvPr id="29" name="TextBox 28"/>
          <p:cNvSpPr txBox="1"/>
          <p:nvPr/>
        </p:nvSpPr>
        <p:spPr>
          <a:xfrm>
            <a:off x="3160217" y="0"/>
            <a:ext cx="5983783" cy="584775"/>
          </a:xfrm>
          <a:prstGeom prst="rect">
            <a:avLst/>
          </a:prstGeom>
          <a:noFill/>
        </p:spPr>
        <p:txBody>
          <a:bodyPr wrap="square" rtlCol="0">
            <a:spAutoFit/>
          </a:bodyPr>
          <a:lstStyle/>
          <a:p>
            <a:r>
              <a:rPr lang="en-US" sz="3200" i="1" dirty="0">
                <a:latin typeface="Calibri" panose="020F0502020204030204" pitchFamily="34" charset="0"/>
              </a:rPr>
              <a:t>Putting it All Together…</a:t>
            </a:r>
          </a:p>
        </p:txBody>
      </p:sp>
      <p:sp>
        <p:nvSpPr>
          <p:cNvPr id="30" name="TextBox 29"/>
          <p:cNvSpPr txBox="1"/>
          <p:nvPr/>
        </p:nvSpPr>
        <p:spPr>
          <a:xfrm>
            <a:off x="381000" y="0"/>
            <a:ext cx="2205141" cy="461665"/>
          </a:xfrm>
          <a:prstGeom prst="rect">
            <a:avLst/>
          </a:prstGeom>
          <a:noFill/>
        </p:spPr>
        <p:txBody>
          <a:bodyPr wrap="square" rtlCol="0">
            <a:spAutoFit/>
          </a:bodyPr>
          <a:lstStyle/>
          <a:p>
            <a:pPr algn="ctr"/>
            <a:r>
              <a:rPr lang="en-US" sz="1200" dirty="0">
                <a:latin typeface="Calibri" panose="020F0502020204030204" pitchFamily="34" charset="0"/>
              </a:rPr>
              <a:t>Original Map of X </a:t>
            </a:r>
          </a:p>
          <a:p>
            <a:pPr algn="ctr"/>
            <a:r>
              <a:rPr lang="en-US" sz="1200" dirty="0">
                <a:latin typeface="Calibri" panose="020F0502020204030204" pitchFamily="34" charset="0"/>
              </a:rPr>
              <a:t>(Median House Value)</a:t>
            </a:r>
          </a:p>
        </p:txBody>
      </p:sp>
      <p:sp>
        <p:nvSpPr>
          <p:cNvPr id="31" name="Rectangle 30"/>
          <p:cNvSpPr/>
          <p:nvPr/>
        </p:nvSpPr>
        <p:spPr>
          <a:xfrm>
            <a:off x="7367937" y="2281535"/>
            <a:ext cx="1678793" cy="461665"/>
          </a:xfrm>
          <a:prstGeom prst="rect">
            <a:avLst/>
          </a:prstGeom>
        </p:spPr>
        <p:txBody>
          <a:bodyPr wrap="none">
            <a:spAutoFit/>
          </a:bodyPr>
          <a:lstStyle/>
          <a:p>
            <a:pPr algn="ctr"/>
            <a:r>
              <a:rPr lang="en-US" sz="1200" i="1" dirty="0">
                <a:latin typeface="Calibri" panose="020F0502020204030204" pitchFamily="34" charset="0"/>
              </a:rPr>
              <a:t>* SA stands for </a:t>
            </a:r>
          </a:p>
          <a:p>
            <a:pPr algn="ctr"/>
            <a:r>
              <a:rPr lang="en-US" sz="1200" i="1" dirty="0">
                <a:latin typeface="Calibri" panose="020F0502020204030204" pitchFamily="34" charset="0"/>
              </a:rPr>
              <a:t>Spatial Autocorrelation</a:t>
            </a:r>
          </a:p>
        </p:txBody>
      </p:sp>
    </p:spTree>
    <p:extLst>
      <p:ext uri="{BB962C8B-B14F-4D97-AF65-F5344CB8AC3E}">
        <p14:creationId xmlns:p14="http://schemas.microsoft.com/office/powerpoint/2010/main" val="15230086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0"/>
            <a:ext cx="8229600" cy="792162"/>
          </a:xfrm>
        </p:spPr>
        <p:txBody>
          <a:bodyPr/>
          <a:lstStyle/>
          <a:p>
            <a:r>
              <a:rPr lang="en-US" b="1" dirty="0">
                <a:latin typeface="Calibri" panose="020F0502020204030204" pitchFamily="34" charset="0"/>
              </a:rPr>
              <a:t>Statistical Significance Testing</a:t>
            </a:r>
          </a:p>
        </p:txBody>
      </p:sp>
      <p:sp>
        <p:nvSpPr>
          <p:cNvPr id="3" name="Content Placeholder 2"/>
          <p:cNvSpPr>
            <a:spLocks noGrp="1"/>
          </p:cNvSpPr>
          <p:nvPr>
            <p:ph idx="1"/>
          </p:nvPr>
        </p:nvSpPr>
        <p:spPr>
          <a:xfrm>
            <a:off x="0" y="762000"/>
            <a:ext cx="9144000" cy="5961063"/>
          </a:xfrm>
        </p:spPr>
        <p:txBody>
          <a:bodyPr/>
          <a:lstStyle/>
          <a:p>
            <a:r>
              <a:rPr lang="en-US" altLang="en-US" sz="1600" dirty="0">
                <a:latin typeface="Calibri" panose="020F0502020204030204" pitchFamily="34" charset="0"/>
              </a:rPr>
              <a:t>Recall that local Moran’s I is a measure of similarity to nearby observations</a:t>
            </a:r>
          </a:p>
          <a:p>
            <a:r>
              <a:rPr lang="en-US" altLang="en-US" sz="1600" dirty="0">
                <a:latin typeface="Calibri" panose="020F0502020204030204" pitchFamily="34" charset="0"/>
              </a:rPr>
              <a:t>Local LISA statistic (i.e., local Moran’s I) may be positive or negative at location </a:t>
            </a:r>
            <a:r>
              <a:rPr lang="en-US" altLang="en-US" sz="1600" i="1" dirty="0" err="1">
                <a:latin typeface="Calibri" panose="020F0502020204030204" pitchFamily="34" charset="0"/>
              </a:rPr>
              <a:t>i</a:t>
            </a:r>
            <a:r>
              <a:rPr lang="en-US" altLang="en-US" sz="1600" dirty="0">
                <a:latin typeface="Calibri" panose="020F0502020204030204" pitchFamily="34" charset="0"/>
              </a:rPr>
              <a:t>. But is it positive or negative enough to be statistically significantly different from (approximately) 0? That is, is there statistically significant spatial autocorrelation (SA) at location </a:t>
            </a:r>
            <a:r>
              <a:rPr lang="en-US" altLang="en-US" sz="1600" i="1" dirty="0" err="1">
                <a:latin typeface="Calibri" panose="020F0502020204030204" pitchFamily="34" charset="0"/>
              </a:rPr>
              <a:t>i</a:t>
            </a:r>
            <a:r>
              <a:rPr lang="en-US" altLang="en-US" sz="1600" dirty="0">
                <a:latin typeface="Calibri" panose="020F0502020204030204" pitchFamily="34" charset="0"/>
              </a:rPr>
              <a:t>?</a:t>
            </a:r>
          </a:p>
          <a:p>
            <a:pPr lvl="1"/>
            <a:r>
              <a:rPr lang="en-US" altLang="en-US" sz="1400" dirty="0">
                <a:latin typeface="Calibri" panose="020F0502020204030204" pitchFamily="34" charset="0"/>
              </a:rPr>
              <a:t>H</a:t>
            </a:r>
            <a:r>
              <a:rPr lang="en-US" altLang="en-US" sz="900" dirty="0">
                <a:latin typeface="Calibri" panose="020F0502020204030204" pitchFamily="34" charset="0"/>
              </a:rPr>
              <a:t>0</a:t>
            </a:r>
            <a:r>
              <a:rPr lang="en-US" altLang="en-US" sz="1400" dirty="0">
                <a:latin typeface="Calibri" panose="020F0502020204030204" pitchFamily="34" charset="0"/>
              </a:rPr>
              <a:t>: No (local) spatial autocorrelation at location </a:t>
            </a:r>
            <a:r>
              <a:rPr lang="en-US" altLang="en-US" sz="1400" i="1" dirty="0" err="1">
                <a:latin typeface="Calibri" panose="020F0502020204030204" pitchFamily="34" charset="0"/>
              </a:rPr>
              <a:t>i</a:t>
            </a:r>
            <a:r>
              <a:rPr lang="en-US" altLang="en-US" sz="1400" i="1" dirty="0">
                <a:latin typeface="Calibri" panose="020F0502020204030204" pitchFamily="34" charset="0"/>
              </a:rPr>
              <a:t> </a:t>
            </a:r>
            <a:r>
              <a:rPr lang="en-US" altLang="en-US" sz="1400" dirty="0">
                <a:latin typeface="Calibri" panose="020F0502020204030204" pitchFamily="34" charset="0"/>
              </a:rPr>
              <a:t>(</a:t>
            </a:r>
            <a:r>
              <a:rPr lang="en-US" altLang="en-US" sz="1400" i="1" dirty="0">
                <a:latin typeface="Calibri" panose="020F0502020204030204" pitchFamily="34" charset="0"/>
              </a:rPr>
              <a:t>I</a:t>
            </a:r>
            <a:r>
              <a:rPr lang="en-US" altLang="en-US" sz="1000" i="1" dirty="0">
                <a:latin typeface="Calibri" panose="020F0502020204030204" pitchFamily="34" charset="0"/>
              </a:rPr>
              <a:t>i</a:t>
            </a:r>
            <a:r>
              <a:rPr lang="en-US" altLang="en-US" sz="1400" dirty="0">
                <a:latin typeface="Calibri" panose="020F0502020204030204" pitchFamily="34" charset="0"/>
              </a:rPr>
              <a:t> ≈ 0)</a:t>
            </a:r>
          </a:p>
          <a:p>
            <a:pPr lvl="2"/>
            <a:r>
              <a:rPr lang="en-US" altLang="en-US" sz="1200" i="1" dirty="0">
                <a:latin typeface="Calibri" panose="020F0502020204030204" pitchFamily="34" charset="0"/>
              </a:rPr>
              <a:t>I</a:t>
            </a:r>
            <a:r>
              <a:rPr lang="en-US" altLang="en-US" sz="1050" i="1" dirty="0">
                <a:latin typeface="Calibri" panose="020F0502020204030204" pitchFamily="34" charset="0"/>
              </a:rPr>
              <a:t>i</a:t>
            </a:r>
            <a:r>
              <a:rPr lang="en-US" altLang="en-US" sz="1050" dirty="0">
                <a:latin typeface="Calibri" panose="020F0502020204030204" pitchFamily="34" charset="0"/>
              </a:rPr>
              <a:t> stands for Moran’s </a:t>
            </a:r>
            <a:r>
              <a:rPr lang="en-US" altLang="en-US" sz="1200" i="1" dirty="0">
                <a:latin typeface="Calibri" panose="020F0502020204030204" pitchFamily="34" charset="0"/>
              </a:rPr>
              <a:t>I</a:t>
            </a:r>
            <a:r>
              <a:rPr lang="en-US" altLang="en-US" sz="1050" dirty="0">
                <a:latin typeface="Calibri" panose="020F0502020204030204" pitchFamily="34" charset="0"/>
              </a:rPr>
              <a:t> at location </a:t>
            </a:r>
            <a:r>
              <a:rPr lang="en-US" altLang="en-US" sz="1050" i="1" dirty="0" err="1">
                <a:latin typeface="Calibri" panose="020F0502020204030204" pitchFamily="34" charset="0"/>
              </a:rPr>
              <a:t>i</a:t>
            </a:r>
            <a:r>
              <a:rPr lang="en-US" altLang="en-US" sz="1050" dirty="0">
                <a:latin typeface="Calibri" panose="020F0502020204030204" pitchFamily="34" charset="0"/>
              </a:rPr>
              <a:t>.</a:t>
            </a:r>
          </a:p>
          <a:p>
            <a:pPr lvl="2"/>
            <a:r>
              <a:rPr lang="en-US" altLang="en-US" sz="1050" dirty="0">
                <a:latin typeface="Calibri" panose="020F0502020204030204" pitchFamily="34" charset="0"/>
              </a:rPr>
              <a:t>That is, there is no association between values of our variable at location </a:t>
            </a:r>
            <a:r>
              <a:rPr lang="en-US" altLang="en-US" sz="1050" i="1" dirty="0" err="1">
                <a:latin typeface="Calibri" panose="020F0502020204030204" pitchFamily="34" charset="0"/>
              </a:rPr>
              <a:t>i</a:t>
            </a:r>
            <a:r>
              <a:rPr lang="en-US" altLang="en-US" sz="1050" dirty="0">
                <a:latin typeface="Calibri" panose="020F0502020204030204" pitchFamily="34" charset="0"/>
              </a:rPr>
              <a:t> and its neighbors </a:t>
            </a:r>
            <a:r>
              <a:rPr lang="en-US" altLang="en-US" sz="1050" i="1" dirty="0">
                <a:latin typeface="Calibri" panose="020F0502020204030204" pitchFamily="34" charset="0"/>
              </a:rPr>
              <a:t>j</a:t>
            </a:r>
            <a:endParaRPr lang="en-US" altLang="en-US" sz="1200" i="1" dirty="0">
              <a:latin typeface="Calibri" panose="020F0502020204030204" pitchFamily="34" charset="0"/>
            </a:endParaRPr>
          </a:p>
          <a:p>
            <a:pPr lvl="1"/>
            <a:r>
              <a:rPr lang="en-US" altLang="en-US" sz="1400" dirty="0">
                <a:latin typeface="Calibri" panose="020F0502020204030204" pitchFamily="34" charset="0"/>
              </a:rPr>
              <a:t>Ha: Positive or negative spatial autocorrelation at location </a:t>
            </a:r>
            <a:r>
              <a:rPr lang="en-US" altLang="en-US" sz="1400" i="1" dirty="0" err="1">
                <a:latin typeface="Calibri" panose="020F0502020204030204" pitchFamily="34" charset="0"/>
              </a:rPr>
              <a:t>i</a:t>
            </a:r>
            <a:r>
              <a:rPr lang="en-US" altLang="en-US" sz="1400" i="1" dirty="0">
                <a:latin typeface="Calibri" panose="020F0502020204030204" pitchFamily="34" charset="0"/>
              </a:rPr>
              <a:t> </a:t>
            </a:r>
            <a:r>
              <a:rPr lang="en-US" altLang="en-US" sz="1400" dirty="0">
                <a:latin typeface="Calibri" panose="020F0502020204030204" pitchFamily="34" charset="0"/>
              </a:rPr>
              <a:t>(</a:t>
            </a:r>
            <a:r>
              <a:rPr lang="en-US" altLang="en-US" sz="1400" i="1" dirty="0">
                <a:latin typeface="Calibri" panose="020F0502020204030204" pitchFamily="34" charset="0"/>
              </a:rPr>
              <a:t>I</a:t>
            </a:r>
            <a:r>
              <a:rPr lang="en-US" altLang="en-US" sz="1000" i="1" dirty="0">
                <a:latin typeface="Calibri" panose="020F0502020204030204" pitchFamily="34" charset="0"/>
              </a:rPr>
              <a:t>i</a:t>
            </a:r>
            <a:r>
              <a:rPr lang="en-US" altLang="en-US" sz="1400" dirty="0">
                <a:latin typeface="Calibri" panose="020F0502020204030204" pitchFamily="34" charset="0"/>
              </a:rPr>
              <a:t> ≠ 0)</a:t>
            </a:r>
          </a:p>
          <a:p>
            <a:pPr lvl="2"/>
            <a:r>
              <a:rPr lang="en-US" altLang="en-US" sz="1000" dirty="0">
                <a:latin typeface="Calibri" panose="020F0502020204030204" pitchFamily="34" charset="0"/>
              </a:rPr>
              <a:t>That is, values of our variable at location </a:t>
            </a:r>
            <a:r>
              <a:rPr lang="en-US" altLang="en-US" sz="1000" i="1" dirty="0" err="1">
                <a:latin typeface="Calibri" panose="020F0502020204030204" pitchFamily="34" charset="0"/>
              </a:rPr>
              <a:t>i</a:t>
            </a:r>
            <a:r>
              <a:rPr lang="en-US" altLang="en-US" sz="1000" dirty="0">
                <a:latin typeface="Calibri" panose="020F0502020204030204" pitchFamily="34" charset="0"/>
              </a:rPr>
              <a:t> are very similar to (+ SA) or starkly different from (- SA) from the values of that variable at nearby locations </a:t>
            </a:r>
            <a:r>
              <a:rPr lang="en-US" altLang="en-US" sz="1000" i="1" dirty="0">
                <a:latin typeface="Calibri" panose="020F0502020204030204" pitchFamily="34" charset="0"/>
              </a:rPr>
              <a:t>j</a:t>
            </a:r>
          </a:p>
          <a:p>
            <a:r>
              <a:rPr lang="en-US" altLang="en-US" sz="1600" dirty="0">
                <a:latin typeface="Calibri" panose="020F0502020204030204" pitchFamily="34" charset="0"/>
              </a:rPr>
              <a:t>For local statistics, significance testing is generally conducted using permutations (or ‘‘reshufflings’’) of the values of variable X among the locations (block groups) in the data set, with the value at location of interest (location </a:t>
            </a:r>
            <a:r>
              <a:rPr lang="en-US" altLang="en-US" sz="1600" i="1" dirty="0" err="1">
                <a:latin typeface="Calibri" panose="020F0502020204030204" pitchFamily="34" charset="0"/>
              </a:rPr>
              <a:t>i</a:t>
            </a:r>
            <a:r>
              <a:rPr lang="en-US" altLang="en-US" sz="1600" dirty="0">
                <a:latin typeface="Calibri" panose="020F0502020204030204" pitchFamily="34" charset="0"/>
              </a:rPr>
              <a:t>) being held constant (not shuffled).</a:t>
            </a:r>
          </a:p>
          <a:p>
            <a:r>
              <a:rPr lang="en-US" altLang="en-US" sz="1600" dirty="0">
                <a:latin typeface="Calibri" panose="020F0502020204030204" pitchFamily="34" charset="0"/>
              </a:rPr>
              <a:t>The rest of the process is the same as for the global Moran’s I statistic. These reshufflings can be carried out 9, 99 or 999 times, and for every random reshuffling, the value of </a:t>
            </a:r>
            <a:r>
              <a:rPr lang="en-US" altLang="en-US" sz="1600" i="1" dirty="0">
                <a:latin typeface="Calibri" panose="020F0502020204030204" pitchFamily="34" charset="0"/>
              </a:rPr>
              <a:t>Ii</a:t>
            </a:r>
            <a:r>
              <a:rPr lang="en-US" altLang="en-US" sz="1600" dirty="0">
                <a:latin typeface="Calibri" panose="020F0502020204030204" pitchFamily="34" charset="0"/>
              </a:rPr>
              <a:t> is calculated for each location.</a:t>
            </a:r>
          </a:p>
          <a:p>
            <a:r>
              <a:rPr lang="en-US" altLang="en-US" sz="1600" dirty="0">
                <a:latin typeface="Calibri" panose="020F0502020204030204" pitchFamily="34" charset="0"/>
              </a:rPr>
              <a:t>The value of </a:t>
            </a:r>
            <a:r>
              <a:rPr lang="en-US" altLang="en-US" sz="1600" i="1" dirty="0">
                <a:latin typeface="Calibri" panose="020F0502020204030204" pitchFamily="34" charset="0"/>
              </a:rPr>
              <a:t>Ii </a:t>
            </a:r>
            <a:r>
              <a:rPr lang="en-US" altLang="en-US" sz="1600" dirty="0">
                <a:latin typeface="Calibri" panose="020F0502020204030204" pitchFamily="34" charset="0"/>
              </a:rPr>
              <a:t>for the original dataset is ranked relative to the list of the values produced by the reshufflings. When values of the </a:t>
            </a:r>
            <a:r>
              <a:rPr lang="en-US" altLang="en-US" sz="1600" i="1" dirty="0">
                <a:latin typeface="Calibri" panose="020F0502020204030204" pitchFamily="34" charset="0"/>
              </a:rPr>
              <a:t>Ii </a:t>
            </a:r>
            <a:r>
              <a:rPr lang="en-US" altLang="en-US" sz="1600" dirty="0">
                <a:latin typeface="Calibri" panose="020F0502020204030204" pitchFamily="34" charset="0"/>
              </a:rPr>
              <a:t>for the original dataset are very low or very high relative to the list of results produced by the shuffling procedure, they are considered to be of interest.</a:t>
            </a:r>
            <a:endParaRPr lang="en-US" altLang="en-US" sz="1600" i="1" dirty="0">
              <a:latin typeface="Calibri" panose="020F0502020204030204" pitchFamily="34" charset="0"/>
            </a:endParaRPr>
          </a:p>
          <a:p>
            <a:r>
              <a:rPr lang="en-US" altLang="en-US" sz="1600" dirty="0">
                <a:latin typeface="Calibri" panose="020F0502020204030204" pitchFamily="34" charset="0"/>
              </a:rPr>
              <a:t>A </a:t>
            </a:r>
            <a:r>
              <a:rPr lang="en-US" altLang="en-US" sz="1600" dirty="0" err="1">
                <a:latin typeface="Calibri" panose="020F0502020204030204" pitchFamily="34" charset="0"/>
              </a:rPr>
              <a:t>pseudosignificance</a:t>
            </a:r>
            <a:r>
              <a:rPr lang="en-US" altLang="en-US" sz="1600" dirty="0">
                <a:latin typeface="Calibri" panose="020F0502020204030204" pitchFamily="34" charset="0"/>
              </a:rPr>
              <a:t> value can be determined by noting the rank of the actual value of </a:t>
            </a:r>
            <a:r>
              <a:rPr lang="en-US" altLang="en-US" sz="1600" i="1" dirty="0">
                <a:latin typeface="Calibri" panose="020F0502020204030204" pitchFamily="34" charset="0"/>
              </a:rPr>
              <a:t>Ii </a:t>
            </a:r>
            <a:r>
              <a:rPr lang="en-US" altLang="en-US" sz="1600" dirty="0">
                <a:latin typeface="Calibri" panose="020F0502020204030204" pitchFamily="34" charset="0"/>
              </a:rPr>
              <a:t>relative to the permuted results. For example, if the local statistic of the original pattern is the 97th highest recorded among 999 permutations, then it is estimated to be a 97 in 1000 occurrence with a </a:t>
            </a:r>
            <a:r>
              <a:rPr lang="en-US" altLang="en-US" sz="1600" dirty="0" err="1">
                <a:latin typeface="Calibri" panose="020F0502020204030204" pitchFamily="34" charset="0"/>
              </a:rPr>
              <a:t>pseudosignificance</a:t>
            </a:r>
            <a:r>
              <a:rPr lang="en-US" altLang="en-US" sz="1600" dirty="0">
                <a:latin typeface="Calibri" panose="020F0502020204030204" pitchFamily="34" charset="0"/>
              </a:rPr>
              <a:t> of p ~ 0.097.</a:t>
            </a:r>
          </a:p>
          <a:p>
            <a:endParaRPr lang="en-US" altLang="en-US" sz="1600" dirty="0">
              <a:latin typeface="Calibri" panose="020F0502020204030204" pitchFamily="34" charset="0"/>
            </a:endParaRPr>
          </a:p>
          <a:p>
            <a:endParaRPr lang="en-US" altLang="en-US" sz="1600" dirty="0">
              <a:latin typeface="Calibri" panose="020F0502020204030204" pitchFamily="34" charset="0"/>
            </a:endParaRPr>
          </a:p>
          <a:p>
            <a:pPr marL="0" indent="0">
              <a:buNone/>
            </a:pPr>
            <a:r>
              <a:rPr lang="en-US" altLang="en-US" sz="900" dirty="0">
                <a:latin typeface="Calibri" panose="020F0502020204030204" pitchFamily="34" charset="0"/>
              </a:rPr>
              <a:t>Source: O’Sullivan &amp; Unwin, Chapter 8</a:t>
            </a:r>
            <a:endParaRPr lang="en-US" altLang="en-US" sz="1050" dirty="0">
              <a:latin typeface="Calibri" panose="020F0502020204030204" pitchFamily="34" charset="0"/>
            </a:endParaRPr>
          </a:p>
          <a:p>
            <a:pPr marL="0" indent="0">
              <a:buNone/>
            </a:pPr>
            <a:endParaRPr lang="en-US" sz="1800" dirty="0">
              <a:latin typeface="Calibri" panose="020F0502020204030204" pitchFamily="34" charset="0"/>
            </a:endParaRPr>
          </a:p>
        </p:txBody>
      </p:sp>
    </p:spTree>
    <p:extLst>
      <p:ext uri="{BB962C8B-B14F-4D97-AF65-F5344CB8AC3E}">
        <p14:creationId xmlns:p14="http://schemas.microsoft.com/office/powerpoint/2010/main" val="2244724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792162"/>
          </a:xfrm>
        </p:spPr>
        <p:txBody>
          <a:bodyPr/>
          <a:lstStyle/>
          <a:p>
            <a:r>
              <a:rPr lang="en-US" b="1" dirty="0">
                <a:latin typeface="Calibri" panose="020F0502020204030204" pitchFamily="34" charset="0"/>
              </a:rPr>
              <a:t>Illustration (for Queen Weights)</a:t>
            </a:r>
          </a:p>
        </p:txBody>
      </p:sp>
      <p:pic>
        <p:nvPicPr>
          <p:cNvPr id="5" name="Picture 4"/>
          <p:cNvPicPr>
            <a:picLocks noChangeAspect="1"/>
          </p:cNvPicPr>
          <p:nvPr/>
        </p:nvPicPr>
        <p:blipFill>
          <a:blip r:embed="rId2"/>
          <a:stretch>
            <a:fillRect/>
          </a:stretch>
        </p:blipFill>
        <p:spPr>
          <a:xfrm>
            <a:off x="1238250" y="735103"/>
            <a:ext cx="6667500" cy="3397452"/>
          </a:xfrm>
          <a:prstGeom prst="rect">
            <a:avLst/>
          </a:prstGeom>
        </p:spPr>
      </p:pic>
      <p:sp>
        <p:nvSpPr>
          <p:cNvPr id="8" name="TextBox 7"/>
          <p:cNvSpPr txBox="1"/>
          <p:nvPr/>
        </p:nvSpPr>
        <p:spPr>
          <a:xfrm>
            <a:off x="304800" y="4000116"/>
            <a:ext cx="8534400" cy="2862322"/>
          </a:xfrm>
          <a:prstGeom prst="rect">
            <a:avLst/>
          </a:prstGeom>
          <a:noFill/>
        </p:spPr>
        <p:txBody>
          <a:bodyPr wrap="square" rtlCol="0">
            <a:spAutoFit/>
          </a:bodyPr>
          <a:lstStyle/>
          <a:p>
            <a:pPr marL="285750" indent="-285750">
              <a:buFont typeface="Arial" panose="020B0604020202020204" pitchFamily="34" charset="0"/>
              <a:buChar char="•"/>
            </a:pPr>
            <a:r>
              <a:rPr lang="en-US" sz="1600" b="0" dirty="0">
                <a:latin typeface="Calibri" panose="020F0502020204030204" pitchFamily="34" charset="0"/>
              </a:rPr>
              <a:t>Moran’s I at location </a:t>
            </a:r>
            <a:r>
              <a:rPr lang="en-US" sz="1600" b="0" i="1" dirty="0" err="1">
                <a:latin typeface="Calibri" panose="020F0502020204030204" pitchFamily="34" charset="0"/>
              </a:rPr>
              <a:t>i</a:t>
            </a:r>
            <a:r>
              <a:rPr lang="en-US" sz="1600" b="0" dirty="0">
                <a:latin typeface="Calibri" panose="020F0502020204030204" pitchFamily="34" charset="0"/>
              </a:rPr>
              <a:t> tells us the extent to which the value of the variable at location </a:t>
            </a:r>
            <a:r>
              <a:rPr lang="en-US" sz="1600" b="0" i="1" dirty="0" err="1">
                <a:latin typeface="Calibri" panose="020F0502020204030204" pitchFamily="34" charset="0"/>
              </a:rPr>
              <a:t>i</a:t>
            </a:r>
            <a:r>
              <a:rPr lang="en-US" sz="1600" b="0" dirty="0">
                <a:latin typeface="Calibri" panose="020F0502020204030204" pitchFamily="34" charset="0"/>
              </a:rPr>
              <a:t> is associated with values of the variable at its neighbors </a:t>
            </a:r>
            <a:r>
              <a:rPr lang="en-US" sz="1600" b="0" i="1" dirty="0">
                <a:latin typeface="Calibri" panose="020F0502020204030204" pitchFamily="34" charset="0"/>
              </a:rPr>
              <a:t>j</a:t>
            </a:r>
            <a:r>
              <a:rPr lang="en-US" sz="1600" b="0" dirty="0">
                <a:latin typeface="Calibri" panose="020F0502020204030204" pitchFamily="34" charset="0"/>
              </a:rPr>
              <a:t>.</a:t>
            </a:r>
          </a:p>
          <a:p>
            <a:pPr marL="285750" indent="-285750">
              <a:buFont typeface="Arial" panose="020B0604020202020204" pitchFamily="34" charset="0"/>
              <a:buChar char="•"/>
            </a:pPr>
            <a:r>
              <a:rPr lang="en-US" sz="1600" b="0" dirty="0">
                <a:latin typeface="Calibri" panose="020F0502020204030204" pitchFamily="34" charset="0"/>
              </a:rPr>
              <a:t>We compare these associations (i.e., values of the LISA index) for the original and reshuffled patterns to come up with a pseudo p-values. </a:t>
            </a:r>
          </a:p>
          <a:p>
            <a:pPr marL="742950" lvl="1" indent="-285750">
              <a:buFont typeface="Arial" panose="020B0604020202020204" pitchFamily="34" charset="0"/>
              <a:buChar char="•"/>
            </a:pPr>
            <a:r>
              <a:rPr lang="en-US" sz="1600" b="0" dirty="0">
                <a:latin typeface="Calibri" panose="020F0502020204030204" pitchFamily="34" charset="0"/>
              </a:rPr>
              <a:t>Here, when we reshuffle the patterns, we don’t reshuffle the value of the variable at location </a:t>
            </a:r>
            <a:r>
              <a:rPr lang="en-US" sz="1600" b="0" i="1" dirty="0" err="1">
                <a:latin typeface="Calibri" panose="020F0502020204030204" pitchFamily="34" charset="0"/>
              </a:rPr>
              <a:t>i</a:t>
            </a:r>
            <a:r>
              <a:rPr lang="en-US" sz="1600" b="0" i="1" dirty="0">
                <a:latin typeface="Calibri" panose="020F0502020204030204" pitchFamily="34" charset="0"/>
              </a:rPr>
              <a:t> </a:t>
            </a:r>
            <a:r>
              <a:rPr lang="en-US" sz="1600" b="0" dirty="0">
                <a:latin typeface="Calibri" panose="020F0502020204030204" pitchFamily="34" charset="0"/>
              </a:rPr>
              <a:t>(unlike with global Moran’s I)</a:t>
            </a:r>
          </a:p>
          <a:p>
            <a:pPr marL="742950" lvl="1" indent="-285750">
              <a:buFont typeface="Arial" panose="020B0604020202020204" pitchFamily="34" charset="0"/>
              <a:buChar char="•"/>
            </a:pPr>
            <a:r>
              <a:rPr lang="en-US" sz="1600" b="0" dirty="0">
                <a:latin typeface="Calibri" panose="020F0502020204030204" pitchFamily="34" charset="0"/>
              </a:rPr>
              <a:t>How much more similar/dissimilar are you to your neighbors than randomly selected observations?</a:t>
            </a:r>
          </a:p>
          <a:p>
            <a:pPr marL="285750" indent="-285750">
              <a:buFont typeface="Arial" panose="020B0604020202020204" pitchFamily="34" charset="0"/>
              <a:buChar char="•"/>
            </a:pPr>
            <a:r>
              <a:rPr lang="en-US" sz="1600" b="0" dirty="0">
                <a:latin typeface="Calibri" panose="020F0502020204030204" pitchFamily="34" charset="0"/>
              </a:rPr>
              <a:t>Positive local spatial autocorrelation tells us of clustering of similar values near location </a:t>
            </a:r>
            <a:r>
              <a:rPr lang="en-US" sz="1600" b="0" i="1" dirty="0" err="1">
                <a:latin typeface="Calibri" panose="020F0502020204030204" pitchFamily="34" charset="0"/>
              </a:rPr>
              <a:t>i</a:t>
            </a:r>
            <a:endParaRPr lang="en-US" sz="1600" b="0" i="1" dirty="0">
              <a:latin typeface="Calibri" panose="020F0502020204030204" pitchFamily="34" charset="0"/>
            </a:endParaRPr>
          </a:p>
          <a:p>
            <a:pPr marL="285750" indent="-285750">
              <a:buFont typeface="Arial" panose="020B0604020202020204" pitchFamily="34" charset="0"/>
              <a:buChar char="•"/>
            </a:pPr>
            <a:r>
              <a:rPr lang="en-US" sz="1600" b="0" dirty="0">
                <a:latin typeface="Calibri" panose="020F0502020204030204" pitchFamily="34" charset="0"/>
              </a:rPr>
              <a:t>Negative local spatial autocorrelation tells us that location </a:t>
            </a:r>
            <a:r>
              <a:rPr lang="en-US" sz="1600" b="0" i="1" dirty="0" err="1">
                <a:latin typeface="Calibri" panose="020F0502020204030204" pitchFamily="34" charset="0"/>
              </a:rPr>
              <a:t>i</a:t>
            </a:r>
            <a:r>
              <a:rPr lang="en-US" sz="1600" b="0" dirty="0">
                <a:latin typeface="Calibri" panose="020F0502020204030204" pitchFamily="34" charset="0"/>
              </a:rPr>
              <a:t> is a spatial outlier. For instance, it might be an area on the border between areas of affluence and poverty.</a:t>
            </a:r>
          </a:p>
        </p:txBody>
      </p:sp>
    </p:spTree>
    <p:extLst>
      <p:ext uri="{BB962C8B-B14F-4D97-AF65-F5344CB8AC3E}">
        <p14:creationId xmlns:p14="http://schemas.microsoft.com/office/powerpoint/2010/main" val="3417701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274638"/>
            <a:ext cx="8686800" cy="715962"/>
          </a:xfrm>
        </p:spPr>
        <p:txBody>
          <a:bodyPr/>
          <a:lstStyle/>
          <a:p>
            <a:pPr eaLnBrk="1" hangingPunct="1"/>
            <a:r>
              <a:rPr lang="en-US" altLang="en-US" sz="4000" b="1" dirty="0">
                <a:latin typeface="Calibri" panose="020F0502020204030204" pitchFamily="34" charset="0"/>
              </a:rPr>
              <a:t>But How is Spatial Proximity Defined?</a:t>
            </a:r>
          </a:p>
        </p:txBody>
      </p:sp>
      <p:sp>
        <p:nvSpPr>
          <p:cNvPr id="5123" name="Rectangle 3"/>
          <p:cNvSpPr>
            <a:spLocks noGrp="1" noChangeArrowheads="1"/>
          </p:cNvSpPr>
          <p:nvPr>
            <p:ph type="body" idx="1"/>
          </p:nvPr>
        </p:nvSpPr>
        <p:spPr>
          <a:xfrm>
            <a:off x="152400" y="1143000"/>
            <a:ext cx="8229600" cy="5334000"/>
          </a:xfrm>
        </p:spPr>
        <p:txBody>
          <a:bodyPr/>
          <a:lstStyle/>
          <a:p>
            <a:pPr eaLnBrk="1" hangingPunct="1">
              <a:lnSpc>
                <a:spcPct val="90000"/>
              </a:lnSpc>
            </a:pPr>
            <a:r>
              <a:rPr lang="en-US" altLang="en-US" sz="2400" dirty="0">
                <a:latin typeface="Calibri" panose="020F0502020204030204" pitchFamily="34" charset="0"/>
              </a:rPr>
              <a:t>First of all, assume we’re dealing with areal data (polygons)</a:t>
            </a:r>
          </a:p>
          <a:p>
            <a:pPr lvl="1" eaLnBrk="1" hangingPunct="1">
              <a:lnSpc>
                <a:spcPct val="90000"/>
              </a:lnSpc>
            </a:pPr>
            <a:r>
              <a:rPr lang="en-US" altLang="en-US" sz="2000" dirty="0">
                <a:latin typeface="Calibri" panose="020F0502020204030204" pitchFamily="34" charset="0"/>
              </a:rPr>
              <a:t>You can use the methods described here for point data as well, but contiguity-based measures of proximity don’t apply in those instances.</a:t>
            </a:r>
          </a:p>
          <a:p>
            <a:pPr eaLnBrk="1" hangingPunct="1">
              <a:lnSpc>
                <a:spcPct val="90000"/>
              </a:lnSpc>
            </a:pPr>
            <a:r>
              <a:rPr lang="en-US" altLang="en-US" sz="2400" dirty="0">
                <a:latin typeface="Calibri" panose="020F0502020204030204" pitchFamily="34" charset="0"/>
              </a:rPr>
              <a:t>For each polygon, we need to identify its spatial relationship with all the other polygons. </a:t>
            </a:r>
          </a:p>
          <a:p>
            <a:pPr eaLnBrk="1" hangingPunct="1">
              <a:lnSpc>
                <a:spcPct val="90000"/>
              </a:lnSpc>
            </a:pPr>
            <a:r>
              <a:rPr lang="en-US" altLang="en-US" sz="2400" i="1" dirty="0">
                <a:latin typeface="Calibri" panose="020F0502020204030204" pitchFamily="34" charset="0"/>
              </a:rPr>
              <a:t>Distance-based Measures of Proximity:</a:t>
            </a:r>
          </a:p>
          <a:p>
            <a:pPr lvl="1" eaLnBrk="1" hangingPunct="1">
              <a:lnSpc>
                <a:spcPct val="90000"/>
              </a:lnSpc>
            </a:pPr>
            <a:r>
              <a:rPr lang="en-US" altLang="en-US" sz="2000" dirty="0">
                <a:latin typeface="Calibri" panose="020F0502020204030204" pitchFamily="34" charset="0"/>
              </a:rPr>
              <a:t>Are polygon </a:t>
            </a:r>
            <a:r>
              <a:rPr lang="en-US" altLang="en-US" sz="2000" i="1" dirty="0">
                <a:latin typeface="Calibri" panose="020F0502020204030204" pitchFamily="34" charset="0"/>
              </a:rPr>
              <a:t>centroids*</a:t>
            </a:r>
            <a:r>
              <a:rPr lang="en-US" altLang="en-US" sz="2000" dirty="0">
                <a:latin typeface="Calibri" panose="020F0502020204030204" pitchFamily="34" charset="0"/>
              </a:rPr>
              <a:t> within a certain distance of each other (1=yes, 0=no)?</a:t>
            </a:r>
          </a:p>
          <a:p>
            <a:pPr lvl="1" eaLnBrk="1" hangingPunct="1">
              <a:lnSpc>
                <a:spcPct val="90000"/>
              </a:lnSpc>
            </a:pPr>
            <a:r>
              <a:rPr lang="en-US" altLang="en-US" sz="2000" dirty="0">
                <a:latin typeface="Calibri" panose="020F0502020204030204" pitchFamily="34" charset="0"/>
              </a:rPr>
              <a:t>Judging by distances between centroids, is polygon A one of the ___ (1, 2, 3, </a:t>
            </a:r>
            <a:r>
              <a:rPr lang="en-US" altLang="en-US" sz="2000" dirty="0" err="1">
                <a:latin typeface="Calibri" panose="020F0502020204030204" pitchFamily="34" charset="0"/>
              </a:rPr>
              <a:t>etc</a:t>
            </a:r>
            <a:r>
              <a:rPr lang="en-US" altLang="en-US" sz="2000" dirty="0">
                <a:latin typeface="Calibri" panose="020F0502020204030204" pitchFamily="34" charset="0"/>
              </a:rPr>
              <a:t>) nearest neighbors of polygon B (1=yes, 0=no)?</a:t>
            </a:r>
          </a:p>
          <a:p>
            <a:pPr eaLnBrk="1" hangingPunct="1">
              <a:lnSpc>
                <a:spcPct val="90000"/>
              </a:lnSpc>
            </a:pPr>
            <a:r>
              <a:rPr lang="en-US" altLang="en-US" sz="2400" i="1" dirty="0">
                <a:latin typeface="Calibri" panose="020F0502020204030204" pitchFamily="34" charset="0"/>
              </a:rPr>
              <a:t>Contiguity-based Measures of Proximity:</a:t>
            </a:r>
          </a:p>
          <a:p>
            <a:pPr lvl="1" eaLnBrk="1" hangingPunct="1">
              <a:lnSpc>
                <a:spcPct val="90000"/>
              </a:lnSpc>
            </a:pPr>
            <a:r>
              <a:rPr lang="en-US" altLang="en-US" sz="2000" dirty="0">
                <a:latin typeface="Calibri" panose="020F0502020204030204" pitchFamily="34" charset="0"/>
              </a:rPr>
              <a:t>Do polygons share a boundary with each other?            (1=yes, 0=no)?</a:t>
            </a:r>
          </a:p>
        </p:txBody>
      </p:sp>
      <p:pic>
        <p:nvPicPr>
          <p:cNvPr id="5124" name="Picture 5" descr="images\sc_centroids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5559425"/>
            <a:ext cx="1524000"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6"/>
          <p:cNvSpPr txBox="1">
            <a:spLocks noChangeArrowheads="1"/>
          </p:cNvSpPr>
          <p:nvPr/>
        </p:nvSpPr>
        <p:spPr bwMode="auto">
          <a:xfrm>
            <a:off x="0" y="6491288"/>
            <a:ext cx="8839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dirty="0">
                <a:latin typeface="Calibri" panose="020F0502020204030204" pitchFamily="34" charset="0"/>
              </a:rPr>
              <a:t>* </a:t>
            </a:r>
            <a:r>
              <a:rPr lang="en-US" altLang="en-US" sz="1600" b="0" i="1" dirty="0">
                <a:latin typeface="Calibri" panose="020F0502020204030204" pitchFamily="34" charset="0"/>
              </a:rPr>
              <a:t>The centroid of a polygon is its center of gravity (means of x and y </a:t>
            </a:r>
            <a:r>
              <a:rPr lang="en-US" altLang="en-US" sz="1600" b="0" i="1" dirty="0" err="1">
                <a:latin typeface="Calibri" panose="020F0502020204030204" pitchFamily="34" charset="0"/>
              </a:rPr>
              <a:t>coords</a:t>
            </a:r>
            <a:r>
              <a:rPr lang="en-US" altLang="en-US" sz="1600" b="0" i="1" dirty="0">
                <a:latin typeface="Calibri" panose="020F0502020204030204" pitchFamily="34" charset="0"/>
              </a:rPr>
              <a:t>)</a:t>
            </a:r>
            <a:endParaRPr lang="en-US" altLang="en-US" dirty="0">
              <a:latin typeface="Calibri" panose="020F0502020204030204" pitchFamily="34" charset="0"/>
            </a:endParaRPr>
          </a:p>
        </p:txBody>
      </p:sp>
      <p:sp>
        <p:nvSpPr>
          <p:cNvPr id="5126" name="Line 7"/>
          <p:cNvSpPr>
            <a:spLocks noChangeShapeType="1"/>
          </p:cNvSpPr>
          <p:nvPr/>
        </p:nvSpPr>
        <p:spPr bwMode="auto">
          <a:xfrm>
            <a:off x="6934200" y="67056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792162"/>
          </a:xfrm>
        </p:spPr>
        <p:txBody>
          <a:bodyPr/>
          <a:lstStyle/>
          <a:p>
            <a:pPr eaLnBrk="1" hangingPunct="1"/>
            <a:r>
              <a:rPr lang="en-US" altLang="en-US" b="1" dirty="0">
                <a:latin typeface="Calibri" panose="020F0502020204030204" pitchFamily="34" charset="0"/>
              </a:rPr>
              <a:t>Rook Neighbor (for Areal Data)</a:t>
            </a:r>
          </a:p>
        </p:txBody>
      </p:sp>
      <p:sp>
        <p:nvSpPr>
          <p:cNvPr id="6147" name="Rectangle 3"/>
          <p:cNvSpPr>
            <a:spLocks noGrp="1" noChangeArrowheads="1"/>
          </p:cNvSpPr>
          <p:nvPr>
            <p:ph type="body" idx="1"/>
          </p:nvPr>
        </p:nvSpPr>
        <p:spPr>
          <a:xfrm>
            <a:off x="457200" y="1219200"/>
            <a:ext cx="8229600" cy="5410200"/>
          </a:xfrm>
        </p:spPr>
        <p:txBody>
          <a:bodyPr/>
          <a:lstStyle/>
          <a:p>
            <a:pPr eaLnBrk="1" hangingPunct="1">
              <a:lnSpc>
                <a:spcPct val="80000"/>
              </a:lnSpc>
            </a:pPr>
            <a:r>
              <a:rPr lang="en-US" altLang="en-US" sz="1800" dirty="0">
                <a:latin typeface="Calibri" panose="020F0502020204030204" pitchFamily="34" charset="0"/>
              </a:rPr>
              <a:t>Think the </a:t>
            </a:r>
            <a:r>
              <a:rPr lang="en-US" altLang="en-US" sz="1800" i="1" dirty="0">
                <a:latin typeface="Calibri" panose="020F0502020204030204" pitchFamily="34" charset="0"/>
              </a:rPr>
              <a:t>rook</a:t>
            </a:r>
            <a:r>
              <a:rPr lang="en-US" altLang="en-US" sz="1800" dirty="0">
                <a:latin typeface="Calibri" panose="020F0502020204030204" pitchFamily="34" charset="0"/>
              </a:rPr>
              <a:t> in chess: Moves up, down, left and right</a:t>
            </a:r>
          </a:p>
          <a:p>
            <a:pPr eaLnBrk="1" hangingPunct="1">
              <a:lnSpc>
                <a:spcPct val="80000"/>
              </a:lnSpc>
            </a:pPr>
            <a:endParaRPr lang="en-US" altLang="en-US" sz="1800" dirty="0">
              <a:latin typeface="Calibri" panose="020F0502020204030204" pitchFamily="34" charset="0"/>
            </a:endParaRPr>
          </a:p>
          <a:p>
            <a:pPr eaLnBrk="1" hangingPunct="1">
              <a:lnSpc>
                <a:spcPct val="80000"/>
              </a:lnSpc>
            </a:pPr>
            <a:endParaRPr lang="en-US" altLang="en-US" sz="1800" dirty="0">
              <a:latin typeface="Calibri" panose="020F0502020204030204" pitchFamily="34" charset="0"/>
            </a:endParaRPr>
          </a:p>
          <a:p>
            <a:pPr eaLnBrk="1" hangingPunct="1">
              <a:lnSpc>
                <a:spcPct val="80000"/>
              </a:lnSpc>
            </a:pPr>
            <a:endParaRPr lang="en-US" altLang="en-US" sz="1800" dirty="0">
              <a:latin typeface="Calibri" panose="020F0502020204030204" pitchFamily="34" charset="0"/>
            </a:endParaRPr>
          </a:p>
          <a:p>
            <a:pPr eaLnBrk="1" hangingPunct="1">
              <a:lnSpc>
                <a:spcPct val="80000"/>
              </a:lnSpc>
            </a:pPr>
            <a:endParaRPr lang="en-US" altLang="en-US" sz="1800" dirty="0">
              <a:latin typeface="Calibri" panose="020F0502020204030204" pitchFamily="34" charset="0"/>
            </a:endParaRPr>
          </a:p>
          <a:p>
            <a:pPr eaLnBrk="1" hangingPunct="1">
              <a:lnSpc>
                <a:spcPct val="80000"/>
              </a:lnSpc>
            </a:pPr>
            <a:endParaRPr lang="en-US" altLang="en-US" sz="1800" dirty="0">
              <a:latin typeface="Calibri" panose="020F0502020204030204" pitchFamily="34" charset="0"/>
            </a:endParaRPr>
          </a:p>
          <a:p>
            <a:pPr eaLnBrk="1" hangingPunct="1">
              <a:lnSpc>
                <a:spcPct val="80000"/>
              </a:lnSpc>
            </a:pPr>
            <a:endParaRPr lang="en-US" altLang="en-US" sz="1800" dirty="0">
              <a:latin typeface="Calibri" panose="020F0502020204030204" pitchFamily="34" charset="0"/>
            </a:endParaRPr>
          </a:p>
          <a:p>
            <a:pPr eaLnBrk="1" hangingPunct="1">
              <a:lnSpc>
                <a:spcPct val="80000"/>
              </a:lnSpc>
            </a:pPr>
            <a:endParaRPr lang="en-US" altLang="en-US" sz="1800" dirty="0">
              <a:latin typeface="Calibri" panose="020F0502020204030204" pitchFamily="34" charset="0"/>
            </a:endParaRPr>
          </a:p>
          <a:p>
            <a:pPr eaLnBrk="1" hangingPunct="1">
              <a:lnSpc>
                <a:spcPct val="80000"/>
              </a:lnSpc>
            </a:pPr>
            <a:endParaRPr lang="en-US" altLang="en-US" sz="1800" dirty="0">
              <a:latin typeface="Calibri" panose="020F0502020204030204" pitchFamily="34" charset="0"/>
            </a:endParaRPr>
          </a:p>
          <a:p>
            <a:pPr eaLnBrk="1" hangingPunct="1">
              <a:lnSpc>
                <a:spcPct val="80000"/>
              </a:lnSpc>
            </a:pPr>
            <a:endParaRPr lang="en-US" altLang="en-US" sz="1800" dirty="0">
              <a:latin typeface="Calibri" panose="020F0502020204030204" pitchFamily="34" charset="0"/>
            </a:endParaRPr>
          </a:p>
          <a:p>
            <a:pPr eaLnBrk="1" hangingPunct="1">
              <a:lnSpc>
                <a:spcPct val="80000"/>
              </a:lnSpc>
            </a:pPr>
            <a:endParaRPr lang="en-US" altLang="en-US" sz="1800" dirty="0">
              <a:latin typeface="Calibri" panose="020F0502020204030204" pitchFamily="34" charset="0"/>
            </a:endParaRPr>
          </a:p>
          <a:p>
            <a:pPr eaLnBrk="1" hangingPunct="1">
              <a:lnSpc>
                <a:spcPct val="80000"/>
              </a:lnSpc>
            </a:pPr>
            <a:endParaRPr lang="en-US" altLang="en-US" sz="1800" dirty="0">
              <a:latin typeface="Calibri" panose="020F0502020204030204" pitchFamily="34" charset="0"/>
            </a:endParaRPr>
          </a:p>
          <a:p>
            <a:pPr eaLnBrk="1" hangingPunct="1">
              <a:lnSpc>
                <a:spcPct val="80000"/>
              </a:lnSpc>
            </a:pPr>
            <a:endParaRPr lang="en-US" altLang="en-US" sz="1800" dirty="0">
              <a:latin typeface="Calibri" panose="020F0502020204030204" pitchFamily="34" charset="0"/>
            </a:endParaRPr>
          </a:p>
          <a:p>
            <a:pPr eaLnBrk="1" hangingPunct="1">
              <a:lnSpc>
                <a:spcPct val="80000"/>
              </a:lnSpc>
            </a:pPr>
            <a:endParaRPr lang="en-US" altLang="en-US" sz="1800" dirty="0">
              <a:latin typeface="Calibri" panose="020F0502020204030204" pitchFamily="34" charset="0"/>
            </a:endParaRPr>
          </a:p>
          <a:p>
            <a:pPr eaLnBrk="1" hangingPunct="1">
              <a:lnSpc>
                <a:spcPct val="80000"/>
              </a:lnSpc>
            </a:pPr>
            <a:r>
              <a:rPr lang="en-US" altLang="en-US" sz="1800" dirty="0">
                <a:latin typeface="Calibri" panose="020F0502020204030204" pitchFamily="34" charset="0"/>
              </a:rPr>
              <a:t>When you’re not dealing with a regular lattice, a rook neighbor is one that shares a boundary </a:t>
            </a:r>
            <a:r>
              <a:rPr lang="en-US" altLang="en-US" sz="1800" i="1" dirty="0">
                <a:latin typeface="Calibri" panose="020F0502020204030204" pitchFamily="34" charset="0"/>
              </a:rPr>
              <a:t>segment </a:t>
            </a:r>
            <a:r>
              <a:rPr lang="en-US" altLang="en-US" sz="1800" dirty="0">
                <a:latin typeface="Calibri" panose="020F0502020204030204" pitchFamily="34" charset="0"/>
              </a:rPr>
              <a:t>with you. </a:t>
            </a:r>
          </a:p>
          <a:p>
            <a:pPr lvl="1" eaLnBrk="1" hangingPunct="1">
              <a:lnSpc>
                <a:spcPct val="80000"/>
              </a:lnSpc>
            </a:pPr>
            <a:r>
              <a:rPr lang="en-US" altLang="en-US" sz="1600" dirty="0">
                <a:latin typeface="Calibri" panose="020F0502020204030204" pitchFamily="34" charset="0"/>
              </a:rPr>
              <a:t>Tract A and the red tracts share a boundary </a:t>
            </a:r>
            <a:r>
              <a:rPr lang="en-US" altLang="en-US" sz="1600" i="1" dirty="0">
                <a:latin typeface="Calibri" panose="020F0502020204030204" pitchFamily="34" charset="0"/>
              </a:rPr>
              <a:t>segment </a:t>
            </a:r>
            <a:r>
              <a:rPr lang="en-US" altLang="en-US" sz="1600" dirty="0">
                <a:latin typeface="Calibri" panose="020F0502020204030204" pitchFamily="34" charset="0"/>
              </a:rPr>
              <a:t>-&gt; Rook Neighbors</a:t>
            </a:r>
          </a:p>
          <a:p>
            <a:pPr lvl="1" eaLnBrk="1" hangingPunct="1">
              <a:lnSpc>
                <a:spcPct val="80000"/>
              </a:lnSpc>
            </a:pPr>
            <a:r>
              <a:rPr lang="en-US" altLang="en-US" sz="1600" dirty="0">
                <a:latin typeface="Calibri" panose="020F0502020204030204" pitchFamily="34" charset="0"/>
              </a:rPr>
              <a:t>Tract A and the white tracts intersect at a </a:t>
            </a:r>
            <a:r>
              <a:rPr lang="en-US" altLang="en-US" sz="1600" i="1" dirty="0">
                <a:latin typeface="Calibri" panose="020F0502020204030204" pitchFamily="34" charset="0"/>
              </a:rPr>
              <a:t>point</a:t>
            </a:r>
            <a:r>
              <a:rPr lang="en-US" altLang="en-US" sz="1600" dirty="0">
                <a:latin typeface="Calibri" panose="020F0502020204030204" pitchFamily="34" charset="0"/>
              </a:rPr>
              <a:t> (vertex) -&gt; NOT Rook Neighbors</a:t>
            </a:r>
          </a:p>
          <a:p>
            <a:pPr lvl="1" eaLnBrk="1" hangingPunct="1">
              <a:lnSpc>
                <a:spcPct val="80000"/>
              </a:lnSpc>
            </a:pPr>
            <a:endParaRPr lang="en-US" altLang="en-US" sz="1600" dirty="0">
              <a:latin typeface="Calibri" panose="020F0502020204030204" pitchFamily="34" charset="0"/>
            </a:endParaRPr>
          </a:p>
        </p:txBody>
      </p:sp>
      <p:pic>
        <p:nvPicPr>
          <p:cNvPr id="614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05000"/>
            <a:ext cx="31242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 Box 12"/>
          <p:cNvSpPr txBox="1">
            <a:spLocks noChangeArrowheads="1"/>
          </p:cNvSpPr>
          <p:nvPr/>
        </p:nvSpPr>
        <p:spPr bwMode="auto">
          <a:xfrm>
            <a:off x="4724400" y="1828800"/>
            <a:ext cx="3352800"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b="0" i="1" dirty="0">
                <a:latin typeface="Calibri" panose="020F0502020204030204" pitchFamily="34" charset="0"/>
              </a:rPr>
              <a:t>Rook Neighbors of tract A are those shaded in red</a:t>
            </a:r>
          </a:p>
          <a:p>
            <a:pPr eaLnBrk="1" hangingPunct="1">
              <a:spcBef>
                <a:spcPct val="50000"/>
              </a:spcBef>
            </a:pPr>
            <a:endParaRPr lang="en-US" altLang="en-US" b="0" i="1" dirty="0">
              <a:latin typeface="Calibri" panose="020F0502020204030204" pitchFamily="34" charset="0"/>
            </a:endParaRPr>
          </a:p>
          <a:p>
            <a:pPr eaLnBrk="1" hangingPunct="1">
              <a:spcBef>
                <a:spcPct val="50000"/>
              </a:spcBef>
            </a:pPr>
            <a:r>
              <a:rPr lang="en-US" altLang="en-US" b="0" u="sng" dirty="0">
                <a:latin typeface="Calibri" panose="020F0502020204030204" pitchFamily="34" charset="0"/>
              </a:rPr>
              <a:t>Questions:</a:t>
            </a:r>
          </a:p>
          <a:p>
            <a:pPr eaLnBrk="1" hangingPunct="1">
              <a:spcBef>
                <a:spcPct val="50000"/>
              </a:spcBef>
            </a:pPr>
            <a:r>
              <a:rPr lang="en-US" altLang="en-US" b="0" dirty="0">
                <a:latin typeface="Calibri" panose="020F0502020204030204" pitchFamily="34" charset="0"/>
              </a:rPr>
              <a:t>Why are the white tracts not rook neighbors of tract A?</a:t>
            </a:r>
          </a:p>
          <a:p>
            <a:pPr eaLnBrk="1" hangingPunct="1">
              <a:spcBef>
                <a:spcPct val="50000"/>
              </a:spcBef>
            </a:pPr>
            <a:r>
              <a:rPr lang="en-US" altLang="en-US" b="0" dirty="0">
                <a:latin typeface="Calibri" panose="020F0502020204030204" pitchFamily="34" charset="0"/>
              </a:rPr>
              <a:t>Which tracts are the Rook Neighbors of tract B?</a:t>
            </a:r>
          </a:p>
          <a:p>
            <a:pPr eaLnBrk="1" hangingPunct="1">
              <a:spcBef>
                <a:spcPct val="50000"/>
              </a:spcBef>
            </a:pPr>
            <a:endParaRPr lang="en-US" altLang="en-US" b="0" dirty="0">
              <a:latin typeface="Calibri" panose="020F0502020204030204" pitchFamily="34" charset="0"/>
            </a:endParaRPr>
          </a:p>
        </p:txBody>
      </p:sp>
      <p:sp>
        <p:nvSpPr>
          <p:cNvPr id="6150" name="Text Box 13"/>
          <p:cNvSpPr txBox="1">
            <a:spLocks noChangeArrowheads="1"/>
          </p:cNvSpPr>
          <p:nvPr/>
        </p:nvSpPr>
        <p:spPr bwMode="auto">
          <a:xfrm>
            <a:off x="1219200" y="25146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i="1">
                <a:latin typeface="Times New Roman" panose="02020603050405020304" pitchFamily="18" charset="0"/>
              </a:rPr>
              <a:t>B</a:t>
            </a:r>
          </a:p>
        </p:txBody>
      </p:sp>
      <p:sp>
        <p:nvSpPr>
          <p:cNvPr id="6151" name="Text Box 14"/>
          <p:cNvSpPr txBox="1">
            <a:spLocks noChangeArrowheads="1"/>
          </p:cNvSpPr>
          <p:nvPr/>
        </p:nvSpPr>
        <p:spPr bwMode="auto">
          <a:xfrm>
            <a:off x="0" y="6324600"/>
            <a:ext cx="914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sz="1600" b="0" dirty="0">
                <a:latin typeface="Calibri" panose="020F0502020204030204" pitchFamily="34" charset="0"/>
              </a:rPr>
              <a:t>See </a:t>
            </a:r>
            <a:r>
              <a:rPr lang="en-US" altLang="en-US" sz="1600" b="0" dirty="0">
                <a:latin typeface="Calibri" panose="020F0502020204030204" pitchFamily="34" charset="0"/>
                <a:hlinkClick r:id="rId4"/>
              </a:rPr>
              <a:t>http://www.biomedware.com/software/Atlas_WebHelp/data/adj/Polygon_contiguities.htm</a:t>
            </a:r>
            <a:r>
              <a:rPr lang="en-US" altLang="en-US" sz="1600" b="0" dirty="0">
                <a:latin typeface="Calibri" panose="020F0502020204030204"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80624"/>
            <a:ext cx="8229600" cy="792162"/>
          </a:xfrm>
        </p:spPr>
        <p:txBody>
          <a:bodyPr/>
          <a:lstStyle/>
          <a:p>
            <a:pPr eaLnBrk="1" hangingPunct="1"/>
            <a:r>
              <a:rPr lang="en-US" altLang="en-US" sz="4000" b="1" dirty="0"/>
              <a:t>Queen Neighbor (for Areal Data)</a:t>
            </a:r>
          </a:p>
        </p:txBody>
      </p:sp>
      <p:sp>
        <p:nvSpPr>
          <p:cNvPr id="7171" name="Rectangle 3"/>
          <p:cNvSpPr>
            <a:spLocks noGrp="1" noChangeArrowheads="1"/>
          </p:cNvSpPr>
          <p:nvPr>
            <p:ph type="body" idx="1"/>
          </p:nvPr>
        </p:nvSpPr>
        <p:spPr>
          <a:xfrm>
            <a:off x="0" y="1600200"/>
            <a:ext cx="9144000" cy="4876800"/>
          </a:xfrm>
        </p:spPr>
        <p:txBody>
          <a:bodyPr/>
          <a:lstStyle/>
          <a:p>
            <a:pPr eaLnBrk="1" hangingPunct="1">
              <a:lnSpc>
                <a:spcPct val="80000"/>
              </a:lnSpc>
            </a:pPr>
            <a:r>
              <a:rPr lang="en-US" altLang="en-US" sz="2400" dirty="0">
                <a:latin typeface="Calibri" panose="020F0502020204030204" pitchFamily="34" charset="0"/>
              </a:rPr>
              <a:t>Think the </a:t>
            </a:r>
            <a:r>
              <a:rPr lang="en-US" altLang="en-US" sz="2400" i="1" dirty="0">
                <a:latin typeface="Calibri" panose="020F0502020204030204" pitchFamily="34" charset="0"/>
              </a:rPr>
              <a:t>queen </a:t>
            </a:r>
            <a:r>
              <a:rPr lang="en-US" altLang="en-US" sz="2400" dirty="0">
                <a:latin typeface="Calibri" panose="020F0502020204030204" pitchFamily="34" charset="0"/>
              </a:rPr>
              <a:t>in chess: Moves up, down, left, right, and diagonally</a:t>
            </a:r>
          </a:p>
          <a:p>
            <a:pPr eaLnBrk="1" hangingPunct="1">
              <a:lnSpc>
                <a:spcPct val="80000"/>
              </a:lnSpc>
            </a:pPr>
            <a:endParaRPr lang="en-US" altLang="en-US" sz="2400" dirty="0">
              <a:latin typeface="Calibri" panose="020F0502020204030204" pitchFamily="34" charset="0"/>
            </a:endParaRPr>
          </a:p>
          <a:p>
            <a:pPr eaLnBrk="1" hangingPunct="1">
              <a:lnSpc>
                <a:spcPct val="80000"/>
              </a:lnSpc>
            </a:pPr>
            <a:endParaRPr lang="en-US" altLang="en-US" sz="2400" dirty="0">
              <a:latin typeface="Calibri" panose="020F0502020204030204" pitchFamily="34" charset="0"/>
            </a:endParaRPr>
          </a:p>
          <a:p>
            <a:pPr eaLnBrk="1" hangingPunct="1">
              <a:lnSpc>
                <a:spcPct val="80000"/>
              </a:lnSpc>
            </a:pPr>
            <a:endParaRPr lang="en-US" altLang="en-US" sz="2400" dirty="0">
              <a:latin typeface="Calibri" panose="020F0502020204030204" pitchFamily="34" charset="0"/>
            </a:endParaRPr>
          </a:p>
          <a:p>
            <a:pPr eaLnBrk="1" hangingPunct="1">
              <a:lnSpc>
                <a:spcPct val="80000"/>
              </a:lnSpc>
            </a:pPr>
            <a:endParaRPr lang="en-US" altLang="en-US" sz="2400" dirty="0">
              <a:latin typeface="Calibri" panose="020F0502020204030204" pitchFamily="34" charset="0"/>
            </a:endParaRPr>
          </a:p>
          <a:p>
            <a:pPr eaLnBrk="1" hangingPunct="1">
              <a:lnSpc>
                <a:spcPct val="80000"/>
              </a:lnSpc>
            </a:pPr>
            <a:endParaRPr lang="en-US" altLang="en-US" sz="2400" dirty="0">
              <a:latin typeface="Calibri" panose="020F0502020204030204" pitchFamily="34" charset="0"/>
            </a:endParaRPr>
          </a:p>
          <a:p>
            <a:pPr eaLnBrk="1" hangingPunct="1">
              <a:lnSpc>
                <a:spcPct val="80000"/>
              </a:lnSpc>
            </a:pPr>
            <a:endParaRPr lang="en-US" altLang="en-US" sz="2400" dirty="0">
              <a:latin typeface="Calibri" panose="020F0502020204030204" pitchFamily="34" charset="0"/>
            </a:endParaRPr>
          </a:p>
          <a:p>
            <a:pPr eaLnBrk="1" hangingPunct="1">
              <a:lnSpc>
                <a:spcPct val="80000"/>
              </a:lnSpc>
            </a:pPr>
            <a:endParaRPr lang="en-US" altLang="en-US" sz="2400" dirty="0">
              <a:latin typeface="Calibri" panose="020F0502020204030204" pitchFamily="34" charset="0"/>
            </a:endParaRPr>
          </a:p>
          <a:p>
            <a:pPr eaLnBrk="1" hangingPunct="1">
              <a:lnSpc>
                <a:spcPct val="80000"/>
              </a:lnSpc>
            </a:pPr>
            <a:endParaRPr lang="en-US" altLang="en-US" sz="2400" dirty="0">
              <a:latin typeface="Calibri" panose="020F0502020204030204" pitchFamily="34" charset="0"/>
            </a:endParaRPr>
          </a:p>
          <a:p>
            <a:pPr eaLnBrk="1" hangingPunct="1">
              <a:lnSpc>
                <a:spcPct val="80000"/>
              </a:lnSpc>
            </a:pPr>
            <a:endParaRPr lang="en-US" altLang="en-US" sz="2400" dirty="0">
              <a:latin typeface="Calibri" panose="020F0502020204030204" pitchFamily="34" charset="0"/>
            </a:endParaRPr>
          </a:p>
          <a:p>
            <a:pPr eaLnBrk="1" hangingPunct="1">
              <a:lnSpc>
                <a:spcPct val="80000"/>
              </a:lnSpc>
            </a:pPr>
            <a:r>
              <a:rPr lang="en-US" altLang="en-US" sz="2400" dirty="0">
                <a:latin typeface="Calibri" panose="020F0502020204030204" pitchFamily="34" charset="0"/>
              </a:rPr>
              <a:t>When you’re not dealing with a regular lattice, a queen neighbor is one that intersects you either at a point (i.e., vertex) or a segment</a:t>
            </a:r>
          </a:p>
          <a:p>
            <a:pPr eaLnBrk="1" hangingPunct="1">
              <a:lnSpc>
                <a:spcPct val="80000"/>
              </a:lnSpc>
            </a:pPr>
            <a:r>
              <a:rPr lang="en-US" altLang="en-US" sz="2400" dirty="0">
                <a:latin typeface="Calibri" panose="020F0502020204030204" pitchFamily="34" charset="0"/>
              </a:rPr>
              <a:t>What are some problems with queen/rook contiguity?</a:t>
            </a:r>
          </a:p>
        </p:txBody>
      </p:sp>
      <p:sp>
        <p:nvSpPr>
          <p:cNvPr id="7172" name="Text Box 5"/>
          <p:cNvSpPr txBox="1">
            <a:spLocks noChangeArrowheads="1"/>
          </p:cNvSpPr>
          <p:nvPr/>
        </p:nvSpPr>
        <p:spPr bwMode="auto">
          <a:xfrm>
            <a:off x="4648200" y="2133600"/>
            <a:ext cx="3352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b="0" i="1" dirty="0">
                <a:latin typeface="Calibri" panose="020F0502020204030204" pitchFamily="34" charset="0"/>
              </a:rPr>
              <a:t>Queen Neighbors of tract A are both those shaded in red AND those shaded in white</a:t>
            </a:r>
            <a:endParaRPr lang="en-US" altLang="en-US" b="0" dirty="0">
              <a:latin typeface="Calibri" panose="020F0502020204030204" pitchFamily="34" charset="0"/>
            </a:endParaRPr>
          </a:p>
        </p:txBody>
      </p:sp>
      <p:grpSp>
        <p:nvGrpSpPr>
          <p:cNvPr id="7173" name="Group 1"/>
          <p:cNvGrpSpPr>
            <a:grpSpLocks/>
          </p:cNvGrpSpPr>
          <p:nvPr/>
        </p:nvGrpSpPr>
        <p:grpSpPr bwMode="auto">
          <a:xfrm>
            <a:off x="914400" y="2135188"/>
            <a:ext cx="3124200" cy="2857500"/>
            <a:chOff x="914400" y="2135909"/>
            <a:chExt cx="3124200" cy="2857500"/>
          </a:xfrm>
        </p:grpSpPr>
        <p:pic>
          <p:nvPicPr>
            <p:cNvPr id="717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35909"/>
              <a:ext cx="31242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Line 7"/>
            <p:cNvSpPr>
              <a:spLocks noChangeShapeType="1"/>
            </p:cNvSpPr>
            <p:nvPr/>
          </p:nvSpPr>
          <p:spPr bwMode="auto">
            <a:xfrm flipV="1">
              <a:off x="2590800" y="2514600"/>
              <a:ext cx="9906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6" name="Line 8"/>
            <p:cNvSpPr>
              <a:spLocks noChangeShapeType="1"/>
            </p:cNvSpPr>
            <p:nvPr/>
          </p:nvSpPr>
          <p:spPr bwMode="auto">
            <a:xfrm>
              <a:off x="2590800" y="3733800"/>
              <a:ext cx="1066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7" name="Line 9"/>
            <p:cNvSpPr>
              <a:spLocks noChangeShapeType="1"/>
            </p:cNvSpPr>
            <p:nvPr/>
          </p:nvSpPr>
          <p:spPr bwMode="auto">
            <a:xfrm flipH="1">
              <a:off x="1371600" y="3733800"/>
              <a:ext cx="9144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8" name="Line 10"/>
            <p:cNvSpPr>
              <a:spLocks noChangeShapeType="1"/>
            </p:cNvSpPr>
            <p:nvPr/>
          </p:nvSpPr>
          <p:spPr bwMode="auto">
            <a:xfrm flipH="1" flipV="1">
              <a:off x="1295400" y="2514600"/>
              <a:ext cx="9906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z="3200" b="1" dirty="0"/>
              <a:t>Problems with Queen/Rook Contiguity</a:t>
            </a:r>
            <a:br>
              <a:rPr lang="en-US" altLang="en-US" sz="3200" b="1" dirty="0"/>
            </a:br>
            <a:endParaRPr lang="en-US" altLang="en-US" sz="3200" b="1" dirty="0"/>
          </a:p>
        </p:txBody>
      </p:sp>
      <p:pic>
        <p:nvPicPr>
          <p:cNvPr id="81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05200"/>
            <a:ext cx="76200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Line 5"/>
          <p:cNvSpPr>
            <a:spLocks noChangeShapeType="1"/>
          </p:cNvSpPr>
          <p:nvPr/>
        </p:nvSpPr>
        <p:spPr bwMode="auto">
          <a:xfrm flipV="1">
            <a:off x="6553200" y="28956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 name="Line 6"/>
          <p:cNvSpPr>
            <a:spLocks noChangeShapeType="1"/>
          </p:cNvSpPr>
          <p:nvPr/>
        </p:nvSpPr>
        <p:spPr bwMode="auto">
          <a:xfrm flipV="1">
            <a:off x="2667000" y="28956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8" name="Text Box 7"/>
          <p:cNvSpPr txBox="1">
            <a:spLocks noChangeArrowheads="1"/>
          </p:cNvSpPr>
          <p:nvPr/>
        </p:nvSpPr>
        <p:spPr bwMode="auto">
          <a:xfrm>
            <a:off x="1371600" y="2514600"/>
            <a:ext cx="632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dirty="0">
                <a:latin typeface="Calibri" panose="020F0502020204030204" pitchFamily="34" charset="0"/>
              </a:rPr>
              <a:t>                 RIVER 				    RIVER</a:t>
            </a:r>
          </a:p>
        </p:txBody>
      </p:sp>
      <p:sp>
        <p:nvSpPr>
          <p:cNvPr id="8199" name="Text Box 8"/>
          <p:cNvSpPr txBox="1">
            <a:spLocks noChangeArrowheads="1"/>
          </p:cNvSpPr>
          <p:nvPr/>
        </p:nvSpPr>
        <p:spPr bwMode="auto">
          <a:xfrm>
            <a:off x="228600" y="1524000"/>
            <a:ext cx="868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50000"/>
              </a:spcBef>
            </a:pPr>
            <a:r>
              <a:rPr lang="en-US" altLang="en-US" dirty="0">
                <a:latin typeface="Calibri" panose="020F0502020204030204" pitchFamily="34" charset="0"/>
              </a:rPr>
              <a:t>On some maps, the river below may appear, on others it may not -&gt; Arbitrary!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b="1" dirty="0"/>
              <a:t>Weight Matrices</a:t>
            </a:r>
          </a:p>
        </p:txBody>
      </p:sp>
      <p:sp>
        <p:nvSpPr>
          <p:cNvPr id="9219" name="Rectangle 3"/>
          <p:cNvSpPr>
            <a:spLocks noGrp="1" noChangeArrowheads="1"/>
          </p:cNvSpPr>
          <p:nvPr>
            <p:ph type="body" idx="1"/>
          </p:nvPr>
        </p:nvSpPr>
        <p:spPr/>
        <p:txBody>
          <a:bodyPr/>
          <a:lstStyle/>
          <a:p>
            <a:pPr eaLnBrk="1" hangingPunct="1"/>
            <a:r>
              <a:rPr lang="en-US" altLang="en-US" dirty="0">
                <a:latin typeface="Calibri" panose="020F0502020204030204" pitchFamily="34" charset="0"/>
              </a:rPr>
              <a:t>When we have </a:t>
            </a:r>
            <a:r>
              <a:rPr lang="en-US" altLang="en-US" i="1" dirty="0">
                <a:latin typeface="Calibri" panose="020F0502020204030204" pitchFamily="34" charset="0"/>
              </a:rPr>
              <a:t>n</a:t>
            </a:r>
            <a:r>
              <a:rPr lang="en-US" altLang="en-US" dirty="0">
                <a:latin typeface="Calibri" panose="020F0502020204030204" pitchFamily="34" charset="0"/>
              </a:rPr>
              <a:t> observations, we form an </a:t>
            </a:r>
            <a:r>
              <a:rPr lang="en-US" altLang="en-US" i="1" dirty="0">
                <a:latin typeface="Calibri" panose="020F0502020204030204" pitchFamily="34" charset="0"/>
              </a:rPr>
              <a:t>n </a:t>
            </a:r>
            <a:r>
              <a:rPr lang="en-US" altLang="en-US" dirty="0">
                <a:latin typeface="Calibri" panose="020F0502020204030204" pitchFamily="34" charset="0"/>
              </a:rPr>
              <a:t>x </a:t>
            </a:r>
            <a:r>
              <a:rPr lang="en-US" altLang="en-US" i="1" dirty="0">
                <a:latin typeface="Calibri" panose="020F0502020204030204" pitchFamily="34" charset="0"/>
              </a:rPr>
              <a:t>n</a:t>
            </a:r>
            <a:r>
              <a:rPr lang="en-US" altLang="en-US" dirty="0">
                <a:latin typeface="Calibri" panose="020F0502020204030204" pitchFamily="34" charset="0"/>
              </a:rPr>
              <a:t> table (called a </a:t>
            </a:r>
            <a:r>
              <a:rPr lang="en-US" altLang="en-US" i="1" dirty="0">
                <a:latin typeface="Calibri" panose="020F0502020204030204" pitchFamily="34" charset="0"/>
              </a:rPr>
              <a:t>weight matrix </a:t>
            </a:r>
            <a:r>
              <a:rPr lang="en-US" altLang="en-US" dirty="0">
                <a:latin typeface="Calibri" panose="020F0502020204030204" pitchFamily="34" charset="0"/>
              </a:rPr>
              <a:t>or a </a:t>
            </a:r>
            <a:r>
              <a:rPr lang="en-US" altLang="en-US" i="1" dirty="0">
                <a:latin typeface="Calibri" panose="020F0502020204030204" pitchFamily="34" charset="0"/>
              </a:rPr>
              <a:t>link matrix</a:t>
            </a:r>
            <a:r>
              <a:rPr lang="en-US" altLang="en-US" dirty="0">
                <a:latin typeface="Calibri" panose="020F0502020204030204" pitchFamily="34" charset="0"/>
              </a:rPr>
              <a:t>) which summarizes all the pairwise spatial relationships in the dataset</a:t>
            </a:r>
          </a:p>
          <a:p>
            <a:pPr eaLnBrk="1" hangingPunct="1"/>
            <a:r>
              <a:rPr lang="en-US" altLang="en-US" dirty="0">
                <a:latin typeface="Calibri" panose="020F0502020204030204" pitchFamily="34" charset="0"/>
              </a:rPr>
              <a:t>These weight matrices are used in the estimation of spatial regression (and the calculation of spatial autocorrelation indices)</a:t>
            </a:r>
          </a:p>
        </p:txBody>
      </p:sp>
      <mc:AlternateContent xmlns:mc="http://schemas.openxmlformats.org/markup-compatibility/2006">
        <mc:Choice xmlns="" xmlns:pslz="http://schemas.microsoft.com/office/powerpoint/2016/slidezoom" Requires="pslz">
          <p:graphicFrame>
            <p:nvGraphicFramePr>
              <p:cNvPr id="3" name="Slide Zoom 2">
                <a:extLst>
                  <a:ext uri="{FF2B5EF4-FFF2-40B4-BE49-F238E27FC236}">
                    <a16:creationId xmlns:a16="http://schemas.microsoft.com/office/drawing/2014/main" id="{43FC8C34-5CEA-4173-8F67-38F77E4C4915}"/>
                  </a:ext>
                </a:extLst>
              </p:cNvPr>
              <p:cNvGraphicFramePr>
                <a:graphicFrameLocks noChangeAspect="1"/>
              </p:cNvGraphicFramePr>
              <p:nvPr>
                <p:extLst>
                  <p:ext uri="{D42A27DB-BD31-4B8C-83A1-F6EECF244321}">
                    <p14:modId xmlns:p14="http://schemas.microsoft.com/office/powerpoint/2010/main" val="2883337529"/>
                  </p:ext>
                </p:extLst>
              </p:nvPr>
            </p:nvGraphicFramePr>
            <p:xfrm>
              <a:off x="2079594" y="2354388"/>
              <a:ext cx="2286000" cy="1714500"/>
            </p:xfrm>
            <a:graphic>
              <a:graphicData uri="http://schemas.microsoft.com/office/powerpoint/2016/slidezoom">
                <pslz:sldZm>
                  <pslz:sldZmObj sldId="271" cId="0">
                    <pslz:zmPr id="{855F6F69-9402-479C-8F0C-EDD4D801514D}"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p:pic>
            <p:nvPicPr>
              <p:cNvPr id="3" name="Slide Zoom 2">
                <a:hlinkClick r:id="rId4" action="ppaction://hlinksldjump"/>
                <a:extLst>
                  <a:ext uri="{FF2B5EF4-FFF2-40B4-BE49-F238E27FC236}">
                    <a16:creationId xmlns:a16="http://schemas.microsoft.com/office/drawing/2014/main" id="{43FC8C34-5CEA-4173-8F67-38F77E4C4915}"/>
                  </a:ext>
                </a:extLst>
              </p:cNvPr>
              <p:cNvPicPr>
                <a:picLocks noGrp="1" noRot="1" noChangeAspect="1" noMove="1" noResize="1" noEditPoints="1" noAdjustHandles="1" noChangeArrowheads="1" noChangeShapeType="1"/>
              </p:cNvPicPr>
              <p:nvPr/>
            </p:nvPicPr>
            <p:blipFill>
              <a:blip r:embed="rId5"/>
              <a:stretch>
                <a:fillRect/>
              </a:stretch>
            </p:blipFill>
            <p:spPr>
              <a:xfrm>
                <a:off x="2079594" y="2354388"/>
                <a:ext cx="2286000" cy="1714500"/>
              </a:xfrm>
              <a:prstGeom prst="rect">
                <a:avLst/>
              </a:prstGeom>
              <a:ln w="3175">
                <a:solidFill>
                  <a:prstClr val="ltGray"/>
                </a:solidFill>
              </a:ln>
            </p:spPr>
          </p:pic>
        </mc:Fallback>
      </mc:AlternateContent>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5148</TotalTime>
  <Words>3959</Words>
  <Application>Microsoft Office PowerPoint</Application>
  <PresentationFormat>On-screen Show (4:3)</PresentationFormat>
  <Paragraphs>488</Paragraphs>
  <Slides>46</Slides>
  <Notes>27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53" baseType="lpstr">
      <vt:lpstr>Arial</vt:lpstr>
      <vt:lpstr>Calibri</vt:lpstr>
      <vt:lpstr>Cambria Math</vt:lpstr>
      <vt:lpstr>Times New Roman</vt:lpstr>
      <vt:lpstr>Default Design</vt:lpstr>
      <vt:lpstr>Equation</vt:lpstr>
      <vt:lpstr>Worksheet</vt:lpstr>
      <vt:lpstr>Spatial Autocorrelation</vt:lpstr>
      <vt:lpstr>Some Cool Data Sources</vt:lpstr>
      <vt:lpstr>First Law of Geography</vt:lpstr>
      <vt:lpstr>Spatial Autocorrelation (SA)</vt:lpstr>
      <vt:lpstr>But How is Spatial Proximity Defined?</vt:lpstr>
      <vt:lpstr>Rook Neighbor (for Areal Data)</vt:lpstr>
      <vt:lpstr>Queen Neighbor (for Areal Data)</vt:lpstr>
      <vt:lpstr>Problems with Queen/Rook Contiguity </vt:lpstr>
      <vt:lpstr>Weight Matrices</vt:lpstr>
      <vt:lpstr>Assume We Have a Map with 10 Census Tracts</vt:lpstr>
      <vt:lpstr>Picking a Weight Matrix</vt:lpstr>
      <vt:lpstr>PowerPoint Presentation</vt:lpstr>
      <vt:lpstr>Connectivity Histogram for Rook/Queen Neighbors</vt:lpstr>
      <vt:lpstr>But How Do We Know if Spatial Dependencies Exist?</vt:lpstr>
      <vt:lpstr>PowerPoint Presentation</vt:lpstr>
      <vt:lpstr>Moran’s I – Defined Mathematically</vt:lpstr>
      <vt:lpstr>PowerPoint Presentation</vt:lpstr>
      <vt:lpstr>Moran’s I for Median House Price</vt:lpstr>
      <vt:lpstr>Significance Testing – Moran’s I</vt:lpstr>
      <vt:lpstr>Steps</vt:lpstr>
      <vt:lpstr>Random Shuffling</vt:lpstr>
      <vt:lpstr>PowerPoint Presentation</vt:lpstr>
      <vt:lpstr>In GeoDa</vt:lpstr>
      <vt:lpstr>Moran’s I in ArcGIS</vt:lpstr>
      <vt:lpstr>PowerPoint Presentation</vt:lpstr>
      <vt:lpstr>PowerPoint Presentation</vt:lpstr>
      <vt:lpstr>Output</vt:lpstr>
      <vt:lpstr>Test Statistic for Normal Frequency Distribution</vt:lpstr>
      <vt:lpstr>Mathematically Speaking…</vt:lpstr>
      <vt:lpstr>Problems With Procedure Above</vt:lpstr>
      <vt:lpstr>Weird Patterns</vt:lpstr>
      <vt:lpstr>Weird Patterns Cont’d</vt:lpstr>
      <vt:lpstr>Moran’s Scatterplot</vt:lpstr>
      <vt:lpstr>Geary’s C (Contiguity) Ratio</vt:lpstr>
      <vt:lpstr>Issues with Spatial Analysis</vt:lpstr>
      <vt:lpstr>A Closer Look at MAUP</vt:lpstr>
      <vt:lpstr>A Closer Look at MAUP (Cont’d)</vt:lpstr>
      <vt:lpstr>PowerPoint Presentation</vt:lpstr>
      <vt:lpstr>A Closer Look at Gerrymandering</vt:lpstr>
      <vt:lpstr>PowerPoint Presentation</vt:lpstr>
      <vt:lpstr>LISA (Local Indices of Spatial Autocorrelation)</vt:lpstr>
      <vt:lpstr>LISA Significance &amp; Cluster Maps</vt:lpstr>
      <vt:lpstr>A Bit More about LISA Statistics</vt:lpstr>
      <vt:lpstr>PowerPoint Presentation</vt:lpstr>
      <vt:lpstr>Statistical Significance Testing</vt:lpstr>
      <vt:lpstr>Illustration (for Queen Weights)</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Autocorrelation Re-Examined</dc:title>
  <dc:creator>Eugene Brusilovskiy</dc:creator>
  <cp:lastModifiedBy>Eugene Brusilovskiy</cp:lastModifiedBy>
  <cp:revision>244</cp:revision>
  <dcterms:created xsi:type="dcterms:W3CDTF">2009-10-31T12:53:21Z</dcterms:created>
  <dcterms:modified xsi:type="dcterms:W3CDTF">2022-10-13T17:42:04Z</dcterms:modified>
</cp:coreProperties>
</file>