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93" r:id="rId3"/>
    <p:sldId id="305" r:id="rId4"/>
    <p:sldId id="308" r:id="rId5"/>
    <p:sldId id="309" r:id="rId6"/>
    <p:sldId id="286" r:id="rId7"/>
    <p:sldId id="297" r:id="rId8"/>
    <p:sldId id="269" r:id="rId9"/>
    <p:sldId id="277" r:id="rId10"/>
    <p:sldId id="279" r:id="rId11"/>
    <p:sldId id="280" r:id="rId12"/>
    <p:sldId id="282" r:id="rId13"/>
    <p:sldId id="273" r:id="rId14"/>
    <p:sldId id="274" r:id="rId15"/>
    <p:sldId id="350" r:id="rId16"/>
    <p:sldId id="281" r:id="rId17"/>
    <p:sldId id="316" r:id="rId18"/>
    <p:sldId id="283" r:id="rId19"/>
    <p:sldId id="348" r:id="rId20"/>
    <p:sldId id="276" r:id="rId21"/>
    <p:sldId id="302" r:id="rId22"/>
    <p:sldId id="292" r:id="rId23"/>
    <p:sldId id="290" r:id="rId24"/>
    <p:sldId id="291" r:id="rId25"/>
    <p:sldId id="303" r:id="rId26"/>
    <p:sldId id="304" r:id="rId27"/>
    <p:sldId id="317" r:id="rId28"/>
    <p:sldId id="275" r:id="rId29"/>
    <p:sldId id="318" r:id="rId30"/>
    <p:sldId id="320" r:id="rId31"/>
    <p:sldId id="349" r:id="rId32"/>
    <p:sldId id="319" r:id="rId33"/>
    <p:sldId id="321" r:id="rId34"/>
    <p:sldId id="328" r:id="rId35"/>
    <p:sldId id="322" r:id="rId36"/>
    <p:sldId id="323" r:id="rId37"/>
    <p:sldId id="324" r:id="rId38"/>
    <p:sldId id="325" r:id="rId39"/>
    <p:sldId id="326" r:id="rId40"/>
    <p:sldId id="314" r:id="rId41"/>
    <p:sldId id="258" r:id="rId42"/>
    <p:sldId id="260" r:id="rId43"/>
    <p:sldId id="262" r:id="rId44"/>
    <p:sldId id="263" r:id="rId45"/>
    <p:sldId id="266" r:id="rId46"/>
    <p:sldId id="267" r:id="rId47"/>
    <p:sldId id="268" r:id="rId48"/>
    <p:sldId id="313" r:id="rId49"/>
    <p:sldId id="312" r:id="rId50"/>
    <p:sldId id="310" r:id="rId51"/>
    <p:sldId id="336" r:id="rId52"/>
    <p:sldId id="337" r:id="rId53"/>
    <p:sldId id="338" r:id="rId54"/>
    <p:sldId id="339" r:id="rId55"/>
    <p:sldId id="341" r:id="rId56"/>
    <p:sldId id="343" r:id="rId57"/>
    <p:sldId id="346" r:id="rId58"/>
    <p:sldId id="329" r:id="rId59"/>
    <p:sldId id="330" r:id="rId60"/>
    <p:sldId id="332" r:id="rId61"/>
    <p:sldId id="333" r:id="rId62"/>
    <p:sldId id="334"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6" autoAdjust="0"/>
    <p:restoredTop sz="96305" autoAdjust="0"/>
  </p:normalViewPr>
  <p:slideViewPr>
    <p:cSldViewPr>
      <p:cViewPr varScale="1">
        <p:scale>
          <a:sx n="113" d="100"/>
          <a:sy n="113" d="100"/>
        </p:scale>
        <p:origin x="1454"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D13A4E-AAA1-4EDE-9D75-FFD9FD9A6B26}" type="datetimeFigureOut">
              <a:rPr lang="en-US" smtClean="0"/>
              <a:t>11/27/2022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61AFA1-2C18-4062-A8A3-F6C3C7104174}" type="slidenum">
              <a:rPr lang="en-US" smtClean="0"/>
              <a:t>‹#›</a:t>
            </a:fld>
            <a:endParaRPr lang="en-US"/>
          </a:p>
        </p:txBody>
      </p:sp>
    </p:spTree>
    <p:extLst>
      <p:ext uri="{BB962C8B-B14F-4D97-AF65-F5344CB8AC3E}">
        <p14:creationId xmlns:p14="http://schemas.microsoft.com/office/powerpoint/2010/main" val="13488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12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831AC46-6879-4DE9-B085-5A7CCB4470A7}" type="slidenum">
              <a:rPr lang="en-US" altLang="en-US">
                <a:solidFill>
                  <a:prstClr val="black"/>
                </a:solidFill>
                <a:latin typeface="Calibri" panose="020F0502020204030204" pitchFamily="34" charset="0"/>
              </a:rPr>
              <a:pPr/>
              <a:t>7</a:t>
            </a:fld>
            <a:endParaRPr lang="en-US" altLang="en-US">
              <a:solidFill>
                <a:prstClr val="black"/>
              </a:solidFill>
              <a:latin typeface="Calibri" panose="020F0502020204030204" pitchFamily="34" charset="0"/>
            </a:endParaRPr>
          </a:p>
        </p:txBody>
      </p:sp>
    </p:spTree>
    <p:extLst>
      <p:ext uri="{BB962C8B-B14F-4D97-AF65-F5344CB8AC3E}">
        <p14:creationId xmlns:p14="http://schemas.microsoft.com/office/powerpoint/2010/main" val="284733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15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B3374EC-2470-4D13-861F-6D3CF4F0D043}" type="slidenum">
              <a:rPr lang="en-US" altLang="en-US">
                <a:solidFill>
                  <a:srgbClr val="000000"/>
                </a:solidFill>
                <a:latin typeface="Calibri" panose="020F0502020204030204" pitchFamily="34" charset="0"/>
              </a:rPr>
              <a:pPr/>
              <a:t>17</a:t>
            </a:fld>
            <a:endParaRPr lang="en-US"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208471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12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831AC46-6879-4DE9-B085-5A7CCB4470A7}" type="slidenum">
              <a:rPr lang="en-US" altLang="en-US">
                <a:solidFill>
                  <a:prstClr val="black"/>
                </a:solidFill>
                <a:latin typeface="Calibri" panose="020F0502020204030204" pitchFamily="34" charset="0"/>
              </a:rPr>
              <a:pPr/>
              <a:t>19</a:t>
            </a:fld>
            <a:endParaRPr lang="en-US" altLang="en-US">
              <a:solidFill>
                <a:prstClr val="black"/>
              </a:solidFill>
              <a:latin typeface="Calibri" panose="020F0502020204030204" pitchFamily="34" charset="0"/>
            </a:endParaRPr>
          </a:p>
        </p:txBody>
      </p:sp>
    </p:spTree>
    <p:extLst>
      <p:ext uri="{BB962C8B-B14F-4D97-AF65-F5344CB8AC3E}">
        <p14:creationId xmlns:p14="http://schemas.microsoft.com/office/powerpoint/2010/main" val="4147877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FDE1C06-87F0-4263-8126-F99B99E3BA3D}"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A14BB-35C9-4CDB-A5D4-FAB5A52F95C7}" type="slidenum">
              <a:rPr lang="en-US" smtClean="0"/>
              <a:t>‹#›</a:t>
            </a:fld>
            <a:endParaRPr lang="en-US"/>
          </a:p>
        </p:txBody>
      </p:sp>
    </p:spTree>
    <p:extLst>
      <p:ext uri="{BB962C8B-B14F-4D97-AF65-F5344CB8AC3E}">
        <p14:creationId xmlns:p14="http://schemas.microsoft.com/office/powerpoint/2010/main" val="252437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DE1C06-87F0-4263-8126-F99B99E3BA3D}"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A14BB-35C9-4CDB-A5D4-FAB5A52F95C7}" type="slidenum">
              <a:rPr lang="en-US" smtClean="0"/>
              <a:t>‹#›</a:t>
            </a:fld>
            <a:endParaRPr lang="en-US"/>
          </a:p>
        </p:txBody>
      </p:sp>
    </p:spTree>
    <p:extLst>
      <p:ext uri="{BB962C8B-B14F-4D97-AF65-F5344CB8AC3E}">
        <p14:creationId xmlns:p14="http://schemas.microsoft.com/office/powerpoint/2010/main" val="603816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DE1C06-87F0-4263-8126-F99B99E3BA3D}"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A14BB-35C9-4CDB-A5D4-FAB5A52F95C7}" type="slidenum">
              <a:rPr lang="en-US" smtClean="0"/>
              <a:t>‹#›</a:t>
            </a:fld>
            <a:endParaRPr lang="en-US"/>
          </a:p>
        </p:txBody>
      </p:sp>
    </p:spTree>
    <p:extLst>
      <p:ext uri="{BB962C8B-B14F-4D97-AF65-F5344CB8AC3E}">
        <p14:creationId xmlns:p14="http://schemas.microsoft.com/office/powerpoint/2010/main" val="313417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DE1C06-87F0-4263-8126-F99B99E3BA3D}"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A14BB-35C9-4CDB-A5D4-FAB5A52F95C7}" type="slidenum">
              <a:rPr lang="en-US" smtClean="0"/>
              <a:t>‹#›</a:t>
            </a:fld>
            <a:endParaRPr lang="en-US"/>
          </a:p>
        </p:txBody>
      </p:sp>
    </p:spTree>
    <p:extLst>
      <p:ext uri="{BB962C8B-B14F-4D97-AF65-F5344CB8AC3E}">
        <p14:creationId xmlns:p14="http://schemas.microsoft.com/office/powerpoint/2010/main" val="1650014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DE1C06-87F0-4263-8126-F99B99E3BA3D}"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A14BB-35C9-4CDB-A5D4-FAB5A52F95C7}" type="slidenum">
              <a:rPr lang="en-US" smtClean="0"/>
              <a:t>‹#›</a:t>
            </a:fld>
            <a:endParaRPr lang="en-US"/>
          </a:p>
        </p:txBody>
      </p:sp>
    </p:spTree>
    <p:extLst>
      <p:ext uri="{BB962C8B-B14F-4D97-AF65-F5344CB8AC3E}">
        <p14:creationId xmlns:p14="http://schemas.microsoft.com/office/powerpoint/2010/main" val="2032395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DE1C06-87F0-4263-8126-F99B99E3BA3D}"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A14BB-35C9-4CDB-A5D4-FAB5A52F95C7}" type="slidenum">
              <a:rPr lang="en-US" smtClean="0"/>
              <a:t>‹#›</a:t>
            </a:fld>
            <a:endParaRPr lang="en-US"/>
          </a:p>
        </p:txBody>
      </p:sp>
    </p:spTree>
    <p:extLst>
      <p:ext uri="{BB962C8B-B14F-4D97-AF65-F5344CB8AC3E}">
        <p14:creationId xmlns:p14="http://schemas.microsoft.com/office/powerpoint/2010/main" val="225424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DE1C06-87F0-4263-8126-F99B99E3BA3D}" type="datetimeFigureOut">
              <a:rPr lang="en-US" smtClean="0"/>
              <a:t>11/27/2022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AA14BB-35C9-4CDB-A5D4-FAB5A52F95C7}" type="slidenum">
              <a:rPr lang="en-US" smtClean="0"/>
              <a:t>‹#›</a:t>
            </a:fld>
            <a:endParaRPr lang="en-US"/>
          </a:p>
        </p:txBody>
      </p:sp>
    </p:spTree>
    <p:extLst>
      <p:ext uri="{BB962C8B-B14F-4D97-AF65-F5344CB8AC3E}">
        <p14:creationId xmlns:p14="http://schemas.microsoft.com/office/powerpoint/2010/main" val="89483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DE1C06-87F0-4263-8126-F99B99E3BA3D}" type="datetimeFigureOut">
              <a:rPr lang="en-US" smtClean="0"/>
              <a:t>11/27/2022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AA14BB-35C9-4CDB-A5D4-FAB5A52F95C7}" type="slidenum">
              <a:rPr lang="en-US" smtClean="0"/>
              <a:t>‹#›</a:t>
            </a:fld>
            <a:endParaRPr lang="en-US"/>
          </a:p>
        </p:txBody>
      </p:sp>
    </p:spTree>
    <p:extLst>
      <p:ext uri="{BB962C8B-B14F-4D97-AF65-F5344CB8AC3E}">
        <p14:creationId xmlns:p14="http://schemas.microsoft.com/office/powerpoint/2010/main" val="750214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DE1C06-87F0-4263-8126-F99B99E3BA3D}" type="datetimeFigureOut">
              <a:rPr lang="en-US" smtClean="0"/>
              <a:t>11/27/2022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AA14BB-35C9-4CDB-A5D4-FAB5A52F95C7}" type="slidenum">
              <a:rPr lang="en-US" smtClean="0"/>
              <a:t>‹#›</a:t>
            </a:fld>
            <a:endParaRPr lang="en-US"/>
          </a:p>
        </p:txBody>
      </p:sp>
    </p:spTree>
    <p:extLst>
      <p:ext uri="{BB962C8B-B14F-4D97-AF65-F5344CB8AC3E}">
        <p14:creationId xmlns:p14="http://schemas.microsoft.com/office/powerpoint/2010/main" val="2800520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DE1C06-87F0-4263-8126-F99B99E3BA3D}"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A14BB-35C9-4CDB-A5D4-FAB5A52F95C7}" type="slidenum">
              <a:rPr lang="en-US" smtClean="0"/>
              <a:t>‹#›</a:t>
            </a:fld>
            <a:endParaRPr lang="en-US"/>
          </a:p>
        </p:txBody>
      </p:sp>
    </p:spTree>
    <p:extLst>
      <p:ext uri="{BB962C8B-B14F-4D97-AF65-F5344CB8AC3E}">
        <p14:creationId xmlns:p14="http://schemas.microsoft.com/office/powerpoint/2010/main" val="1571268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DE1C06-87F0-4263-8126-F99B99E3BA3D}" type="datetimeFigureOut">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A14BB-35C9-4CDB-A5D4-FAB5A52F95C7}" type="slidenum">
              <a:rPr lang="en-US" smtClean="0"/>
              <a:t>‹#›</a:t>
            </a:fld>
            <a:endParaRPr lang="en-US"/>
          </a:p>
        </p:txBody>
      </p:sp>
    </p:spTree>
    <p:extLst>
      <p:ext uri="{BB962C8B-B14F-4D97-AF65-F5344CB8AC3E}">
        <p14:creationId xmlns:p14="http://schemas.microsoft.com/office/powerpoint/2010/main" val="3643187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DE1C06-87F0-4263-8126-F99B99E3BA3D}" type="datetimeFigureOut">
              <a:rPr lang="en-US" smtClean="0"/>
              <a:t>11/27/2022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A14BB-35C9-4CDB-A5D4-FAB5A52F95C7}" type="slidenum">
              <a:rPr lang="en-US" smtClean="0"/>
              <a:t>‹#›</a:t>
            </a:fld>
            <a:endParaRPr lang="en-US"/>
          </a:p>
        </p:txBody>
      </p:sp>
    </p:spTree>
    <p:extLst>
      <p:ext uri="{BB962C8B-B14F-4D97-AF65-F5344CB8AC3E}">
        <p14:creationId xmlns:p14="http://schemas.microsoft.com/office/powerpoint/2010/main" val="2415798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tubechop.com/watch/628307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youtube.com/watch?v=fQXXa-CAoS0"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Euclidean_distance#n_dimensions"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shapeofdata.wordpress.com/2014/03/04/k-mod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s.uky.edu/~jzhang/CS689/PPDM-Chapter3.pdf"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cs.uky.edu/~jzhang/CS689/PPDM-Chapter3.pdf"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cs.uky.edu/~jzhang/CS689/PPDM-Chapter3.pdf"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image.slidesharecdn.com/15857cse422-unsupervised-learning-141110112626-conversion-gate01/95/15857-cse422-unsupervisedlearning-21-638.jpg?cb=1415618812"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K-means_clustering"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biomedcentral.com/content/figures/1471-2202-13-96-10.jp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cran.r-project.org/web/packages/NbClust/NbClust.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r-statistics.com/2013/08/k-means-clustering-from-r-in-actio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inside-r.org/packages/cran/rattle/docs/wine"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www.esri.com/library/whitepapers/pdfs/community-tapestry.pdf" TargetMode="External"/></Relationships>
</file>

<file path=ppt/slides/_rels/slide40.xml.rels><?xml version="1.0" encoding="UTF-8" standalone="yes"?>
<Relationships xmlns="http://schemas.openxmlformats.org/package/2006/relationships"><Relationship Id="rId2" Type="http://schemas.openxmlformats.org/officeDocument/2006/relationships/hyperlink" Target="https://www.youtube.com/watch?v=XJ3194AmH40"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sthda.com/english/articles/30-advanced-clustering/105-dbscan-density-based-clustering-essentials/" TargetMode="External"/><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http://www.dmi.unict.it/~cassisi/DBStrata/help/img/dbscandefinitions.jpg" TargetMode="External"/><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www.sthda.com/english/articles/30-advanced-clustering/105-dbscan-density-based-clustering-essentials/" TargetMode="External"/><Relationship Id="rId2" Type="http://schemas.openxmlformats.org/officeDocument/2006/relationships/hyperlink" Target="http://www.sersc.org/journals/IJSIP/vol6_no1/9.pdf" TargetMode="Externa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hyperlink" Target="http://www.sciencedirect.com/science/article/pii/S0277953616302829" TargetMode="Externa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togaware.com/onepager/ClustersL.pdf"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www.tucollaborative.org/wp-content/uploads/Tracking-community-mobility-technical-report-final-2020-1.pdf"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K-Means Clustering</a:t>
            </a:r>
          </a:p>
        </p:txBody>
      </p:sp>
      <p:sp>
        <p:nvSpPr>
          <p:cNvPr id="3" name="Subtitle 2"/>
          <p:cNvSpPr>
            <a:spLocks noGrp="1"/>
          </p:cNvSpPr>
          <p:nvPr>
            <p:ph type="subTitle" idx="1"/>
          </p:nvPr>
        </p:nvSpPr>
        <p:spPr/>
        <p:txBody>
          <a:bodyPr>
            <a:normAutofit/>
          </a:bodyPr>
          <a:lstStyle/>
          <a:p>
            <a:endParaRPr lang="en-US" sz="3600" dirty="0">
              <a:solidFill>
                <a:schemeClr val="tx1"/>
              </a:solidFill>
            </a:endParaRPr>
          </a:p>
          <a:p>
            <a:r>
              <a:rPr lang="en-US" sz="3600" dirty="0">
                <a:solidFill>
                  <a:schemeClr val="tx1"/>
                </a:solidFill>
              </a:rPr>
              <a:t>MUSA 501/CPLN 671</a:t>
            </a:r>
          </a:p>
        </p:txBody>
      </p:sp>
    </p:spTree>
    <p:extLst>
      <p:ext uri="{BB962C8B-B14F-4D97-AF65-F5344CB8AC3E}">
        <p14:creationId xmlns:p14="http://schemas.microsoft.com/office/powerpoint/2010/main" val="3751820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4525963"/>
          </a:xfrm>
        </p:spPr>
        <p:txBody>
          <a:bodyPr>
            <a:normAutofit/>
          </a:bodyPr>
          <a:lstStyle/>
          <a:p>
            <a:r>
              <a:rPr lang="en-US" sz="2800" dirty="0"/>
              <a:t>Ask each data point to find the cluster “center” (triangle) that it is closest to (based on Euclidean distance)</a:t>
            </a:r>
          </a:p>
          <a:p>
            <a:r>
              <a:rPr lang="en-US" sz="2800" dirty="0"/>
              <a:t>All the points that are closest to:</a:t>
            </a:r>
          </a:p>
          <a:p>
            <a:pPr lvl="1"/>
            <a:r>
              <a:rPr lang="en-US" sz="2400" dirty="0"/>
              <a:t>the 1</a:t>
            </a:r>
            <a:r>
              <a:rPr lang="en-US" sz="2400" baseline="30000" dirty="0"/>
              <a:t>st</a:t>
            </a:r>
            <a:r>
              <a:rPr lang="en-US" sz="2400" dirty="0"/>
              <a:t> triangle form preliminary cluster 1,</a:t>
            </a:r>
          </a:p>
          <a:p>
            <a:pPr lvl="1"/>
            <a:r>
              <a:rPr lang="en-US" sz="2400" dirty="0"/>
              <a:t>the 2</a:t>
            </a:r>
            <a:r>
              <a:rPr lang="en-US" sz="2400" baseline="30000" dirty="0"/>
              <a:t>nd</a:t>
            </a:r>
            <a:r>
              <a:rPr lang="en-US" sz="2400" dirty="0"/>
              <a:t> triangle form preliminary cluster 2, </a:t>
            </a:r>
          </a:p>
          <a:p>
            <a:pPr lvl="1"/>
            <a:r>
              <a:rPr lang="en-US" sz="2400" dirty="0"/>
              <a:t>the 3</a:t>
            </a:r>
            <a:r>
              <a:rPr lang="en-US" sz="2400" baseline="30000" dirty="0"/>
              <a:t>rd</a:t>
            </a:r>
            <a:r>
              <a:rPr lang="en-US" sz="2400" dirty="0"/>
              <a:t> triangle are in preliminary cluster 3.</a:t>
            </a:r>
          </a:p>
        </p:txBody>
      </p:sp>
      <p:pic>
        <p:nvPicPr>
          <p:cNvPr id="4" name="Picture 3"/>
          <p:cNvPicPr>
            <a:picLocks noChangeAspect="1"/>
          </p:cNvPicPr>
          <p:nvPr/>
        </p:nvPicPr>
        <p:blipFill>
          <a:blip r:embed="rId2"/>
          <a:stretch>
            <a:fillRect/>
          </a:stretch>
        </p:blipFill>
        <p:spPr>
          <a:xfrm>
            <a:off x="2438400" y="3810000"/>
            <a:ext cx="4114800" cy="2914650"/>
          </a:xfrm>
          <a:prstGeom prst="rect">
            <a:avLst/>
          </a:prstGeom>
        </p:spPr>
      </p:pic>
      <p:sp>
        <p:nvSpPr>
          <p:cNvPr id="5" name="Title 1"/>
          <p:cNvSpPr>
            <a:spLocks noGrp="1"/>
          </p:cNvSpPr>
          <p:nvPr>
            <p:ph type="title"/>
          </p:nvPr>
        </p:nvSpPr>
        <p:spPr>
          <a:xfrm>
            <a:off x="0" y="31845"/>
            <a:ext cx="9144000" cy="958755"/>
          </a:xfrm>
        </p:spPr>
        <p:txBody>
          <a:bodyPr>
            <a:normAutofit/>
          </a:bodyPr>
          <a:lstStyle/>
          <a:p>
            <a:r>
              <a:rPr lang="en-US" b="1" dirty="0"/>
              <a:t>K-Means Algorithm in English (Cont’d)</a:t>
            </a:r>
          </a:p>
        </p:txBody>
      </p:sp>
    </p:spTree>
    <p:extLst>
      <p:ext uri="{BB962C8B-B14F-4D97-AF65-F5344CB8AC3E}">
        <p14:creationId xmlns:p14="http://schemas.microsoft.com/office/powerpoint/2010/main" val="3131265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23936"/>
            <a:ext cx="9144000" cy="5834063"/>
          </a:xfrm>
        </p:spPr>
        <p:txBody>
          <a:bodyPr>
            <a:normAutofit/>
          </a:bodyPr>
          <a:lstStyle/>
          <a:p>
            <a:r>
              <a:rPr lang="en-US" dirty="0"/>
              <a:t>Recalculate the centroids of the preliminary clusters 1, 2 and 3, as in the diagram below</a:t>
            </a:r>
          </a:p>
          <a:p>
            <a:endParaRPr lang="en-US" dirty="0"/>
          </a:p>
          <a:p>
            <a:endParaRPr lang="en-US" dirty="0"/>
          </a:p>
          <a:p>
            <a:endParaRPr lang="en-US" dirty="0"/>
          </a:p>
          <a:p>
            <a:endParaRPr lang="en-US" dirty="0"/>
          </a:p>
          <a:p>
            <a:endParaRPr lang="en-US" dirty="0"/>
          </a:p>
          <a:p>
            <a:endParaRPr lang="en-US" dirty="0"/>
          </a:p>
          <a:p>
            <a:r>
              <a:rPr lang="en-US" dirty="0"/>
              <a:t>Again, ask each data point to find the newly calculated centroid that it is closest to.</a:t>
            </a:r>
          </a:p>
        </p:txBody>
      </p:sp>
      <p:sp>
        <p:nvSpPr>
          <p:cNvPr id="4" name="Title 1"/>
          <p:cNvSpPr>
            <a:spLocks noGrp="1"/>
          </p:cNvSpPr>
          <p:nvPr>
            <p:ph type="title"/>
          </p:nvPr>
        </p:nvSpPr>
        <p:spPr>
          <a:xfrm>
            <a:off x="0" y="31845"/>
            <a:ext cx="9144000" cy="958755"/>
          </a:xfrm>
        </p:spPr>
        <p:txBody>
          <a:bodyPr>
            <a:normAutofit/>
          </a:bodyPr>
          <a:lstStyle/>
          <a:p>
            <a:r>
              <a:rPr lang="en-US" b="1" dirty="0"/>
              <a:t>K-Means Algorithm in English (Cont’d)</a:t>
            </a:r>
          </a:p>
        </p:txBody>
      </p:sp>
      <p:grpSp>
        <p:nvGrpSpPr>
          <p:cNvPr id="5" name="Group 4"/>
          <p:cNvGrpSpPr/>
          <p:nvPr/>
        </p:nvGrpSpPr>
        <p:grpSpPr>
          <a:xfrm>
            <a:off x="2465921" y="2362200"/>
            <a:ext cx="4271679" cy="2971800"/>
            <a:chOff x="4648200" y="380999"/>
            <a:chExt cx="4424079" cy="3133725"/>
          </a:xfrm>
        </p:grpSpPr>
        <p:pic>
          <p:nvPicPr>
            <p:cNvPr id="6" name="Picture 5"/>
            <p:cNvPicPr>
              <a:picLocks noChangeAspect="1"/>
            </p:cNvPicPr>
            <p:nvPr/>
          </p:nvPicPr>
          <p:blipFill>
            <a:blip r:embed="rId2"/>
            <a:stretch>
              <a:fillRect/>
            </a:stretch>
          </p:blipFill>
          <p:spPr>
            <a:xfrm>
              <a:off x="4648200" y="380999"/>
              <a:ext cx="4424079" cy="3133725"/>
            </a:xfrm>
            <a:prstGeom prst="rect">
              <a:avLst/>
            </a:prstGeom>
          </p:spPr>
        </p:pic>
        <p:cxnSp>
          <p:nvCxnSpPr>
            <p:cNvPr id="7" name="Straight Arrow Connector 6"/>
            <p:cNvCxnSpPr/>
            <p:nvPr/>
          </p:nvCxnSpPr>
          <p:spPr>
            <a:xfrm flipH="1">
              <a:off x="6553200" y="2057400"/>
              <a:ext cx="8382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239000" y="1066800"/>
              <a:ext cx="3810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8305800" y="12954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7826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23936"/>
            <a:ext cx="9144000" cy="5834063"/>
          </a:xfrm>
        </p:spPr>
        <p:txBody>
          <a:bodyPr>
            <a:normAutofit/>
          </a:bodyPr>
          <a:lstStyle/>
          <a:p>
            <a:r>
              <a:rPr lang="en-US" sz="2800" dirty="0"/>
              <a:t>Note that some points which were previously closer to the red triangle are now closer to the yellow, and some are now closer to the blue.</a:t>
            </a:r>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Again, recalculate the centroids of these clusters and ask each data point to find the newly calculated centroid that it is closest to. Some points will change cluster membership.</a:t>
            </a:r>
          </a:p>
          <a:p>
            <a:endParaRPr lang="en-US" sz="2800" dirty="0"/>
          </a:p>
        </p:txBody>
      </p:sp>
      <p:sp>
        <p:nvSpPr>
          <p:cNvPr id="4" name="Title 1"/>
          <p:cNvSpPr>
            <a:spLocks noGrp="1"/>
          </p:cNvSpPr>
          <p:nvPr>
            <p:ph type="title"/>
          </p:nvPr>
        </p:nvSpPr>
        <p:spPr>
          <a:xfrm>
            <a:off x="0" y="31845"/>
            <a:ext cx="9144000" cy="958755"/>
          </a:xfrm>
        </p:spPr>
        <p:txBody>
          <a:bodyPr>
            <a:normAutofit/>
          </a:bodyPr>
          <a:lstStyle/>
          <a:p>
            <a:r>
              <a:rPr lang="en-US" b="1" dirty="0"/>
              <a:t>K-Means Algorithm in English (Cont’d)</a:t>
            </a:r>
          </a:p>
        </p:txBody>
      </p:sp>
      <p:pic>
        <p:nvPicPr>
          <p:cNvPr id="10" name="Picture 9"/>
          <p:cNvPicPr>
            <a:picLocks noChangeAspect="1"/>
          </p:cNvPicPr>
          <p:nvPr/>
        </p:nvPicPr>
        <p:blipFill>
          <a:blip r:embed="rId2"/>
          <a:stretch>
            <a:fillRect/>
          </a:stretch>
        </p:blipFill>
        <p:spPr>
          <a:xfrm>
            <a:off x="2304230" y="2362200"/>
            <a:ext cx="4424082" cy="3113088"/>
          </a:xfrm>
          <a:prstGeom prst="rect">
            <a:avLst/>
          </a:prstGeom>
        </p:spPr>
      </p:pic>
    </p:spTree>
    <p:extLst>
      <p:ext uri="{BB962C8B-B14F-4D97-AF65-F5344CB8AC3E}">
        <p14:creationId xmlns:p14="http://schemas.microsoft.com/office/powerpoint/2010/main" val="914255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718" y="544512"/>
            <a:ext cx="4424082" cy="3133725"/>
          </a:xfrm>
          <a:prstGeom prst="rect">
            <a:avLst/>
          </a:prstGeom>
        </p:spPr>
      </p:pic>
      <p:grpSp>
        <p:nvGrpSpPr>
          <p:cNvPr id="15" name="Group 14"/>
          <p:cNvGrpSpPr/>
          <p:nvPr/>
        </p:nvGrpSpPr>
        <p:grpSpPr>
          <a:xfrm>
            <a:off x="4648200" y="544512"/>
            <a:ext cx="4424079" cy="3133725"/>
            <a:chOff x="4648200" y="380999"/>
            <a:chExt cx="4424079" cy="3133725"/>
          </a:xfrm>
        </p:grpSpPr>
        <p:pic>
          <p:nvPicPr>
            <p:cNvPr id="5" name="Picture 4"/>
            <p:cNvPicPr>
              <a:picLocks noChangeAspect="1"/>
            </p:cNvPicPr>
            <p:nvPr/>
          </p:nvPicPr>
          <p:blipFill>
            <a:blip r:embed="rId3"/>
            <a:stretch>
              <a:fillRect/>
            </a:stretch>
          </p:blipFill>
          <p:spPr>
            <a:xfrm>
              <a:off x="4648200" y="380999"/>
              <a:ext cx="4424079" cy="3133725"/>
            </a:xfrm>
            <a:prstGeom prst="rect">
              <a:avLst/>
            </a:prstGeom>
          </p:spPr>
        </p:pic>
        <p:cxnSp>
          <p:nvCxnSpPr>
            <p:cNvPr id="7" name="Straight Arrow Connector 6"/>
            <p:cNvCxnSpPr/>
            <p:nvPr/>
          </p:nvCxnSpPr>
          <p:spPr>
            <a:xfrm flipH="1">
              <a:off x="6553200" y="2057400"/>
              <a:ext cx="8382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239000" y="1066800"/>
              <a:ext cx="3810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305800" y="12954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16" name="Picture 15"/>
          <p:cNvPicPr>
            <a:picLocks noChangeAspect="1"/>
          </p:cNvPicPr>
          <p:nvPr/>
        </p:nvPicPr>
        <p:blipFill>
          <a:blip r:embed="rId4"/>
          <a:stretch>
            <a:fillRect/>
          </a:stretch>
        </p:blipFill>
        <p:spPr>
          <a:xfrm>
            <a:off x="71718" y="3733800"/>
            <a:ext cx="4424082" cy="3113088"/>
          </a:xfrm>
          <a:prstGeom prst="rect">
            <a:avLst/>
          </a:prstGeom>
        </p:spPr>
      </p:pic>
      <p:pic>
        <p:nvPicPr>
          <p:cNvPr id="17" name="Picture 16"/>
          <p:cNvPicPr>
            <a:picLocks noChangeAspect="1"/>
          </p:cNvPicPr>
          <p:nvPr/>
        </p:nvPicPr>
        <p:blipFill>
          <a:blip r:embed="rId5"/>
          <a:stretch>
            <a:fillRect/>
          </a:stretch>
        </p:blipFill>
        <p:spPr>
          <a:xfrm>
            <a:off x="4688535" y="3733800"/>
            <a:ext cx="4383743" cy="3105151"/>
          </a:xfrm>
          <a:prstGeom prst="rect">
            <a:avLst/>
          </a:prstGeom>
        </p:spPr>
      </p:pic>
      <p:cxnSp>
        <p:nvCxnSpPr>
          <p:cNvPr id="19" name="Straight Arrow Connector 18"/>
          <p:cNvCxnSpPr/>
          <p:nvPr/>
        </p:nvCxnSpPr>
        <p:spPr>
          <a:xfrm>
            <a:off x="8305800" y="4724400"/>
            <a:ext cx="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553200" y="6172200"/>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0" y="0"/>
            <a:ext cx="9144000" cy="512667"/>
          </a:xfrm>
        </p:spPr>
        <p:txBody>
          <a:bodyPr>
            <a:noAutofit/>
          </a:bodyPr>
          <a:lstStyle/>
          <a:p>
            <a:r>
              <a:rPr lang="en-US" b="1" dirty="0"/>
              <a:t>K-Means Algorithm in Diagrams</a:t>
            </a:r>
          </a:p>
        </p:txBody>
      </p:sp>
    </p:spTree>
    <p:extLst>
      <p:ext uri="{BB962C8B-B14F-4D97-AF65-F5344CB8AC3E}">
        <p14:creationId xmlns:p14="http://schemas.microsoft.com/office/powerpoint/2010/main" val="3497163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199" y="457200"/>
            <a:ext cx="4410635" cy="3124200"/>
          </a:xfrm>
          <a:prstGeom prst="rect">
            <a:avLst/>
          </a:prstGeom>
        </p:spPr>
      </p:pic>
      <p:pic>
        <p:nvPicPr>
          <p:cNvPr id="5" name="Picture 4"/>
          <p:cNvPicPr>
            <a:picLocks noChangeAspect="1"/>
          </p:cNvPicPr>
          <p:nvPr/>
        </p:nvPicPr>
        <p:blipFill>
          <a:blip r:embed="rId3"/>
          <a:stretch>
            <a:fillRect/>
          </a:stretch>
        </p:blipFill>
        <p:spPr>
          <a:xfrm>
            <a:off x="4648200" y="457200"/>
            <a:ext cx="4410634" cy="3124200"/>
          </a:xfrm>
          <a:prstGeom prst="rect">
            <a:avLst/>
          </a:prstGeom>
        </p:spPr>
      </p:pic>
      <p:cxnSp>
        <p:nvCxnSpPr>
          <p:cNvPr id="7" name="Straight Arrow Connector 6"/>
          <p:cNvCxnSpPr/>
          <p:nvPr/>
        </p:nvCxnSpPr>
        <p:spPr>
          <a:xfrm flipH="1">
            <a:off x="6096000" y="312420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7696200" y="1295400"/>
            <a:ext cx="15240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077200" y="2133600"/>
            <a:ext cx="2286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4"/>
          <a:stretch>
            <a:fillRect/>
          </a:stretch>
        </p:blipFill>
        <p:spPr>
          <a:xfrm>
            <a:off x="76199" y="3733800"/>
            <a:ext cx="4410635" cy="3124200"/>
          </a:xfrm>
          <a:prstGeom prst="rect">
            <a:avLst/>
          </a:prstGeom>
        </p:spPr>
      </p:pic>
      <p:pic>
        <p:nvPicPr>
          <p:cNvPr id="14" name="Picture 13"/>
          <p:cNvPicPr>
            <a:picLocks noChangeAspect="1"/>
          </p:cNvPicPr>
          <p:nvPr/>
        </p:nvPicPr>
        <p:blipFill>
          <a:blip r:embed="rId5"/>
          <a:stretch>
            <a:fillRect/>
          </a:stretch>
        </p:blipFill>
        <p:spPr>
          <a:xfrm>
            <a:off x="4648198" y="3733800"/>
            <a:ext cx="4410635" cy="3124200"/>
          </a:xfrm>
          <a:prstGeom prst="rect">
            <a:avLst/>
          </a:prstGeom>
        </p:spPr>
      </p:pic>
      <p:sp>
        <p:nvSpPr>
          <p:cNvPr id="10" name="Title 1"/>
          <p:cNvSpPr>
            <a:spLocks noGrp="1"/>
          </p:cNvSpPr>
          <p:nvPr>
            <p:ph type="title"/>
          </p:nvPr>
        </p:nvSpPr>
        <p:spPr>
          <a:xfrm>
            <a:off x="0" y="0"/>
            <a:ext cx="9144000" cy="512667"/>
          </a:xfrm>
        </p:spPr>
        <p:txBody>
          <a:bodyPr>
            <a:noAutofit/>
          </a:bodyPr>
          <a:lstStyle/>
          <a:p>
            <a:r>
              <a:rPr lang="en-US" b="1" dirty="0"/>
              <a:t>K-Means in Diagrams (Cont’d)</a:t>
            </a:r>
          </a:p>
        </p:txBody>
      </p:sp>
    </p:spTree>
    <p:extLst>
      <p:ext uri="{BB962C8B-B14F-4D97-AF65-F5344CB8AC3E}">
        <p14:creationId xmlns:p14="http://schemas.microsoft.com/office/powerpoint/2010/main" val="217679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6709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31845"/>
            <a:ext cx="9144000" cy="95875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K-Means Algorithm in English (Cont’d)</a:t>
            </a:r>
          </a:p>
        </p:txBody>
      </p:sp>
      <p:sp>
        <p:nvSpPr>
          <p:cNvPr id="5" name="Content Placeholder 2"/>
          <p:cNvSpPr>
            <a:spLocks noGrp="1"/>
          </p:cNvSpPr>
          <p:nvPr>
            <p:ph idx="1"/>
          </p:nvPr>
        </p:nvSpPr>
        <p:spPr>
          <a:xfrm>
            <a:off x="0" y="1023936"/>
            <a:ext cx="9144000" cy="5834063"/>
          </a:xfrm>
        </p:spPr>
        <p:txBody>
          <a:bodyPr>
            <a:normAutofit/>
          </a:bodyPr>
          <a:lstStyle/>
          <a:p>
            <a:r>
              <a:rPr lang="en-US" sz="2800" dirty="0"/>
              <a:t>Continue this process until no change in cluster membership occurs (or, for a certain number (e.g., 10) of iterations)</a:t>
            </a:r>
          </a:p>
          <a:p>
            <a:r>
              <a:rPr lang="en-US" sz="2800" dirty="0"/>
              <a:t>Final results are below.</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pic>
        <p:nvPicPr>
          <p:cNvPr id="6" name="Picture 5"/>
          <p:cNvPicPr>
            <a:picLocks noChangeAspect="1"/>
          </p:cNvPicPr>
          <p:nvPr/>
        </p:nvPicPr>
        <p:blipFill>
          <a:blip r:embed="rId2"/>
          <a:stretch>
            <a:fillRect/>
          </a:stretch>
        </p:blipFill>
        <p:spPr>
          <a:xfrm>
            <a:off x="2366682" y="3200400"/>
            <a:ext cx="4410635" cy="3124200"/>
          </a:xfrm>
          <a:prstGeom prst="rect">
            <a:avLst/>
          </a:prstGeom>
        </p:spPr>
      </p:pic>
    </p:spTree>
    <p:extLst>
      <p:ext uri="{BB962C8B-B14F-4D97-AF65-F5344CB8AC3E}">
        <p14:creationId xmlns:p14="http://schemas.microsoft.com/office/powerpoint/2010/main" val="3875431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itle 1"/>
          <p:cNvSpPr>
            <a:spLocks noGrp="1"/>
          </p:cNvSpPr>
          <p:nvPr>
            <p:ph type="title"/>
          </p:nvPr>
        </p:nvSpPr>
        <p:spPr>
          <a:xfrm>
            <a:off x="0" y="228600"/>
            <a:ext cx="9144000" cy="608012"/>
          </a:xfrm>
        </p:spPr>
        <p:txBody>
          <a:bodyPr>
            <a:noAutofit/>
          </a:bodyPr>
          <a:lstStyle/>
          <a:p>
            <a:pPr eaLnBrk="1" hangingPunct="1"/>
            <a:r>
              <a:rPr lang="en-US" altLang="en-US" b="1" dirty="0">
                <a:ea typeface="ＭＳ Ｐゴシック" panose="020B0600070205080204" pitchFamily="34" charset="-128"/>
              </a:rPr>
              <a:t>Concisely Stated…</a:t>
            </a:r>
          </a:p>
        </p:txBody>
      </p:sp>
      <p:sp>
        <p:nvSpPr>
          <p:cNvPr id="3" name="Content Placeholder 2"/>
          <p:cNvSpPr>
            <a:spLocks noGrp="1"/>
          </p:cNvSpPr>
          <p:nvPr>
            <p:ph idx="1"/>
          </p:nvPr>
        </p:nvSpPr>
        <p:spPr>
          <a:xfrm>
            <a:off x="0" y="990600"/>
            <a:ext cx="9144000" cy="5268915"/>
          </a:xfrm>
        </p:spPr>
        <p:txBody>
          <a:bodyPr>
            <a:normAutofit/>
          </a:bodyPr>
          <a:lstStyle/>
          <a:p>
            <a:pPr>
              <a:defRPr/>
            </a:pPr>
            <a:r>
              <a:rPr lang="en-US" sz="2200" dirty="0">
                <a:latin typeface="+mj-lt"/>
              </a:rPr>
              <a:t>The number of clusters (K) is set a priori</a:t>
            </a:r>
          </a:p>
          <a:p>
            <a:pPr>
              <a:defRPr/>
            </a:pPr>
            <a:r>
              <a:rPr lang="en-US" sz="2200" dirty="0">
                <a:latin typeface="+mj-lt"/>
              </a:rPr>
              <a:t>6-step iterative process:</a:t>
            </a:r>
          </a:p>
          <a:p>
            <a:pPr marL="800100" lvl="1" indent="-342900">
              <a:buFont typeface="+mj-lt"/>
              <a:buAutoNum type="arabicPeriod"/>
              <a:defRPr/>
            </a:pPr>
            <a:r>
              <a:rPr lang="en-US" sz="2000" dirty="0">
                <a:latin typeface="+mj-lt"/>
              </a:rPr>
              <a:t>Randomly select K data points as </a:t>
            </a:r>
            <a:r>
              <a:rPr lang="en-US" sz="2000" i="1" dirty="0">
                <a:latin typeface="+mj-lt"/>
              </a:rPr>
              <a:t>cluster centers.</a:t>
            </a:r>
          </a:p>
          <a:p>
            <a:pPr marL="800100" lvl="1" indent="-342900">
              <a:buFont typeface="+mj-lt"/>
              <a:buAutoNum type="arabicPeriod"/>
              <a:defRPr/>
            </a:pPr>
            <a:r>
              <a:rPr lang="en-US" sz="2000" dirty="0">
                <a:latin typeface="+mj-lt"/>
              </a:rPr>
              <a:t>Calculate the distance between each data point and K cluster centers.</a:t>
            </a:r>
          </a:p>
          <a:p>
            <a:pPr marL="800100" lvl="1" indent="-342900">
              <a:buFont typeface="+mj-lt"/>
              <a:buAutoNum type="arabicPeriod"/>
              <a:defRPr/>
            </a:pPr>
            <a:r>
              <a:rPr lang="en-US" sz="2000" dirty="0">
                <a:latin typeface="+mj-lt"/>
              </a:rPr>
              <a:t>Assign each data point to a cluster whose distance from the cluster center is minimal among all cluster centers.</a:t>
            </a:r>
          </a:p>
          <a:p>
            <a:pPr marL="800100" lvl="1" indent="-342900">
              <a:buFont typeface="+mj-lt"/>
              <a:buAutoNum type="arabicPeriod"/>
              <a:defRPr/>
            </a:pPr>
            <a:r>
              <a:rPr lang="en-US" sz="2000" dirty="0">
                <a:latin typeface="+mj-lt"/>
              </a:rPr>
              <a:t>After all data points are assigned to a certain cluster, recalculate new cluster centers  </a:t>
            </a:r>
          </a:p>
          <a:p>
            <a:pPr marL="800100" lvl="1" indent="-342900">
              <a:buFont typeface="+mj-lt"/>
              <a:buAutoNum type="arabicPeriod"/>
              <a:defRPr/>
            </a:pPr>
            <a:r>
              <a:rPr lang="en-US" sz="2000" dirty="0">
                <a:latin typeface="+mj-lt"/>
              </a:rPr>
              <a:t>Update the distance between each data point and new cluster centers.</a:t>
            </a:r>
          </a:p>
          <a:p>
            <a:pPr marL="800100" lvl="1" indent="-342900">
              <a:buFont typeface="+mj-lt"/>
              <a:buAutoNum type="arabicPeriod"/>
              <a:defRPr/>
            </a:pPr>
            <a:r>
              <a:rPr lang="en-US" sz="2000" dirty="0">
                <a:latin typeface="+mj-lt"/>
              </a:rPr>
              <a:t>If no data point was reassigned, stop; otherwise repeat from step 3</a:t>
            </a:r>
          </a:p>
          <a:p>
            <a:pPr>
              <a:defRPr/>
            </a:pPr>
            <a:r>
              <a:rPr lang="en-US" sz="2200" dirty="0"/>
              <a:t>K-means minimizes the within-cluster sum of squared errors (SSE)</a:t>
            </a:r>
          </a:p>
          <a:p>
            <a:pPr lvl="1">
              <a:defRPr/>
            </a:pPr>
            <a:r>
              <a:rPr lang="en-US" sz="1800" dirty="0"/>
              <a:t>SSE: Sum of squared errors is calculated by doing the following for each cluster: compute the squared distance between each observation and the centroid of the cluster into which it falls, and sum these squared distances.</a:t>
            </a:r>
          </a:p>
          <a:p>
            <a:pPr lvl="1">
              <a:defRPr/>
            </a:pPr>
            <a:r>
              <a:rPr lang="en-US" sz="1800" dirty="0"/>
              <a:t>Overall K-means SSE is computed by summing these SSEs across clusters.</a:t>
            </a:r>
          </a:p>
        </p:txBody>
      </p:sp>
      <p:sp>
        <p:nvSpPr>
          <p:cNvPr id="214021" name="TextBox 1"/>
          <p:cNvSpPr txBox="1">
            <a:spLocks noChangeArrowheads="1"/>
          </p:cNvSpPr>
          <p:nvPr/>
        </p:nvSpPr>
        <p:spPr bwMode="auto">
          <a:xfrm>
            <a:off x="76200" y="6334780"/>
            <a:ext cx="64179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eaLnBrk="0" fontAlgn="base" hangingPunct="0">
              <a:spcBef>
                <a:spcPct val="0"/>
              </a:spcBef>
              <a:spcAft>
                <a:spcPct val="0"/>
              </a:spcAft>
              <a:buNone/>
            </a:pPr>
            <a:r>
              <a:rPr lang="en-US" altLang="en-US" sz="1400" dirty="0">
                <a:solidFill>
                  <a:srgbClr val="000000"/>
                </a:solidFill>
                <a:latin typeface="+mj-lt"/>
              </a:rPr>
              <a:t>Another K-means algorithm visualization: </a:t>
            </a:r>
            <a:r>
              <a:rPr lang="en-US" altLang="en-US" sz="1400" dirty="0">
                <a:solidFill>
                  <a:srgbClr val="000000"/>
                </a:solidFill>
                <a:latin typeface="+mj-lt"/>
                <a:hlinkClick r:id="rId3"/>
              </a:rPr>
              <a:t>http://www.tubechop.com/watch/6283076</a:t>
            </a:r>
            <a:endParaRPr lang="en-US" altLang="en-US" sz="1400" dirty="0">
              <a:solidFill>
                <a:srgbClr val="000000"/>
              </a:solidFill>
              <a:latin typeface="+mj-lt"/>
            </a:endParaRPr>
          </a:p>
          <a:p>
            <a:pPr defTabSz="457200" eaLnBrk="0" fontAlgn="base" hangingPunct="0">
              <a:spcBef>
                <a:spcPct val="0"/>
              </a:spcBef>
              <a:spcAft>
                <a:spcPct val="0"/>
              </a:spcAft>
              <a:buNone/>
            </a:pPr>
            <a:r>
              <a:rPr lang="en-US" altLang="en-US" sz="1400" dirty="0">
                <a:solidFill>
                  <a:srgbClr val="000000"/>
                </a:solidFill>
                <a:latin typeface="+mj-lt"/>
              </a:rPr>
              <a:t>And another one: </a:t>
            </a:r>
            <a:r>
              <a:rPr lang="en-US" altLang="en-US" sz="1400" dirty="0">
                <a:solidFill>
                  <a:srgbClr val="000000"/>
                </a:solidFill>
                <a:latin typeface="+mj-lt"/>
                <a:hlinkClick r:id="rId4"/>
              </a:rPr>
              <a:t>https://www.youtube.com/watch?v=fQXXa-CAoS0</a:t>
            </a:r>
            <a:endParaRPr lang="en-US" altLang="en-US" sz="1400" dirty="0">
              <a:solidFill>
                <a:srgbClr val="000000"/>
              </a:solidFill>
              <a:latin typeface="+mj-lt"/>
            </a:endParaRPr>
          </a:p>
        </p:txBody>
      </p:sp>
    </p:spTree>
    <p:extLst>
      <p:ext uri="{BB962C8B-B14F-4D97-AF65-F5344CB8AC3E}">
        <p14:creationId xmlns:p14="http://schemas.microsoft.com/office/powerpoint/2010/main" val="2507082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Autofit/>
          </a:bodyPr>
          <a:lstStyle/>
          <a:p>
            <a:r>
              <a:rPr lang="en-US" b="1" dirty="0"/>
              <a:t>Do Variables Have To Be </a:t>
            </a:r>
            <a:r>
              <a:rPr lang="en-US" b="1" dirty="0" err="1"/>
              <a:t>Lat</a:t>
            </a:r>
            <a:r>
              <a:rPr lang="en-US" b="1" dirty="0"/>
              <a:t> &amp; Lon?</a:t>
            </a:r>
          </a:p>
        </p:txBody>
      </p:sp>
      <p:sp>
        <p:nvSpPr>
          <p:cNvPr id="3" name="Content Placeholder 2"/>
          <p:cNvSpPr>
            <a:spLocks noGrp="1"/>
          </p:cNvSpPr>
          <p:nvPr>
            <p:ph idx="1"/>
          </p:nvPr>
        </p:nvSpPr>
        <p:spPr>
          <a:xfrm>
            <a:off x="0" y="818979"/>
            <a:ext cx="9143999" cy="5867400"/>
          </a:xfrm>
        </p:spPr>
        <p:txBody>
          <a:bodyPr>
            <a:normAutofit/>
          </a:bodyPr>
          <a:lstStyle/>
          <a:p>
            <a:r>
              <a:rPr lang="en-US" sz="2400" dirty="0"/>
              <a:t>Nope! Technically, they should be continuous, though some people will throw in binary variables (and ordinal variables with many categories) as well.</a:t>
            </a:r>
          </a:p>
          <a:p>
            <a:r>
              <a:rPr lang="en-US" sz="2400" dirty="0"/>
              <a:t>Imagine that your variables are years of education and annual income</a:t>
            </a:r>
          </a:p>
          <a:p>
            <a:r>
              <a:rPr lang="en-US" sz="2400" dirty="0"/>
              <a:t>We can come up with creative &amp; descriptive names for clusters</a:t>
            </a:r>
          </a:p>
        </p:txBody>
      </p:sp>
      <p:sp>
        <p:nvSpPr>
          <p:cNvPr id="6" name="TextBox 5"/>
          <p:cNvSpPr txBox="1"/>
          <p:nvPr/>
        </p:nvSpPr>
        <p:spPr>
          <a:xfrm>
            <a:off x="4491316" y="2667000"/>
            <a:ext cx="2286000" cy="381000"/>
          </a:xfrm>
          <a:prstGeom prst="rect">
            <a:avLst/>
          </a:prstGeom>
          <a:noFill/>
        </p:spPr>
        <p:txBody>
          <a:bodyPr wrap="square" rtlCol="0">
            <a:spAutoFit/>
          </a:bodyPr>
          <a:lstStyle/>
          <a:p>
            <a:r>
              <a:rPr lang="en-US" b="1" dirty="0"/>
              <a:t>      </a:t>
            </a:r>
          </a:p>
        </p:txBody>
      </p:sp>
      <p:grpSp>
        <p:nvGrpSpPr>
          <p:cNvPr id="11" name="Group 10"/>
          <p:cNvGrpSpPr/>
          <p:nvPr/>
        </p:nvGrpSpPr>
        <p:grpSpPr>
          <a:xfrm>
            <a:off x="1764266" y="2971800"/>
            <a:ext cx="5474734" cy="3874531"/>
            <a:chOff x="1764266" y="2438401"/>
            <a:chExt cx="5474734" cy="3874531"/>
          </a:xfrm>
        </p:grpSpPr>
        <p:pic>
          <p:nvPicPr>
            <p:cNvPr id="4" name="Picture 3"/>
            <p:cNvPicPr>
              <a:picLocks noChangeAspect="1"/>
            </p:cNvPicPr>
            <p:nvPr/>
          </p:nvPicPr>
          <p:blipFill>
            <a:blip r:embed="rId2"/>
            <a:stretch>
              <a:fillRect/>
            </a:stretch>
          </p:blipFill>
          <p:spPr>
            <a:xfrm>
              <a:off x="2138084" y="2438401"/>
              <a:ext cx="4948516" cy="3505199"/>
            </a:xfrm>
            <a:prstGeom prst="rect">
              <a:avLst/>
            </a:prstGeom>
          </p:spPr>
        </p:pic>
        <p:sp>
          <p:nvSpPr>
            <p:cNvPr id="5" name="TextBox 4"/>
            <p:cNvSpPr txBox="1"/>
            <p:nvPr/>
          </p:nvSpPr>
          <p:spPr>
            <a:xfrm>
              <a:off x="4800600" y="4726543"/>
              <a:ext cx="2438400" cy="369332"/>
            </a:xfrm>
            <a:prstGeom prst="rect">
              <a:avLst/>
            </a:prstGeom>
            <a:noFill/>
          </p:spPr>
          <p:txBody>
            <a:bodyPr wrap="square" rtlCol="0">
              <a:spAutoFit/>
            </a:bodyPr>
            <a:lstStyle/>
            <a:p>
              <a:r>
                <a:rPr lang="en-US" b="1" dirty="0" smtClean="0"/>
                <a:t>Honey Boo Boo</a:t>
              </a:r>
              <a:r>
                <a:rPr lang="en-US" b="1" dirty="0"/>
                <a:t>s</a:t>
              </a:r>
              <a:endParaRPr lang="en-US" b="1" dirty="0"/>
            </a:p>
          </p:txBody>
        </p:sp>
        <p:sp>
          <p:nvSpPr>
            <p:cNvPr id="7" name="TextBox 6"/>
            <p:cNvSpPr txBox="1"/>
            <p:nvPr/>
          </p:nvSpPr>
          <p:spPr>
            <a:xfrm>
              <a:off x="4343400" y="2743200"/>
              <a:ext cx="2438400" cy="369332"/>
            </a:xfrm>
            <a:prstGeom prst="rect">
              <a:avLst/>
            </a:prstGeom>
            <a:noFill/>
          </p:spPr>
          <p:txBody>
            <a:bodyPr wrap="square" rtlCol="0">
              <a:spAutoFit/>
            </a:bodyPr>
            <a:lstStyle/>
            <a:p>
              <a:r>
                <a:rPr lang="en-US" b="1" dirty="0"/>
                <a:t>      </a:t>
              </a:r>
              <a:r>
                <a:rPr lang="en-US" b="1" dirty="0" smtClean="0"/>
                <a:t>        Chief Twits</a:t>
              </a:r>
              <a:endParaRPr lang="en-US" b="1" dirty="0"/>
            </a:p>
          </p:txBody>
        </p:sp>
        <p:sp>
          <p:nvSpPr>
            <p:cNvPr id="8" name="TextBox 7"/>
            <p:cNvSpPr txBox="1"/>
            <p:nvPr/>
          </p:nvSpPr>
          <p:spPr>
            <a:xfrm>
              <a:off x="2162174" y="4449544"/>
              <a:ext cx="2486026" cy="646331"/>
            </a:xfrm>
            <a:prstGeom prst="rect">
              <a:avLst/>
            </a:prstGeom>
            <a:noFill/>
          </p:spPr>
          <p:txBody>
            <a:bodyPr wrap="square" rtlCol="0">
              <a:spAutoFit/>
            </a:bodyPr>
            <a:lstStyle/>
            <a:p>
              <a:r>
                <a:rPr lang="en-US" b="1" dirty="0"/>
                <a:t>     Grumpy Cat &amp;</a:t>
              </a:r>
            </a:p>
            <a:p>
              <a:r>
                <a:rPr lang="en-US" b="1" dirty="0"/>
                <a:t>     </a:t>
              </a:r>
              <a:r>
                <a:rPr lang="en-US" b="1" dirty="0" smtClean="0"/>
                <a:t>Goofy</a:t>
              </a:r>
              <a:endParaRPr lang="en-US" b="1" dirty="0"/>
            </a:p>
          </p:txBody>
        </p:sp>
        <p:sp>
          <p:nvSpPr>
            <p:cNvPr id="9" name="TextBox 8"/>
            <p:cNvSpPr txBox="1"/>
            <p:nvPr/>
          </p:nvSpPr>
          <p:spPr>
            <a:xfrm>
              <a:off x="4953000" y="5943600"/>
              <a:ext cx="2133600" cy="369332"/>
            </a:xfrm>
            <a:prstGeom prst="rect">
              <a:avLst/>
            </a:prstGeom>
            <a:noFill/>
          </p:spPr>
          <p:txBody>
            <a:bodyPr wrap="square" rtlCol="0">
              <a:spAutoFit/>
            </a:bodyPr>
            <a:lstStyle/>
            <a:p>
              <a:r>
                <a:rPr lang="en-US" b="1" i="1" dirty="0"/>
                <a:t>                       Income</a:t>
              </a:r>
            </a:p>
          </p:txBody>
        </p:sp>
        <p:sp>
          <p:nvSpPr>
            <p:cNvPr id="10" name="TextBox 9"/>
            <p:cNvSpPr txBox="1"/>
            <p:nvPr/>
          </p:nvSpPr>
          <p:spPr>
            <a:xfrm rot="16200000">
              <a:off x="882132" y="3320535"/>
              <a:ext cx="2133600" cy="369332"/>
            </a:xfrm>
            <a:prstGeom prst="rect">
              <a:avLst/>
            </a:prstGeom>
            <a:noFill/>
          </p:spPr>
          <p:txBody>
            <a:bodyPr wrap="square" rtlCol="0">
              <a:spAutoFit/>
            </a:bodyPr>
            <a:lstStyle/>
            <a:p>
              <a:r>
                <a:rPr lang="en-US" b="1" i="1" dirty="0"/>
                <a:t>                  Education</a:t>
              </a:r>
            </a:p>
          </p:txBody>
        </p:sp>
      </p:grpSp>
    </p:spTree>
    <p:extLst>
      <p:ext uri="{BB962C8B-B14F-4D97-AF65-F5344CB8AC3E}">
        <p14:creationId xmlns:p14="http://schemas.microsoft.com/office/powerpoint/2010/main" val="951185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4" name="Rectangle 2"/>
          <p:cNvSpPr>
            <a:spLocks noChangeArrowheads="1"/>
          </p:cNvSpPr>
          <p:nvPr/>
        </p:nvSpPr>
        <p:spPr bwMode="auto">
          <a:xfrm>
            <a:off x="0" y="0"/>
            <a:ext cx="9144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defTabSz="457200" fontAlgn="base">
              <a:spcBef>
                <a:spcPct val="0"/>
              </a:spcBef>
              <a:spcAft>
                <a:spcPct val="0"/>
              </a:spcAft>
              <a:buNone/>
            </a:pPr>
            <a:r>
              <a:rPr lang="en-US" altLang="en-US" sz="4400" b="1" dirty="0">
                <a:solidFill>
                  <a:srgbClr val="000000"/>
                </a:solidFill>
                <a:latin typeface="+mj-lt"/>
              </a:rPr>
              <a:t>Euclidean Distance</a:t>
            </a:r>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0" y="737359"/>
                <a:ext cx="9144000" cy="6120641"/>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j-lt"/>
                  </a:rPr>
                  <a:t>What is distance if we’re talking about income and education? </a:t>
                </a:r>
              </a:p>
              <a:p>
                <a:pPr lvl="1"/>
                <a:r>
                  <a:rPr lang="en-US" sz="2000" dirty="0">
                    <a:latin typeface="+mj-lt"/>
                  </a:rPr>
                  <a:t>Imagine we have 2 people</a:t>
                </a:r>
                <a:r>
                  <a:rPr lang="en-US" sz="1600" dirty="0">
                    <a:latin typeface="+mj-lt"/>
                  </a:rPr>
                  <a:t>:</a:t>
                </a:r>
              </a:p>
              <a:p>
                <a:pPr lvl="2"/>
                <a:r>
                  <a:rPr lang="en-US" sz="1600" dirty="0">
                    <a:latin typeface="+mj-lt"/>
                  </a:rPr>
                  <a:t>Person 1: 15 years of education, $75,000 income</a:t>
                </a:r>
              </a:p>
              <a:p>
                <a:pPr lvl="2"/>
                <a:r>
                  <a:rPr lang="en-US" sz="1600" dirty="0">
                    <a:latin typeface="+mj-lt"/>
                  </a:rPr>
                  <a:t>Person 2: 18 years of education, $100,000 income</a:t>
                </a:r>
              </a:p>
              <a:p>
                <a:pPr lvl="2"/>
                <a:r>
                  <a:rPr lang="en-US" sz="1600" dirty="0">
                    <a:latin typeface="+mj-lt"/>
                  </a:rPr>
                  <a:t>Euclidean distance is, essentially, an application of the Pythagorean Theorem: </a:t>
                </a:r>
                <a:endParaRPr lang="en-US" sz="1600" b="0" i="1" dirty="0">
                  <a:latin typeface="+mj-lt"/>
                </a:endParaRPr>
              </a:p>
              <a:p>
                <a:pPr marL="914400" lvl="2"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𝑑</m:t>
                      </m:r>
                      <m:r>
                        <a:rPr lang="en-US" sz="1600" b="0" i="1" smtClean="0">
                          <a:latin typeface="Cambria Math" panose="02040503050406030204" pitchFamily="18" charset="0"/>
                        </a:rPr>
                        <m:t>=</m:t>
                      </m:r>
                      <m:rad>
                        <m:radPr>
                          <m:degHide m:val="on"/>
                          <m:ctrlPr>
                            <a:rPr lang="en-US" sz="1600" i="1">
                              <a:latin typeface="Cambria Math" panose="02040503050406030204" pitchFamily="18" charset="0"/>
                            </a:rPr>
                          </m:ctrlPr>
                        </m:radPr>
                        <m:deg/>
                        <m:e>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b="0" i="1" smtClean="0">
                                          <a:latin typeface="Cambria Math" panose="02040503050406030204" pitchFamily="18" charset="0"/>
                                        </a:rPr>
                                        <m:t>𝐼𝑛𝑐</m:t>
                                      </m:r>
                                    </m:e>
                                    <m:sub>
                                      <m:r>
                                        <a:rPr lang="en-US" sz="1600" b="0" i="1" smtClean="0">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0" i="1" smtClean="0">
                                          <a:latin typeface="Cambria Math" panose="02040503050406030204" pitchFamily="18" charset="0"/>
                                        </a:rPr>
                                        <m:t>𝐼𝑛𝑐</m:t>
                                      </m:r>
                                    </m:e>
                                    <m:sub>
                                      <m:r>
                                        <a:rPr lang="en-US" sz="1600" i="1">
                                          <a:latin typeface="Cambria Math" panose="02040503050406030204" pitchFamily="18" charset="0"/>
                                        </a:rPr>
                                        <m:t>2</m:t>
                                      </m:r>
                                    </m:sub>
                                  </m:sSub>
                                </m:e>
                              </m:d>
                            </m:e>
                            <m:sup>
                              <m:r>
                                <a:rPr lang="en-US" sz="1600" i="1">
                                  <a:latin typeface="Cambria Math" panose="02040503050406030204" pitchFamily="18" charset="0"/>
                                </a:rPr>
                                <m:t>2</m:t>
                              </m:r>
                            </m:sup>
                          </m:sSup>
                          <m:r>
                            <a:rPr lang="en-US" sz="1600" i="1">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𝐸𝑑</m:t>
                                      </m:r>
                                    </m:e>
                                    <m:sub>
                                      <m:r>
                                        <a:rPr lang="en-US" sz="1600" b="0" i="1" smtClean="0">
                                          <a:latin typeface="Cambria Math" panose="02040503050406030204" pitchFamily="18" charset="0"/>
                                        </a:rPr>
                                        <m:t>1</m:t>
                                      </m:r>
                                    </m:sub>
                                  </m:sSub>
                                  <m:r>
                                    <a:rPr lang="en-US" sz="1600" i="1">
                                      <a:latin typeface="Cambria Math" panose="02040503050406030204" pitchFamily="18" charset="0"/>
                                    </a:rPr>
                                    <m:t>−</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𝐸𝑑</m:t>
                                      </m:r>
                                    </m:e>
                                    <m:sub>
                                      <m:r>
                                        <a:rPr lang="en-US" sz="1600" b="0" i="1" smtClean="0">
                                          <a:latin typeface="Cambria Math" panose="02040503050406030204" pitchFamily="18" charset="0"/>
                                        </a:rPr>
                                        <m:t>2</m:t>
                                      </m:r>
                                    </m:sub>
                                  </m:sSub>
                                </m:e>
                              </m:d>
                            </m:e>
                            <m:sup>
                              <m:r>
                                <a:rPr lang="en-US" sz="1600" i="1">
                                  <a:latin typeface="Cambria Math" panose="02040503050406030204" pitchFamily="18" charset="0"/>
                                </a:rPr>
                                <m:t>2</m:t>
                              </m:r>
                            </m:sup>
                          </m:sSup>
                        </m:e>
                      </m:rad>
                      <m:r>
                        <a:rPr lang="en-US" sz="1600" b="0" i="1" smtClean="0">
                          <a:latin typeface="Cambria Math" panose="02040503050406030204" pitchFamily="18" charset="0"/>
                        </a:rPr>
                        <m:t>=</m:t>
                      </m:r>
                      <m:rad>
                        <m:radPr>
                          <m:degHide m:val="on"/>
                          <m:ctrlPr>
                            <a:rPr lang="en-US" sz="1600" b="0" i="1" smtClean="0">
                              <a:latin typeface="Cambria Math" panose="02040503050406030204" pitchFamily="18" charset="0"/>
                            </a:rPr>
                          </m:ctrlPr>
                        </m:radPr>
                        <m:deg/>
                        <m:e>
                          <m:sSup>
                            <m:sSupPr>
                              <m:ctrlPr>
                                <a:rPr lang="en-US" sz="1600" b="0" i="1" smtClean="0">
                                  <a:latin typeface="Cambria Math" panose="02040503050406030204" pitchFamily="18" charset="0"/>
                                </a:rPr>
                              </m:ctrlPr>
                            </m:sSupPr>
                            <m:e>
                              <m:d>
                                <m:dPr>
                                  <m:ctrlPr>
                                    <a:rPr lang="en-US" sz="1600" i="1">
                                      <a:latin typeface="Cambria Math" panose="02040503050406030204" pitchFamily="18" charset="0"/>
                                    </a:rPr>
                                  </m:ctrlPr>
                                </m:dPr>
                                <m:e>
                                  <m:r>
                                    <a:rPr lang="en-US" sz="1600" b="0" i="1" smtClean="0">
                                      <a:latin typeface="Cambria Math" panose="02040503050406030204" pitchFamily="18" charset="0"/>
                                    </a:rPr>
                                    <m:t>100000−75000</m:t>
                                  </m:r>
                                </m:e>
                              </m:d>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b="0" i="1" smtClean="0">
                                      <a:latin typeface="Cambria Math" panose="02040503050406030204" pitchFamily="18" charset="0"/>
                                    </a:rPr>
                                    <m:t>18−15</m:t>
                                  </m:r>
                                </m:e>
                              </m:d>
                            </m:e>
                            <m:sup>
                              <m:r>
                                <a:rPr lang="en-US" sz="1600" b="0" i="1" smtClean="0">
                                  <a:latin typeface="Cambria Math" panose="02040503050406030204" pitchFamily="18" charset="0"/>
                                </a:rPr>
                                <m:t>2</m:t>
                              </m:r>
                            </m:sup>
                          </m:sSup>
                        </m:e>
                      </m:rad>
                    </m:oMath>
                  </m:oMathPara>
                </a14:m>
                <a:endParaRPr lang="en-US" sz="1600" b="0" dirty="0">
                  <a:latin typeface="+mj-lt"/>
                </a:endParaRPr>
              </a:p>
              <a:p>
                <a:pPr lvl="1"/>
                <a:r>
                  <a:rPr lang="en-US" sz="2000" dirty="0">
                    <a:latin typeface="+mj-lt"/>
                  </a:rPr>
                  <a:t>In practice, variables are standardized before we subject them to cluster analysis.</a:t>
                </a:r>
              </a:p>
              <a:p>
                <a:pPr lvl="1"/>
                <a:endParaRPr lang="en-US" sz="2000" dirty="0">
                  <a:latin typeface="+mj-lt"/>
                </a:endParaRPr>
              </a:p>
              <a:p>
                <a:pPr lvl="1"/>
                <a:endParaRPr lang="en-US" sz="2000" dirty="0">
                  <a:latin typeface="+mj-lt"/>
                </a:endParaRPr>
              </a:p>
              <a:p>
                <a:pPr lvl="1"/>
                <a:endParaRPr lang="en-US" sz="2000" dirty="0">
                  <a:latin typeface="+mj-lt"/>
                </a:endParaRPr>
              </a:p>
              <a:p>
                <a:pPr lvl="1"/>
                <a:endParaRPr lang="en-US" sz="2000" dirty="0">
                  <a:latin typeface="+mj-lt"/>
                </a:endParaRPr>
              </a:p>
              <a:p>
                <a:pPr lvl="1"/>
                <a:endParaRPr lang="en-US" sz="2000" dirty="0">
                  <a:latin typeface="+mj-lt"/>
                </a:endParaRPr>
              </a:p>
              <a:p>
                <a:pPr lvl="1"/>
                <a:endParaRPr lang="en-US" sz="2000" dirty="0">
                  <a:latin typeface="+mj-lt"/>
                </a:endParaRPr>
              </a:p>
              <a:p>
                <a:pPr lvl="1"/>
                <a:endParaRPr lang="en-US" sz="2000" dirty="0">
                  <a:latin typeface="+mj-lt"/>
                </a:endParaRPr>
              </a:p>
              <a:p>
                <a:pPr lvl="1"/>
                <a:endParaRPr lang="en-US" sz="2000" dirty="0">
                  <a:latin typeface="+mj-lt"/>
                </a:endParaRPr>
              </a:p>
              <a:p>
                <a:pPr lvl="1"/>
                <a:r>
                  <a:rPr lang="en-US" sz="2000" dirty="0">
                    <a:latin typeface="+mj-lt"/>
                  </a:rPr>
                  <a:t>Note: If we have more than 2 variables, Euclidean distance may be extended: </a:t>
                </a:r>
                <a:r>
                  <a:rPr lang="en-US" sz="2000" dirty="0">
                    <a:latin typeface="+mj-lt"/>
                    <a:hlinkClick r:id="rId3"/>
                  </a:rPr>
                  <a:t>https://en.wikipedia.org/wiki/Euclidean_distance#n_dimensions</a:t>
                </a:r>
                <a:r>
                  <a:rPr lang="en-US" sz="2000" dirty="0">
                    <a:latin typeface="+mj-lt"/>
                  </a:rPr>
                  <a:t> </a:t>
                </a: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0" y="737359"/>
                <a:ext cx="9144000" cy="6120641"/>
              </a:xfrm>
              <a:prstGeom prst="rect">
                <a:avLst/>
              </a:prstGeom>
              <a:blipFill rotWithShape="0">
                <a:blip r:embed="rId4"/>
                <a:stretch>
                  <a:fillRect l="-867" t="-1394"/>
                </a:stretch>
              </a:blipFill>
            </p:spPr>
            <p:txBody>
              <a:bodyPr/>
              <a:lstStyle/>
              <a:p>
                <a:r>
                  <a:rPr lang="en-US">
                    <a:noFill/>
                  </a:rPr>
                  <a:t> </a:t>
                </a:r>
              </a:p>
            </p:txBody>
          </p:sp>
        </mc:Fallback>
      </mc:AlternateContent>
      <p:pic>
        <p:nvPicPr>
          <p:cNvPr id="12" name="Picture 11"/>
          <p:cNvPicPr>
            <a:picLocks noChangeAspect="1"/>
          </p:cNvPicPr>
          <p:nvPr/>
        </p:nvPicPr>
        <p:blipFill>
          <a:blip r:embed="rId5"/>
          <a:stretch>
            <a:fillRect/>
          </a:stretch>
        </p:blipFill>
        <p:spPr>
          <a:xfrm>
            <a:off x="2381250" y="3124200"/>
            <a:ext cx="4381500" cy="2619375"/>
          </a:xfrm>
          <a:prstGeom prst="rect">
            <a:avLst/>
          </a:prstGeom>
        </p:spPr>
      </p:pic>
    </p:spTree>
    <p:extLst>
      <p:ext uri="{BB962C8B-B14F-4D97-AF65-F5344CB8AC3E}">
        <p14:creationId xmlns:p14="http://schemas.microsoft.com/office/powerpoint/2010/main" val="913819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itle 1"/>
          <p:cNvSpPr>
            <a:spLocks noGrp="1"/>
          </p:cNvSpPr>
          <p:nvPr>
            <p:ph type="title"/>
          </p:nvPr>
        </p:nvSpPr>
        <p:spPr>
          <a:xfrm>
            <a:off x="0" y="228600"/>
            <a:ext cx="9220200" cy="685800"/>
          </a:xfrm>
        </p:spPr>
        <p:txBody>
          <a:bodyPr>
            <a:noAutofit/>
          </a:bodyPr>
          <a:lstStyle/>
          <a:p>
            <a:pPr eaLnBrk="1" hangingPunct="1"/>
            <a:r>
              <a:rPr lang="en-US" altLang="en-US" b="1" dirty="0">
                <a:solidFill>
                  <a:srgbClr val="000000"/>
                </a:solidFill>
                <a:ea typeface="ＭＳ Ｐゴシック" panose="020B0600070205080204" pitchFamily="34" charset="-128"/>
                <a:cs typeface="Arial" panose="020B0604020202020204" pitchFamily="34" charset="0"/>
              </a:rPr>
              <a:t>Clustering vs. Classification</a:t>
            </a:r>
            <a:endParaRPr lang="en-US" altLang="en-US" b="1" dirty="0">
              <a:ea typeface="ＭＳ Ｐゴシック" panose="020B0600070205080204" pitchFamily="34" charset="-128"/>
            </a:endParaRPr>
          </a:p>
        </p:txBody>
      </p:sp>
      <p:sp>
        <p:nvSpPr>
          <p:cNvPr id="200708" name="Content Placeholder 2"/>
          <p:cNvSpPr>
            <a:spLocks noGrp="1"/>
          </p:cNvSpPr>
          <p:nvPr>
            <p:ph idx="1"/>
          </p:nvPr>
        </p:nvSpPr>
        <p:spPr>
          <a:xfrm>
            <a:off x="0" y="1143000"/>
            <a:ext cx="9144000" cy="5715000"/>
          </a:xfrm>
        </p:spPr>
        <p:txBody>
          <a:bodyPr>
            <a:normAutofit lnSpcReduction="10000"/>
          </a:bodyPr>
          <a:lstStyle/>
          <a:p>
            <a:r>
              <a:rPr lang="en-US" altLang="en-US" sz="2800" b="1" dirty="0">
                <a:solidFill>
                  <a:srgbClr val="FF0000"/>
                </a:solidFill>
                <a:latin typeface="+mj-lt"/>
                <a:ea typeface="ＭＳ Ｐゴシック" panose="020B0600070205080204" pitchFamily="34" charset="-128"/>
                <a:cs typeface="Arial" panose="020B0604020202020204" pitchFamily="34" charset="0"/>
              </a:rPr>
              <a:t>Classification</a:t>
            </a:r>
            <a:r>
              <a:rPr lang="en-US" altLang="en-US" sz="2800" dirty="0">
                <a:latin typeface="+mj-lt"/>
                <a:ea typeface="ＭＳ Ｐゴシック" panose="020B0600070205080204" pitchFamily="34" charset="-128"/>
                <a:cs typeface="Arial" panose="020B0604020202020204" pitchFamily="34" charset="0"/>
              </a:rPr>
              <a:t>: correct classification of examples is given in the data (class label information is </a:t>
            </a:r>
            <a:r>
              <a:rPr lang="en-US" altLang="en-US" sz="2800" dirty="0" smtClean="0">
                <a:latin typeface="+mj-lt"/>
                <a:ea typeface="ＭＳ Ｐゴシック" panose="020B0600070205080204" pitchFamily="34" charset="-128"/>
                <a:cs typeface="Arial" panose="020B0604020202020204" pitchFamily="34" charset="0"/>
              </a:rPr>
              <a:t>available: </a:t>
            </a:r>
            <a:r>
              <a:rPr lang="en-US" altLang="en-US" sz="2800" i="1" dirty="0" smtClean="0">
                <a:latin typeface="+mj-lt"/>
                <a:ea typeface="ＭＳ Ｐゴシック" panose="020B0600070205080204" pitchFamily="34" charset="-128"/>
                <a:cs typeface="Arial" panose="020B0604020202020204" pitchFamily="34" charset="0"/>
              </a:rPr>
              <a:t>supervised learning</a:t>
            </a:r>
            <a:r>
              <a:rPr lang="en-US" altLang="en-US" sz="2800" dirty="0" smtClean="0">
                <a:latin typeface="+mj-lt"/>
                <a:ea typeface="ＭＳ Ｐゴシック" panose="020B0600070205080204" pitchFamily="34" charset="-128"/>
                <a:cs typeface="Arial" panose="020B0604020202020204" pitchFamily="34" charset="0"/>
              </a:rPr>
              <a:t>)</a:t>
            </a:r>
            <a:endParaRPr lang="en-US" altLang="en-US" sz="2800" dirty="0">
              <a:latin typeface="+mj-lt"/>
              <a:ea typeface="ＭＳ Ｐゴシック" panose="020B0600070205080204" pitchFamily="34" charset="-128"/>
              <a:cs typeface="Arial" panose="020B0604020202020204" pitchFamily="34" charset="0"/>
            </a:endParaRPr>
          </a:p>
          <a:p>
            <a:pPr marL="1200150" lvl="3" indent="-342900"/>
            <a:r>
              <a:rPr lang="en-US" altLang="en-US" sz="2400" dirty="0">
                <a:ea typeface="ＭＳ Ｐゴシック" panose="020B0600070205080204" pitchFamily="34" charset="-128"/>
                <a:cs typeface="Arial" panose="020B0604020202020204" pitchFamily="34" charset="0"/>
              </a:rPr>
              <a:t>E.g., logistic or multinomial logistic regression can predict class membership for new observations, based on </a:t>
            </a:r>
            <a:r>
              <a:rPr lang="en-US" altLang="en-US" sz="2400" b="1" i="1" dirty="0">
                <a:ea typeface="ＭＳ Ｐゴシック" panose="020B0600070205080204" pitchFamily="34" charset="-128"/>
                <a:cs typeface="Arial" panose="020B0604020202020204" pitchFamily="34" charset="0"/>
              </a:rPr>
              <a:t>training</a:t>
            </a:r>
            <a:r>
              <a:rPr lang="en-US" altLang="en-US" sz="2400" dirty="0">
                <a:ea typeface="ＭＳ Ｐゴシック" panose="020B0600070205080204" pitchFamily="34" charset="-128"/>
                <a:cs typeface="Arial" panose="020B0604020202020204" pitchFamily="34" charset="0"/>
              </a:rPr>
              <a:t> a model on a data set with </a:t>
            </a:r>
            <a:r>
              <a:rPr lang="en-US" altLang="en-US" sz="2400" b="1" i="1" dirty="0">
                <a:ea typeface="ＭＳ Ｐゴシック" panose="020B0600070205080204" pitchFamily="34" charset="-128"/>
                <a:cs typeface="Arial" panose="020B0604020202020204" pitchFamily="34" charset="0"/>
              </a:rPr>
              <a:t>known</a:t>
            </a:r>
            <a:r>
              <a:rPr lang="en-US" altLang="en-US" sz="2400" dirty="0">
                <a:ea typeface="ＭＳ Ｐゴシック" panose="020B0600070205080204" pitchFamily="34" charset="-128"/>
                <a:cs typeface="Arial" panose="020B0604020202020204" pitchFamily="34" charset="0"/>
              </a:rPr>
              <a:t> class membership</a:t>
            </a:r>
          </a:p>
          <a:p>
            <a:r>
              <a:rPr lang="en-US" altLang="en-US" sz="2800" b="1" dirty="0">
                <a:solidFill>
                  <a:srgbClr val="FF0000"/>
                </a:solidFill>
                <a:latin typeface="+mj-lt"/>
                <a:ea typeface="ＭＳ Ｐゴシック" panose="020B0600070205080204" pitchFamily="34" charset="-128"/>
                <a:cs typeface="Arial" panose="020B0604020202020204" pitchFamily="34" charset="0"/>
              </a:rPr>
              <a:t>Clustering</a:t>
            </a:r>
            <a:r>
              <a:rPr lang="en-US" altLang="en-US" sz="2800" dirty="0">
                <a:latin typeface="+mj-lt"/>
                <a:ea typeface="ＭＳ Ｐゴシック" panose="020B0600070205080204" pitchFamily="34" charset="-128"/>
                <a:cs typeface="Arial" panose="020B0604020202020204" pitchFamily="34" charset="0"/>
              </a:rPr>
              <a:t>: class label information is unavailable, and even the number of classes (groups) is unknown a </a:t>
            </a:r>
            <a:r>
              <a:rPr lang="en-US" altLang="en-US" sz="2800" dirty="0" smtClean="0">
                <a:latin typeface="+mj-lt"/>
                <a:ea typeface="ＭＳ Ｐゴシック" panose="020B0600070205080204" pitchFamily="34" charset="-128"/>
                <a:cs typeface="Arial" panose="020B0604020202020204" pitchFamily="34" charset="0"/>
              </a:rPr>
              <a:t>priori (</a:t>
            </a:r>
            <a:r>
              <a:rPr lang="en-US" altLang="en-US" sz="2800" i="1" dirty="0" smtClean="0">
                <a:latin typeface="+mj-lt"/>
                <a:ea typeface="ＭＳ Ｐゴシック" panose="020B0600070205080204" pitchFamily="34" charset="-128"/>
                <a:cs typeface="Arial" panose="020B0604020202020204" pitchFamily="34" charset="0"/>
              </a:rPr>
              <a:t>unsupervised learning</a:t>
            </a:r>
            <a:r>
              <a:rPr lang="en-US" altLang="en-US" sz="2800" dirty="0" smtClean="0">
                <a:latin typeface="+mj-lt"/>
                <a:ea typeface="ＭＳ Ｐゴシック" panose="020B0600070205080204" pitchFamily="34" charset="-128"/>
                <a:cs typeface="Arial" panose="020B0604020202020204" pitchFamily="34" charset="0"/>
              </a:rPr>
              <a:t>). </a:t>
            </a:r>
            <a:r>
              <a:rPr lang="en-US" altLang="en-US" sz="2800" dirty="0">
                <a:latin typeface="+mj-lt"/>
                <a:ea typeface="ＭＳ Ｐゴシック" panose="020B0600070205080204" pitchFamily="34" charset="-128"/>
                <a:cs typeface="Arial" panose="020B0604020202020204" pitchFamily="34" charset="0"/>
              </a:rPr>
              <a:t>This means:</a:t>
            </a:r>
          </a:p>
          <a:p>
            <a:pPr marL="1200150" lvl="3" indent="-342900"/>
            <a:r>
              <a:rPr lang="en-US" altLang="en-US" sz="2400" dirty="0">
                <a:latin typeface="+mj-lt"/>
                <a:ea typeface="ＭＳ Ｐゴシック" panose="020B0600070205080204" pitchFamily="34" charset="-128"/>
                <a:cs typeface="Arial" panose="020B0604020202020204" pitchFamily="34" charset="0"/>
              </a:rPr>
              <a:t>We need a method which </a:t>
            </a:r>
            <a:r>
              <a:rPr lang="en-US" altLang="en-US" sz="2400" b="1" i="1" dirty="0">
                <a:latin typeface="+mj-lt"/>
                <a:ea typeface="ＭＳ Ｐゴシック" panose="020B0600070205080204" pitchFamily="34" charset="-128"/>
                <a:cs typeface="Arial" panose="020B0604020202020204" pitchFamily="34" charset="0"/>
              </a:rPr>
              <a:t>forms</a:t>
            </a:r>
            <a:r>
              <a:rPr lang="en-US" altLang="en-US" sz="2400" dirty="0">
                <a:latin typeface="+mj-lt"/>
                <a:ea typeface="ＭＳ Ｐゴシック" panose="020B0600070205080204" pitchFamily="34" charset="-128"/>
                <a:cs typeface="Arial" panose="020B0604020202020204" pitchFamily="34" charset="0"/>
              </a:rPr>
              <a:t> classes when class membership is unknown</a:t>
            </a:r>
          </a:p>
          <a:p>
            <a:pPr marL="1200150" lvl="3" indent="-342900"/>
            <a:r>
              <a:rPr lang="en-US" altLang="en-US" sz="2400" dirty="0">
                <a:latin typeface="+mj-lt"/>
                <a:ea typeface="ＭＳ Ｐゴシック" panose="020B0600070205080204" pitchFamily="34" charset="-128"/>
                <a:cs typeface="Arial" panose="020B0604020202020204" pitchFamily="34" charset="0"/>
              </a:rPr>
              <a:t>Because class membership is unknown, it’s often difficult to measure clustering success, although interpretability and </a:t>
            </a:r>
            <a:r>
              <a:rPr lang="en-US" altLang="en-US" sz="2400" dirty="0" err="1">
                <a:latin typeface="+mj-lt"/>
                <a:ea typeface="ＭＳ Ｐゴシック" panose="020B0600070205080204" pitchFamily="34" charset="-128"/>
                <a:cs typeface="Arial" panose="020B0604020202020204" pitchFamily="34" charset="0"/>
              </a:rPr>
              <a:t>actionability</a:t>
            </a:r>
            <a:r>
              <a:rPr lang="en-US" altLang="en-US" sz="2400" dirty="0">
                <a:latin typeface="+mj-lt"/>
                <a:ea typeface="ＭＳ Ｐゴシック" panose="020B0600070205080204" pitchFamily="34" charset="-128"/>
                <a:cs typeface="Arial" panose="020B0604020202020204" pitchFamily="34" charset="0"/>
              </a:rPr>
              <a:t> are often good standards for judging the resulting solution.</a:t>
            </a:r>
          </a:p>
          <a:p>
            <a:pPr marL="1200150" lvl="3" indent="-342900"/>
            <a:endParaRPr lang="en-US" altLang="en-US" sz="2400" dirty="0">
              <a:latin typeface="+mj-lt"/>
              <a:ea typeface="ＭＳ Ｐゴシック" panose="020B0600070205080204" pitchFamily="34" charset="-128"/>
            </a:endParaRPr>
          </a:p>
        </p:txBody>
      </p:sp>
    </p:spTree>
    <p:extLst>
      <p:ext uri="{BB962C8B-B14F-4D97-AF65-F5344CB8AC3E}">
        <p14:creationId xmlns:p14="http://schemas.microsoft.com/office/powerpoint/2010/main" val="3853194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a:t>Some K-Means Kinks</a:t>
            </a:r>
          </a:p>
        </p:txBody>
      </p:sp>
      <p:sp>
        <p:nvSpPr>
          <p:cNvPr id="3" name="Content Placeholder 2"/>
          <p:cNvSpPr>
            <a:spLocks noGrp="1"/>
          </p:cNvSpPr>
          <p:nvPr>
            <p:ph idx="1"/>
          </p:nvPr>
        </p:nvSpPr>
        <p:spPr>
          <a:xfrm>
            <a:off x="0" y="1219200"/>
            <a:ext cx="9144000" cy="5440362"/>
          </a:xfrm>
        </p:spPr>
        <p:txBody>
          <a:bodyPr>
            <a:normAutofit fontScale="77500" lnSpcReduction="20000"/>
          </a:bodyPr>
          <a:lstStyle/>
          <a:p>
            <a:r>
              <a:rPr lang="en-US" dirty="0"/>
              <a:t>Some versions of the algorithm will take </a:t>
            </a:r>
            <a:r>
              <a:rPr lang="en-US" i="1" dirty="0"/>
              <a:t>k </a:t>
            </a:r>
            <a:r>
              <a:rPr lang="en-US" dirty="0"/>
              <a:t>data points as an initial </a:t>
            </a:r>
            <a:r>
              <a:rPr lang="en-US" i="1" dirty="0"/>
              <a:t>k </a:t>
            </a:r>
            <a:r>
              <a:rPr lang="en-US" dirty="0"/>
              <a:t>cluster centroid rather than generate random points. </a:t>
            </a:r>
          </a:p>
          <a:p>
            <a:r>
              <a:rPr lang="en-US" dirty="0"/>
              <a:t>It’s often useful to try the algorithm with different initial values of the centroids and the clustering yielding the lowest SSE will generally be chosen</a:t>
            </a:r>
          </a:p>
          <a:p>
            <a:pPr lvl="1"/>
            <a:r>
              <a:rPr lang="en-US" dirty="0"/>
              <a:t>There is a way to do this in R</a:t>
            </a:r>
          </a:p>
          <a:p>
            <a:r>
              <a:rPr lang="en-US" dirty="0"/>
              <a:t>Some versions of the algorithm use non-Euclidean distance</a:t>
            </a:r>
          </a:p>
          <a:p>
            <a:r>
              <a:rPr lang="en-US" dirty="0"/>
              <a:t>There are versions of the algorithm that work for categorical variables and continuous/categorical variable mix </a:t>
            </a:r>
          </a:p>
          <a:p>
            <a:pPr lvl="1"/>
            <a:r>
              <a:rPr lang="en-US" dirty="0"/>
              <a:t>E.g., K-Modes algorithm – see more at </a:t>
            </a:r>
            <a:r>
              <a:rPr lang="en-US" dirty="0">
                <a:hlinkClick r:id="rId2"/>
              </a:rPr>
              <a:t>https://shapeofdata.wordpress.com/2014/03/04/k-modes/</a:t>
            </a:r>
            <a:endParaRPr lang="en-US" dirty="0"/>
          </a:p>
          <a:p>
            <a:r>
              <a:rPr lang="en-US" dirty="0"/>
              <a:t>What happens when there’s a tie? (i.e., a point is equidistant to two or more centroids?)</a:t>
            </a:r>
          </a:p>
          <a:p>
            <a:pPr lvl="1"/>
            <a:r>
              <a:rPr lang="en-US" dirty="0"/>
              <a:t>Happens quite often with categorical data</a:t>
            </a:r>
          </a:p>
          <a:p>
            <a:pPr lvl="1"/>
            <a:r>
              <a:rPr lang="en-US" dirty="0"/>
              <a:t>Usually broken at random</a:t>
            </a:r>
          </a:p>
          <a:p>
            <a:pPr lvl="1"/>
            <a:endParaRPr lang="en-US" dirty="0"/>
          </a:p>
          <a:p>
            <a:endParaRPr lang="en-US" dirty="0"/>
          </a:p>
        </p:txBody>
      </p:sp>
    </p:spTree>
    <p:extLst>
      <p:ext uri="{BB962C8B-B14F-4D97-AF65-F5344CB8AC3E}">
        <p14:creationId xmlns:p14="http://schemas.microsoft.com/office/powerpoint/2010/main" val="8445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itle 1"/>
          <p:cNvSpPr>
            <a:spLocks noGrp="1"/>
          </p:cNvSpPr>
          <p:nvPr>
            <p:ph type="title"/>
          </p:nvPr>
        </p:nvSpPr>
        <p:spPr>
          <a:xfrm>
            <a:off x="0" y="304801"/>
            <a:ext cx="9144000" cy="892176"/>
          </a:xfrm>
        </p:spPr>
        <p:txBody>
          <a:bodyPr>
            <a:noAutofit/>
          </a:bodyPr>
          <a:lstStyle/>
          <a:p>
            <a:pPr eaLnBrk="1" hangingPunct="1"/>
            <a:r>
              <a:rPr lang="en-US" altLang="en-US" b="1" dirty="0">
                <a:solidFill>
                  <a:srgbClr val="000000"/>
                </a:solidFill>
                <a:ea typeface="ＭＳ Ｐゴシック" panose="020B0600070205080204" pitchFamily="34" charset="-128"/>
              </a:rPr>
              <a:t>Limitations and Problems of K-Means</a:t>
            </a:r>
            <a:endParaRPr lang="en-US" altLang="en-US" b="1" dirty="0">
              <a:ea typeface="ＭＳ Ｐゴシック" panose="020B0600070205080204" pitchFamily="34" charset="-128"/>
            </a:endParaRPr>
          </a:p>
        </p:txBody>
      </p:sp>
      <p:sp>
        <p:nvSpPr>
          <p:cNvPr id="3" name="Rectangle 2"/>
          <p:cNvSpPr/>
          <p:nvPr/>
        </p:nvSpPr>
        <p:spPr>
          <a:xfrm>
            <a:off x="0" y="1447800"/>
            <a:ext cx="9144000" cy="5133713"/>
          </a:xfrm>
          <a:prstGeom prst="rect">
            <a:avLst/>
          </a:prstGeom>
        </p:spPr>
        <p:txBody>
          <a:bodyPr wrap="square">
            <a:spAutoFit/>
          </a:bodyPr>
          <a:lstStyle/>
          <a:p>
            <a:pPr marL="342900" indent="-342900">
              <a:lnSpc>
                <a:spcPct val="90000"/>
              </a:lnSpc>
              <a:buFont typeface="Arial" panose="020B0604020202020204" pitchFamily="34" charset="0"/>
              <a:buChar char="•"/>
            </a:pPr>
            <a:r>
              <a:rPr lang="en-US" altLang="en-US" sz="2800" dirty="0">
                <a:solidFill>
                  <a:srgbClr val="000000"/>
                </a:solidFill>
                <a:latin typeface="+mj-lt"/>
                <a:ea typeface="ＭＳ Ｐゴシック" panose="020B0600070205080204" pitchFamily="34" charset="-128"/>
              </a:rPr>
              <a:t>Necessity to specify K (number of clusters) in advance</a:t>
            </a:r>
          </a:p>
          <a:p>
            <a:pPr marL="342900" indent="-342900">
              <a:lnSpc>
                <a:spcPct val="90000"/>
              </a:lnSpc>
              <a:buFont typeface="Arial" panose="020B0604020202020204" pitchFamily="34" charset="0"/>
              <a:buChar char="•"/>
            </a:pPr>
            <a:r>
              <a:rPr lang="en-US" altLang="en-US" sz="2800" dirty="0">
                <a:solidFill>
                  <a:srgbClr val="000000"/>
                </a:solidFill>
                <a:latin typeface="+mj-lt"/>
                <a:ea typeface="ＭＳ Ｐゴシック" panose="020B0600070205080204" pitchFamily="34" charset="-128"/>
              </a:rPr>
              <a:t>Applicable </a:t>
            </a:r>
            <a:r>
              <a:rPr lang="en-US" altLang="en-US" sz="2800" dirty="0" smtClean="0">
                <a:solidFill>
                  <a:srgbClr val="000000"/>
                </a:solidFill>
                <a:latin typeface="+mj-lt"/>
                <a:ea typeface="ＭＳ Ｐゴシック" panose="020B0600070205080204" pitchFamily="34" charset="-128"/>
              </a:rPr>
              <a:t>for </a:t>
            </a:r>
            <a:r>
              <a:rPr lang="en-US" altLang="en-US" sz="2800" dirty="0">
                <a:solidFill>
                  <a:srgbClr val="000000"/>
                </a:solidFill>
                <a:latin typeface="+mj-lt"/>
                <a:ea typeface="ＭＳ Ｐゴシック" panose="020B0600070205080204" pitchFamily="34" charset="-128"/>
              </a:rPr>
              <a:t>interval variables (only numeric data) – though again, some will throw in binary variables</a:t>
            </a:r>
          </a:p>
          <a:p>
            <a:pPr marL="342900" indent="-342900">
              <a:lnSpc>
                <a:spcPct val="90000"/>
              </a:lnSpc>
              <a:buFont typeface="Arial" panose="020B0604020202020204" pitchFamily="34" charset="0"/>
              <a:buChar char="•"/>
            </a:pPr>
            <a:r>
              <a:rPr lang="en-US" altLang="en-US" sz="2800" dirty="0">
                <a:solidFill>
                  <a:srgbClr val="000000"/>
                </a:solidFill>
                <a:latin typeface="+mj-lt"/>
                <a:ea typeface="ＭＳ Ｐゴシック" panose="020B0600070205080204" pitchFamily="34" charset="-128"/>
              </a:rPr>
              <a:t>Might have problems when clusters are of differing </a:t>
            </a:r>
          </a:p>
          <a:p>
            <a:pPr marL="800100" lvl="1" indent="-342900">
              <a:lnSpc>
                <a:spcPct val="90000"/>
              </a:lnSpc>
              <a:buFont typeface="Arial" panose="020B0604020202020204" pitchFamily="34" charset="0"/>
              <a:buChar char="•"/>
            </a:pPr>
            <a:r>
              <a:rPr lang="en-US" altLang="en-US" sz="2800" dirty="0">
                <a:solidFill>
                  <a:srgbClr val="000000"/>
                </a:solidFill>
                <a:latin typeface="+mj-lt"/>
                <a:ea typeface="ＭＳ Ｐゴシック" panose="020B0600070205080204" pitchFamily="34" charset="-128"/>
              </a:rPr>
              <a:t>Sizes</a:t>
            </a:r>
          </a:p>
          <a:p>
            <a:pPr marL="800100" lvl="1" indent="-342900">
              <a:lnSpc>
                <a:spcPct val="90000"/>
              </a:lnSpc>
              <a:buFont typeface="Arial" panose="020B0604020202020204" pitchFamily="34" charset="0"/>
              <a:buChar char="•"/>
            </a:pPr>
            <a:r>
              <a:rPr lang="en-US" altLang="en-US" sz="2800" dirty="0">
                <a:solidFill>
                  <a:srgbClr val="000000"/>
                </a:solidFill>
                <a:latin typeface="+mj-lt"/>
                <a:ea typeface="ＭＳ Ｐゴシック" panose="020B0600070205080204" pitchFamily="34" charset="-128"/>
              </a:rPr>
              <a:t>Densities</a:t>
            </a:r>
          </a:p>
          <a:p>
            <a:pPr marL="800100" lvl="1" indent="-342900">
              <a:lnSpc>
                <a:spcPct val="90000"/>
              </a:lnSpc>
              <a:buFont typeface="Arial" panose="020B0604020202020204" pitchFamily="34" charset="0"/>
              <a:buChar char="•"/>
            </a:pPr>
            <a:r>
              <a:rPr lang="en-US" altLang="en-US" sz="2800" dirty="0">
                <a:solidFill>
                  <a:srgbClr val="000000"/>
                </a:solidFill>
                <a:latin typeface="+mj-lt"/>
                <a:ea typeface="ＭＳ Ｐゴシック" panose="020B0600070205080204" pitchFamily="34" charset="-128"/>
              </a:rPr>
              <a:t>Non-globular shapes</a:t>
            </a:r>
          </a:p>
          <a:p>
            <a:pPr marL="342900" indent="-342900">
              <a:lnSpc>
                <a:spcPct val="90000"/>
              </a:lnSpc>
              <a:buFont typeface="Arial" panose="020B0604020202020204" pitchFamily="34" charset="0"/>
              <a:buChar char="•"/>
            </a:pPr>
            <a:r>
              <a:rPr lang="en-US" altLang="en-US" sz="2800" dirty="0">
                <a:solidFill>
                  <a:srgbClr val="000000"/>
                </a:solidFill>
                <a:latin typeface="+mj-lt"/>
                <a:ea typeface="ＭＳ Ｐゴシック" panose="020B0600070205080204" pitchFamily="34" charset="-128"/>
              </a:rPr>
              <a:t>Unable to handle noisy data and outliers</a:t>
            </a:r>
          </a:p>
          <a:p>
            <a:pPr marL="342900" indent="-342900">
              <a:lnSpc>
                <a:spcPct val="90000"/>
              </a:lnSpc>
              <a:buFont typeface="Arial" panose="020B0604020202020204" pitchFamily="34" charset="0"/>
              <a:buChar char="•"/>
            </a:pPr>
            <a:r>
              <a:rPr lang="en-US" altLang="en-US" sz="2800" dirty="0">
                <a:solidFill>
                  <a:srgbClr val="000000"/>
                </a:solidFill>
                <a:latin typeface="+mj-lt"/>
                <a:ea typeface="ＭＳ Ｐゴシック" panose="020B0600070205080204" pitchFamily="34" charset="-128"/>
              </a:rPr>
              <a:t>Occasionally, the final clustering                                         solution will be incorrect, because                                           k-means will find the </a:t>
            </a:r>
            <a:r>
              <a:rPr lang="en-US" altLang="en-US" sz="2800" i="1" dirty="0">
                <a:solidFill>
                  <a:srgbClr val="000000"/>
                </a:solidFill>
                <a:latin typeface="+mj-lt"/>
                <a:ea typeface="ＭＳ Ｐゴシック" panose="020B0600070205080204" pitchFamily="34" charset="-128"/>
              </a:rPr>
              <a:t>local minimum                                            </a:t>
            </a:r>
            <a:r>
              <a:rPr lang="en-US" altLang="en-US" sz="2800" dirty="0">
                <a:solidFill>
                  <a:srgbClr val="000000"/>
                </a:solidFill>
                <a:latin typeface="+mj-lt"/>
                <a:ea typeface="ＭＳ Ｐゴシック" panose="020B0600070205080204" pitchFamily="34" charset="-128"/>
              </a:rPr>
              <a:t>of SSE, rather than the global minimum</a:t>
            </a:r>
          </a:p>
          <a:p>
            <a:pPr marL="342900" indent="-342900">
              <a:lnSpc>
                <a:spcPct val="90000"/>
              </a:lnSpc>
              <a:buFont typeface="Arial" panose="020B0604020202020204" pitchFamily="34" charset="0"/>
              <a:buChar char="•"/>
            </a:pPr>
            <a:endParaRPr lang="en-US" altLang="en-US" sz="2800" dirty="0">
              <a:latin typeface="+mj-lt"/>
              <a:ea typeface="ＭＳ Ｐゴシック" panose="020B0600070205080204" pitchFamily="34" charset="-128"/>
            </a:endParaRPr>
          </a:p>
        </p:txBody>
      </p:sp>
      <p:pic>
        <p:nvPicPr>
          <p:cNvPr id="4" name="Picture 3"/>
          <p:cNvPicPr>
            <a:picLocks noChangeAspect="1"/>
          </p:cNvPicPr>
          <p:nvPr/>
        </p:nvPicPr>
        <p:blipFill>
          <a:blip r:embed="rId2"/>
          <a:stretch>
            <a:fillRect/>
          </a:stretch>
        </p:blipFill>
        <p:spPr>
          <a:xfrm>
            <a:off x="6324600" y="4617307"/>
            <a:ext cx="2672720" cy="2116606"/>
          </a:xfrm>
          <a:prstGeom prst="rect">
            <a:avLst/>
          </a:prstGeom>
        </p:spPr>
      </p:pic>
    </p:spTree>
    <p:extLst>
      <p:ext uri="{BB962C8B-B14F-4D97-AF65-F5344CB8AC3E}">
        <p14:creationId xmlns:p14="http://schemas.microsoft.com/office/powerpoint/2010/main" val="2806552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927" y="1752599"/>
            <a:ext cx="819150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95927" y="6149580"/>
            <a:ext cx="7452673" cy="369332"/>
          </a:xfrm>
          <a:prstGeom prst="rect">
            <a:avLst/>
          </a:prstGeom>
        </p:spPr>
        <p:txBody>
          <a:bodyPr wrap="square">
            <a:spAutoFit/>
          </a:bodyPr>
          <a:lstStyle/>
          <a:p>
            <a:r>
              <a:rPr lang="en-US" dirty="0"/>
              <a:t>Source: </a:t>
            </a:r>
            <a:r>
              <a:rPr lang="en-US" dirty="0">
                <a:hlinkClick r:id="rId3"/>
              </a:rPr>
              <a:t>http://www.cs.uky.edu/~jzhang/CS689/PPDM-Chapter3.pdf</a:t>
            </a:r>
            <a:r>
              <a:rPr lang="en-US" dirty="0"/>
              <a:t> </a:t>
            </a:r>
          </a:p>
        </p:txBody>
      </p:sp>
      <p:sp>
        <p:nvSpPr>
          <p:cNvPr id="6" name="Title 1"/>
          <p:cNvSpPr>
            <a:spLocks noGrp="1"/>
          </p:cNvSpPr>
          <p:nvPr>
            <p:ph type="title"/>
          </p:nvPr>
        </p:nvSpPr>
        <p:spPr>
          <a:xfrm>
            <a:off x="457200" y="274638"/>
            <a:ext cx="8229600" cy="1143000"/>
          </a:xfrm>
        </p:spPr>
        <p:txBody>
          <a:bodyPr>
            <a:noAutofit/>
          </a:bodyPr>
          <a:lstStyle/>
          <a:p>
            <a:r>
              <a:rPr lang="en-US" b="1" dirty="0"/>
              <a:t>Problems with Identifying Clusters: Differing Sizes</a:t>
            </a:r>
          </a:p>
        </p:txBody>
      </p:sp>
    </p:spTree>
    <p:extLst>
      <p:ext uri="{BB962C8B-B14F-4D97-AF65-F5344CB8AC3E}">
        <p14:creationId xmlns:p14="http://schemas.microsoft.com/office/powerpoint/2010/main" val="3622438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Problems with Identifying Clusters: Differing Densities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4" y="1600201"/>
            <a:ext cx="9174324"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95927" y="6149580"/>
            <a:ext cx="7452673" cy="369332"/>
          </a:xfrm>
          <a:prstGeom prst="rect">
            <a:avLst/>
          </a:prstGeom>
        </p:spPr>
        <p:txBody>
          <a:bodyPr wrap="square">
            <a:spAutoFit/>
          </a:bodyPr>
          <a:lstStyle/>
          <a:p>
            <a:r>
              <a:rPr lang="en-US" dirty="0"/>
              <a:t>Source: </a:t>
            </a:r>
            <a:r>
              <a:rPr lang="en-US" dirty="0">
                <a:hlinkClick r:id="rId3"/>
              </a:rPr>
              <a:t>http://www.cs.uky.edu/~jzhang/CS689/PPDM-Chapter3.pdf</a:t>
            </a:r>
            <a:r>
              <a:rPr lang="en-US" dirty="0"/>
              <a:t> </a:t>
            </a:r>
          </a:p>
        </p:txBody>
      </p:sp>
    </p:spTree>
    <p:extLst>
      <p:ext uri="{BB962C8B-B14F-4D97-AF65-F5344CB8AC3E}">
        <p14:creationId xmlns:p14="http://schemas.microsoft.com/office/powerpoint/2010/main" val="395662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Problems with Identifying Clusters: Non-Globular Shapes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237" y="1905000"/>
            <a:ext cx="804862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95927" y="6149580"/>
            <a:ext cx="7452673" cy="369332"/>
          </a:xfrm>
          <a:prstGeom prst="rect">
            <a:avLst/>
          </a:prstGeom>
        </p:spPr>
        <p:txBody>
          <a:bodyPr wrap="square">
            <a:spAutoFit/>
          </a:bodyPr>
          <a:lstStyle/>
          <a:p>
            <a:r>
              <a:rPr lang="en-US" dirty="0"/>
              <a:t>Source: </a:t>
            </a:r>
            <a:r>
              <a:rPr lang="en-US" dirty="0">
                <a:hlinkClick r:id="rId3"/>
              </a:rPr>
              <a:t>http://www.cs.uky.edu/~jzhang/CS689/PPDM-Chapter3.pdf</a:t>
            </a:r>
            <a:r>
              <a:rPr lang="en-US" dirty="0"/>
              <a:t> </a:t>
            </a:r>
          </a:p>
        </p:txBody>
      </p:sp>
    </p:spTree>
    <p:extLst>
      <p:ext uri="{BB962C8B-B14F-4D97-AF65-F5344CB8AC3E}">
        <p14:creationId xmlns:p14="http://schemas.microsoft.com/office/powerpoint/2010/main" val="1922278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8" y="1524000"/>
            <a:ext cx="804862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57200" y="274638"/>
            <a:ext cx="8229600" cy="1143000"/>
          </a:xfrm>
        </p:spPr>
        <p:txBody>
          <a:bodyPr>
            <a:noAutofit/>
          </a:bodyPr>
          <a:lstStyle/>
          <a:p>
            <a:r>
              <a:rPr lang="en-US" b="1" dirty="0"/>
              <a:t>Problems with Identifying Clusters: Non-Globular Shapes</a:t>
            </a:r>
          </a:p>
        </p:txBody>
      </p:sp>
    </p:spTree>
    <p:extLst>
      <p:ext uri="{BB962C8B-B14F-4D97-AF65-F5344CB8AC3E}">
        <p14:creationId xmlns:p14="http://schemas.microsoft.com/office/powerpoint/2010/main" val="4005485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133600"/>
            <a:ext cx="426017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Autofit/>
          </a:bodyPr>
          <a:lstStyle/>
          <a:p>
            <a:r>
              <a:rPr lang="en-US" b="1" dirty="0"/>
              <a:t>Problem with Identifying Clusters:</a:t>
            </a:r>
            <a:br>
              <a:rPr lang="en-US" b="1" dirty="0"/>
            </a:br>
            <a:r>
              <a:rPr lang="en-US" b="1" dirty="0"/>
              <a:t>Outliers</a:t>
            </a:r>
          </a:p>
        </p:txBody>
      </p:sp>
      <p:sp>
        <p:nvSpPr>
          <p:cNvPr id="4" name="TextBox 3"/>
          <p:cNvSpPr txBox="1"/>
          <p:nvPr/>
        </p:nvSpPr>
        <p:spPr>
          <a:xfrm>
            <a:off x="2209800" y="3124200"/>
            <a:ext cx="4233649" cy="2308324"/>
          </a:xfrm>
          <a:prstGeom prst="rect">
            <a:avLst/>
          </a:prstGeom>
          <a:noFill/>
        </p:spPr>
        <p:txBody>
          <a:bodyPr wrap="square" rtlCol="0">
            <a:spAutoFit/>
          </a:bodyPr>
          <a:lstStyle/>
          <a:p>
            <a:pPr algn="ctr"/>
            <a:r>
              <a:rPr lang="en-US" b="1" dirty="0"/>
              <a:t>Undesirable Clusters</a:t>
            </a:r>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r>
              <a:rPr lang="en-US" b="1" dirty="0"/>
              <a:t>Ideal Clusters</a:t>
            </a:r>
          </a:p>
        </p:txBody>
      </p:sp>
      <p:sp>
        <p:nvSpPr>
          <p:cNvPr id="5" name="TextBox 4"/>
          <p:cNvSpPr txBox="1"/>
          <p:nvPr/>
        </p:nvSpPr>
        <p:spPr>
          <a:xfrm rot="16200000">
            <a:off x="6510536" y="3434834"/>
            <a:ext cx="1759630" cy="369332"/>
          </a:xfrm>
          <a:prstGeom prst="rect">
            <a:avLst/>
          </a:prstGeom>
          <a:noFill/>
        </p:spPr>
        <p:txBody>
          <a:bodyPr wrap="square" rtlCol="0">
            <a:spAutoFit/>
          </a:bodyPr>
          <a:lstStyle/>
          <a:p>
            <a:pPr algn="ctr"/>
            <a:r>
              <a:rPr lang="en-US" b="1" dirty="0"/>
              <a:t>Outlier</a:t>
            </a:r>
          </a:p>
        </p:txBody>
      </p:sp>
      <p:cxnSp>
        <p:nvCxnSpPr>
          <p:cNvPr id="7" name="Straight Arrow Connector 6"/>
          <p:cNvCxnSpPr/>
          <p:nvPr/>
        </p:nvCxnSpPr>
        <p:spPr>
          <a:xfrm flipH="1" flipV="1">
            <a:off x="6328618" y="2763568"/>
            <a:ext cx="986582" cy="5369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443449" y="3889715"/>
            <a:ext cx="871752" cy="6822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0" y="6080582"/>
            <a:ext cx="9144000" cy="646331"/>
          </a:xfrm>
          <a:prstGeom prst="rect">
            <a:avLst/>
          </a:prstGeom>
        </p:spPr>
        <p:txBody>
          <a:bodyPr wrap="square">
            <a:spAutoFit/>
          </a:bodyPr>
          <a:lstStyle/>
          <a:p>
            <a:r>
              <a:rPr lang="en-US" dirty="0"/>
              <a:t>Source: </a:t>
            </a:r>
            <a:r>
              <a:rPr lang="en-US" dirty="0">
                <a:hlinkClick r:id="rId3"/>
              </a:rPr>
              <a:t>http://image.slidesharecdn.com/15857cse422-unsupervised-learning-141110112626-conversion-gate01/95/15857-cse422-unsupervisedlearning-21-638.jpg?cb=1415618812</a:t>
            </a:r>
            <a:r>
              <a:rPr lang="en-US" dirty="0"/>
              <a:t> </a:t>
            </a:r>
          </a:p>
        </p:txBody>
      </p:sp>
      <p:sp>
        <p:nvSpPr>
          <p:cNvPr id="3" name="TextBox 2"/>
          <p:cNvSpPr txBox="1"/>
          <p:nvPr/>
        </p:nvSpPr>
        <p:spPr>
          <a:xfrm>
            <a:off x="6328618" y="1188221"/>
            <a:ext cx="2895600" cy="1200329"/>
          </a:xfrm>
          <a:prstGeom prst="rect">
            <a:avLst/>
          </a:prstGeom>
          <a:noFill/>
        </p:spPr>
        <p:txBody>
          <a:bodyPr wrap="square" rtlCol="0">
            <a:spAutoFit/>
          </a:bodyPr>
          <a:lstStyle/>
          <a:p>
            <a:r>
              <a:rPr lang="en-US" i="1" dirty="0"/>
              <a:t>Instead of leaving point out altogether, it becomes part of the red cluster, heavily influencing it</a:t>
            </a:r>
          </a:p>
        </p:txBody>
      </p:sp>
    </p:spTree>
    <p:extLst>
      <p:ext uri="{BB962C8B-B14F-4D97-AF65-F5344CB8AC3E}">
        <p14:creationId xmlns:p14="http://schemas.microsoft.com/office/powerpoint/2010/main" val="1290137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b="1" dirty="0"/>
              <a:t>Problem with Identifying Clusters: Convergence to Local Minimum SSE</a:t>
            </a:r>
          </a:p>
        </p:txBody>
      </p:sp>
      <p:pic>
        <p:nvPicPr>
          <p:cNvPr id="4" name="Picture 3"/>
          <p:cNvPicPr>
            <a:picLocks noChangeAspect="1"/>
          </p:cNvPicPr>
          <p:nvPr/>
        </p:nvPicPr>
        <p:blipFill>
          <a:blip r:embed="rId2"/>
          <a:stretch>
            <a:fillRect/>
          </a:stretch>
        </p:blipFill>
        <p:spPr>
          <a:xfrm>
            <a:off x="31837" y="1981200"/>
            <a:ext cx="9080325" cy="4363892"/>
          </a:xfrm>
          <a:prstGeom prst="rect">
            <a:avLst/>
          </a:prstGeom>
        </p:spPr>
      </p:pic>
      <p:sp>
        <p:nvSpPr>
          <p:cNvPr id="5" name="Rectangle 4"/>
          <p:cNvSpPr/>
          <p:nvPr/>
        </p:nvSpPr>
        <p:spPr>
          <a:xfrm>
            <a:off x="-28576" y="6477000"/>
            <a:ext cx="6886576" cy="369332"/>
          </a:xfrm>
          <a:prstGeom prst="rect">
            <a:avLst/>
          </a:prstGeom>
        </p:spPr>
        <p:txBody>
          <a:bodyPr wrap="square">
            <a:spAutoFit/>
          </a:bodyPr>
          <a:lstStyle/>
          <a:p>
            <a:r>
              <a:rPr lang="en-US" dirty="0"/>
              <a:t>Source: </a:t>
            </a:r>
            <a:r>
              <a:rPr lang="en-US" dirty="0">
                <a:hlinkClick r:id="rId3"/>
              </a:rPr>
              <a:t>https://en.wikipedia.org/wiki/K-means_clustering</a:t>
            </a:r>
            <a:endParaRPr lang="en-US" dirty="0"/>
          </a:p>
        </p:txBody>
      </p:sp>
      <p:cxnSp>
        <p:nvCxnSpPr>
          <p:cNvPr id="6" name="Straight Connector 5"/>
          <p:cNvCxnSpPr>
            <a:stCxn id="4" idx="1"/>
            <a:endCxn id="4" idx="3"/>
          </p:cNvCxnSpPr>
          <p:nvPr/>
        </p:nvCxnSpPr>
        <p:spPr>
          <a:xfrm>
            <a:off x="31837" y="4163146"/>
            <a:ext cx="90803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1981200"/>
            <a:ext cx="0" cy="4363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96000" y="1981200"/>
            <a:ext cx="0" cy="436389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828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b="1" dirty="0"/>
              <a:t>K-Means: Same Idea In 3+ Dimensions</a:t>
            </a:r>
          </a:p>
        </p:txBody>
      </p:sp>
      <p:sp>
        <p:nvSpPr>
          <p:cNvPr id="4" name="Rectangle 3"/>
          <p:cNvSpPr/>
          <p:nvPr/>
        </p:nvSpPr>
        <p:spPr>
          <a:xfrm>
            <a:off x="0" y="6488668"/>
            <a:ext cx="9144000" cy="369332"/>
          </a:xfrm>
          <a:prstGeom prst="rect">
            <a:avLst/>
          </a:prstGeom>
        </p:spPr>
        <p:txBody>
          <a:bodyPr wrap="square">
            <a:spAutoFit/>
          </a:bodyPr>
          <a:lstStyle/>
          <a:p>
            <a:r>
              <a:rPr lang="en-US" dirty="0"/>
              <a:t>Source: </a:t>
            </a:r>
            <a:r>
              <a:rPr lang="en-US" dirty="0">
                <a:hlinkClick r:id="rId2"/>
              </a:rPr>
              <a:t>http://www.biomedcentral.com/content/figures/1471-2202-13-96-10.jpg</a:t>
            </a:r>
            <a:r>
              <a:rPr lang="en-US" dirty="0"/>
              <a:t> </a:t>
            </a:r>
          </a:p>
        </p:txBody>
      </p:sp>
      <p:pic>
        <p:nvPicPr>
          <p:cNvPr id="5" name="Picture 4"/>
          <p:cNvPicPr>
            <a:picLocks noChangeAspect="1"/>
          </p:cNvPicPr>
          <p:nvPr/>
        </p:nvPicPr>
        <p:blipFill>
          <a:blip r:embed="rId3"/>
          <a:stretch>
            <a:fillRect/>
          </a:stretch>
        </p:blipFill>
        <p:spPr>
          <a:xfrm>
            <a:off x="2362200" y="2209800"/>
            <a:ext cx="3767137" cy="3064789"/>
          </a:xfrm>
          <a:prstGeom prst="rect">
            <a:avLst/>
          </a:prstGeom>
        </p:spPr>
      </p:pic>
    </p:spTree>
    <p:extLst>
      <p:ext uri="{BB962C8B-B14F-4D97-AF65-F5344CB8AC3E}">
        <p14:creationId xmlns:p14="http://schemas.microsoft.com/office/powerpoint/2010/main" val="3324122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1143000"/>
          </a:xfrm>
        </p:spPr>
        <p:txBody>
          <a:bodyPr/>
          <a:lstStyle/>
          <a:p>
            <a:r>
              <a:rPr lang="en-US" b="1" dirty="0"/>
              <a:t>Choosing the Number of Clusters</a:t>
            </a:r>
          </a:p>
        </p:txBody>
      </p:sp>
      <p:sp>
        <p:nvSpPr>
          <p:cNvPr id="3" name="Content Placeholder 2"/>
          <p:cNvSpPr>
            <a:spLocks noGrp="1"/>
          </p:cNvSpPr>
          <p:nvPr>
            <p:ph idx="1"/>
          </p:nvPr>
        </p:nvSpPr>
        <p:spPr>
          <a:xfrm>
            <a:off x="0" y="1265238"/>
            <a:ext cx="9144000" cy="5440362"/>
          </a:xfrm>
        </p:spPr>
        <p:txBody>
          <a:bodyPr>
            <a:normAutofit fontScale="85000" lnSpcReduction="10000"/>
          </a:bodyPr>
          <a:lstStyle/>
          <a:p>
            <a:r>
              <a:rPr lang="en-US" dirty="0"/>
              <a:t>Eternal question: what is the number of clusters that we should use? That is, how do we know what </a:t>
            </a:r>
            <a:r>
              <a:rPr lang="en-US" b="1" i="1" dirty="0"/>
              <a:t>k</a:t>
            </a:r>
            <a:r>
              <a:rPr lang="en-US" dirty="0"/>
              <a:t> should be?</a:t>
            </a:r>
          </a:p>
          <a:p>
            <a:r>
              <a:rPr lang="en-US" dirty="0"/>
              <a:t>There are dozens of methods which statisticians and data mining experts use to identify the best number of clusters</a:t>
            </a:r>
          </a:p>
          <a:p>
            <a:pPr lvl="1"/>
            <a:r>
              <a:rPr lang="en-US" dirty="0"/>
              <a:t>Different methods optimize different quantities</a:t>
            </a:r>
          </a:p>
          <a:p>
            <a:pPr lvl="1"/>
            <a:r>
              <a:rPr lang="en-US" dirty="0"/>
              <a:t>They often disagree about what the optimal number of clusters should be</a:t>
            </a:r>
          </a:p>
          <a:p>
            <a:pPr lvl="1"/>
            <a:r>
              <a:rPr lang="en-US" dirty="0"/>
              <a:t>The </a:t>
            </a:r>
            <a:r>
              <a:rPr lang="en-US" dirty="0" err="1">
                <a:solidFill>
                  <a:schemeClr val="tx2">
                    <a:lumMod val="60000"/>
                    <a:lumOff val="40000"/>
                  </a:schemeClr>
                </a:solidFill>
              </a:rPr>
              <a:t>NbClust</a:t>
            </a:r>
            <a:r>
              <a:rPr lang="en-US" dirty="0"/>
              <a:t> package in R has up to 30 methods for choosing the optimal number of clusters</a:t>
            </a:r>
          </a:p>
          <a:p>
            <a:pPr lvl="2"/>
            <a:r>
              <a:rPr lang="en-US" dirty="0"/>
              <a:t>For more information, see: </a:t>
            </a:r>
            <a:r>
              <a:rPr lang="en-US" dirty="0">
                <a:hlinkClick r:id="rId2"/>
              </a:rPr>
              <a:t>https://cran.r-project.org/web/packages/NbClust/NbClust.pdf</a:t>
            </a:r>
            <a:endParaRPr lang="en-US" dirty="0"/>
          </a:p>
          <a:p>
            <a:pPr lvl="1"/>
            <a:r>
              <a:rPr lang="en-US" dirty="0"/>
              <a:t>In practice: for K-means, you may want to use the number of clusters that’s considered optimal by the largest number of methods in </a:t>
            </a:r>
            <a:r>
              <a:rPr lang="en-US" dirty="0" err="1">
                <a:solidFill>
                  <a:schemeClr val="tx2">
                    <a:lumMod val="60000"/>
                    <a:lumOff val="40000"/>
                  </a:schemeClr>
                </a:solidFill>
              </a:rPr>
              <a:t>NbClust</a:t>
            </a:r>
            <a:r>
              <a:rPr lang="en-US" dirty="0"/>
              <a:t>.</a:t>
            </a:r>
          </a:p>
        </p:txBody>
      </p:sp>
    </p:spTree>
    <p:extLst>
      <p:ext uri="{BB962C8B-B14F-4D97-AF65-F5344CB8AC3E}">
        <p14:creationId xmlns:p14="http://schemas.microsoft.com/office/powerpoint/2010/main" val="1383117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a:t>What Is Cluster Analysis?</a:t>
            </a:r>
          </a:p>
        </p:txBody>
      </p:sp>
      <p:sp>
        <p:nvSpPr>
          <p:cNvPr id="3" name="Content Placeholder 2"/>
          <p:cNvSpPr>
            <a:spLocks noGrp="1"/>
          </p:cNvSpPr>
          <p:nvPr>
            <p:ph idx="1"/>
          </p:nvPr>
        </p:nvSpPr>
        <p:spPr>
          <a:xfrm>
            <a:off x="0" y="1295400"/>
            <a:ext cx="9144000" cy="5562600"/>
          </a:xfrm>
        </p:spPr>
        <p:txBody>
          <a:bodyPr>
            <a:noAutofit/>
          </a:bodyPr>
          <a:lstStyle/>
          <a:p>
            <a:r>
              <a:rPr lang="en-US" altLang="en-US" sz="2400" dirty="0">
                <a:latin typeface="+mj-lt"/>
              </a:rPr>
              <a:t>A cluster is a group of similar objects (cases, points, observations, customers, patients, locations, neighborhoods, etc.)</a:t>
            </a:r>
          </a:p>
          <a:p>
            <a:pPr defTabSz="457200" fontAlgn="base">
              <a:spcAft>
                <a:spcPct val="0"/>
              </a:spcAft>
            </a:pPr>
            <a:r>
              <a:rPr lang="en-US" altLang="en-US" sz="2400" dirty="0">
                <a:ea typeface="ＭＳ Ｐゴシック" panose="020B0600070205080204" pitchFamily="34" charset="-128"/>
                <a:cs typeface="Arial" panose="020B0604020202020204" pitchFamily="34" charset="0"/>
              </a:rPr>
              <a:t>Cluster analysis is a product of at least two different quantitative fields: statistics and machine learning</a:t>
            </a:r>
          </a:p>
          <a:p>
            <a:pPr defTabSz="457200" fontAlgn="base">
              <a:spcAft>
                <a:spcPct val="0"/>
              </a:spcAft>
            </a:pPr>
            <a:r>
              <a:rPr lang="en-US" altLang="en-US" sz="2400" b="1" dirty="0">
                <a:latin typeface="+mj-lt"/>
              </a:rPr>
              <a:t>Cluster Analysis </a:t>
            </a:r>
            <a:r>
              <a:rPr lang="en-US" altLang="en-US" sz="2400" dirty="0">
                <a:latin typeface="+mj-lt"/>
              </a:rPr>
              <a:t>is a set of data-driven partitioning techniques designed to group a collection of objects into clusters, such that:</a:t>
            </a:r>
          </a:p>
          <a:p>
            <a:pPr lvl="1" defTabSz="457200" fontAlgn="base">
              <a:spcAft>
                <a:spcPct val="0"/>
              </a:spcAft>
            </a:pPr>
            <a:r>
              <a:rPr lang="en-US" altLang="en-US" sz="2000" dirty="0">
                <a:latin typeface="+mj-lt"/>
              </a:rPr>
              <a:t>the number of groups (clusters) as well as their forms are unknown</a:t>
            </a:r>
          </a:p>
          <a:p>
            <a:pPr lvl="1" defTabSz="457200" fontAlgn="base">
              <a:spcAft>
                <a:spcPct val="0"/>
              </a:spcAft>
            </a:pPr>
            <a:r>
              <a:rPr lang="en-US" altLang="en-US" sz="2000" dirty="0">
                <a:latin typeface="+mj-lt"/>
              </a:rPr>
              <a:t>the degree of association or similarity </a:t>
            </a:r>
          </a:p>
          <a:p>
            <a:pPr lvl="2" defTabSz="457200" fontAlgn="base">
              <a:spcAft>
                <a:spcPct val="0"/>
              </a:spcAft>
            </a:pPr>
            <a:r>
              <a:rPr lang="en-US" altLang="en-US" sz="2000" dirty="0">
                <a:latin typeface="+mj-lt"/>
              </a:rPr>
              <a:t>is strong between members of the same cluster</a:t>
            </a:r>
          </a:p>
          <a:p>
            <a:pPr lvl="2" defTabSz="457200" fontAlgn="base">
              <a:spcAft>
                <a:spcPct val="0"/>
              </a:spcAft>
            </a:pPr>
            <a:r>
              <a:rPr lang="en-US" altLang="en-US" sz="2000" dirty="0">
                <a:latin typeface="+mj-lt"/>
              </a:rPr>
              <a:t>is weak between members of different clusters</a:t>
            </a:r>
          </a:p>
          <a:p>
            <a:pPr defTabSz="457200" fontAlgn="base">
              <a:spcAft>
                <a:spcPct val="0"/>
              </a:spcAft>
            </a:pPr>
            <a:r>
              <a:rPr lang="en-US" altLang="en-US" sz="2400" dirty="0">
                <a:latin typeface="+mj-lt"/>
                <a:ea typeface="Arial Unicode MS" panose="020B0604020202020204" pitchFamily="34" charset="-128"/>
                <a:cs typeface="Arial Unicode MS" panose="020B0604020202020204" pitchFamily="34" charset="-128"/>
              </a:rPr>
              <a:t>A good cluster analysis results in well-interpretable and well-separable groups of objects under consideration</a:t>
            </a:r>
          </a:p>
          <a:p>
            <a:pPr defTabSz="457200" fontAlgn="base">
              <a:spcAft>
                <a:spcPct val="0"/>
              </a:spcAft>
            </a:pPr>
            <a:endParaRPr lang="en-US" sz="2400" dirty="0">
              <a:latin typeface="+mj-lt"/>
            </a:endParaRPr>
          </a:p>
        </p:txBody>
      </p:sp>
    </p:spTree>
    <p:extLst>
      <p:ext uri="{BB962C8B-B14F-4D97-AF65-F5344CB8AC3E}">
        <p14:creationId xmlns:p14="http://schemas.microsoft.com/office/powerpoint/2010/main" val="1030400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r>
              <a:rPr lang="en-US" b="1" dirty="0"/>
              <a:t>One Useful Method: The Scree Plot</a:t>
            </a:r>
          </a:p>
        </p:txBody>
      </p:sp>
      <p:sp>
        <p:nvSpPr>
          <p:cNvPr id="4" name="TextBox 3"/>
          <p:cNvSpPr txBox="1"/>
          <p:nvPr/>
        </p:nvSpPr>
        <p:spPr>
          <a:xfrm>
            <a:off x="0" y="4495800"/>
            <a:ext cx="91440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Identify the bend in the “elbow” of the scree plot – i.e., the point where the drop in the within group Sum of Squared Errors becomes very small. </a:t>
            </a:r>
          </a:p>
          <a:p>
            <a:pPr marL="742950" lvl="1" indent="-285750">
              <a:buFont typeface="Arial" panose="020B0604020202020204" pitchFamily="34" charset="0"/>
              <a:buChar char="•"/>
            </a:pPr>
            <a:r>
              <a:rPr lang="en-US" dirty="0"/>
              <a:t>In the graph above, the drop in SSE between 1 and 2 clusters is vast, the drop between 2 and 3 clusters is pretty substantial, the drop between 3 and 4 clusters is somewhat noticeable, and the drop between 4 and 5 clusters is essentially 0. </a:t>
            </a:r>
          </a:p>
          <a:p>
            <a:pPr marL="742950" lvl="1" indent="-285750">
              <a:buFont typeface="Arial" panose="020B0604020202020204" pitchFamily="34" charset="0"/>
              <a:buChar char="•"/>
            </a:pPr>
            <a:r>
              <a:rPr lang="en-US" dirty="0"/>
              <a:t>That is, there’s little drop in SSE when we increase the number of clusters from 4 to 5, 6, etc. </a:t>
            </a:r>
          </a:p>
          <a:p>
            <a:pPr marL="742950" lvl="1" indent="-285750">
              <a:buFont typeface="Arial" panose="020B0604020202020204" pitchFamily="34" charset="0"/>
              <a:buChar char="•"/>
            </a:pPr>
            <a:r>
              <a:rPr lang="en-US" dirty="0"/>
              <a:t>So we stick with the 4 cluster solution based on the scree plot.</a:t>
            </a:r>
          </a:p>
        </p:txBody>
      </p:sp>
      <p:pic>
        <p:nvPicPr>
          <p:cNvPr id="6" name="Picture 5"/>
          <p:cNvPicPr>
            <a:picLocks noChangeAspect="1"/>
          </p:cNvPicPr>
          <p:nvPr/>
        </p:nvPicPr>
        <p:blipFill>
          <a:blip r:embed="rId2"/>
          <a:stretch>
            <a:fillRect/>
          </a:stretch>
        </p:blipFill>
        <p:spPr>
          <a:xfrm>
            <a:off x="2138666" y="990600"/>
            <a:ext cx="4866667" cy="3485714"/>
          </a:xfrm>
          <a:prstGeom prst="rect">
            <a:avLst/>
          </a:prstGeom>
        </p:spPr>
      </p:pic>
    </p:spTree>
    <p:extLst>
      <p:ext uri="{BB962C8B-B14F-4D97-AF65-F5344CB8AC3E}">
        <p14:creationId xmlns:p14="http://schemas.microsoft.com/office/powerpoint/2010/main" val="3084010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06850"/>
            <a:ext cx="5029199" cy="6613743"/>
          </a:xfrm>
        </p:spPr>
      </p:pic>
    </p:spTree>
    <p:extLst>
      <p:ext uri="{BB962C8B-B14F-4D97-AF65-F5344CB8AC3E}">
        <p14:creationId xmlns:p14="http://schemas.microsoft.com/office/powerpoint/2010/main" val="2172907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052"/>
            <a:ext cx="8229600" cy="1143000"/>
          </a:xfrm>
        </p:spPr>
        <p:txBody>
          <a:bodyPr/>
          <a:lstStyle/>
          <a:p>
            <a:r>
              <a:rPr lang="en-US" b="1" dirty="0"/>
              <a:t>Doing It All In R</a:t>
            </a:r>
          </a:p>
        </p:txBody>
      </p:sp>
      <p:sp>
        <p:nvSpPr>
          <p:cNvPr id="3" name="Content Placeholder 2"/>
          <p:cNvSpPr>
            <a:spLocks noGrp="1"/>
          </p:cNvSpPr>
          <p:nvPr>
            <p:ph idx="1"/>
          </p:nvPr>
        </p:nvSpPr>
        <p:spPr>
          <a:xfrm>
            <a:off x="0" y="1250052"/>
            <a:ext cx="9144000" cy="5074548"/>
          </a:xfrm>
        </p:spPr>
        <p:txBody>
          <a:bodyPr>
            <a:normAutofit/>
          </a:bodyPr>
          <a:lstStyle/>
          <a:p>
            <a:pPr marL="0" indent="0">
              <a:buNone/>
            </a:pPr>
            <a:r>
              <a:rPr lang="en-US" dirty="0" err="1"/>
              <a:t>install.packages</a:t>
            </a:r>
            <a:r>
              <a:rPr lang="en-US" dirty="0"/>
              <a:t>("</a:t>
            </a:r>
            <a:r>
              <a:rPr lang="en-US" dirty="0" err="1"/>
              <a:t>NbClust</a:t>
            </a:r>
            <a:r>
              <a:rPr lang="en-US" dirty="0"/>
              <a:t>")</a:t>
            </a:r>
          </a:p>
          <a:p>
            <a:pPr marL="0" indent="0">
              <a:buNone/>
            </a:pPr>
            <a:r>
              <a:rPr lang="en-US" dirty="0" err="1"/>
              <a:t>install.packages</a:t>
            </a:r>
            <a:r>
              <a:rPr lang="en-US" dirty="0"/>
              <a:t>("</a:t>
            </a:r>
            <a:r>
              <a:rPr lang="en-US" dirty="0" err="1"/>
              <a:t>flexclust</a:t>
            </a:r>
            <a:r>
              <a:rPr lang="en-US" dirty="0"/>
              <a:t>")</a:t>
            </a:r>
          </a:p>
          <a:p>
            <a:endParaRPr lang="en-US" dirty="0"/>
          </a:p>
          <a:p>
            <a:pPr marL="0" indent="0">
              <a:buNone/>
            </a:pPr>
            <a:r>
              <a:rPr lang="en-US" dirty="0">
                <a:solidFill>
                  <a:schemeClr val="tx2">
                    <a:lumMod val="60000"/>
                    <a:lumOff val="40000"/>
                  </a:schemeClr>
                </a:solidFill>
              </a:rPr>
              <a:t>library</a:t>
            </a:r>
            <a:r>
              <a:rPr lang="en-US" dirty="0"/>
              <a:t>(</a:t>
            </a:r>
            <a:r>
              <a:rPr lang="en-US" dirty="0" err="1"/>
              <a:t>NbClust</a:t>
            </a:r>
            <a:r>
              <a:rPr lang="en-US" dirty="0"/>
              <a:t>)</a:t>
            </a:r>
          </a:p>
          <a:p>
            <a:pPr marL="0" indent="0">
              <a:buNone/>
            </a:pPr>
            <a:r>
              <a:rPr lang="en-US" dirty="0">
                <a:solidFill>
                  <a:schemeClr val="tx2">
                    <a:lumMod val="60000"/>
                    <a:lumOff val="40000"/>
                  </a:schemeClr>
                </a:solidFill>
              </a:rPr>
              <a:t>library</a:t>
            </a:r>
            <a:r>
              <a:rPr lang="en-US" dirty="0"/>
              <a:t>(</a:t>
            </a:r>
            <a:r>
              <a:rPr lang="en-US" dirty="0" err="1"/>
              <a:t>flexclust</a:t>
            </a:r>
            <a:r>
              <a:rPr lang="en-US" dirty="0"/>
              <a:t>)</a:t>
            </a:r>
          </a:p>
          <a:p>
            <a:endParaRPr lang="en-US" dirty="0"/>
          </a:p>
          <a:p>
            <a:pPr marL="0" indent="0">
              <a:buNone/>
            </a:pPr>
            <a:r>
              <a:rPr lang="en-US" dirty="0" err="1">
                <a:solidFill>
                  <a:schemeClr val="tx2">
                    <a:lumMod val="60000"/>
                    <a:lumOff val="40000"/>
                  </a:schemeClr>
                </a:solidFill>
              </a:rPr>
              <a:t>setwd</a:t>
            </a:r>
            <a:r>
              <a:rPr lang="en-US" dirty="0"/>
              <a:t>("C:/Users/eugeneby/Downloads")</a:t>
            </a:r>
          </a:p>
        </p:txBody>
      </p:sp>
      <p:sp>
        <p:nvSpPr>
          <p:cNvPr id="4" name="Rectangle 3"/>
          <p:cNvSpPr/>
          <p:nvPr/>
        </p:nvSpPr>
        <p:spPr>
          <a:xfrm>
            <a:off x="0" y="6476311"/>
            <a:ext cx="9144000" cy="369332"/>
          </a:xfrm>
          <a:prstGeom prst="rect">
            <a:avLst/>
          </a:prstGeom>
        </p:spPr>
        <p:txBody>
          <a:bodyPr wrap="square">
            <a:spAutoFit/>
          </a:bodyPr>
          <a:lstStyle/>
          <a:p>
            <a:r>
              <a:rPr lang="en-US" dirty="0"/>
              <a:t>Code based on: </a:t>
            </a:r>
            <a:r>
              <a:rPr lang="en-US" dirty="0">
                <a:hlinkClick r:id="rId2"/>
              </a:rPr>
              <a:t>http://www.r-statistics.com/2013/08/k-means-clustering-from-r-in-action</a:t>
            </a:r>
            <a:r>
              <a:rPr lang="en-US" dirty="0"/>
              <a:t> </a:t>
            </a:r>
          </a:p>
        </p:txBody>
      </p:sp>
    </p:spTree>
    <p:extLst>
      <p:ext uri="{BB962C8B-B14F-4D97-AF65-F5344CB8AC3E}">
        <p14:creationId xmlns:p14="http://schemas.microsoft.com/office/powerpoint/2010/main" val="2832572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38389" y="3342169"/>
            <a:ext cx="6067222" cy="3365757"/>
          </a:xfrm>
          <a:prstGeom prst="rect">
            <a:avLst/>
          </a:prstGeom>
        </p:spPr>
      </p:pic>
      <p:sp>
        <p:nvSpPr>
          <p:cNvPr id="5" name="Title 1"/>
          <p:cNvSpPr>
            <a:spLocks noGrp="1"/>
          </p:cNvSpPr>
          <p:nvPr>
            <p:ph type="title"/>
          </p:nvPr>
        </p:nvSpPr>
        <p:spPr>
          <a:xfrm>
            <a:off x="457200" y="76200"/>
            <a:ext cx="8229600" cy="838200"/>
          </a:xfrm>
        </p:spPr>
        <p:txBody>
          <a:bodyPr/>
          <a:lstStyle/>
          <a:p>
            <a:r>
              <a:rPr lang="en-US" b="1" dirty="0"/>
              <a:t>Doing It All In R (Cont’d)</a:t>
            </a:r>
          </a:p>
        </p:txBody>
      </p:sp>
      <p:sp>
        <p:nvSpPr>
          <p:cNvPr id="6" name="TextBox 5"/>
          <p:cNvSpPr txBox="1"/>
          <p:nvPr/>
        </p:nvSpPr>
        <p:spPr>
          <a:xfrm>
            <a:off x="0" y="838200"/>
            <a:ext cx="91440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data set </a:t>
            </a:r>
            <a:r>
              <a:rPr lang="en-US" b="1" dirty="0"/>
              <a:t>wine.csv</a:t>
            </a:r>
            <a:r>
              <a:rPr lang="en-US" dirty="0"/>
              <a:t> has 178 observations</a:t>
            </a:r>
          </a:p>
          <a:p>
            <a:pPr marL="742950" lvl="1" indent="-285750">
              <a:buFont typeface="Arial" panose="020B0604020202020204" pitchFamily="34" charset="0"/>
              <a:buChar char="•"/>
            </a:pPr>
            <a:r>
              <a:rPr lang="en-US" dirty="0"/>
              <a:t>More information on data: </a:t>
            </a:r>
            <a:r>
              <a:rPr lang="en-US" dirty="0">
                <a:hlinkClick r:id="rId3"/>
              </a:rPr>
              <a:t>http://www.inside-r.org/packages/cran/rattle/docs/wine</a:t>
            </a:r>
            <a:r>
              <a:rPr lang="en-US" dirty="0"/>
              <a:t>.</a:t>
            </a:r>
          </a:p>
          <a:p>
            <a:pPr marL="285750" indent="-285750">
              <a:buFont typeface="Arial" panose="020B0604020202020204" pitchFamily="34" charset="0"/>
              <a:buChar char="•"/>
            </a:pPr>
            <a:r>
              <a:rPr lang="en-US" dirty="0"/>
              <a:t>Each observation is a sample of wine - numerous characteristics for each sample available </a:t>
            </a:r>
          </a:p>
          <a:p>
            <a:pPr marL="285750" indent="-285750">
              <a:buFont typeface="Arial" panose="020B0604020202020204" pitchFamily="34" charset="0"/>
              <a:buChar char="•"/>
            </a:pPr>
            <a:r>
              <a:rPr lang="en-US" dirty="0"/>
              <a:t>The variable Type indicates the type (i.e., class) of each wine: e.g., merlot, cabernet, etc.</a:t>
            </a:r>
          </a:p>
          <a:p>
            <a:pPr marL="285750" indent="-285750">
              <a:buFont typeface="Arial" panose="020B0604020202020204" pitchFamily="34" charset="0"/>
              <a:buChar char="•"/>
            </a:pPr>
            <a:r>
              <a:rPr lang="en-US" dirty="0"/>
              <a:t>Can we use K-means with the variables [Alcohol </a:t>
            </a:r>
            <a:r>
              <a:rPr lang="en-US" b="1" dirty="0"/>
              <a:t>…</a:t>
            </a:r>
            <a:r>
              <a:rPr lang="en-US" dirty="0"/>
              <a:t> Proline] to cluster the samples of wine?</a:t>
            </a:r>
          </a:p>
          <a:p>
            <a:pPr marL="285750" indent="-285750">
              <a:buFont typeface="Arial" panose="020B0604020202020204" pitchFamily="34" charset="0"/>
              <a:buChar char="•"/>
            </a:pPr>
            <a:r>
              <a:rPr lang="en-US" dirty="0"/>
              <a:t>Can we see how well our clusters fare in comparison with the wine type that’s available (i.e., classification of wine)?</a:t>
            </a:r>
          </a:p>
          <a:p>
            <a:pPr marL="742950" lvl="1" indent="-285750">
              <a:buFont typeface="Arial" panose="020B0604020202020204" pitchFamily="34" charset="0"/>
              <a:buChar char="•"/>
            </a:pPr>
            <a:r>
              <a:rPr lang="en-US" dirty="0"/>
              <a:t>This is something that we usually cannot do with cluster analysis.</a:t>
            </a:r>
          </a:p>
        </p:txBody>
      </p:sp>
    </p:spTree>
    <p:extLst>
      <p:ext uri="{BB962C8B-B14F-4D97-AF65-F5344CB8AC3E}">
        <p14:creationId xmlns:p14="http://schemas.microsoft.com/office/powerpoint/2010/main" val="2597438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89160"/>
            <a:ext cx="4705350" cy="6544412"/>
          </a:xfrm>
        </p:spPr>
      </p:pic>
    </p:spTree>
    <p:extLst>
      <p:ext uri="{BB962C8B-B14F-4D97-AF65-F5344CB8AC3E}">
        <p14:creationId xmlns:p14="http://schemas.microsoft.com/office/powerpoint/2010/main" val="2801575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229600" cy="838200"/>
          </a:xfrm>
        </p:spPr>
        <p:txBody>
          <a:bodyPr/>
          <a:lstStyle/>
          <a:p>
            <a:r>
              <a:rPr lang="en-US" b="1" dirty="0"/>
              <a:t>Doing It All In R (Cont’d)</a:t>
            </a:r>
          </a:p>
        </p:txBody>
      </p:sp>
      <p:sp>
        <p:nvSpPr>
          <p:cNvPr id="6" name="TextBox 5"/>
          <p:cNvSpPr txBox="1"/>
          <p:nvPr/>
        </p:nvSpPr>
        <p:spPr>
          <a:xfrm>
            <a:off x="0" y="1089623"/>
            <a:ext cx="91440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a:t>
            </a:r>
            <a:r>
              <a:rPr lang="en-US" dirty="0" err="1">
                <a:solidFill>
                  <a:schemeClr val="tx2">
                    <a:lumMod val="60000"/>
                    <a:lumOff val="40000"/>
                  </a:schemeClr>
                </a:solidFill>
              </a:rPr>
              <a:t>data.frame</a:t>
            </a:r>
            <a:r>
              <a:rPr lang="en-US" dirty="0"/>
              <a:t> command below converts the data set </a:t>
            </a:r>
            <a:r>
              <a:rPr lang="en-US" b="1" dirty="0"/>
              <a:t>wine</a:t>
            </a:r>
            <a:r>
              <a:rPr lang="en-US" dirty="0"/>
              <a:t> (without the first two variables – </a:t>
            </a:r>
            <a:r>
              <a:rPr lang="en-US" b="1" dirty="0"/>
              <a:t>X</a:t>
            </a:r>
            <a:r>
              <a:rPr lang="en-US" dirty="0"/>
              <a:t> and </a:t>
            </a:r>
            <a:r>
              <a:rPr lang="en-US" b="1" dirty="0"/>
              <a:t>Type</a:t>
            </a:r>
            <a:r>
              <a:rPr lang="en-US" dirty="0"/>
              <a:t>) into an R data frame.</a:t>
            </a:r>
          </a:p>
          <a:p>
            <a:pPr marL="285750" indent="-285750">
              <a:buFont typeface="Arial" panose="020B0604020202020204" pitchFamily="34" charset="0"/>
              <a:buChar char="•"/>
            </a:pPr>
            <a:r>
              <a:rPr lang="en-US" dirty="0"/>
              <a:t>The scale command standardizes the variables, so that the means of the variables are 0 and standard deviations are 1.</a:t>
            </a:r>
          </a:p>
          <a:p>
            <a:pPr marL="742950" lvl="1" indent="-285750">
              <a:buFont typeface="Arial" panose="020B0604020202020204" pitchFamily="34" charset="0"/>
              <a:buChar char="•"/>
            </a:pPr>
            <a:r>
              <a:rPr lang="en-US" dirty="0"/>
              <a:t>This is needed for cluster analysis.</a:t>
            </a:r>
          </a:p>
        </p:txBody>
      </p:sp>
      <p:pic>
        <p:nvPicPr>
          <p:cNvPr id="3" name="Picture 2"/>
          <p:cNvPicPr>
            <a:picLocks noChangeAspect="1"/>
          </p:cNvPicPr>
          <p:nvPr/>
        </p:nvPicPr>
        <p:blipFill>
          <a:blip r:embed="rId2"/>
          <a:stretch>
            <a:fillRect/>
          </a:stretch>
        </p:blipFill>
        <p:spPr>
          <a:xfrm>
            <a:off x="720038" y="3048000"/>
            <a:ext cx="7703923" cy="3333429"/>
          </a:xfrm>
          <a:prstGeom prst="rect">
            <a:avLst/>
          </a:prstGeom>
        </p:spPr>
      </p:pic>
    </p:spTree>
    <p:extLst>
      <p:ext uri="{BB962C8B-B14F-4D97-AF65-F5344CB8AC3E}">
        <p14:creationId xmlns:p14="http://schemas.microsoft.com/office/powerpoint/2010/main" val="2705285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229600" cy="838200"/>
          </a:xfrm>
        </p:spPr>
        <p:txBody>
          <a:bodyPr/>
          <a:lstStyle/>
          <a:p>
            <a:r>
              <a:rPr lang="en-US" b="1" dirty="0"/>
              <a:t>Doing It All In R (Cont’d)</a:t>
            </a:r>
          </a:p>
        </p:txBody>
      </p:sp>
      <p:pic>
        <p:nvPicPr>
          <p:cNvPr id="2" name="Picture 1"/>
          <p:cNvPicPr>
            <a:picLocks noChangeAspect="1"/>
          </p:cNvPicPr>
          <p:nvPr/>
        </p:nvPicPr>
        <p:blipFill>
          <a:blip r:embed="rId2"/>
          <a:stretch>
            <a:fillRect/>
          </a:stretch>
        </p:blipFill>
        <p:spPr>
          <a:xfrm>
            <a:off x="564918" y="1066800"/>
            <a:ext cx="8014164" cy="2362200"/>
          </a:xfrm>
          <a:prstGeom prst="rect">
            <a:avLst/>
          </a:prstGeom>
        </p:spPr>
      </p:pic>
      <p:grpSp>
        <p:nvGrpSpPr>
          <p:cNvPr id="10" name="Group 9"/>
          <p:cNvGrpSpPr/>
          <p:nvPr/>
        </p:nvGrpSpPr>
        <p:grpSpPr>
          <a:xfrm>
            <a:off x="531724" y="3733800"/>
            <a:ext cx="8076190" cy="2723809"/>
            <a:chOff x="531724" y="3733800"/>
            <a:chExt cx="8076190" cy="2723809"/>
          </a:xfrm>
        </p:grpSpPr>
        <p:pic>
          <p:nvPicPr>
            <p:cNvPr id="4" name="Picture 3"/>
            <p:cNvPicPr>
              <a:picLocks noChangeAspect="1"/>
            </p:cNvPicPr>
            <p:nvPr/>
          </p:nvPicPr>
          <p:blipFill>
            <a:blip r:embed="rId3"/>
            <a:stretch>
              <a:fillRect/>
            </a:stretch>
          </p:blipFill>
          <p:spPr>
            <a:xfrm>
              <a:off x="531724" y="3733800"/>
              <a:ext cx="8076190" cy="2723809"/>
            </a:xfrm>
            <a:prstGeom prst="rect">
              <a:avLst/>
            </a:prstGeom>
          </p:spPr>
        </p:pic>
        <p:sp>
          <p:nvSpPr>
            <p:cNvPr id="7" name="TextBox 6"/>
            <p:cNvSpPr txBox="1"/>
            <p:nvPr/>
          </p:nvSpPr>
          <p:spPr>
            <a:xfrm>
              <a:off x="2271584" y="4191000"/>
              <a:ext cx="2362200" cy="381000"/>
            </a:xfrm>
            <a:prstGeom prst="rect">
              <a:avLst/>
            </a:prstGeom>
            <a:noFill/>
          </p:spPr>
          <p:txBody>
            <a:bodyPr wrap="square" rtlCol="0">
              <a:spAutoFit/>
            </a:bodyPr>
            <a:lstStyle/>
            <a:p>
              <a:r>
                <a:rPr lang="en-US" dirty="0"/>
                <a:t>Elbow at k = 3</a:t>
              </a:r>
            </a:p>
          </p:txBody>
        </p:sp>
        <p:cxnSp>
          <p:nvCxnSpPr>
            <p:cNvPr id="9" name="Straight Arrow Connector 8"/>
            <p:cNvCxnSpPr/>
            <p:nvPr/>
          </p:nvCxnSpPr>
          <p:spPr>
            <a:xfrm flipH="1">
              <a:off x="2286000" y="4572000"/>
              <a:ext cx="762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32153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229600" cy="838200"/>
          </a:xfrm>
        </p:spPr>
        <p:txBody>
          <a:bodyPr/>
          <a:lstStyle/>
          <a:p>
            <a:r>
              <a:rPr lang="en-US" b="1" dirty="0"/>
              <a:t>Doing It All In R (Cont’d)</a:t>
            </a:r>
          </a:p>
        </p:txBody>
      </p:sp>
      <p:pic>
        <p:nvPicPr>
          <p:cNvPr id="3" name="Picture 2"/>
          <p:cNvPicPr>
            <a:picLocks noChangeAspect="1"/>
          </p:cNvPicPr>
          <p:nvPr/>
        </p:nvPicPr>
        <p:blipFill>
          <a:blip r:embed="rId2"/>
          <a:stretch>
            <a:fillRect/>
          </a:stretch>
        </p:blipFill>
        <p:spPr>
          <a:xfrm>
            <a:off x="335386" y="1066800"/>
            <a:ext cx="8473228" cy="5257800"/>
          </a:xfrm>
          <a:prstGeom prst="rect">
            <a:avLst/>
          </a:prstGeom>
        </p:spPr>
      </p:pic>
    </p:spTree>
    <p:extLst>
      <p:ext uri="{BB962C8B-B14F-4D97-AF65-F5344CB8AC3E}">
        <p14:creationId xmlns:p14="http://schemas.microsoft.com/office/powerpoint/2010/main" val="767777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229600" cy="838200"/>
          </a:xfrm>
        </p:spPr>
        <p:txBody>
          <a:bodyPr/>
          <a:lstStyle/>
          <a:p>
            <a:r>
              <a:rPr lang="en-US" b="1" dirty="0"/>
              <a:t>Doing It All In R (Cont’d)</a:t>
            </a:r>
          </a:p>
        </p:txBody>
      </p:sp>
      <p:pic>
        <p:nvPicPr>
          <p:cNvPr id="2" name="Picture 1"/>
          <p:cNvPicPr>
            <a:picLocks noChangeAspect="1"/>
          </p:cNvPicPr>
          <p:nvPr/>
        </p:nvPicPr>
        <p:blipFill>
          <a:blip r:embed="rId2"/>
          <a:stretch>
            <a:fillRect/>
          </a:stretch>
        </p:blipFill>
        <p:spPr>
          <a:xfrm>
            <a:off x="1540828" y="1295400"/>
            <a:ext cx="6062343" cy="1445028"/>
          </a:xfrm>
          <a:prstGeom prst="rect">
            <a:avLst/>
          </a:prstGeom>
        </p:spPr>
      </p:pic>
      <p:pic>
        <p:nvPicPr>
          <p:cNvPr id="4" name="Picture 3"/>
          <p:cNvPicPr>
            <a:picLocks noChangeAspect="1"/>
          </p:cNvPicPr>
          <p:nvPr/>
        </p:nvPicPr>
        <p:blipFill>
          <a:blip r:embed="rId3"/>
          <a:stretch>
            <a:fillRect/>
          </a:stretch>
        </p:blipFill>
        <p:spPr>
          <a:xfrm>
            <a:off x="2505332" y="2971800"/>
            <a:ext cx="4133333" cy="2961905"/>
          </a:xfrm>
          <a:prstGeom prst="rect">
            <a:avLst/>
          </a:prstGeom>
        </p:spPr>
      </p:pic>
      <p:sp>
        <p:nvSpPr>
          <p:cNvPr id="6" name="TextBox 5"/>
          <p:cNvSpPr txBox="1"/>
          <p:nvPr/>
        </p:nvSpPr>
        <p:spPr>
          <a:xfrm>
            <a:off x="0" y="6165077"/>
            <a:ext cx="91440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Ignore the instances where the suggested number of clusters is 0 or 1: it’s not very helpful to us.</a:t>
            </a:r>
          </a:p>
        </p:txBody>
      </p:sp>
    </p:spTree>
    <p:extLst>
      <p:ext uri="{BB962C8B-B14F-4D97-AF65-F5344CB8AC3E}">
        <p14:creationId xmlns:p14="http://schemas.microsoft.com/office/powerpoint/2010/main" val="296885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6200"/>
            <a:ext cx="8229600" cy="838200"/>
          </a:xfrm>
        </p:spPr>
        <p:txBody>
          <a:bodyPr/>
          <a:lstStyle/>
          <a:p>
            <a:r>
              <a:rPr lang="en-US" b="1" dirty="0"/>
              <a:t>Doing It All In R (Cont’d)</a:t>
            </a:r>
          </a:p>
        </p:txBody>
      </p:sp>
      <p:grpSp>
        <p:nvGrpSpPr>
          <p:cNvPr id="8" name="Group 7"/>
          <p:cNvGrpSpPr/>
          <p:nvPr/>
        </p:nvGrpSpPr>
        <p:grpSpPr>
          <a:xfrm>
            <a:off x="131428" y="990600"/>
            <a:ext cx="8877023" cy="5791200"/>
            <a:chOff x="131428" y="990600"/>
            <a:chExt cx="8877023" cy="5791200"/>
          </a:xfrm>
        </p:grpSpPr>
        <p:pic>
          <p:nvPicPr>
            <p:cNvPr id="3" name="Picture 2"/>
            <p:cNvPicPr>
              <a:picLocks noChangeAspect="1"/>
            </p:cNvPicPr>
            <p:nvPr/>
          </p:nvPicPr>
          <p:blipFill>
            <a:blip r:embed="rId2"/>
            <a:stretch>
              <a:fillRect/>
            </a:stretch>
          </p:blipFill>
          <p:spPr>
            <a:xfrm>
              <a:off x="135548" y="990600"/>
              <a:ext cx="8872903" cy="4267200"/>
            </a:xfrm>
            <a:prstGeom prst="rect">
              <a:avLst/>
            </a:prstGeom>
          </p:spPr>
        </p:pic>
        <p:pic>
          <p:nvPicPr>
            <p:cNvPr id="7" name="Picture 6"/>
            <p:cNvPicPr>
              <a:picLocks noChangeAspect="1"/>
            </p:cNvPicPr>
            <p:nvPr/>
          </p:nvPicPr>
          <p:blipFill>
            <a:blip r:embed="rId3"/>
            <a:stretch>
              <a:fillRect/>
            </a:stretch>
          </p:blipFill>
          <p:spPr>
            <a:xfrm>
              <a:off x="131428" y="5288692"/>
              <a:ext cx="7131417" cy="1493108"/>
            </a:xfrm>
            <a:prstGeom prst="rect">
              <a:avLst/>
            </a:prstGeom>
          </p:spPr>
        </p:pic>
      </p:grpSp>
    </p:spTree>
    <p:extLst>
      <p:ext uri="{BB962C8B-B14F-4D97-AF65-F5344CB8AC3E}">
        <p14:creationId xmlns:p14="http://schemas.microsoft.com/office/powerpoint/2010/main" val="1502104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1641"/>
            <a:ext cx="9144000" cy="762000"/>
          </a:xfrm>
        </p:spPr>
        <p:txBody>
          <a:bodyPr>
            <a:normAutofit/>
          </a:bodyPr>
          <a:lstStyle/>
          <a:p>
            <a:r>
              <a:rPr lang="en-US" b="1" dirty="0"/>
              <a:t>Example: ESRI Tapestry Data </a:t>
            </a:r>
          </a:p>
        </p:txBody>
      </p:sp>
      <p:grpSp>
        <p:nvGrpSpPr>
          <p:cNvPr id="6" name="Group 5"/>
          <p:cNvGrpSpPr/>
          <p:nvPr/>
        </p:nvGrpSpPr>
        <p:grpSpPr>
          <a:xfrm>
            <a:off x="0" y="1828800"/>
            <a:ext cx="9087345" cy="4953000"/>
            <a:chOff x="0" y="1995714"/>
            <a:chExt cx="9087345" cy="4862286"/>
          </a:xfrm>
        </p:grpSpPr>
        <p:pic>
          <p:nvPicPr>
            <p:cNvPr id="4" name="Picture 3"/>
            <p:cNvPicPr>
              <a:picLocks noChangeAspect="1"/>
            </p:cNvPicPr>
            <p:nvPr/>
          </p:nvPicPr>
          <p:blipFill>
            <a:blip r:embed="rId2"/>
            <a:stretch>
              <a:fillRect/>
            </a:stretch>
          </p:blipFill>
          <p:spPr>
            <a:xfrm>
              <a:off x="0" y="1995714"/>
              <a:ext cx="6805786" cy="4862286"/>
            </a:xfrm>
            <a:prstGeom prst="rect">
              <a:avLst/>
            </a:prstGeom>
          </p:spPr>
        </p:pic>
        <p:pic>
          <p:nvPicPr>
            <p:cNvPr id="5" name="Picture 4"/>
            <p:cNvPicPr>
              <a:picLocks noChangeAspect="1"/>
            </p:cNvPicPr>
            <p:nvPr/>
          </p:nvPicPr>
          <p:blipFill>
            <a:blip r:embed="rId3"/>
            <a:stretch>
              <a:fillRect/>
            </a:stretch>
          </p:blipFill>
          <p:spPr>
            <a:xfrm>
              <a:off x="6172200" y="4382019"/>
              <a:ext cx="2915145" cy="2475981"/>
            </a:xfrm>
            <a:prstGeom prst="rect">
              <a:avLst/>
            </a:prstGeom>
          </p:spPr>
        </p:pic>
      </p:grpSp>
      <p:sp>
        <p:nvSpPr>
          <p:cNvPr id="7" name="Rectangle 6"/>
          <p:cNvSpPr/>
          <p:nvPr/>
        </p:nvSpPr>
        <p:spPr>
          <a:xfrm>
            <a:off x="0" y="6553200"/>
            <a:ext cx="8153400" cy="307777"/>
          </a:xfrm>
          <a:prstGeom prst="rect">
            <a:avLst/>
          </a:prstGeom>
        </p:spPr>
        <p:txBody>
          <a:bodyPr wrap="square">
            <a:spAutoFit/>
          </a:bodyPr>
          <a:lstStyle/>
          <a:p>
            <a:r>
              <a:rPr lang="en-US" sz="1400" dirty="0">
                <a:latin typeface="+mj-lt"/>
              </a:rPr>
              <a:t>Source: </a:t>
            </a:r>
            <a:r>
              <a:rPr lang="en-US" sz="1400" dirty="0">
                <a:latin typeface="+mj-lt"/>
                <a:hlinkClick r:id="rId4"/>
              </a:rPr>
              <a:t>http://www.esri.com/library/whitepapers/pdfs/community-tapestry.pdf</a:t>
            </a:r>
            <a:r>
              <a:rPr lang="en-US" sz="1400" dirty="0">
                <a:latin typeface="+mj-lt"/>
              </a:rPr>
              <a:t> </a:t>
            </a:r>
          </a:p>
        </p:txBody>
      </p:sp>
      <p:sp>
        <p:nvSpPr>
          <p:cNvPr id="8" name="TextBox 7"/>
          <p:cNvSpPr txBox="1"/>
          <p:nvPr/>
        </p:nvSpPr>
        <p:spPr>
          <a:xfrm>
            <a:off x="0" y="1048055"/>
            <a:ext cx="9144000" cy="646331"/>
          </a:xfrm>
          <a:prstGeom prst="rect">
            <a:avLst/>
          </a:prstGeom>
          <a:noFill/>
        </p:spPr>
        <p:txBody>
          <a:bodyPr wrap="square" rtlCol="0">
            <a:spAutoFit/>
          </a:bodyPr>
          <a:lstStyle/>
          <a:p>
            <a:r>
              <a:rPr lang="en-US" b="1" dirty="0"/>
              <a:t>Goal: </a:t>
            </a:r>
            <a:r>
              <a:rPr lang="en-US" dirty="0"/>
              <a:t>to classify US consumers into many different </a:t>
            </a:r>
            <a:r>
              <a:rPr lang="en-US" b="1" dirty="0"/>
              <a:t>clusters</a:t>
            </a:r>
            <a:r>
              <a:rPr lang="en-US" dirty="0"/>
              <a:t> based on socioeconomic &amp; demographic data from the US Census</a:t>
            </a:r>
          </a:p>
        </p:txBody>
      </p:sp>
    </p:spTree>
    <p:extLst>
      <p:ext uri="{BB962C8B-B14F-4D97-AF65-F5344CB8AC3E}">
        <p14:creationId xmlns:p14="http://schemas.microsoft.com/office/powerpoint/2010/main" val="4037726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Hierarchical Clustering</a:t>
            </a:r>
          </a:p>
        </p:txBody>
      </p:sp>
      <p:sp>
        <p:nvSpPr>
          <p:cNvPr id="3" name="Content Placeholder 2"/>
          <p:cNvSpPr>
            <a:spLocks noGrp="1"/>
          </p:cNvSpPr>
          <p:nvPr>
            <p:ph idx="1"/>
          </p:nvPr>
        </p:nvSpPr>
        <p:spPr>
          <a:xfrm>
            <a:off x="0" y="1417638"/>
            <a:ext cx="9144000" cy="5440362"/>
          </a:xfrm>
        </p:spPr>
        <p:txBody>
          <a:bodyPr>
            <a:normAutofit/>
          </a:bodyPr>
          <a:lstStyle/>
          <a:p>
            <a:r>
              <a:rPr lang="en-US" dirty="0"/>
              <a:t>Again, method doesn’t have some of the limitations of k-means</a:t>
            </a:r>
          </a:p>
          <a:p>
            <a:r>
              <a:rPr lang="en-US" dirty="0"/>
              <a:t>However, it works well with smaller data sets and not so well with larger data sets</a:t>
            </a:r>
          </a:p>
          <a:p>
            <a:r>
              <a:rPr lang="en-US" dirty="0"/>
              <a:t>You do not need to input the number of clusters: any number of clusters may be chosen based on a </a:t>
            </a:r>
            <a:r>
              <a:rPr lang="en-US" i="1" dirty="0" err="1"/>
              <a:t>dendrogram</a:t>
            </a:r>
            <a:r>
              <a:rPr lang="en-US" dirty="0"/>
              <a:t>, or a cluster tree</a:t>
            </a:r>
          </a:p>
          <a:p>
            <a:r>
              <a:rPr lang="en-US" dirty="0"/>
              <a:t>More on hierarchical (agglomerative) clustering: </a:t>
            </a:r>
            <a:r>
              <a:rPr lang="en-US" dirty="0">
                <a:hlinkClick r:id="rId2"/>
              </a:rPr>
              <a:t>https://www.youtube.com/watch?v=XJ3194AmH40</a:t>
            </a:r>
            <a:r>
              <a:rPr lang="en-US" dirty="0"/>
              <a:t> </a:t>
            </a:r>
          </a:p>
        </p:txBody>
      </p:sp>
    </p:spTree>
    <p:extLst>
      <p:ext uri="{BB962C8B-B14F-4D97-AF65-F5344CB8AC3E}">
        <p14:creationId xmlns:p14="http://schemas.microsoft.com/office/powerpoint/2010/main" val="3884096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b="1" dirty="0"/>
              <a:t>Find 2 Points Closest To Each Other    (1 &amp; 2)</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6375"/>
            <a:ext cx="9144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5105400" y="1752600"/>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105400" y="4419600"/>
            <a:ext cx="403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6866" y="4419600"/>
            <a:ext cx="0" cy="2157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rot="16200000">
            <a:off x="-405884" y="5130284"/>
            <a:ext cx="1181100" cy="369332"/>
          </a:xfrm>
          <a:prstGeom prst="rect">
            <a:avLst/>
          </a:prstGeom>
          <a:noFill/>
        </p:spPr>
        <p:txBody>
          <a:bodyPr wrap="square" rtlCol="0">
            <a:spAutoFit/>
          </a:bodyPr>
          <a:lstStyle/>
          <a:p>
            <a:r>
              <a:rPr lang="en-US" b="1" dirty="0"/>
              <a:t># Clusters</a:t>
            </a:r>
          </a:p>
        </p:txBody>
      </p:sp>
      <p:cxnSp>
        <p:nvCxnSpPr>
          <p:cNvPr id="9" name="Straight Arrow Connector 8"/>
          <p:cNvCxnSpPr/>
          <p:nvPr/>
        </p:nvCxnSpPr>
        <p:spPr>
          <a:xfrm flipV="1">
            <a:off x="5334000" y="4548188"/>
            <a:ext cx="0" cy="19288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rot="16200000">
            <a:off x="4990416" y="5189428"/>
            <a:ext cx="1181100" cy="646331"/>
          </a:xfrm>
          <a:prstGeom prst="rect">
            <a:avLst/>
          </a:prstGeom>
          <a:noFill/>
        </p:spPr>
        <p:txBody>
          <a:bodyPr wrap="square" rtlCol="0">
            <a:spAutoFit/>
          </a:bodyPr>
          <a:lstStyle/>
          <a:p>
            <a:pPr algn="ctr"/>
            <a:r>
              <a:rPr lang="en-US" b="1" dirty="0"/>
              <a:t>Distance Threshold</a:t>
            </a:r>
          </a:p>
        </p:txBody>
      </p:sp>
      <p:sp>
        <p:nvSpPr>
          <p:cNvPr id="12" name="TextBox 11"/>
          <p:cNvSpPr txBox="1"/>
          <p:nvPr/>
        </p:nvSpPr>
        <p:spPr>
          <a:xfrm>
            <a:off x="369332" y="4202668"/>
            <a:ext cx="4202668" cy="369332"/>
          </a:xfrm>
          <a:prstGeom prst="rect">
            <a:avLst/>
          </a:prstGeom>
          <a:noFill/>
        </p:spPr>
        <p:txBody>
          <a:bodyPr wrap="square" rtlCol="0">
            <a:spAutoFit/>
          </a:bodyPr>
          <a:lstStyle/>
          <a:p>
            <a:pPr algn="ctr"/>
            <a:r>
              <a:rPr lang="en-US" b="1" i="1" u="sng" dirty="0" err="1"/>
              <a:t>Dendrogram</a:t>
            </a:r>
            <a:endParaRPr lang="en-US" b="1" i="1" u="sng" dirty="0"/>
          </a:p>
        </p:txBody>
      </p:sp>
    </p:spTree>
    <p:extLst>
      <p:ext uri="{BB962C8B-B14F-4D97-AF65-F5344CB8AC3E}">
        <p14:creationId xmlns:p14="http://schemas.microsoft.com/office/powerpoint/2010/main" val="13436104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6375"/>
            <a:ext cx="9144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Straight Arrow Connector 14"/>
          <p:cNvCxnSpPr/>
          <p:nvPr/>
        </p:nvCxnSpPr>
        <p:spPr>
          <a:xfrm flipV="1">
            <a:off x="5105400" y="1752600"/>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05400" y="4419600"/>
            <a:ext cx="403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6866" y="4419600"/>
            <a:ext cx="0" cy="2157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rot="16200000">
            <a:off x="-405884" y="5130284"/>
            <a:ext cx="1181100" cy="369332"/>
          </a:xfrm>
          <a:prstGeom prst="rect">
            <a:avLst/>
          </a:prstGeom>
          <a:noFill/>
        </p:spPr>
        <p:txBody>
          <a:bodyPr wrap="square" rtlCol="0">
            <a:spAutoFit/>
          </a:bodyPr>
          <a:lstStyle/>
          <a:p>
            <a:r>
              <a:rPr lang="en-US" b="1" dirty="0"/>
              <a:t># Clusters</a:t>
            </a:r>
          </a:p>
        </p:txBody>
      </p:sp>
      <p:cxnSp>
        <p:nvCxnSpPr>
          <p:cNvPr id="19" name="Straight Arrow Connector 18"/>
          <p:cNvCxnSpPr/>
          <p:nvPr/>
        </p:nvCxnSpPr>
        <p:spPr>
          <a:xfrm flipV="1">
            <a:off x="5334000" y="4548188"/>
            <a:ext cx="0" cy="19288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rot="16200000">
            <a:off x="4990416" y="5189428"/>
            <a:ext cx="1181100" cy="646331"/>
          </a:xfrm>
          <a:prstGeom prst="rect">
            <a:avLst/>
          </a:prstGeom>
          <a:noFill/>
        </p:spPr>
        <p:txBody>
          <a:bodyPr wrap="square" rtlCol="0">
            <a:spAutoFit/>
          </a:bodyPr>
          <a:lstStyle/>
          <a:p>
            <a:pPr algn="ctr"/>
            <a:r>
              <a:rPr lang="en-US" b="1" dirty="0"/>
              <a:t>Distance Threshold</a:t>
            </a:r>
          </a:p>
        </p:txBody>
      </p:sp>
      <p:sp>
        <p:nvSpPr>
          <p:cNvPr id="21" name="TextBox 20"/>
          <p:cNvSpPr txBox="1"/>
          <p:nvPr/>
        </p:nvSpPr>
        <p:spPr>
          <a:xfrm>
            <a:off x="369332" y="4202668"/>
            <a:ext cx="4202668" cy="369332"/>
          </a:xfrm>
          <a:prstGeom prst="rect">
            <a:avLst/>
          </a:prstGeom>
          <a:noFill/>
        </p:spPr>
        <p:txBody>
          <a:bodyPr wrap="square" rtlCol="0">
            <a:spAutoFit/>
          </a:bodyPr>
          <a:lstStyle/>
          <a:p>
            <a:pPr algn="ctr"/>
            <a:r>
              <a:rPr lang="en-US" b="1" i="1" u="sng" dirty="0" err="1"/>
              <a:t>Dendrogram</a:t>
            </a:r>
            <a:endParaRPr lang="en-US" b="1" i="1" u="sng" dirty="0"/>
          </a:p>
        </p:txBody>
      </p:sp>
      <p:sp>
        <p:nvSpPr>
          <p:cNvPr id="12" name="Title 1"/>
          <p:cNvSpPr>
            <a:spLocks noGrp="1"/>
          </p:cNvSpPr>
          <p:nvPr>
            <p:ph type="title"/>
          </p:nvPr>
        </p:nvSpPr>
        <p:spPr>
          <a:xfrm>
            <a:off x="0" y="274638"/>
            <a:ext cx="9144000" cy="1143000"/>
          </a:xfrm>
        </p:spPr>
        <p:txBody>
          <a:bodyPr>
            <a:noAutofit/>
          </a:bodyPr>
          <a:lstStyle/>
          <a:p>
            <a:r>
              <a:rPr lang="en-US" b="1" dirty="0"/>
              <a:t>Find the Next 2 Points Closest to Each Other</a:t>
            </a:r>
          </a:p>
        </p:txBody>
      </p:sp>
    </p:spTree>
    <p:extLst>
      <p:ext uri="{BB962C8B-B14F-4D97-AF65-F5344CB8AC3E}">
        <p14:creationId xmlns:p14="http://schemas.microsoft.com/office/powerpoint/2010/main" val="2803821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6375"/>
            <a:ext cx="9144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V="1">
            <a:off x="5105400" y="1752600"/>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105400" y="4419600"/>
            <a:ext cx="403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6866" y="4419600"/>
            <a:ext cx="0" cy="2157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rot="16200000">
            <a:off x="-405884" y="5130284"/>
            <a:ext cx="1181100" cy="369332"/>
          </a:xfrm>
          <a:prstGeom prst="rect">
            <a:avLst/>
          </a:prstGeom>
          <a:noFill/>
        </p:spPr>
        <p:txBody>
          <a:bodyPr wrap="square" rtlCol="0">
            <a:spAutoFit/>
          </a:bodyPr>
          <a:lstStyle/>
          <a:p>
            <a:r>
              <a:rPr lang="en-US" b="1" dirty="0"/>
              <a:t># Clusters</a:t>
            </a:r>
          </a:p>
        </p:txBody>
      </p:sp>
      <p:cxnSp>
        <p:nvCxnSpPr>
          <p:cNvPr id="11" name="Straight Arrow Connector 10"/>
          <p:cNvCxnSpPr/>
          <p:nvPr/>
        </p:nvCxnSpPr>
        <p:spPr>
          <a:xfrm flipV="1">
            <a:off x="5334000" y="4548188"/>
            <a:ext cx="0" cy="19288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rot="16200000">
            <a:off x="4990416" y="5189428"/>
            <a:ext cx="1181100" cy="646331"/>
          </a:xfrm>
          <a:prstGeom prst="rect">
            <a:avLst/>
          </a:prstGeom>
          <a:noFill/>
        </p:spPr>
        <p:txBody>
          <a:bodyPr wrap="square" rtlCol="0">
            <a:spAutoFit/>
          </a:bodyPr>
          <a:lstStyle/>
          <a:p>
            <a:pPr algn="ctr"/>
            <a:r>
              <a:rPr lang="en-US" b="1" dirty="0"/>
              <a:t>Distance Threshold</a:t>
            </a:r>
          </a:p>
        </p:txBody>
      </p:sp>
      <p:sp>
        <p:nvSpPr>
          <p:cNvPr id="13" name="TextBox 12"/>
          <p:cNvSpPr txBox="1"/>
          <p:nvPr/>
        </p:nvSpPr>
        <p:spPr>
          <a:xfrm>
            <a:off x="369332" y="4202668"/>
            <a:ext cx="4202668" cy="369332"/>
          </a:xfrm>
          <a:prstGeom prst="rect">
            <a:avLst/>
          </a:prstGeom>
          <a:noFill/>
        </p:spPr>
        <p:txBody>
          <a:bodyPr wrap="square" rtlCol="0">
            <a:spAutoFit/>
          </a:bodyPr>
          <a:lstStyle/>
          <a:p>
            <a:pPr algn="ctr"/>
            <a:r>
              <a:rPr lang="en-US" b="1" i="1" u="sng" dirty="0" err="1"/>
              <a:t>Dendrogram</a:t>
            </a:r>
            <a:endParaRPr lang="en-US" b="1" i="1" u="sng" dirty="0"/>
          </a:p>
        </p:txBody>
      </p:sp>
      <p:sp>
        <p:nvSpPr>
          <p:cNvPr id="14" name="Title 1"/>
          <p:cNvSpPr>
            <a:spLocks noGrp="1"/>
          </p:cNvSpPr>
          <p:nvPr>
            <p:ph type="title"/>
          </p:nvPr>
        </p:nvSpPr>
        <p:spPr>
          <a:xfrm>
            <a:off x="0" y="274638"/>
            <a:ext cx="9144000" cy="1143000"/>
          </a:xfrm>
        </p:spPr>
        <p:txBody>
          <a:bodyPr>
            <a:normAutofit/>
          </a:bodyPr>
          <a:lstStyle/>
          <a:p>
            <a:r>
              <a:rPr lang="en-US" b="1" dirty="0"/>
              <a:t>And the Next 2 Points</a:t>
            </a:r>
          </a:p>
        </p:txBody>
      </p:sp>
    </p:spTree>
    <p:extLst>
      <p:ext uri="{BB962C8B-B14F-4D97-AF65-F5344CB8AC3E}">
        <p14:creationId xmlns:p14="http://schemas.microsoft.com/office/powerpoint/2010/main" val="21589974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6375"/>
            <a:ext cx="9144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V="1">
            <a:off x="5105400" y="1752600"/>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105400" y="4419600"/>
            <a:ext cx="403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6866" y="4419600"/>
            <a:ext cx="0" cy="2157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rot="16200000">
            <a:off x="-405884" y="5130284"/>
            <a:ext cx="1181100" cy="369332"/>
          </a:xfrm>
          <a:prstGeom prst="rect">
            <a:avLst/>
          </a:prstGeom>
          <a:noFill/>
        </p:spPr>
        <p:txBody>
          <a:bodyPr wrap="square" rtlCol="0">
            <a:spAutoFit/>
          </a:bodyPr>
          <a:lstStyle/>
          <a:p>
            <a:r>
              <a:rPr lang="en-US" b="1" dirty="0"/>
              <a:t># Clusters</a:t>
            </a:r>
          </a:p>
        </p:txBody>
      </p:sp>
      <p:cxnSp>
        <p:nvCxnSpPr>
          <p:cNvPr id="12" name="Straight Arrow Connector 11"/>
          <p:cNvCxnSpPr/>
          <p:nvPr/>
        </p:nvCxnSpPr>
        <p:spPr>
          <a:xfrm flipV="1">
            <a:off x="5334000" y="4548188"/>
            <a:ext cx="0" cy="19288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rot="16200000">
            <a:off x="4990416" y="5189428"/>
            <a:ext cx="1181100" cy="646331"/>
          </a:xfrm>
          <a:prstGeom prst="rect">
            <a:avLst/>
          </a:prstGeom>
          <a:noFill/>
        </p:spPr>
        <p:txBody>
          <a:bodyPr wrap="square" rtlCol="0">
            <a:spAutoFit/>
          </a:bodyPr>
          <a:lstStyle/>
          <a:p>
            <a:pPr algn="ctr"/>
            <a:r>
              <a:rPr lang="en-US" b="1" dirty="0"/>
              <a:t>Distance Threshold</a:t>
            </a:r>
          </a:p>
        </p:txBody>
      </p:sp>
      <p:sp>
        <p:nvSpPr>
          <p:cNvPr id="14" name="TextBox 13"/>
          <p:cNvSpPr txBox="1"/>
          <p:nvPr/>
        </p:nvSpPr>
        <p:spPr>
          <a:xfrm>
            <a:off x="369332" y="4202668"/>
            <a:ext cx="4202668" cy="369332"/>
          </a:xfrm>
          <a:prstGeom prst="rect">
            <a:avLst/>
          </a:prstGeom>
          <a:noFill/>
        </p:spPr>
        <p:txBody>
          <a:bodyPr wrap="square" rtlCol="0">
            <a:spAutoFit/>
          </a:bodyPr>
          <a:lstStyle/>
          <a:p>
            <a:pPr algn="ctr"/>
            <a:r>
              <a:rPr lang="en-US" b="1" i="1" u="sng" dirty="0" err="1"/>
              <a:t>Dendrogram</a:t>
            </a:r>
            <a:endParaRPr lang="en-US" b="1" i="1" u="sng" dirty="0"/>
          </a:p>
        </p:txBody>
      </p:sp>
      <p:sp>
        <p:nvSpPr>
          <p:cNvPr id="15" name="Title 1"/>
          <p:cNvSpPr>
            <a:spLocks noGrp="1"/>
          </p:cNvSpPr>
          <p:nvPr>
            <p:ph type="title"/>
          </p:nvPr>
        </p:nvSpPr>
        <p:spPr>
          <a:xfrm>
            <a:off x="0" y="274638"/>
            <a:ext cx="9144000" cy="1143000"/>
          </a:xfrm>
        </p:spPr>
        <p:txBody>
          <a:bodyPr>
            <a:normAutofit/>
          </a:bodyPr>
          <a:lstStyle/>
          <a:p>
            <a:r>
              <a:rPr lang="en-US" b="1" dirty="0"/>
              <a:t>And So On…</a:t>
            </a:r>
          </a:p>
        </p:txBody>
      </p:sp>
    </p:spTree>
    <p:extLst>
      <p:ext uri="{BB962C8B-B14F-4D97-AF65-F5344CB8AC3E}">
        <p14:creationId xmlns:p14="http://schemas.microsoft.com/office/powerpoint/2010/main" val="2750370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 y="1476375"/>
            <a:ext cx="9144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5105400" y="1752600"/>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105400" y="4419600"/>
            <a:ext cx="403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6866" y="4419600"/>
            <a:ext cx="0" cy="2157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 name="TextBox 7"/>
          <p:cNvSpPr txBox="1"/>
          <p:nvPr/>
        </p:nvSpPr>
        <p:spPr>
          <a:xfrm rot="16200000">
            <a:off x="-405884" y="5130284"/>
            <a:ext cx="1181100" cy="369332"/>
          </a:xfrm>
          <a:prstGeom prst="rect">
            <a:avLst/>
          </a:prstGeom>
          <a:noFill/>
        </p:spPr>
        <p:txBody>
          <a:bodyPr wrap="square" rtlCol="0">
            <a:spAutoFit/>
          </a:bodyPr>
          <a:lstStyle/>
          <a:p>
            <a:r>
              <a:rPr lang="en-US" b="1" dirty="0"/>
              <a:t># Clusters</a:t>
            </a:r>
          </a:p>
        </p:txBody>
      </p:sp>
      <p:cxnSp>
        <p:nvCxnSpPr>
          <p:cNvPr id="9" name="Straight Arrow Connector 8"/>
          <p:cNvCxnSpPr/>
          <p:nvPr/>
        </p:nvCxnSpPr>
        <p:spPr>
          <a:xfrm flipV="1">
            <a:off x="5334000" y="4548188"/>
            <a:ext cx="0" cy="19288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rot="16200000">
            <a:off x="4990416" y="5189428"/>
            <a:ext cx="1181100" cy="646331"/>
          </a:xfrm>
          <a:prstGeom prst="rect">
            <a:avLst/>
          </a:prstGeom>
          <a:noFill/>
        </p:spPr>
        <p:txBody>
          <a:bodyPr wrap="square" rtlCol="0">
            <a:spAutoFit/>
          </a:bodyPr>
          <a:lstStyle/>
          <a:p>
            <a:pPr algn="ctr"/>
            <a:r>
              <a:rPr lang="en-US" b="1" dirty="0"/>
              <a:t>Distance Threshold</a:t>
            </a:r>
          </a:p>
        </p:txBody>
      </p:sp>
      <p:sp>
        <p:nvSpPr>
          <p:cNvPr id="11" name="TextBox 10"/>
          <p:cNvSpPr txBox="1"/>
          <p:nvPr/>
        </p:nvSpPr>
        <p:spPr>
          <a:xfrm>
            <a:off x="369332" y="4202668"/>
            <a:ext cx="4202668" cy="369332"/>
          </a:xfrm>
          <a:prstGeom prst="rect">
            <a:avLst/>
          </a:prstGeom>
          <a:noFill/>
        </p:spPr>
        <p:txBody>
          <a:bodyPr wrap="square" rtlCol="0">
            <a:spAutoFit/>
          </a:bodyPr>
          <a:lstStyle/>
          <a:p>
            <a:pPr algn="ctr"/>
            <a:r>
              <a:rPr lang="en-US" b="1" i="1" u="sng" dirty="0" err="1"/>
              <a:t>Dendrogram</a:t>
            </a:r>
            <a:endParaRPr lang="en-US" b="1" i="1" u="sng" dirty="0"/>
          </a:p>
        </p:txBody>
      </p:sp>
      <p:sp>
        <p:nvSpPr>
          <p:cNvPr id="12" name="Title 1"/>
          <p:cNvSpPr>
            <a:spLocks noGrp="1"/>
          </p:cNvSpPr>
          <p:nvPr>
            <p:ph type="title"/>
          </p:nvPr>
        </p:nvSpPr>
        <p:spPr>
          <a:xfrm>
            <a:off x="0" y="274638"/>
            <a:ext cx="9144000" cy="1143000"/>
          </a:xfrm>
        </p:spPr>
        <p:txBody>
          <a:bodyPr>
            <a:normAutofit/>
          </a:bodyPr>
          <a:lstStyle/>
          <a:p>
            <a:r>
              <a:rPr lang="en-US" b="1" dirty="0"/>
              <a:t>And So On…</a:t>
            </a:r>
          </a:p>
        </p:txBody>
      </p:sp>
    </p:spTree>
    <p:extLst>
      <p:ext uri="{BB962C8B-B14F-4D97-AF65-F5344CB8AC3E}">
        <p14:creationId xmlns:p14="http://schemas.microsoft.com/office/powerpoint/2010/main" val="23505948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6375"/>
            <a:ext cx="9144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a:off x="56866" y="4419600"/>
            <a:ext cx="0" cy="2157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 name="TextBox 6"/>
          <p:cNvSpPr txBox="1"/>
          <p:nvPr/>
        </p:nvSpPr>
        <p:spPr>
          <a:xfrm rot="16200000">
            <a:off x="-405884" y="5130284"/>
            <a:ext cx="1181100" cy="369332"/>
          </a:xfrm>
          <a:prstGeom prst="rect">
            <a:avLst/>
          </a:prstGeom>
          <a:noFill/>
        </p:spPr>
        <p:txBody>
          <a:bodyPr wrap="square" rtlCol="0">
            <a:spAutoFit/>
          </a:bodyPr>
          <a:lstStyle/>
          <a:p>
            <a:r>
              <a:rPr lang="en-US" b="1" dirty="0"/>
              <a:t># Clusters</a:t>
            </a:r>
          </a:p>
        </p:txBody>
      </p:sp>
      <p:cxnSp>
        <p:nvCxnSpPr>
          <p:cNvPr id="8" name="Straight Arrow Connector 7"/>
          <p:cNvCxnSpPr/>
          <p:nvPr/>
        </p:nvCxnSpPr>
        <p:spPr>
          <a:xfrm flipV="1">
            <a:off x="5334000" y="4548188"/>
            <a:ext cx="0" cy="19288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rot="16200000">
            <a:off x="4990416" y="5189428"/>
            <a:ext cx="1181100" cy="646331"/>
          </a:xfrm>
          <a:prstGeom prst="rect">
            <a:avLst/>
          </a:prstGeom>
          <a:noFill/>
        </p:spPr>
        <p:txBody>
          <a:bodyPr wrap="square" rtlCol="0">
            <a:spAutoFit/>
          </a:bodyPr>
          <a:lstStyle/>
          <a:p>
            <a:pPr algn="ctr"/>
            <a:r>
              <a:rPr lang="en-US" b="1" dirty="0"/>
              <a:t>Distance Threshold</a:t>
            </a:r>
          </a:p>
        </p:txBody>
      </p:sp>
      <p:sp>
        <p:nvSpPr>
          <p:cNvPr id="10" name="TextBox 9"/>
          <p:cNvSpPr txBox="1"/>
          <p:nvPr/>
        </p:nvSpPr>
        <p:spPr>
          <a:xfrm>
            <a:off x="369332" y="4202668"/>
            <a:ext cx="4202668" cy="369332"/>
          </a:xfrm>
          <a:prstGeom prst="rect">
            <a:avLst/>
          </a:prstGeom>
          <a:noFill/>
        </p:spPr>
        <p:txBody>
          <a:bodyPr wrap="square" rtlCol="0">
            <a:spAutoFit/>
          </a:bodyPr>
          <a:lstStyle/>
          <a:p>
            <a:pPr algn="ctr"/>
            <a:r>
              <a:rPr lang="en-US" b="1" i="1" u="sng" dirty="0" err="1"/>
              <a:t>Dendrogram</a:t>
            </a:r>
            <a:endParaRPr lang="en-US" b="1" i="1" u="sng" dirty="0"/>
          </a:p>
        </p:txBody>
      </p:sp>
      <p:cxnSp>
        <p:nvCxnSpPr>
          <p:cNvPr id="11" name="Straight Arrow Connector 10"/>
          <p:cNvCxnSpPr/>
          <p:nvPr/>
        </p:nvCxnSpPr>
        <p:spPr>
          <a:xfrm flipV="1">
            <a:off x="5105400" y="1752600"/>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105400" y="4419600"/>
            <a:ext cx="403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0" y="274638"/>
            <a:ext cx="9144000" cy="1143000"/>
          </a:xfrm>
        </p:spPr>
        <p:txBody>
          <a:bodyPr>
            <a:normAutofit/>
          </a:bodyPr>
          <a:lstStyle/>
          <a:p>
            <a:r>
              <a:rPr lang="en-US" b="1" dirty="0"/>
              <a:t>And So On…</a:t>
            </a:r>
          </a:p>
        </p:txBody>
      </p:sp>
    </p:spTree>
    <p:extLst>
      <p:ext uri="{BB962C8B-B14F-4D97-AF65-F5344CB8AC3E}">
        <p14:creationId xmlns:p14="http://schemas.microsoft.com/office/powerpoint/2010/main" val="1228525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6375"/>
            <a:ext cx="9144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5105400" y="1752600"/>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105400" y="4419600"/>
            <a:ext cx="403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6866" y="4419600"/>
            <a:ext cx="0" cy="21574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rot="16200000">
            <a:off x="-405884" y="5130284"/>
            <a:ext cx="1181100" cy="369332"/>
          </a:xfrm>
          <a:prstGeom prst="rect">
            <a:avLst/>
          </a:prstGeom>
          <a:noFill/>
        </p:spPr>
        <p:txBody>
          <a:bodyPr wrap="square" rtlCol="0">
            <a:spAutoFit/>
          </a:bodyPr>
          <a:lstStyle/>
          <a:p>
            <a:r>
              <a:rPr lang="en-US" b="1" dirty="0"/>
              <a:t># Clusters</a:t>
            </a:r>
          </a:p>
        </p:txBody>
      </p:sp>
      <p:cxnSp>
        <p:nvCxnSpPr>
          <p:cNvPr id="11" name="Straight Arrow Connector 10"/>
          <p:cNvCxnSpPr/>
          <p:nvPr/>
        </p:nvCxnSpPr>
        <p:spPr>
          <a:xfrm flipV="1">
            <a:off x="5334000" y="4548188"/>
            <a:ext cx="0" cy="192881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rot="16200000">
            <a:off x="4990416" y="5189428"/>
            <a:ext cx="1181100" cy="646331"/>
          </a:xfrm>
          <a:prstGeom prst="rect">
            <a:avLst/>
          </a:prstGeom>
          <a:noFill/>
        </p:spPr>
        <p:txBody>
          <a:bodyPr wrap="square" rtlCol="0">
            <a:spAutoFit/>
          </a:bodyPr>
          <a:lstStyle/>
          <a:p>
            <a:pPr algn="ctr"/>
            <a:r>
              <a:rPr lang="en-US" b="1" dirty="0"/>
              <a:t>Distance Threshold</a:t>
            </a:r>
          </a:p>
        </p:txBody>
      </p:sp>
      <p:sp>
        <p:nvSpPr>
          <p:cNvPr id="13" name="TextBox 12"/>
          <p:cNvSpPr txBox="1"/>
          <p:nvPr/>
        </p:nvSpPr>
        <p:spPr>
          <a:xfrm>
            <a:off x="369332" y="4202668"/>
            <a:ext cx="4202668" cy="369332"/>
          </a:xfrm>
          <a:prstGeom prst="rect">
            <a:avLst/>
          </a:prstGeom>
          <a:noFill/>
        </p:spPr>
        <p:txBody>
          <a:bodyPr wrap="square" rtlCol="0">
            <a:spAutoFit/>
          </a:bodyPr>
          <a:lstStyle/>
          <a:p>
            <a:pPr algn="ctr"/>
            <a:r>
              <a:rPr lang="en-US" b="1" i="1" u="sng" dirty="0" err="1"/>
              <a:t>Dendrogram</a:t>
            </a:r>
            <a:endParaRPr lang="en-US" b="1" i="1" u="sng" dirty="0"/>
          </a:p>
        </p:txBody>
      </p:sp>
      <p:sp>
        <p:nvSpPr>
          <p:cNvPr id="14" name="Title 1"/>
          <p:cNvSpPr>
            <a:spLocks noGrp="1"/>
          </p:cNvSpPr>
          <p:nvPr>
            <p:ph type="title"/>
          </p:nvPr>
        </p:nvSpPr>
        <p:spPr>
          <a:xfrm>
            <a:off x="0" y="274638"/>
            <a:ext cx="9144000" cy="1143000"/>
          </a:xfrm>
        </p:spPr>
        <p:txBody>
          <a:bodyPr>
            <a:normAutofit/>
          </a:bodyPr>
          <a:lstStyle/>
          <a:p>
            <a:r>
              <a:rPr lang="en-US" b="1" dirty="0"/>
              <a:t>… Until All Points Are Accounted For</a:t>
            </a:r>
          </a:p>
        </p:txBody>
      </p:sp>
    </p:spTree>
    <p:extLst>
      <p:ext uri="{BB962C8B-B14F-4D97-AF65-F5344CB8AC3E}">
        <p14:creationId xmlns:p14="http://schemas.microsoft.com/office/powerpoint/2010/main" val="14208673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1476374"/>
            <a:ext cx="9144000" cy="5381625"/>
          </a:xfrm>
          <a:prstGeom prst="rect">
            <a:avLst/>
          </a:prstGeom>
        </p:spPr>
      </p:pic>
      <p:sp>
        <p:nvSpPr>
          <p:cNvPr id="2" name="Title 1"/>
          <p:cNvSpPr>
            <a:spLocks noGrp="1"/>
          </p:cNvSpPr>
          <p:nvPr>
            <p:ph type="title"/>
          </p:nvPr>
        </p:nvSpPr>
        <p:spPr>
          <a:xfrm>
            <a:off x="0" y="185736"/>
            <a:ext cx="9144000" cy="1143000"/>
          </a:xfrm>
        </p:spPr>
        <p:txBody>
          <a:bodyPr>
            <a:normAutofit/>
          </a:bodyPr>
          <a:lstStyle/>
          <a:p>
            <a:r>
              <a:rPr lang="en-US" b="1" dirty="0"/>
              <a:t>Imagine We Want a 3 Cluster Solution</a:t>
            </a:r>
          </a:p>
        </p:txBody>
      </p:sp>
      <p:cxnSp>
        <p:nvCxnSpPr>
          <p:cNvPr id="5" name="Straight Arrow Connector 4"/>
          <p:cNvCxnSpPr/>
          <p:nvPr/>
        </p:nvCxnSpPr>
        <p:spPr>
          <a:xfrm flipV="1">
            <a:off x="5105400" y="1752600"/>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105400" y="4419600"/>
            <a:ext cx="403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9332" y="4202668"/>
            <a:ext cx="4202668" cy="369332"/>
          </a:xfrm>
          <a:prstGeom prst="rect">
            <a:avLst/>
          </a:prstGeom>
          <a:noFill/>
        </p:spPr>
        <p:txBody>
          <a:bodyPr wrap="square" rtlCol="0">
            <a:spAutoFit/>
          </a:bodyPr>
          <a:lstStyle/>
          <a:p>
            <a:pPr algn="ctr"/>
            <a:r>
              <a:rPr lang="en-US" b="1" i="1" u="sng" dirty="0" err="1"/>
              <a:t>Dendrogram</a:t>
            </a:r>
            <a:endParaRPr lang="en-US" b="1" i="1" u="sng" dirty="0"/>
          </a:p>
        </p:txBody>
      </p:sp>
    </p:spTree>
    <p:extLst>
      <p:ext uri="{BB962C8B-B14F-4D97-AF65-F5344CB8AC3E}">
        <p14:creationId xmlns:p14="http://schemas.microsoft.com/office/powerpoint/2010/main" val="31058002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0791" y="1470024"/>
            <a:ext cx="9154791" cy="5387976"/>
          </a:xfrm>
          <a:prstGeom prst="rect">
            <a:avLst/>
          </a:prstGeom>
        </p:spPr>
      </p:pic>
      <p:sp>
        <p:nvSpPr>
          <p:cNvPr id="2" name="Title 1"/>
          <p:cNvSpPr>
            <a:spLocks noGrp="1"/>
          </p:cNvSpPr>
          <p:nvPr>
            <p:ph type="title"/>
          </p:nvPr>
        </p:nvSpPr>
        <p:spPr>
          <a:xfrm>
            <a:off x="0" y="185736"/>
            <a:ext cx="9144000" cy="1143000"/>
          </a:xfrm>
        </p:spPr>
        <p:txBody>
          <a:bodyPr>
            <a:normAutofit/>
          </a:bodyPr>
          <a:lstStyle/>
          <a:p>
            <a:r>
              <a:rPr lang="en-US" b="1" dirty="0"/>
              <a:t>… Or an 8 Cluster Solution</a:t>
            </a:r>
          </a:p>
        </p:txBody>
      </p:sp>
      <p:cxnSp>
        <p:nvCxnSpPr>
          <p:cNvPr id="5" name="Straight Arrow Connector 4"/>
          <p:cNvCxnSpPr/>
          <p:nvPr/>
        </p:nvCxnSpPr>
        <p:spPr>
          <a:xfrm flipV="1">
            <a:off x="5105400" y="1752600"/>
            <a:ext cx="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105400" y="4419600"/>
            <a:ext cx="403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9332" y="4202668"/>
            <a:ext cx="4202668" cy="369332"/>
          </a:xfrm>
          <a:prstGeom prst="rect">
            <a:avLst/>
          </a:prstGeom>
          <a:noFill/>
        </p:spPr>
        <p:txBody>
          <a:bodyPr wrap="square" rtlCol="0">
            <a:spAutoFit/>
          </a:bodyPr>
          <a:lstStyle/>
          <a:p>
            <a:pPr algn="ctr"/>
            <a:r>
              <a:rPr lang="en-US" b="1" i="1" u="sng" dirty="0" err="1"/>
              <a:t>Dendrogram</a:t>
            </a:r>
            <a:endParaRPr lang="en-US" b="1" i="1" u="sng" dirty="0"/>
          </a:p>
        </p:txBody>
      </p:sp>
      <p:sp>
        <p:nvSpPr>
          <p:cNvPr id="10" name="TextBox 9"/>
          <p:cNvSpPr txBox="1"/>
          <p:nvPr/>
        </p:nvSpPr>
        <p:spPr>
          <a:xfrm>
            <a:off x="76200" y="1529140"/>
            <a:ext cx="4876800" cy="2246769"/>
          </a:xfrm>
          <a:prstGeom prst="rect">
            <a:avLst/>
          </a:prstGeom>
          <a:noFill/>
        </p:spPr>
        <p:txBody>
          <a:bodyPr wrap="square" rtlCol="0">
            <a:spAutoFit/>
          </a:bodyPr>
          <a:lstStyle/>
          <a:p>
            <a:r>
              <a:rPr lang="en-US" sz="2000" dirty="0"/>
              <a:t>Some of the larger clusters from the previous slide are simply split into more clusters based on the </a:t>
            </a:r>
            <a:r>
              <a:rPr lang="en-US" sz="2000" dirty="0" err="1"/>
              <a:t>dendrogram</a:t>
            </a:r>
            <a:r>
              <a:rPr lang="en-US" sz="2000" dirty="0"/>
              <a:t>. Here, clusters 1, 2 and 3 are part of the first cluster on the previous slide. That is, based on the </a:t>
            </a:r>
            <a:r>
              <a:rPr lang="en-US" sz="2000" dirty="0" err="1"/>
              <a:t>dendrogram</a:t>
            </a:r>
            <a:r>
              <a:rPr lang="en-US" sz="2000" dirty="0"/>
              <a:t>, there is a </a:t>
            </a:r>
            <a:r>
              <a:rPr lang="en-US" sz="2000" i="1" dirty="0"/>
              <a:t>hierarchy</a:t>
            </a:r>
            <a:r>
              <a:rPr lang="en-US" sz="2000" dirty="0"/>
              <a:t> of clusters. Hence the name, </a:t>
            </a:r>
            <a:r>
              <a:rPr lang="en-US" sz="2000" b="1" dirty="0"/>
              <a:t>hierarchical clustering</a:t>
            </a:r>
            <a:r>
              <a:rPr lang="en-US" sz="2000" dirty="0"/>
              <a:t>.</a:t>
            </a:r>
          </a:p>
        </p:txBody>
      </p:sp>
    </p:spTree>
    <p:extLst>
      <p:ext uri="{BB962C8B-B14F-4D97-AF65-F5344CB8AC3E}">
        <p14:creationId xmlns:p14="http://schemas.microsoft.com/office/powerpoint/2010/main" val="86217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txBody>
          <a:bodyPr>
            <a:normAutofit/>
          </a:bodyPr>
          <a:lstStyle/>
          <a:p>
            <a:r>
              <a:rPr lang="en-US" sz="2800" dirty="0"/>
              <a:t>The first time we do the analysis, we wouldn’t know how observations (i.e., regions) could be grouped into these tapestry clusters based on the available demographic and socio-economic variables</a:t>
            </a:r>
          </a:p>
          <a:p>
            <a:pPr lvl="1"/>
            <a:r>
              <a:rPr lang="en-US" sz="2400" dirty="0"/>
              <a:t>So we would run cluster analysis on those data and (hopefully) have a solution that yields interpretable and meaningful clusters</a:t>
            </a:r>
          </a:p>
          <a:p>
            <a:r>
              <a:rPr lang="en-US" sz="2800" dirty="0"/>
              <a:t>However… when we get new Census data, we may want to </a:t>
            </a:r>
            <a:r>
              <a:rPr lang="en-US" sz="2800" b="1" dirty="0">
                <a:solidFill>
                  <a:srgbClr val="FF0000"/>
                </a:solidFill>
              </a:rPr>
              <a:t>classify</a:t>
            </a:r>
            <a:r>
              <a:rPr lang="en-US" sz="2800" b="1" dirty="0"/>
              <a:t> </a:t>
            </a:r>
            <a:r>
              <a:rPr lang="en-US" sz="2800" dirty="0"/>
              <a:t>our regions into the same existing categories (i.e., clusters) using an algorithm like </a:t>
            </a:r>
            <a:r>
              <a:rPr lang="en-US" sz="2800" dirty="0" smtClean="0"/>
              <a:t>multinomial </a:t>
            </a:r>
            <a:r>
              <a:rPr lang="en-US" sz="2800" dirty="0"/>
              <a:t>logistic regression or decision tree.</a:t>
            </a:r>
          </a:p>
          <a:p>
            <a:endParaRPr lang="en-US" sz="2800" dirty="0"/>
          </a:p>
        </p:txBody>
      </p:sp>
      <p:sp>
        <p:nvSpPr>
          <p:cNvPr id="4" name="Title 1"/>
          <p:cNvSpPr>
            <a:spLocks noGrp="1"/>
          </p:cNvSpPr>
          <p:nvPr>
            <p:ph type="title"/>
          </p:nvPr>
        </p:nvSpPr>
        <p:spPr>
          <a:xfrm>
            <a:off x="457200" y="0"/>
            <a:ext cx="8229600" cy="1143000"/>
          </a:xfrm>
        </p:spPr>
        <p:txBody>
          <a:bodyPr/>
          <a:lstStyle/>
          <a:p>
            <a:r>
              <a:rPr lang="en-US" b="1" dirty="0"/>
              <a:t>In Practice…</a:t>
            </a:r>
          </a:p>
        </p:txBody>
      </p:sp>
    </p:spTree>
    <p:extLst>
      <p:ext uri="{BB962C8B-B14F-4D97-AF65-F5344CB8AC3E}">
        <p14:creationId xmlns:p14="http://schemas.microsoft.com/office/powerpoint/2010/main" val="19624448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134109"/>
            <a:ext cx="9144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defTabSz="457200" fontAlgn="base">
              <a:spcBef>
                <a:spcPct val="0"/>
              </a:spcBef>
              <a:spcAft>
                <a:spcPct val="0"/>
              </a:spcAft>
              <a:buNone/>
            </a:pPr>
            <a:r>
              <a:rPr lang="en-US" altLang="en-US" sz="4400" b="1" dirty="0">
                <a:solidFill>
                  <a:srgbClr val="000000"/>
                </a:solidFill>
                <a:latin typeface="+mj-lt"/>
              </a:rPr>
              <a:t>DBSCAN: Density-Based Clustering</a:t>
            </a:r>
          </a:p>
        </p:txBody>
      </p:sp>
      <p:sp>
        <p:nvSpPr>
          <p:cNvPr id="2" name="TextBox 1"/>
          <p:cNvSpPr txBox="1"/>
          <p:nvPr/>
        </p:nvSpPr>
        <p:spPr>
          <a:xfrm>
            <a:off x="0" y="880408"/>
            <a:ext cx="914400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Can identify irregular cluster shapes</a:t>
            </a:r>
          </a:p>
          <a:p>
            <a:pPr marL="285750" indent="-285750">
              <a:buFont typeface="Arial" panose="020B0604020202020204" pitchFamily="34" charset="0"/>
              <a:buChar char="•"/>
            </a:pPr>
            <a:r>
              <a:rPr lang="en-US" sz="2400" dirty="0"/>
              <a:t>Observations that have many neighbors nearby grouped together in a single cluster</a:t>
            </a:r>
          </a:p>
          <a:p>
            <a:pPr marL="285750" indent="-285750">
              <a:buFont typeface="Arial" panose="020B0604020202020204" pitchFamily="34" charset="0"/>
              <a:buChar char="•"/>
            </a:pPr>
            <a:r>
              <a:rPr lang="en-US" sz="2400" dirty="0"/>
              <a:t>Observations whose nearest neighbors are too far away are outliers and aren’t part of any cluster</a:t>
            </a:r>
          </a:p>
        </p:txBody>
      </p:sp>
      <p:sp>
        <p:nvSpPr>
          <p:cNvPr id="4" name="TextBox 3"/>
          <p:cNvSpPr txBox="1"/>
          <p:nvPr/>
        </p:nvSpPr>
        <p:spPr>
          <a:xfrm>
            <a:off x="4093435" y="2965390"/>
            <a:ext cx="65" cy="276999"/>
          </a:xfrm>
          <a:prstGeom prst="rect">
            <a:avLst/>
          </a:prstGeom>
          <a:noFill/>
        </p:spPr>
        <p:txBody>
          <a:bodyPr wrap="none" lIns="0" tIns="0" rIns="0" bIns="0" rtlCol="0">
            <a:spAutoFit/>
          </a:bodyPr>
          <a:lstStyle/>
          <a:p>
            <a:endParaRPr lang="en-US" dirty="0"/>
          </a:p>
        </p:txBody>
      </p:sp>
      <p:grpSp>
        <p:nvGrpSpPr>
          <p:cNvPr id="6" name="Group 5"/>
          <p:cNvGrpSpPr/>
          <p:nvPr/>
        </p:nvGrpSpPr>
        <p:grpSpPr>
          <a:xfrm>
            <a:off x="304800" y="2819400"/>
            <a:ext cx="4381500" cy="3774506"/>
            <a:chOff x="2247900" y="1937688"/>
            <a:chExt cx="5105400" cy="4656218"/>
          </a:xfrm>
        </p:grpSpPr>
        <p:pic>
          <p:nvPicPr>
            <p:cNvPr id="1026" name="Picture 2" descr="https://upload.wikimedia.org/wikipedia/commons/thumb/0/05/DBSCAN-density-data.svg/353px-DBSCAN-density-data.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1981200"/>
              <a:ext cx="4648200" cy="45691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58000" y="6224574"/>
              <a:ext cx="495300" cy="369332"/>
            </a:xfrm>
            <a:prstGeom prst="rect">
              <a:avLst/>
            </a:prstGeom>
            <a:noFill/>
          </p:spPr>
          <p:txBody>
            <a:bodyPr wrap="square" rtlCol="0">
              <a:spAutoFit/>
            </a:bodyPr>
            <a:lstStyle/>
            <a:p>
              <a:r>
                <a:rPr lang="en-US" dirty="0"/>
                <a:t>x1</a:t>
              </a:r>
            </a:p>
          </p:txBody>
        </p:sp>
        <p:sp>
          <p:nvSpPr>
            <p:cNvPr id="7" name="TextBox 6"/>
            <p:cNvSpPr txBox="1"/>
            <p:nvPr/>
          </p:nvSpPr>
          <p:spPr>
            <a:xfrm>
              <a:off x="2514600" y="1937688"/>
              <a:ext cx="495300" cy="369332"/>
            </a:xfrm>
            <a:prstGeom prst="rect">
              <a:avLst/>
            </a:prstGeom>
            <a:noFill/>
          </p:spPr>
          <p:txBody>
            <a:bodyPr wrap="square" rtlCol="0">
              <a:spAutoFit/>
            </a:bodyPr>
            <a:lstStyle/>
            <a:p>
              <a:r>
                <a:rPr lang="en-US" dirty="0"/>
                <a:t>x2</a:t>
              </a:r>
            </a:p>
          </p:txBody>
        </p:sp>
      </p:grpSp>
      <p:sp>
        <p:nvSpPr>
          <p:cNvPr id="8" name="TextBox 7"/>
          <p:cNvSpPr txBox="1"/>
          <p:nvPr/>
        </p:nvSpPr>
        <p:spPr>
          <a:xfrm>
            <a:off x="4686300" y="3118794"/>
            <a:ext cx="4152900" cy="1754326"/>
          </a:xfrm>
          <a:prstGeom prst="rect">
            <a:avLst/>
          </a:prstGeom>
          <a:noFill/>
        </p:spPr>
        <p:txBody>
          <a:bodyPr wrap="square" rtlCol="0">
            <a:spAutoFit/>
          </a:bodyPr>
          <a:lstStyle/>
          <a:p>
            <a:r>
              <a:rPr lang="en-US" dirty="0"/>
              <a:t>Implementation of DBSCAN in R may be seen here: </a:t>
            </a:r>
          </a:p>
          <a:p>
            <a:endParaRPr lang="en-US" dirty="0">
              <a:hlinkClick r:id="rId3"/>
            </a:endParaRPr>
          </a:p>
          <a:p>
            <a:r>
              <a:rPr lang="en-US" dirty="0">
                <a:hlinkClick r:id="rId3"/>
              </a:rPr>
              <a:t>http://www.sthda.com/english/articles/30-advanced-clustering/105-dbscan-density-based-clustering-essentials/</a:t>
            </a:r>
            <a:r>
              <a:rPr lang="en-US" dirty="0"/>
              <a:t> </a:t>
            </a:r>
          </a:p>
        </p:txBody>
      </p:sp>
    </p:spTree>
    <p:extLst>
      <p:ext uri="{BB962C8B-B14F-4D97-AF65-F5344CB8AC3E}">
        <p14:creationId xmlns:p14="http://schemas.microsoft.com/office/powerpoint/2010/main" val="1578232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134109"/>
            <a:ext cx="9144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defTabSz="457200" fontAlgn="base">
              <a:spcBef>
                <a:spcPct val="0"/>
              </a:spcBef>
              <a:spcAft>
                <a:spcPct val="0"/>
              </a:spcAft>
              <a:buNone/>
            </a:pPr>
            <a:r>
              <a:rPr lang="en-US" altLang="en-US" sz="4400" b="1" dirty="0">
                <a:solidFill>
                  <a:srgbClr val="000000"/>
                </a:solidFill>
                <a:latin typeface="+mj-lt"/>
              </a:rPr>
              <a:t>DBSCAN: Density-Based Clustering</a:t>
            </a:r>
          </a:p>
        </p:txBody>
      </p:sp>
      <p:sp>
        <p:nvSpPr>
          <p:cNvPr id="2" name="TextBox 1"/>
          <p:cNvSpPr txBox="1"/>
          <p:nvPr/>
        </p:nvSpPr>
        <p:spPr>
          <a:xfrm>
            <a:off x="0" y="880408"/>
            <a:ext cx="914400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goal is to identify regions that are dense – that is, regions where points have many neighbors.</a:t>
            </a:r>
          </a:p>
          <a:p>
            <a:pPr marL="285750" indent="-285750">
              <a:buFont typeface="Arial" panose="020B0604020202020204" pitchFamily="34" charset="0"/>
              <a:buChar char="•"/>
            </a:pPr>
            <a:r>
              <a:rPr lang="en-US" sz="2400" dirty="0"/>
              <a:t>DBSCAN has 2 parameters, which are set by the user</a:t>
            </a:r>
          </a:p>
          <a:p>
            <a:pPr marL="742950" lvl="1" indent="-285750">
              <a:buFont typeface="Arial" panose="020B0604020202020204" pitchFamily="34" charset="0"/>
              <a:buChar char="•"/>
            </a:pPr>
            <a:r>
              <a:rPr lang="en-US" sz="2400" b="1" i="1" dirty="0"/>
              <a:t>Epsilon </a:t>
            </a:r>
            <a:r>
              <a:rPr lang="en-US" sz="2400" i="1" dirty="0"/>
              <a:t>(</a:t>
            </a:r>
            <a:r>
              <a:rPr lang="en-US" sz="2400" b="1" i="1" dirty="0"/>
              <a:t>eps</a:t>
            </a:r>
            <a:r>
              <a:rPr lang="en-US" sz="2400" i="1" dirty="0"/>
              <a:t>)</a:t>
            </a:r>
            <a:r>
              <a:rPr lang="en-US" sz="2400" dirty="0"/>
              <a:t>: radius of neighborhood around a point x, and</a:t>
            </a:r>
          </a:p>
          <a:p>
            <a:pPr marL="742950" lvl="1" indent="-285750">
              <a:buFont typeface="Arial" panose="020B0604020202020204" pitchFamily="34" charset="0"/>
              <a:buChar char="•"/>
            </a:pPr>
            <a:r>
              <a:rPr lang="en-US" sz="2400" b="1" i="1" dirty="0" err="1"/>
              <a:t>MinPts</a:t>
            </a:r>
            <a:r>
              <a:rPr lang="en-US" sz="2400" dirty="0"/>
              <a:t>: minimum number of neighbors within radius </a:t>
            </a:r>
            <a:r>
              <a:rPr lang="en-US" sz="2400" i="1" dirty="0"/>
              <a:t>eps</a:t>
            </a:r>
            <a:r>
              <a:rPr lang="en-US" sz="2400" dirty="0"/>
              <a:t> that are needed to form a cluster</a:t>
            </a:r>
          </a:p>
        </p:txBody>
      </p:sp>
      <p:sp>
        <p:nvSpPr>
          <p:cNvPr id="4" name="TextBox 3"/>
          <p:cNvSpPr txBox="1"/>
          <p:nvPr/>
        </p:nvSpPr>
        <p:spPr>
          <a:xfrm>
            <a:off x="4093435" y="296539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22635103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14400"/>
            <a:ext cx="9144000" cy="3416320"/>
          </a:xfrm>
          <a:prstGeom prst="rect">
            <a:avLst/>
          </a:prstGeom>
        </p:spPr>
        <p:txBody>
          <a:bodyPr wrap="square">
            <a:spAutoFit/>
          </a:bodyPr>
          <a:lstStyle/>
          <a:p>
            <a:pPr marL="285750" indent="-285750">
              <a:buFont typeface="Arial" panose="020B0604020202020204" pitchFamily="34" charset="0"/>
              <a:buChar char="•"/>
            </a:pPr>
            <a:r>
              <a:rPr lang="en-US" sz="2400" dirty="0"/>
              <a:t>The way it works is as follows:</a:t>
            </a:r>
          </a:p>
          <a:p>
            <a:pPr marL="742950" lvl="1" indent="-285750">
              <a:buFont typeface="Arial" panose="020B0604020202020204" pitchFamily="34" charset="0"/>
              <a:buChar char="•"/>
            </a:pPr>
            <a:r>
              <a:rPr lang="en-US" sz="2400" dirty="0"/>
              <a:t>Draw a circle of radius </a:t>
            </a:r>
            <a:r>
              <a:rPr lang="en-US" sz="2400" b="1" i="1" dirty="0"/>
              <a:t>eps </a:t>
            </a:r>
            <a:r>
              <a:rPr lang="en-US" sz="2400" dirty="0"/>
              <a:t>around point </a:t>
            </a:r>
            <a:r>
              <a:rPr lang="en-US" sz="2400" b="1" i="1" dirty="0"/>
              <a:t>p</a:t>
            </a:r>
            <a:r>
              <a:rPr lang="en-US" sz="2400" b="1" i="1" baseline="-25000" dirty="0"/>
              <a:t>1</a:t>
            </a:r>
          </a:p>
          <a:p>
            <a:pPr marL="742950" lvl="1" indent="-285750">
              <a:buFont typeface="Arial" panose="020B0604020202020204" pitchFamily="34" charset="0"/>
              <a:buChar char="•"/>
            </a:pPr>
            <a:r>
              <a:rPr lang="en-US" sz="2400" dirty="0"/>
              <a:t>If number of </a:t>
            </a:r>
            <a:r>
              <a:rPr lang="en-US" sz="2400" i="1" dirty="0"/>
              <a:t>other </a:t>
            </a:r>
            <a:r>
              <a:rPr lang="en-US" sz="2400" dirty="0"/>
              <a:t>points (i.e., neighbors) within that circle ≥ </a:t>
            </a:r>
            <a:r>
              <a:rPr lang="en-US" sz="2400" b="1" i="1" dirty="0" err="1"/>
              <a:t>MinPts</a:t>
            </a:r>
            <a:r>
              <a:rPr lang="en-US" sz="2400" dirty="0"/>
              <a:t>, then </a:t>
            </a:r>
            <a:r>
              <a:rPr lang="en-US" sz="2400" b="1" i="1" dirty="0"/>
              <a:t>p</a:t>
            </a:r>
            <a:r>
              <a:rPr lang="en-US" sz="2400" b="1" i="1" baseline="-25000" dirty="0"/>
              <a:t>1</a:t>
            </a:r>
            <a:r>
              <a:rPr lang="en-US" sz="2400" dirty="0"/>
              <a:t> is marked as a </a:t>
            </a:r>
            <a:r>
              <a:rPr lang="en-US" sz="2400" b="1" i="1" dirty="0"/>
              <a:t>Core Point</a:t>
            </a:r>
          </a:p>
          <a:p>
            <a:pPr marL="742950" lvl="1" indent="-285750">
              <a:buFont typeface="Arial" panose="020B0604020202020204" pitchFamily="34" charset="0"/>
              <a:buChar char="•"/>
            </a:pPr>
            <a:r>
              <a:rPr lang="en-US" sz="2400" dirty="0"/>
              <a:t>If number of other points within that circle &lt; </a:t>
            </a:r>
            <a:r>
              <a:rPr lang="en-US" sz="2400" b="1" i="1" dirty="0" err="1"/>
              <a:t>MinPts</a:t>
            </a:r>
            <a:r>
              <a:rPr lang="en-US" sz="2400" dirty="0"/>
              <a:t>, but </a:t>
            </a:r>
            <a:r>
              <a:rPr lang="en-US" sz="2400" b="1" i="1" dirty="0"/>
              <a:t>p</a:t>
            </a:r>
            <a:r>
              <a:rPr lang="en-US" sz="2400" b="1" i="1" baseline="-25000" dirty="0"/>
              <a:t>1</a:t>
            </a:r>
            <a:r>
              <a:rPr lang="en-US" sz="2400" dirty="0"/>
              <a:t> is within radius </a:t>
            </a:r>
            <a:r>
              <a:rPr lang="en-US" sz="2400" b="1" i="1" dirty="0"/>
              <a:t>eps</a:t>
            </a:r>
            <a:r>
              <a:rPr lang="en-US" sz="2400" i="1" dirty="0"/>
              <a:t> </a:t>
            </a:r>
            <a:r>
              <a:rPr lang="en-US" sz="2400" dirty="0"/>
              <a:t>of some other </a:t>
            </a:r>
            <a:r>
              <a:rPr lang="en-US" sz="2400" b="1" i="1" dirty="0"/>
              <a:t>Core Point p</a:t>
            </a:r>
            <a:r>
              <a:rPr lang="en-US" sz="2400" b="1" i="1" baseline="-25000" dirty="0"/>
              <a:t>2</a:t>
            </a:r>
            <a:r>
              <a:rPr lang="en-US" sz="2400" dirty="0"/>
              <a:t>, then </a:t>
            </a:r>
            <a:r>
              <a:rPr lang="en-US" sz="2400" b="1" i="1" dirty="0"/>
              <a:t>p</a:t>
            </a:r>
            <a:r>
              <a:rPr lang="en-US" sz="2400" b="1" i="1" baseline="-25000" dirty="0"/>
              <a:t>1</a:t>
            </a:r>
            <a:r>
              <a:rPr lang="en-US" sz="2400" dirty="0"/>
              <a:t> is a </a:t>
            </a:r>
            <a:r>
              <a:rPr lang="en-US" sz="2400" b="1" i="1" dirty="0"/>
              <a:t>Border Point</a:t>
            </a:r>
          </a:p>
          <a:p>
            <a:pPr marL="742950" lvl="1" indent="-285750">
              <a:buFont typeface="Arial" panose="020B0604020202020204" pitchFamily="34" charset="0"/>
              <a:buChar char="•"/>
            </a:pPr>
            <a:r>
              <a:rPr lang="en-US" sz="2400" dirty="0"/>
              <a:t>If </a:t>
            </a:r>
            <a:r>
              <a:rPr lang="en-US" sz="2400" b="1" i="1" dirty="0"/>
              <a:t>p</a:t>
            </a:r>
            <a:r>
              <a:rPr lang="en-US" sz="2400" b="1" i="1" baseline="-25000" dirty="0"/>
              <a:t>1</a:t>
            </a:r>
            <a:r>
              <a:rPr lang="en-US" sz="2400" dirty="0"/>
              <a:t> is neither a </a:t>
            </a:r>
            <a:r>
              <a:rPr lang="en-US" sz="2400" b="1" i="1" dirty="0"/>
              <a:t>Core Point </a:t>
            </a:r>
            <a:r>
              <a:rPr lang="en-US" sz="2400" dirty="0"/>
              <a:t>nor a </a:t>
            </a:r>
            <a:r>
              <a:rPr lang="en-US" sz="2400" b="1" i="1" dirty="0"/>
              <a:t>Border Point</a:t>
            </a:r>
            <a:r>
              <a:rPr lang="en-US" sz="2400" dirty="0"/>
              <a:t>, it is an </a:t>
            </a:r>
            <a:r>
              <a:rPr lang="en-US" sz="2400" b="1" i="1" dirty="0"/>
              <a:t>Outlier</a:t>
            </a:r>
            <a:r>
              <a:rPr lang="en-US" sz="2400" i="1" dirty="0"/>
              <a:t>.</a:t>
            </a:r>
          </a:p>
          <a:p>
            <a:pPr marL="742950" lvl="1" indent="-285750">
              <a:buFont typeface="Arial" panose="020B0604020202020204" pitchFamily="34" charset="0"/>
              <a:buChar char="•"/>
            </a:pPr>
            <a:r>
              <a:rPr lang="en-US" sz="2400" dirty="0"/>
              <a:t>This is done for all points </a:t>
            </a:r>
            <a:r>
              <a:rPr lang="en-US" sz="2400" b="1" dirty="0"/>
              <a:t>p</a:t>
            </a:r>
            <a:r>
              <a:rPr lang="en-US" sz="2400" b="1" baseline="-25000" dirty="0"/>
              <a:t>i</a:t>
            </a:r>
            <a:r>
              <a:rPr lang="en-US" sz="2400" dirty="0"/>
              <a:t>, </a:t>
            </a:r>
            <a:r>
              <a:rPr lang="en-US" sz="2400" dirty="0" err="1"/>
              <a:t>i</a:t>
            </a:r>
            <a:r>
              <a:rPr lang="en-US" sz="2400" dirty="0"/>
              <a:t>=1..n</a:t>
            </a:r>
          </a:p>
        </p:txBody>
      </p:sp>
      <p:sp>
        <p:nvSpPr>
          <p:cNvPr id="3" name="Rectangle 2"/>
          <p:cNvSpPr>
            <a:spLocks noChangeArrowheads="1"/>
          </p:cNvSpPr>
          <p:nvPr/>
        </p:nvSpPr>
        <p:spPr bwMode="auto">
          <a:xfrm>
            <a:off x="0" y="134109"/>
            <a:ext cx="9144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defTabSz="457200" fontAlgn="base">
              <a:spcBef>
                <a:spcPct val="0"/>
              </a:spcBef>
              <a:spcAft>
                <a:spcPct val="0"/>
              </a:spcAft>
              <a:buNone/>
            </a:pPr>
            <a:r>
              <a:rPr lang="en-US" altLang="en-US" sz="4400" b="1" dirty="0">
                <a:solidFill>
                  <a:srgbClr val="000000"/>
                </a:solidFill>
                <a:latin typeface="+mj-lt"/>
              </a:rPr>
              <a:t>DBSCAN: Some Core Concepts</a:t>
            </a:r>
          </a:p>
        </p:txBody>
      </p:sp>
    </p:spTree>
    <p:extLst>
      <p:ext uri="{BB962C8B-B14F-4D97-AF65-F5344CB8AC3E}">
        <p14:creationId xmlns:p14="http://schemas.microsoft.com/office/powerpoint/2010/main" val="27633549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990600"/>
            <a:ext cx="8991600" cy="2585323"/>
          </a:xfrm>
          <a:prstGeom prst="rect">
            <a:avLst/>
          </a:prstGeom>
          <a:noFill/>
        </p:spPr>
        <p:txBody>
          <a:bodyPr wrap="square" rtlCol="0">
            <a:spAutoFit/>
          </a:bodyPr>
          <a:lstStyle/>
          <a:p>
            <a:r>
              <a:rPr lang="en-US" dirty="0"/>
              <a:t>In the image below we have the following:</a:t>
            </a:r>
          </a:p>
          <a:p>
            <a:pPr marL="285750" indent="-285750">
              <a:buFont typeface="Arial" panose="020B0604020202020204" pitchFamily="34" charset="0"/>
              <a:buChar char="•"/>
            </a:pPr>
            <a:r>
              <a:rPr lang="en-US" dirty="0"/>
              <a:t>For </a:t>
            </a:r>
            <a:r>
              <a:rPr lang="en-US" b="1" i="1" dirty="0"/>
              <a:t>x</a:t>
            </a:r>
            <a:r>
              <a:rPr lang="en-US" dirty="0"/>
              <a:t>, there are 7 other points which are within a radius of </a:t>
            </a:r>
            <a:r>
              <a:rPr lang="en-US" b="1" i="1" dirty="0"/>
              <a:t>eps</a:t>
            </a:r>
            <a:r>
              <a:rPr lang="en-US" i="1" dirty="0"/>
              <a:t>. </a:t>
            </a:r>
            <a:r>
              <a:rPr lang="en-US" dirty="0"/>
              <a:t>Because 7 &gt; </a:t>
            </a:r>
            <a:r>
              <a:rPr lang="en-US" b="1" i="1" dirty="0" err="1"/>
              <a:t>MinPts</a:t>
            </a:r>
            <a:r>
              <a:rPr lang="en-US" dirty="0"/>
              <a:t>, </a:t>
            </a:r>
            <a:r>
              <a:rPr lang="en-US" b="1" i="1" dirty="0"/>
              <a:t>x</a:t>
            </a:r>
            <a:r>
              <a:rPr lang="en-US" dirty="0"/>
              <a:t> is a </a:t>
            </a:r>
            <a:r>
              <a:rPr lang="en-US" b="1" i="1" dirty="0"/>
              <a:t>Core Point</a:t>
            </a:r>
            <a:r>
              <a:rPr lang="en-US" dirty="0"/>
              <a:t>.</a:t>
            </a:r>
            <a:endParaRPr lang="en-US" i="1" dirty="0"/>
          </a:p>
          <a:p>
            <a:pPr marL="285750" indent="-285750">
              <a:buFont typeface="Arial" panose="020B0604020202020204" pitchFamily="34" charset="0"/>
              <a:buChar char="•"/>
            </a:pPr>
            <a:r>
              <a:rPr lang="en-US" dirty="0"/>
              <a:t>For point </a:t>
            </a:r>
            <a:r>
              <a:rPr lang="en-US" b="1" i="1" dirty="0"/>
              <a:t>y</a:t>
            </a:r>
            <a:r>
              <a:rPr lang="en-US" dirty="0"/>
              <a:t>, there are only 3 other points within a radius of </a:t>
            </a:r>
            <a:r>
              <a:rPr lang="en-US" b="1" i="1" dirty="0"/>
              <a:t>eps</a:t>
            </a:r>
            <a:r>
              <a:rPr lang="en-US" dirty="0"/>
              <a:t>. Because 3 &lt; </a:t>
            </a:r>
            <a:r>
              <a:rPr lang="en-US" b="1" i="1" dirty="0" err="1"/>
              <a:t>MinPts</a:t>
            </a:r>
            <a:r>
              <a:rPr lang="en-US" dirty="0"/>
              <a:t>, </a:t>
            </a:r>
            <a:r>
              <a:rPr lang="en-US" b="1" i="1" dirty="0"/>
              <a:t>y</a:t>
            </a:r>
            <a:r>
              <a:rPr lang="en-US" dirty="0"/>
              <a:t> is not a </a:t>
            </a:r>
            <a:r>
              <a:rPr lang="en-US" b="1" i="1" dirty="0"/>
              <a:t>Core Point</a:t>
            </a:r>
            <a:r>
              <a:rPr lang="en-US" dirty="0"/>
              <a:t>. However, because </a:t>
            </a:r>
            <a:r>
              <a:rPr lang="en-US" b="1" i="1" dirty="0"/>
              <a:t>y</a:t>
            </a:r>
            <a:r>
              <a:rPr lang="en-US" dirty="0"/>
              <a:t> is within radius </a:t>
            </a:r>
            <a:r>
              <a:rPr lang="en-US" b="1" i="1" dirty="0"/>
              <a:t>eps </a:t>
            </a:r>
            <a:r>
              <a:rPr lang="en-US" dirty="0"/>
              <a:t>of </a:t>
            </a:r>
            <a:r>
              <a:rPr lang="en-US" b="1" i="1" dirty="0"/>
              <a:t>Core Point x</a:t>
            </a:r>
            <a:r>
              <a:rPr lang="en-US" dirty="0"/>
              <a:t>, </a:t>
            </a:r>
            <a:r>
              <a:rPr lang="en-US" b="1" i="1" dirty="0"/>
              <a:t>y</a:t>
            </a:r>
            <a:r>
              <a:rPr lang="en-US" dirty="0"/>
              <a:t> is a </a:t>
            </a:r>
            <a:r>
              <a:rPr lang="en-US" b="1" i="1" dirty="0"/>
              <a:t>Border Point</a:t>
            </a:r>
            <a:r>
              <a:rPr lang="en-US" dirty="0"/>
              <a:t>. </a:t>
            </a:r>
          </a:p>
          <a:p>
            <a:pPr marL="285750" indent="-285750">
              <a:buFont typeface="Arial" panose="020B0604020202020204" pitchFamily="34" charset="0"/>
              <a:buChar char="•"/>
            </a:pPr>
            <a:r>
              <a:rPr lang="en-US" dirty="0"/>
              <a:t>For point </a:t>
            </a:r>
            <a:r>
              <a:rPr lang="en-US" b="1" i="1" dirty="0"/>
              <a:t>z</a:t>
            </a:r>
            <a:r>
              <a:rPr lang="en-US" dirty="0"/>
              <a:t>, there are only 2 other points within a radius of </a:t>
            </a:r>
            <a:r>
              <a:rPr lang="en-US" b="1" i="1" dirty="0"/>
              <a:t>eps</a:t>
            </a:r>
            <a:r>
              <a:rPr lang="en-US" i="1" dirty="0"/>
              <a:t>. </a:t>
            </a:r>
            <a:r>
              <a:rPr lang="en-US" dirty="0"/>
              <a:t>Because 2 &lt; </a:t>
            </a:r>
            <a:r>
              <a:rPr lang="en-US" b="1" i="1" dirty="0" err="1"/>
              <a:t>MinPts</a:t>
            </a:r>
            <a:r>
              <a:rPr lang="en-US" dirty="0"/>
              <a:t>, </a:t>
            </a:r>
            <a:r>
              <a:rPr lang="en-US" b="1" i="1" dirty="0"/>
              <a:t>z </a:t>
            </a:r>
            <a:r>
              <a:rPr lang="en-US" dirty="0"/>
              <a:t>is not a </a:t>
            </a:r>
            <a:r>
              <a:rPr lang="en-US" b="1" i="1" dirty="0"/>
              <a:t>Core Point</a:t>
            </a:r>
            <a:r>
              <a:rPr lang="en-US" dirty="0"/>
              <a:t>. Furthermore, because </a:t>
            </a:r>
            <a:r>
              <a:rPr lang="en-US" b="1" i="1" dirty="0"/>
              <a:t>z</a:t>
            </a:r>
            <a:r>
              <a:rPr lang="en-US" dirty="0"/>
              <a:t> is not within radius </a:t>
            </a:r>
            <a:r>
              <a:rPr lang="en-US" b="1" i="1" dirty="0"/>
              <a:t>eps </a:t>
            </a:r>
            <a:r>
              <a:rPr lang="en-US" dirty="0"/>
              <a:t>of any </a:t>
            </a:r>
            <a:r>
              <a:rPr lang="en-US" b="1" i="1" dirty="0"/>
              <a:t>Core Point</a:t>
            </a:r>
            <a:r>
              <a:rPr lang="en-US" dirty="0"/>
              <a:t>, </a:t>
            </a:r>
            <a:r>
              <a:rPr lang="en-US" b="1" i="1" dirty="0"/>
              <a:t>z</a:t>
            </a:r>
            <a:r>
              <a:rPr lang="en-US" dirty="0"/>
              <a:t> is not a </a:t>
            </a:r>
            <a:r>
              <a:rPr lang="en-US" b="1" i="1" dirty="0"/>
              <a:t>Border Point</a:t>
            </a:r>
            <a:r>
              <a:rPr lang="en-US" dirty="0"/>
              <a:t>. Because </a:t>
            </a:r>
            <a:r>
              <a:rPr lang="en-US" b="1" i="1" dirty="0"/>
              <a:t>z</a:t>
            </a:r>
            <a:r>
              <a:rPr lang="en-US" dirty="0"/>
              <a:t> is neither a </a:t>
            </a:r>
            <a:r>
              <a:rPr lang="en-US" b="1" i="1" dirty="0"/>
              <a:t>Core Point </a:t>
            </a:r>
            <a:r>
              <a:rPr lang="en-US" dirty="0"/>
              <a:t>nor a </a:t>
            </a:r>
            <a:r>
              <a:rPr lang="en-US" b="1" i="1" dirty="0"/>
              <a:t>Border Point</a:t>
            </a:r>
            <a:r>
              <a:rPr lang="en-US" dirty="0"/>
              <a:t>, </a:t>
            </a:r>
            <a:r>
              <a:rPr lang="en-US" b="1" i="1" dirty="0"/>
              <a:t>z</a:t>
            </a:r>
            <a:r>
              <a:rPr lang="en-US" dirty="0"/>
              <a:t> is an outlier.</a:t>
            </a:r>
          </a:p>
        </p:txBody>
      </p:sp>
      <p:pic>
        <p:nvPicPr>
          <p:cNvPr id="3" name="Picture 2"/>
          <p:cNvPicPr>
            <a:picLocks noChangeAspect="1"/>
          </p:cNvPicPr>
          <p:nvPr/>
        </p:nvPicPr>
        <p:blipFill>
          <a:blip r:embed="rId2"/>
          <a:stretch>
            <a:fillRect/>
          </a:stretch>
        </p:blipFill>
        <p:spPr>
          <a:xfrm>
            <a:off x="2247900" y="3575923"/>
            <a:ext cx="4648200" cy="3212045"/>
          </a:xfrm>
          <a:prstGeom prst="rect">
            <a:avLst/>
          </a:prstGeom>
        </p:spPr>
      </p:pic>
      <p:sp>
        <p:nvSpPr>
          <p:cNvPr id="4" name="Rectangle 3"/>
          <p:cNvSpPr>
            <a:spLocks noChangeArrowheads="1"/>
          </p:cNvSpPr>
          <p:nvPr/>
        </p:nvSpPr>
        <p:spPr bwMode="auto">
          <a:xfrm>
            <a:off x="0" y="134109"/>
            <a:ext cx="9144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defTabSz="457200" fontAlgn="base">
              <a:spcBef>
                <a:spcPct val="0"/>
              </a:spcBef>
              <a:spcAft>
                <a:spcPct val="0"/>
              </a:spcAft>
              <a:buNone/>
            </a:pPr>
            <a:r>
              <a:rPr lang="en-US" altLang="en-US" sz="4400" b="1" dirty="0">
                <a:solidFill>
                  <a:srgbClr val="000000"/>
                </a:solidFill>
                <a:latin typeface="+mj-lt"/>
              </a:rPr>
              <a:t>Example: Imagine </a:t>
            </a:r>
            <a:r>
              <a:rPr lang="en-US" altLang="en-US" sz="4400" b="1" dirty="0" err="1">
                <a:solidFill>
                  <a:srgbClr val="000000"/>
                </a:solidFill>
                <a:latin typeface="+mj-lt"/>
              </a:rPr>
              <a:t>MinPts</a:t>
            </a:r>
            <a:r>
              <a:rPr lang="en-US" altLang="en-US" sz="4400" b="1" dirty="0">
                <a:solidFill>
                  <a:srgbClr val="000000"/>
                </a:solidFill>
                <a:latin typeface="+mj-lt"/>
              </a:rPr>
              <a:t> = 6</a:t>
            </a:r>
          </a:p>
        </p:txBody>
      </p:sp>
    </p:spTree>
    <p:extLst>
      <p:ext uri="{BB962C8B-B14F-4D97-AF65-F5344CB8AC3E}">
        <p14:creationId xmlns:p14="http://schemas.microsoft.com/office/powerpoint/2010/main" val="11342888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843677"/>
            <a:ext cx="89916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Point </a:t>
            </a:r>
            <a:r>
              <a:rPr lang="en-US" b="1" i="1" dirty="0"/>
              <a:t>p</a:t>
            </a:r>
            <a:r>
              <a:rPr lang="en-US" b="1" i="1" baseline="-25000" dirty="0"/>
              <a:t>1</a:t>
            </a:r>
            <a:r>
              <a:rPr lang="en-US" dirty="0"/>
              <a:t> is </a:t>
            </a:r>
            <a:r>
              <a:rPr lang="en-US" b="1" i="1" dirty="0"/>
              <a:t>directly density reachable </a:t>
            </a:r>
            <a:r>
              <a:rPr lang="en-US" dirty="0"/>
              <a:t>from another point </a:t>
            </a:r>
            <a:r>
              <a:rPr lang="en-US" b="1" i="1" dirty="0"/>
              <a:t>p</a:t>
            </a:r>
            <a:r>
              <a:rPr lang="en-US" b="1" i="1" baseline="-25000" dirty="0"/>
              <a:t>2</a:t>
            </a:r>
            <a:r>
              <a:rPr lang="en-US" dirty="0"/>
              <a:t> if 2 conditions hold:</a:t>
            </a:r>
          </a:p>
          <a:p>
            <a:pPr marL="742950" lvl="1" indent="-285750">
              <a:buFont typeface="Arial" panose="020B0604020202020204" pitchFamily="34" charset="0"/>
              <a:buChar char="•"/>
            </a:pPr>
            <a:r>
              <a:rPr lang="en-US" b="1" i="1" dirty="0"/>
              <a:t>p</a:t>
            </a:r>
            <a:r>
              <a:rPr lang="en-US" b="1" i="1" baseline="-25000" dirty="0"/>
              <a:t>1</a:t>
            </a:r>
            <a:r>
              <a:rPr lang="en-US" dirty="0"/>
              <a:t> is within radius </a:t>
            </a:r>
            <a:r>
              <a:rPr lang="en-US" b="1" i="1" dirty="0"/>
              <a:t>eps</a:t>
            </a:r>
            <a:r>
              <a:rPr lang="en-US" b="1" dirty="0"/>
              <a:t> </a:t>
            </a:r>
            <a:r>
              <a:rPr lang="en-US" dirty="0"/>
              <a:t>of </a:t>
            </a:r>
            <a:r>
              <a:rPr lang="en-US" b="1" i="1" dirty="0"/>
              <a:t>p</a:t>
            </a:r>
            <a:r>
              <a:rPr lang="en-US" b="1" i="1" baseline="-25000" dirty="0"/>
              <a:t>2</a:t>
            </a:r>
          </a:p>
          <a:p>
            <a:pPr marL="742950" lvl="1" indent="-285750">
              <a:buFont typeface="Arial" panose="020B0604020202020204" pitchFamily="34" charset="0"/>
              <a:buChar char="•"/>
            </a:pPr>
            <a:r>
              <a:rPr lang="en-US" b="1" i="1" dirty="0"/>
              <a:t>p</a:t>
            </a:r>
            <a:r>
              <a:rPr lang="en-US" b="1" i="1" baseline="-25000" dirty="0"/>
              <a:t>2</a:t>
            </a:r>
            <a:r>
              <a:rPr lang="en-US" dirty="0"/>
              <a:t> is a core point</a:t>
            </a:r>
          </a:p>
          <a:p>
            <a:pPr marL="285750" indent="-285750">
              <a:buFont typeface="Arial" panose="020B0604020202020204" pitchFamily="34" charset="0"/>
              <a:buChar char="•"/>
            </a:pPr>
            <a:endParaRPr lang="en-US" u="sng" dirty="0"/>
          </a:p>
          <a:p>
            <a:pPr marL="285750" indent="-285750">
              <a:buFont typeface="Arial" panose="020B0604020202020204" pitchFamily="34" charset="0"/>
              <a:buChar char="•"/>
            </a:pPr>
            <a:r>
              <a:rPr lang="en-US" u="sng" dirty="0"/>
              <a:t>Example</a:t>
            </a:r>
            <a:r>
              <a:rPr lang="en-US" dirty="0"/>
              <a:t> (again, </a:t>
            </a:r>
            <a:r>
              <a:rPr lang="en-US" b="1" i="1" dirty="0" err="1"/>
              <a:t>MinPts</a:t>
            </a:r>
            <a:r>
              <a:rPr lang="en-US" dirty="0"/>
              <a:t> = 6)</a:t>
            </a:r>
            <a:endParaRPr lang="en-US" u="sng" dirty="0"/>
          </a:p>
          <a:p>
            <a:pPr marL="1200150" lvl="2" indent="-285750">
              <a:buFont typeface="Arial" panose="020B0604020202020204" pitchFamily="34" charset="0"/>
              <a:buChar char="•"/>
            </a:pPr>
            <a:r>
              <a:rPr lang="en-US" dirty="0"/>
              <a:t>In the figure, </a:t>
            </a:r>
            <a:r>
              <a:rPr lang="en-US" b="1" i="1" dirty="0"/>
              <a:t>y</a:t>
            </a:r>
            <a:r>
              <a:rPr lang="en-US" dirty="0"/>
              <a:t> is directly reachable from </a:t>
            </a:r>
            <a:r>
              <a:rPr lang="en-US" b="1" i="1" dirty="0"/>
              <a:t>x</a:t>
            </a:r>
            <a:r>
              <a:rPr lang="en-US" b="1" dirty="0"/>
              <a:t> </a:t>
            </a:r>
            <a:r>
              <a:rPr lang="en-US" dirty="0"/>
              <a:t>because:</a:t>
            </a:r>
          </a:p>
          <a:p>
            <a:pPr marL="1657350" lvl="3" indent="-285750">
              <a:buFont typeface="Arial" panose="020B0604020202020204" pitchFamily="34" charset="0"/>
              <a:buChar char="•"/>
            </a:pPr>
            <a:r>
              <a:rPr lang="en-US" b="1" i="1" dirty="0"/>
              <a:t>y</a:t>
            </a:r>
            <a:r>
              <a:rPr lang="en-US" dirty="0"/>
              <a:t> is within radius eps of </a:t>
            </a:r>
            <a:r>
              <a:rPr lang="en-US" b="1" i="1" dirty="0"/>
              <a:t>x</a:t>
            </a:r>
          </a:p>
          <a:p>
            <a:pPr marL="1657350" lvl="3" indent="-285750">
              <a:buFont typeface="Arial" panose="020B0604020202020204" pitchFamily="34" charset="0"/>
              <a:buChar char="•"/>
            </a:pPr>
            <a:r>
              <a:rPr lang="en-US" b="1" i="1" dirty="0"/>
              <a:t>x</a:t>
            </a:r>
            <a:r>
              <a:rPr lang="en-US" dirty="0"/>
              <a:t> is a core point</a:t>
            </a:r>
          </a:p>
          <a:p>
            <a:pPr marL="1200150" lvl="2" indent="-285750">
              <a:buFont typeface="Arial" panose="020B0604020202020204" pitchFamily="34" charset="0"/>
              <a:buChar char="•"/>
            </a:pPr>
            <a:r>
              <a:rPr lang="en-US" dirty="0"/>
              <a:t>However, is </a:t>
            </a:r>
            <a:r>
              <a:rPr lang="en-US" b="1" i="1" dirty="0"/>
              <a:t>x</a:t>
            </a:r>
            <a:r>
              <a:rPr lang="en-US" dirty="0"/>
              <a:t> directly density reachable from </a:t>
            </a:r>
            <a:r>
              <a:rPr lang="en-US" b="1" i="1" dirty="0"/>
              <a:t>y</a:t>
            </a:r>
            <a:r>
              <a:rPr lang="en-US" dirty="0"/>
              <a:t>?</a:t>
            </a:r>
          </a:p>
        </p:txBody>
      </p:sp>
      <p:sp>
        <p:nvSpPr>
          <p:cNvPr id="4" name="Rectangle 3"/>
          <p:cNvSpPr>
            <a:spLocks noChangeArrowheads="1"/>
          </p:cNvSpPr>
          <p:nvPr/>
        </p:nvSpPr>
        <p:spPr bwMode="auto">
          <a:xfrm>
            <a:off x="0" y="134109"/>
            <a:ext cx="9144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defTabSz="457200" fontAlgn="base">
              <a:spcBef>
                <a:spcPct val="0"/>
              </a:spcBef>
              <a:spcAft>
                <a:spcPct val="0"/>
              </a:spcAft>
              <a:buNone/>
            </a:pPr>
            <a:r>
              <a:rPr lang="en-US" altLang="en-US" sz="4000" b="1" dirty="0">
                <a:solidFill>
                  <a:srgbClr val="000000"/>
                </a:solidFill>
                <a:latin typeface="+mj-lt"/>
              </a:rPr>
              <a:t>Reachability: Directly Density Reachable</a:t>
            </a:r>
          </a:p>
        </p:txBody>
      </p:sp>
      <p:pic>
        <p:nvPicPr>
          <p:cNvPr id="6" name="Picture 5"/>
          <p:cNvPicPr>
            <a:picLocks noChangeAspect="1"/>
          </p:cNvPicPr>
          <p:nvPr/>
        </p:nvPicPr>
        <p:blipFill>
          <a:blip r:embed="rId2"/>
          <a:stretch>
            <a:fillRect/>
          </a:stretch>
        </p:blipFill>
        <p:spPr>
          <a:xfrm>
            <a:off x="2247900" y="3429000"/>
            <a:ext cx="4648200" cy="3212045"/>
          </a:xfrm>
          <a:prstGeom prst="rect">
            <a:avLst/>
          </a:prstGeom>
        </p:spPr>
      </p:pic>
    </p:spTree>
    <p:extLst>
      <p:ext uri="{BB962C8B-B14F-4D97-AF65-F5344CB8AC3E}">
        <p14:creationId xmlns:p14="http://schemas.microsoft.com/office/powerpoint/2010/main" val="6505785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843677"/>
            <a:ext cx="89916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Point </a:t>
            </a:r>
            <a:r>
              <a:rPr lang="en-US" b="1" i="1" dirty="0" err="1"/>
              <a:t>p</a:t>
            </a:r>
            <a:r>
              <a:rPr lang="en-US" b="1" i="1" baseline="-25000" dirty="0" err="1"/>
              <a:t>k</a:t>
            </a:r>
            <a:r>
              <a:rPr lang="en-US" dirty="0"/>
              <a:t> is </a:t>
            </a:r>
            <a:r>
              <a:rPr lang="en-US" b="1" i="1" dirty="0"/>
              <a:t>density reachable </a:t>
            </a:r>
            <a:r>
              <a:rPr lang="en-US" dirty="0"/>
              <a:t>from another point </a:t>
            </a:r>
            <a:r>
              <a:rPr lang="en-US" b="1" i="1" dirty="0"/>
              <a:t>p</a:t>
            </a:r>
            <a:r>
              <a:rPr lang="en-US" b="1" i="1" baseline="-25000" dirty="0"/>
              <a:t>1</a:t>
            </a:r>
            <a:r>
              <a:rPr lang="en-US" dirty="0"/>
              <a:t> if in the chain of points </a:t>
            </a:r>
            <a:r>
              <a:rPr lang="en-US" b="1" i="1" dirty="0"/>
              <a:t>p</a:t>
            </a:r>
            <a:r>
              <a:rPr lang="en-US" b="1" i="1" baseline="-25000" dirty="0"/>
              <a:t>1</a:t>
            </a:r>
            <a:r>
              <a:rPr lang="en-US" dirty="0"/>
              <a:t>,…, </a:t>
            </a:r>
            <a:r>
              <a:rPr lang="en-US" b="1" i="1" dirty="0" err="1"/>
              <a:t>p</a:t>
            </a:r>
            <a:r>
              <a:rPr lang="en-US" b="1" i="1" baseline="-25000" dirty="0" err="1"/>
              <a:t>k</a:t>
            </a:r>
            <a:r>
              <a:rPr lang="en-US" dirty="0"/>
              <a:t>, each  point </a:t>
            </a:r>
            <a:r>
              <a:rPr lang="en-US" b="1" i="1" dirty="0"/>
              <a:t>p</a:t>
            </a:r>
            <a:r>
              <a:rPr lang="en-US" b="1" i="1" baseline="-25000" dirty="0"/>
              <a:t>i+1</a:t>
            </a:r>
            <a:r>
              <a:rPr lang="en-US" dirty="0"/>
              <a:t> is </a:t>
            </a:r>
            <a:r>
              <a:rPr lang="en-US" b="1" i="1" dirty="0"/>
              <a:t>directly density reachable </a:t>
            </a:r>
            <a:r>
              <a:rPr lang="en-US" dirty="0"/>
              <a:t>from previous point </a:t>
            </a:r>
            <a:r>
              <a:rPr lang="en-US" b="1" i="1" dirty="0"/>
              <a:t>p</a:t>
            </a:r>
            <a:r>
              <a:rPr lang="en-US" b="1" i="1" baseline="-25000" dirty="0"/>
              <a:t>i</a:t>
            </a:r>
            <a:r>
              <a:rPr lang="en-US" dirty="0"/>
              <a:t>.</a:t>
            </a:r>
          </a:p>
          <a:p>
            <a:pPr marL="285750" indent="-285750">
              <a:buFont typeface="Arial" panose="020B0604020202020204" pitchFamily="34" charset="0"/>
              <a:buChar char="•"/>
            </a:pPr>
            <a:endParaRPr lang="en-US" u="sng" dirty="0"/>
          </a:p>
          <a:p>
            <a:pPr marL="285750" indent="-285750">
              <a:buFont typeface="Arial" panose="020B0604020202020204" pitchFamily="34" charset="0"/>
              <a:buChar char="•"/>
            </a:pPr>
            <a:r>
              <a:rPr lang="en-US" u="sng" dirty="0"/>
              <a:t>Example</a:t>
            </a:r>
            <a:r>
              <a:rPr lang="en-US" dirty="0"/>
              <a:t> (again, </a:t>
            </a:r>
            <a:r>
              <a:rPr lang="en-US" b="1" i="1" dirty="0" err="1"/>
              <a:t>MinPts</a:t>
            </a:r>
            <a:r>
              <a:rPr lang="en-US" dirty="0"/>
              <a:t> = 6):</a:t>
            </a:r>
            <a:endParaRPr lang="en-US" u="sng" dirty="0"/>
          </a:p>
          <a:p>
            <a:pPr marL="742950" lvl="1" indent="-285750">
              <a:buFont typeface="Arial" panose="020B0604020202020204" pitchFamily="34" charset="0"/>
              <a:buChar char="•"/>
            </a:pPr>
            <a:r>
              <a:rPr lang="en-US" dirty="0"/>
              <a:t>In the figure, we look at 4 blue points, </a:t>
            </a:r>
            <a:r>
              <a:rPr lang="en-US" b="1" i="1" dirty="0"/>
              <a:t>p</a:t>
            </a:r>
            <a:r>
              <a:rPr lang="en-US" b="1" i="1" baseline="-25000" dirty="0"/>
              <a:t>1</a:t>
            </a:r>
            <a:r>
              <a:rPr lang="en-US" dirty="0"/>
              <a:t>,…, </a:t>
            </a:r>
            <a:r>
              <a:rPr lang="en-US" b="1" i="1" dirty="0" err="1"/>
              <a:t>p</a:t>
            </a:r>
            <a:r>
              <a:rPr lang="en-US" b="1" i="1" baseline="-25000" dirty="0" err="1"/>
              <a:t>k</a:t>
            </a:r>
            <a:r>
              <a:rPr lang="en-US" b="1" i="1" baseline="-25000" dirty="0"/>
              <a:t>=4</a:t>
            </a:r>
            <a:r>
              <a:rPr lang="en-US" i="1" dirty="0"/>
              <a:t>. </a:t>
            </a:r>
            <a:r>
              <a:rPr lang="en-US" dirty="0"/>
              <a:t>Here:</a:t>
            </a:r>
          </a:p>
          <a:p>
            <a:pPr marL="1200150" lvl="2" indent="-285750">
              <a:buFont typeface="Arial" panose="020B0604020202020204" pitchFamily="34" charset="0"/>
              <a:buChar char="•"/>
            </a:pPr>
            <a:r>
              <a:rPr lang="en-US" dirty="0"/>
              <a:t>Point </a:t>
            </a:r>
            <a:r>
              <a:rPr lang="en-US" b="1" i="1" dirty="0"/>
              <a:t>p</a:t>
            </a:r>
            <a:r>
              <a:rPr lang="en-US" b="1" i="1" baseline="-25000" dirty="0"/>
              <a:t>2</a:t>
            </a:r>
            <a:r>
              <a:rPr lang="en-US" dirty="0"/>
              <a:t> is </a:t>
            </a:r>
            <a:r>
              <a:rPr lang="en-US" b="1" i="1" dirty="0"/>
              <a:t>directly density reachable </a:t>
            </a:r>
            <a:r>
              <a:rPr lang="en-US" dirty="0"/>
              <a:t>from point </a:t>
            </a:r>
            <a:r>
              <a:rPr lang="en-US" b="1" i="1" dirty="0"/>
              <a:t>p</a:t>
            </a:r>
            <a:r>
              <a:rPr lang="en-US" b="1" i="1" baseline="-25000" dirty="0"/>
              <a:t>1</a:t>
            </a:r>
            <a:r>
              <a:rPr lang="en-US" dirty="0"/>
              <a:t> (and vice versa), </a:t>
            </a:r>
          </a:p>
          <a:p>
            <a:pPr marL="1200150" lvl="2" indent="-285750">
              <a:buFont typeface="Arial" panose="020B0604020202020204" pitchFamily="34" charset="0"/>
              <a:buChar char="•"/>
            </a:pPr>
            <a:r>
              <a:rPr lang="en-US" dirty="0"/>
              <a:t>Point </a:t>
            </a:r>
            <a:r>
              <a:rPr lang="en-US" b="1" i="1" dirty="0"/>
              <a:t>p</a:t>
            </a:r>
            <a:r>
              <a:rPr lang="en-US" b="1" i="1" baseline="-25000" dirty="0"/>
              <a:t>3</a:t>
            </a:r>
            <a:r>
              <a:rPr lang="en-US" dirty="0"/>
              <a:t> is </a:t>
            </a:r>
            <a:r>
              <a:rPr lang="en-US" b="1" i="1" dirty="0"/>
              <a:t>directly density reachable</a:t>
            </a:r>
            <a:r>
              <a:rPr lang="en-US" dirty="0"/>
              <a:t> from point </a:t>
            </a:r>
            <a:r>
              <a:rPr lang="en-US" b="1" i="1" dirty="0"/>
              <a:t>p</a:t>
            </a:r>
            <a:r>
              <a:rPr lang="en-US" b="1" i="1" baseline="-25000" dirty="0"/>
              <a:t>2</a:t>
            </a:r>
            <a:r>
              <a:rPr lang="en-US" dirty="0"/>
              <a:t> (and vice versa), </a:t>
            </a:r>
          </a:p>
          <a:p>
            <a:pPr marL="1200150" lvl="2" indent="-285750">
              <a:buFont typeface="Arial" panose="020B0604020202020204" pitchFamily="34" charset="0"/>
              <a:buChar char="•"/>
            </a:pPr>
            <a:r>
              <a:rPr lang="en-US" dirty="0"/>
              <a:t>Point </a:t>
            </a:r>
            <a:r>
              <a:rPr lang="en-US" b="1" i="1" dirty="0"/>
              <a:t>p</a:t>
            </a:r>
            <a:r>
              <a:rPr lang="en-US" b="1" i="1" baseline="-25000" dirty="0"/>
              <a:t>4</a:t>
            </a:r>
            <a:r>
              <a:rPr lang="en-US" dirty="0"/>
              <a:t> is </a:t>
            </a:r>
            <a:r>
              <a:rPr lang="en-US" b="1" i="1" dirty="0"/>
              <a:t>directly density reachable</a:t>
            </a:r>
            <a:r>
              <a:rPr lang="en-US" dirty="0"/>
              <a:t> from point </a:t>
            </a:r>
            <a:r>
              <a:rPr lang="en-US" b="1" i="1" dirty="0"/>
              <a:t>p</a:t>
            </a:r>
            <a:r>
              <a:rPr lang="en-US" b="1" i="1" baseline="-25000" dirty="0"/>
              <a:t>3</a:t>
            </a:r>
            <a:r>
              <a:rPr lang="en-US" dirty="0"/>
              <a:t> (and vice versa).</a:t>
            </a:r>
          </a:p>
          <a:p>
            <a:pPr marL="1200150" lvl="2" indent="-285750">
              <a:buFont typeface="Arial" panose="020B0604020202020204" pitchFamily="34" charset="0"/>
              <a:buChar char="•"/>
            </a:pPr>
            <a:r>
              <a:rPr lang="en-US" dirty="0"/>
              <a:t>This means that point </a:t>
            </a:r>
            <a:r>
              <a:rPr lang="en-US" b="1" i="1" dirty="0"/>
              <a:t>p</a:t>
            </a:r>
            <a:r>
              <a:rPr lang="en-US" b="1" i="1" baseline="-25000" dirty="0"/>
              <a:t>4</a:t>
            </a:r>
            <a:r>
              <a:rPr lang="en-US" dirty="0"/>
              <a:t> is </a:t>
            </a:r>
            <a:r>
              <a:rPr lang="en-US" b="1" i="1" dirty="0"/>
              <a:t>density reachable </a:t>
            </a:r>
            <a:r>
              <a:rPr lang="en-US" dirty="0"/>
              <a:t>from point </a:t>
            </a:r>
            <a:r>
              <a:rPr lang="en-US" b="1" i="1" dirty="0"/>
              <a:t>p</a:t>
            </a:r>
            <a:r>
              <a:rPr lang="en-US" b="1" i="1" baseline="-25000" dirty="0"/>
              <a:t>1</a:t>
            </a:r>
            <a:r>
              <a:rPr lang="en-US" dirty="0"/>
              <a:t>.</a:t>
            </a:r>
            <a:endParaRPr lang="en-US" baseline="-25000" dirty="0"/>
          </a:p>
          <a:p>
            <a:pPr marL="1200150" lvl="2" indent="-285750">
              <a:buFont typeface="Arial" panose="020B0604020202020204" pitchFamily="34" charset="0"/>
              <a:buChar char="•"/>
            </a:pPr>
            <a:r>
              <a:rPr lang="en-US" dirty="0"/>
              <a:t>Likewise, point </a:t>
            </a:r>
            <a:r>
              <a:rPr lang="en-US" b="1" i="1" dirty="0"/>
              <a:t>p</a:t>
            </a:r>
            <a:r>
              <a:rPr lang="en-US" b="1" i="1" baseline="-25000" dirty="0"/>
              <a:t>1</a:t>
            </a:r>
            <a:r>
              <a:rPr lang="en-US" dirty="0"/>
              <a:t> is </a:t>
            </a:r>
            <a:r>
              <a:rPr lang="en-US" b="1" i="1" dirty="0"/>
              <a:t>density reachable </a:t>
            </a:r>
            <a:r>
              <a:rPr lang="en-US" dirty="0"/>
              <a:t>from point </a:t>
            </a:r>
            <a:r>
              <a:rPr lang="en-US" b="1" i="1" dirty="0"/>
              <a:t>p</a:t>
            </a:r>
            <a:r>
              <a:rPr lang="en-US" b="1" i="1" baseline="-25000" dirty="0"/>
              <a:t>4</a:t>
            </a:r>
            <a:r>
              <a:rPr lang="en-US" dirty="0"/>
              <a:t>.</a:t>
            </a:r>
          </a:p>
        </p:txBody>
      </p:sp>
      <p:sp>
        <p:nvSpPr>
          <p:cNvPr id="4" name="Rectangle 3"/>
          <p:cNvSpPr>
            <a:spLocks noChangeArrowheads="1"/>
          </p:cNvSpPr>
          <p:nvPr/>
        </p:nvSpPr>
        <p:spPr bwMode="auto">
          <a:xfrm>
            <a:off x="0" y="134109"/>
            <a:ext cx="9144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defTabSz="457200" fontAlgn="base">
              <a:spcBef>
                <a:spcPct val="0"/>
              </a:spcBef>
              <a:spcAft>
                <a:spcPct val="0"/>
              </a:spcAft>
              <a:buNone/>
            </a:pPr>
            <a:r>
              <a:rPr lang="en-US" altLang="en-US" sz="4000" b="1" dirty="0">
                <a:solidFill>
                  <a:srgbClr val="000000"/>
                </a:solidFill>
                <a:latin typeface="+mj-lt"/>
              </a:rPr>
              <a:t>Reachability: Density Reachable</a:t>
            </a:r>
          </a:p>
        </p:txBody>
      </p:sp>
      <p:pic>
        <p:nvPicPr>
          <p:cNvPr id="5" name="Picture 4"/>
          <p:cNvPicPr>
            <a:picLocks noChangeAspect="1"/>
          </p:cNvPicPr>
          <p:nvPr/>
        </p:nvPicPr>
        <p:blipFill>
          <a:blip r:embed="rId2"/>
          <a:stretch>
            <a:fillRect/>
          </a:stretch>
        </p:blipFill>
        <p:spPr>
          <a:xfrm>
            <a:off x="2286000" y="3812317"/>
            <a:ext cx="4943475" cy="2842319"/>
          </a:xfrm>
          <a:prstGeom prst="rect">
            <a:avLst/>
          </a:prstGeom>
        </p:spPr>
      </p:pic>
    </p:spTree>
    <p:extLst>
      <p:ext uri="{BB962C8B-B14F-4D97-AF65-F5344CB8AC3E}">
        <p14:creationId xmlns:p14="http://schemas.microsoft.com/office/powerpoint/2010/main" val="14046998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14400"/>
            <a:ext cx="91440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Point </a:t>
            </a:r>
            <a:r>
              <a:rPr lang="en-US" b="1" i="1" dirty="0"/>
              <a:t>p</a:t>
            </a:r>
            <a:r>
              <a:rPr lang="en-US" b="1" i="1" baseline="-25000" dirty="0"/>
              <a:t>1</a:t>
            </a:r>
            <a:r>
              <a:rPr lang="en-US" dirty="0"/>
              <a:t> is </a:t>
            </a:r>
            <a:r>
              <a:rPr lang="en-US" b="1" i="1" dirty="0"/>
              <a:t>density connected </a:t>
            </a:r>
            <a:r>
              <a:rPr lang="en-US" dirty="0"/>
              <a:t>to another point </a:t>
            </a:r>
            <a:r>
              <a:rPr lang="en-US" b="1" i="1" dirty="0"/>
              <a:t>p</a:t>
            </a:r>
            <a:r>
              <a:rPr lang="en-US" b="1" i="1" baseline="-25000" dirty="0"/>
              <a:t>2</a:t>
            </a:r>
            <a:r>
              <a:rPr lang="en-US" dirty="0"/>
              <a:t> if there is a third point </a:t>
            </a:r>
            <a:r>
              <a:rPr lang="en-US" b="1" i="1" dirty="0"/>
              <a:t>p</a:t>
            </a:r>
            <a:r>
              <a:rPr lang="en-US" b="1" i="1" baseline="-25000" dirty="0"/>
              <a:t>3</a:t>
            </a:r>
            <a:r>
              <a:rPr lang="en-US" dirty="0"/>
              <a:t> such that both </a:t>
            </a:r>
            <a:r>
              <a:rPr lang="en-US" b="1" i="1" dirty="0"/>
              <a:t>p</a:t>
            </a:r>
            <a:r>
              <a:rPr lang="en-US" b="1" i="1" baseline="-25000" dirty="0"/>
              <a:t>1</a:t>
            </a:r>
            <a:r>
              <a:rPr lang="en-US" b="1" i="1" dirty="0"/>
              <a:t> </a:t>
            </a:r>
            <a:r>
              <a:rPr lang="en-US" dirty="0"/>
              <a:t>and</a:t>
            </a:r>
            <a:r>
              <a:rPr lang="en-US" b="1" i="1" dirty="0"/>
              <a:t> p</a:t>
            </a:r>
            <a:r>
              <a:rPr lang="en-US" b="1" i="1" baseline="-25000" dirty="0"/>
              <a:t>2</a:t>
            </a:r>
            <a:r>
              <a:rPr lang="en-US" b="1" i="1" dirty="0"/>
              <a:t> </a:t>
            </a:r>
            <a:r>
              <a:rPr lang="en-US" dirty="0"/>
              <a:t>are </a:t>
            </a:r>
            <a:r>
              <a:rPr lang="en-US" b="1" i="1" dirty="0"/>
              <a:t>density reachable </a:t>
            </a:r>
            <a:r>
              <a:rPr lang="en-US" dirty="0"/>
              <a:t>from </a:t>
            </a:r>
            <a:r>
              <a:rPr lang="en-US" b="1" i="1" dirty="0"/>
              <a:t>p</a:t>
            </a:r>
            <a:r>
              <a:rPr lang="en-US" b="1" i="1" baseline="-25000" dirty="0"/>
              <a:t>3.</a:t>
            </a:r>
          </a:p>
          <a:p>
            <a:pPr marL="285750" indent="-285750">
              <a:buFont typeface="Arial" panose="020B0604020202020204" pitchFamily="34" charset="0"/>
              <a:buChar char="•"/>
            </a:pPr>
            <a:r>
              <a:rPr lang="en-US" dirty="0"/>
              <a:t>By definition, density connectivity is symmetric – that is, if </a:t>
            </a:r>
            <a:r>
              <a:rPr lang="en-US" b="1" i="1" dirty="0"/>
              <a:t>p</a:t>
            </a:r>
            <a:r>
              <a:rPr lang="en-US" b="1" i="1" baseline="-25000" dirty="0"/>
              <a:t>1</a:t>
            </a:r>
            <a:r>
              <a:rPr lang="en-US" dirty="0"/>
              <a:t> is </a:t>
            </a:r>
            <a:r>
              <a:rPr lang="en-US" b="1" i="1" dirty="0"/>
              <a:t>density connected </a:t>
            </a:r>
            <a:r>
              <a:rPr lang="en-US" dirty="0"/>
              <a:t>to </a:t>
            </a:r>
            <a:r>
              <a:rPr lang="en-US" b="1" i="1" dirty="0"/>
              <a:t>p</a:t>
            </a:r>
            <a:r>
              <a:rPr lang="en-US" b="1" i="1" baseline="-25000" dirty="0"/>
              <a:t>2</a:t>
            </a:r>
            <a:r>
              <a:rPr lang="en-US" dirty="0"/>
              <a:t>, then </a:t>
            </a:r>
            <a:r>
              <a:rPr lang="en-US" b="1" i="1" dirty="0"/>
              <a:t>p</a:t>
            </a:r>
            <a:r>
              <a:rPr lang="en-US" b="1" i="1" baseline="-25000" dirty="0"/>
              <a:t>2</a:t>
            </a:r>
            <a:r>
              <a:rPr lang="en-US" dirty="0"/>
              <a:t> is </a:t>
            </a:r>
            <a:r>
              <a:rPr lang="en-US" b="1" i="1" dirty="0"/>
              <a:t>density connected </a:t>
            </a:r>
            <a:r>
              <a:rPr lang="en-US" dirty="0"/>
              <a:t>to </a:t>
            </a:r>
            <a:r>
              <a:rPr lang="en-US" b="1" i="1" dirty="0"/>
              <a:t>p</a:t>
            </a:r>
            <a:r>
              <a:rPr lang="en-US" b="1" i="1" baseline="-25000" dirty="0"/>
              <a:t>1</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u="sng" dirty="0"/>
              <a:t>Example:</a:t>
            </a:r>
          </a:p>
          <a:p>
            <a:pPr marL="742950" lvl="1" indent="-285750">
              <a:buFont typeface="Arial" panose="020B0604020202020204" pitchFamily="34" charset="0"/>
              <a:buChar char="•"/>
            </a:pPr>
            <a:r>
              <a:rPr lang="en-US" dirty="0"/>
              <a:t>In Figure (C) below, points </a:t>
            </a:r>
            <a:r>
              <a:rPr lang="en-US" b="1" i="1" dirty="0"/>
              <a:t>q</a:t>
            </a:r>
            <a:r>
              <a:rPr lang="en-US" dirty="0"/>
              <a:t> and </a:t>
            </a:r>
            <a:r>
              <a:rPr lang="en-US" b="1" i="1" dirty="0"/>
              <a:t>p</a:t>
            </a:r>
            <a:r>
              <a:rPr lang="en-US" dirty="0"/>
              <a:t> are both </a:t>
            </a:r>
            <a:r>
              <a:rPr lang="en-US" b="1" i="1" dirty="0"/>
              <a:t>density reachable</a:t>
            </a:r>
            <a:r>
              <a:rPr lang="en-US" dirty="0"/>
              <a:t> to point </a:t>
            </a:r>
            <a:r>
              <a:rPr lang="en-US" b="1" i="1" dirty="0"/>
              <a:t>o</a:t>
            </a:r>
            <a:r>
              <a:rPr lang="en-US" dirty="0"/>
              <a:t>, meaning that </a:t>
            </a:r>
            <a:r>
              <a:rPr lang="en-US" b="1" dirty="0"/>
              <a:t>q</a:t>
            </a:r>
            <a:r>
              <a:rPr lang="en-US" i="1" dirty="0"/>
              <a:t> </a:t>
            </a:r>
            <a:r>
              <a:rPr lang="en-US" dirty="0"/>
              <a:t>and </a:t>
            </a:r>
            <a:r>
              <a:rPr lang="en-US" b="1" i="1" dirty="0"/>
              <a:t>p</a:t>
            </a:r>
            <a:r>
              <a:rPr lang="en-US" dirty="0"/>
              <a:t> are </a:t>
            </a:r>
            <a:r>
              <a:rPr lang="en-US" b="1" i="1" dirty="0"/>
              <a:t>density connected</a:t>
            </a:r>
            <a:r>
              <a:rPr lang="en-US" dirty="0"/>
              <a:t>.</a:t>
            </a:r>
          </a:p>
          <a:p>
            <a:endParaRPr lang="en-US" dirty="0"/>
          </a:p>
        </p:txBody>
      </p:sp>
      <p:sp>
        <p:nvSpPr>
          <p:cNvPr id="4" name="Rectangle 3"/>
          <p:cNvSpPr>
            <a:spLocks noChangeArrowheads="1"/>
          </p:cNvSpPr>
          <p:nvPr/>
        </p:nvSpPr>
        <p:spPr bwMode="auto">
          <a:xfrm>
            <a:off x="0" y="134109"/>
            <a:ext cx="9144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defTabSz="457200" fontAlgn="base">
              <a:spcBef>
                <a:spcPct val="0"/>
              </a:spcBef>
              <a:spcAft>
                <a:spcPct val="0"/>
              </a:spcAft>
              <a:buNone/>
            </a:pPr>
            <a:r>
              <a:rPr lang="en-US" altLang="en-US" sz="4000" b="1" dirty="0">
                <a:solidFill>
                  <a:srgbClr val="000000"/>
                </a:solidFill>
                <a:latin typeface="+mj-lt"/>
              </a:rPr>
              <a:t>Reachability: Density Connected</a:t>
            </a:r>
          </a:p>
        </p:txBody>
      </p:sp>
      <p:pic>
        <p:nvPicPr>
          <p:cNvPr id="3074" name="Picture 2" descr="Image result for density connec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361" y="3662909"/>
            <a:ext cx="8109278" cy="19457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62000" y="5608634"/>
            <a:ext cx="8001000" cy="369332"/>
          </a:xfrm>
          <a:prstGeom prst="rect">
            <a:avLst/>
          </a:prstGeom>
        </p:spPr>
        <p:txBody>
          <a:bodyPr wrap="square">
            <a:spAutoFit/>
          </a:bodyPr>
          <a:lstStyle/>
          <a:p>
            <a:r>
              <a:rPr lang="en-US" dirty="0"/>
              <a:t>Source: </a:t>
            </a:r>
            <a:r>
              <a:rPr lang="en-US" dirty="0">
                <a:hlinkClick r:id="rId3"/>
              </a:rPr>
              <a:t>http://www.dmi.unict.it/~cassisi/DBStrata/help/img/dbscandefinitions.jpg</a:t>
            </a:r>
            <a:r>
              <a:rPr lang="en-US" dirty="0"/>
              <a:t> </a:t>
            </a:r>
          </a:p>
        </p:txBody>
      </p:sp>
    </p:spTree>
    <p:extLst>
      <p:ext uri="{BB962C8B-B14F-4D97-AF65-F5344CB8AC3E}">
        <p14:creationId xmlns:p14="http://schemas.microsoft.com/office/powerpoint/2010/main" val="2001776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14400"/>
            <a:ext cx="9144000" cy="5293757"/>
          </a:xfrm>
          <a:prstGeom prst="rect">
            <a:avLst/>
          </a:prstGeom>
          <a:noFill/>
        </p:spPr>
        <p:txBody>
          <a:bodyPr wrap="square" rtlCol="0">
            <a:spAutoFit/>
          </a:bodyPr>
          <a:lstStyle/>
          <a:p>
            <a:pPr marL="342900" indent="-342900">
              <a:buFont typeface="Arial" panose="020B0604020202020204" pitchFamily="34" charset="0"/>
              <a:buChar char="•"/>
            </a:pPr>
            <a:r>
              <a:rPr lang="en-US" sz="2000" dirty="0"/>
              <a:t>Here’s an approximate description of how DBSCAN works:</a:t>
            </a:r>
          </a:p>
          <a:p>
            <a:pPr marL="742950" lvl="1" indent="-285750">
              <a:buFont typeface="Arial" panose="020B0604020202020204" pitchFamily="34" charset="0"/>
              <a:buChar char="•"/>
            </a:pPr>
            <a:r>
              <a:rPr lang="en-US" sz="2000" dirty="0"/>
              <a:t>Take each point </a:t>
            </a:r>
            <a:r>
              <a:rPr lang="en-US" sz="2000" b="1" i="1" dirty="0"/>
              <a:t>p</a:t>
            </a:r>
            <a:r>
              <a:rPr lang="en-US" sz="2000" b="1" i="1" baseline="-25000" dirty="0"/>
              <a:t>i</a:t>
            </a:r>
            <a:r>
              <a:rPr lang="en-US" sz="2000" dirty="0"/>
              <a:t>.</a:t>
            </a:r>
          </a:p>
          <a:p>
            <a:pPr marL="742950" lvl="1" indent="-285750">
              <a:buFont typeface="Arial" panose="020B0604020202020204" pitchFamily="34" charset="0"/>
              <a:buChar char="•"/>
            </a:pPr>
            <a:r>
              <a:rPr lang="en-US" sz="2000" dirty="0"/>
              <a:t>Calculate the distance between it and all the other points.</a:t>
            </a:r>
          </a:p>
          <a:p>
            <a:pPr marL="742950" lvl="1" indent="-285750">
              <a:buFont typeface="Arial" panose="020B0604020202020204" pitchFamily="34" charset="0"/>
              <a:buChar char="•"/>
            </a:pPr>
            <a:r>
              <a:rPr lang="en-US" sz="2000" dirty="0"/>
              <a:t>Find all the points within distance </a:t>
            </a:r>
            <a:r>
              <a:rPr lang="en-US" sz="2000" b="1" i="1" dirty="0"/>
              <a:t>eps</a:t>
            </a:r>
            <a:r>
              <a:rPr lang="en-US" sz="2000" dirty="0"/>
              <a:t> of</a:t>
            </a:r>
            <a:r>
              <a:rPr lang="en-US" sz="2000" b="1" i="1" dirty="0"/>
              <a:t> p</a:t>
            </a:r>
            <a:r>
              <a:rPr lang="en-US" sz="2000" b="1" i="1" baseline="-25000" dirty="0"/>
              <a:t>i</a:t>
            </a:r>
            <a:r>
              <a:rPr lang="en-US" sz="2000" dirty="0"/>
              <a:t>.</a:t>
            </a:r>
          </a:p>
          <a:p>
            <a:pPr marL="742950" lvl="1" indent="-285750">
              <a:buFont typeface="Arial" panose="020B0604020202020204" pitchFamily="34" charset="0"/>
              <a:buChar char="•"/>
            </a:pPr>
            <a:r>
              <a:rPr lang="en-US" sz="2000" dirty="0"/>
              <a:t>If </a:t>
            </a:r>
            <a:r>
              <a:rPr lang="en-US" sz="2000" b="1" i="1" dirty="0"/>
              <a:t>p</a:t>
            </a:r>
            <a:r>
              <a:rPr lang="en-US" sz="2000" b="1" i="1" baseline="-25000" dirty="0"/>
              <a:t>i</a:t>
            </a:r>
            <a:r>
              <a:rPr lang="en-US" sz="2000" dirty="0"/>
              <a:t> has at least as many neighbors as </a:t>
            </a:r>
            <a:r>
              <a:rPr lang="en-US" sz="2000" b="1" i="1" dirty="0" err="1"/>
              <a:t>MinPts</a:t>
            </a:r>
            <a:r>
              <a:rPr lang="en-US" sz="2000" dirty="0"/>
              <a:t>, then </a:t>
            </a:r>
            <a:r>
              <a:rPr lang="en-US" sz="2000" b="1" i="1" dirty="0"/>
              <a:t>p</a:t>
            </a:r>
            <a:r>
              <a:rPr lang="en-US" sz="2000" b="1" i="1" baseline="-25000" dirty="0"/>
              <a:t>i</a:t>
            </a:r>
            <a:r>
              <a:rPr lang="en-US" sz="2000" dirty="0"/>
              <a:t> is a </a:t>
            </a:r>
            <a:r>
              <a:rPr lang="en-US" sz="2000" b="1" i="1" dirty="0"/>
              <a:t>Core Point</a:t>
            </a:r>
            <a:r>
              <a:rPr lang="en-US" sz="2000" dirty="0"/>
              <a:t>.</a:t>
            </a:r>
          </a:p>
          <a:p>
            <a:pPr marL="742950" lvl="1" indent="-285750">
              <a:buFont typeface="Arial" panose="020B0604020202020204" pitchFamily="34" charset="0"/>
              <a:buChar char="•"/>
            </a:pPr>
            <a:r>
              <a:rPr lang="en-US" sz="2000" dirty="0"/>
              <a:t>For each </a:t>
            </a:r>
            <a:r>
              <a:rPr lang="en-US" sz="2000" b="1" i="1" dirty="0"/>
              <a:t>Core Point</a:t>
            </a:r>
            <a:r>
              <a:rPr lang="en-US" sz="2000" dirty="0"/>
              <a:t>, if it’s not already assigned to a cluster, create a new cluster. Then, find all its </a:t>
            </a:r>
            <a:r>
              <a:rPr lang="en-US" sz="2000" b="1" i="1" dirty="0"/>
              <a:t>density connected </a:t>
            </a:r>
            <a:r>
              <a:rPr lang="en-US" sz="2000" dirty="0"/>
              <a:t>points and assign them to the same cluster as the </a:t>
            </a:r>
            <a:r>
              <a:rPr lang="en-US" sz="2000" b="1" i="1" dirty="0"/>
              <a:t>Core Point</a:t>
            </a:r>
            <a:r>
              <a:rPr lang="en-US" sz="2000" i="1" dirty="0"/>
              <a:t>. </a:t>
            </a:r>
          </a:p>
          <a:p>
            <a:pPr marL="742950" lvl="1" indent="-285750">
              <a:buFont typeface="Arial" panose="020B0604020202020204" pitchFamily="34" charset="0"/>
              <a:buChar char="•"/>
            </a:pPr>
            <a:r>
              <a:rPr lang="en-US" sz="2000" dirty="0"/>
              <a:t>Iterate through the remaining unvisited points in the data set.</a:t>
            </a:r>
          </a:p>
          <a:p>
            <a:pPr marL="742950" lvl="1" indent="-285750">
              <a:buFont typeface="Arial" panose="020B0604020202020204" pitchFamily="34" charset="0"/>
              <a:buChar char="•"/>
            </a:pPr>
            <a:r>
              <a:rPr lang="en-US" sz="2000" dirty="0"/>
              <a:t>Said differently, we need to find out all the maximal density-connected spaces and form clusters from them (</a:t>
            </a:r>
            <a:r>
              <a:rPr lang="en-US" sz="2000" dirty="0">
                <a:hlinkClick r:id="rId2"/>
              </a:rPr>
              <a:t>http://www.sersc.org/journals/IJSIP/vol6_no1/9.pdf</a:t>
            </a:r>
            <a:r>
              <a:rPr lang="en-US" sz="2000" dirty="0"/>
              <a:t> ).</a:t>
            </a:r>
          </a:p>
          <a:p>
            <a:pPr marL="742950" lvl="1" indent="-285750">
              <a:buFont typeface="Arial" panose="020B0604020202020204" pitchFamily="34" charset="0"/>
              <a:buChar char="•"/>
            </a:pPr>
            <a:r>
              <a:rPr lang="en-US" sz="2000" dirty="0"/>
              <a:t>Points that do not belong to any cluster are outliers.</a:t>
            </a:r>
          </a:p>
          <a:p>
            <a:pPr marL="285750" indent="-28575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How to determine the values for </a:t>
            </a:r>
            <a:r>
              <a:rPr lang="en-US" sz="2000" b="1" i="1" dirty="0"/>
              <a:t>eps </a:t>
            </a:r>
            <a:r>
              <a:rPr lang="en-US" sz="2000" dirty="0"/>
              <a:t>and </a:t>
            </a:r>
            <a:r>
              <a:rPr lang="en-US" sz="2000" b="1" i="1" dirty="0" err="1"/>
              <a:t>MinPts</a:t>
            </a:r>
            <a:r>
              <a:rPr lang="en-US" sz="2000" b="1" dirty="0"/>
              <a:t>: </a:t>
            </a:r>
          </a:p>
          <a:p>
            <a:pPr marL="800100" lvl="1" indent="-342900">
              <a:buFont typeface="Arial" panose="020B0604020202020204" pitchFamily="34" charset="0"/>
              <a:buChar char="•"/>
            </a:pPr>
            <a:r>
              <a:rPr lang="en-US" sz="2000" dirty="0">
                <a:hlinkClick r:id="rId2"/>
              </a:rPr>
              <a:t>http://www.sersc.org/journals/IJSIP/vol6_no1/9.pdf</a:t>
            </a:r>
            <a:r>
              <a:rPr lang="en-US" sz="2000" dirty="0"/>
              <a:t> </a:t>
            </a:r>
            <a:endParaRPr lang="en-US" sz="2000" i="1" dirty="0"/>
          </a:p>
          <a:p>
            <a:endParaRPr lang="en-US" dirty="0"/>
          </a:p>
        </p:txBody>
      </p:sp>
      <p:sp>
        <p:nvSpPr>
          <p:cNvPr id="4" name="Rectangle 3"/>
          <p:cNvSpPr>
            <a:spLocks noChangeArrowheads="1"/>
          </p:cNvSpPr>
          <p:nvPr/>
        </p:nvSpPr>
        <p:spPr bwMode="auto">
          <a:xfrm>
            <a:off x="0" y="134109"/>
            <a:ext cx="9144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defTabSz="457200" fontAlgn="base">
              <a:spcBef>
                <a:spcPct val="0"/>
              </a:spcBef>
              <a:spcAft>
                <a:spcPct val="0"/>
              </a:spcAft>
              <a:buNone/>
            </a:pPr>
            <a:r>
              <a:rPr lang="en-US" altLang="en-US" sz="4000" b="1" dirty="0">
                <a:solidFill>
                  <a:srgbClr val="000000"/>
                </a:solidFill>
                <a:latin typeface="+mj-lt"/>
              </a:rPr>
              <a:t>How DBSCAN Works</a:t>
            </a:r>
          </a:p>
        </p:txBody>
      </p:sp>
      <p:sp>
        <p:nvSpPr>
          <p:cNvPr id="6" name="Rectangle 5"/>
          <p:cNvSpPr/>
          <p:nvPr/>
        </p:nvSpPr>
        <p:spPr>
          <a:xfrm>
            <a:off x="0" y="6350944"/>
            <a:ext cx="9067800" cy="523220"/>
          </a:xfrm>
          <a:prstGeom prst="rect">
            <a:avLst/>
          </a:prstGeom>
        </p:spPr>
        <p:txBody>
          <a:bodyPr wrap="square">
            <a:spAutoFit/>
          </a:bodyPr>
          <a:lstStyle/>
          <a:p>
            <a:r>
              <a:rPr lang="en-US" sz="1400" dirty="0"/>
              <a:t>Source for this and previous slides: </a:t>
            </a:r>
            <a:r>
              <a:rPr lang="en-US" sz="1400" dirty="0">
                <a:hlinkClick r:id="rId3"/>
              </a:rPr>
              <a:t>http://www.sthda.com/english/articles/30-advanced-clustering/105-dbscan-density-based-clustering-essentials/</a:t>
            </a:r>
            <a:r>
              <a:rPr lang="en-US" sz="1400" dirty="0"/>
              <a:t> </a:t>
            </a:r>
          </a:p>
        </p:txBody>
      </p:sp>
    </p:spTree>
    <p:extLst>
      <p:ext uri="{BB962C8B-B14F-4D97-AF65-F5344CB8AC3E}">
        <p14:creationId xmlns:p14="http://schemas.microsoft.com/office/powerpoint/2010/main" val="7162116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134109"/>
            <a:ext cx="9144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defTabSz="457200" fontAlgn="base">
              <a:spcBef>
                <a:spcPct val="0"/>
              </a:spcBef>
              <a:spcAft>
                <a:spcPct val="0"/>
              </a:spcAft>
              <a:buNone/>
            </a:pPr>
            <a:r>
              <a:rPr lang="en-US" altLang="en-US" sz="4000" b="1" dirty="0">
                <a:solidFill>
                  <a:srgbClr val="000000"/>
                </a:solidFill>
                <a:latin typeface="+mj-lt"/>
              </a:rPr>
              <a:t>ST-DBSCAN: </a:t>
            </a:r>
            <a:r>
              <a:rPr lang="en-US" altLang="en-US" sz="4000" b="1" dirty="0" err="1">
                <a:solidFill>
                  <a:srgbClr val="000000"/>
                </a:solidFill>
                <a:latin typeface="+mj-lt"/>
              </a:rPr>
              <a:t>Spatio</a:t>
            </a:r>
            <a:r>
              <a:rPr lang="en-US" altLang="en-US" sz="4000" b="1" dirty="0">
                <a:solidFill>
                  <a:srgbClr val="000000"/>
                </a:solidFill>
                <a:latin typeface="+mj-lt"/>
              </a:rPr>
              <a:t>-Temporal Clustering</a:t>
            </a:r>
          </a:p>
        </p:txBody>
      </p:sp>
      <p:sp>
        <p:nvSpPr>
          <p:cNvPr id="2" name="TextBox 1"/>
          <p:cNvSpPr txBox="1"/>
          <p:nvPr/>
        </p:nvSpPr>
        <p:spPr>
          <a:xfrm>
            <a:off x="0" y="1143001"/>
            <a:ext cx="9144000"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Can be used to identify clusters from </a:t>
            </a:r>
            <a:r>
              <a:rPr lang="en-US" sz="2400" dirty="0" err="1"/>
              <a:t>spatio</a:t>
            </a:r>
            <a:r>
              <a:rPr lang="en-US" sz="2400" dirty="0"/>
              <a:t>-temporal clusters</a:t>
            </a:r>
          </a:p>
          <a:p>
            <a:pPr marL="285750" indent="-285750">
              <a:buFont typeface="Arial" panose="020B0604020202020204" pitchFamily="34" charset="0"/>
              <a:buChar char="•"/>
            </a:pPr>
            <a:r>
              <a:rPr lang="en-US" sz="2400" dirty="0"/>
              <a:t>Roughly speaking, points which are within a certain distance and a certain amount of time of one another form a cluster</a:t>
            </a:r>
          </a:p>
          <a:p>
            <a:pPr marL="285750" indent="-285750">
              <a:buFont typeface="Arial" panose="020B0604020202020204" pitchFamily="34" charset="0"/>
              <a:buChar char="•"/>
            </a:pPr>
            <a:r>
              <a:rPr lang="en-US" sz="2400" dirty="0"/>
              <a:t>I use ST-DBSCAN in some of my work to identify clusters (i.e., destinations) from GPS data</a:t>
            </a:r>
          </a:p>
          <a:p>
            <a:pPr marL="285750" indent="-285750">
              <a:buFont typeface="Arial" panose="020B0604020202020204" pitchFamily="34" charset="0"/>
              <a:buChar char="•"/>
            </a:pPr>
            <a:r>
              <a:rPr lang="en-US" sz="2400" dirty="0"/>
              <a:t>Methods detailed in:</a:t>
            </a:r>
          </a:p>
          <a:p>
            <a:pPr marL="742950" lvl="1" indent="-285750">
              <a:buFont typeface="Arial" panose="020B0604020202020204" pitchFamily="34" charset="0"/>
              <a:buChar char="•"/>
            </a:pPr>
            <a:r>
              <a:rPr lang="en-US" sz="2400" dirty="0"/>
              <a:t>Brusilovskiy, E., Klein, L. A., &amp; Salzer, M. S. (2016). </a:t>
            </a:r>
            <a:r>
              <a:rPr lang="en-US" sz="2400" dirty="0">
                <a:hlinkClick r:id="rId2"/>
              </a:rPr>
              <a:t>Using global positioning systems to study health-related mobility and participation</a:t>
            </a:r>
            <a:r>
              <a:rPr lang="en-US" sz="2400" dirty="0"/>
              <a:t>. </a:t>
            </a:r>
            <a:r>
              <a:rPr lang="en-US" sz="2400" i="1" dirty="0"/>
              <a:t>Social Science &amp; Medicine</a:t>
            </a:r>
            <a:r>
              <a:rPr lang="en-US" sz="2400" dirty="0"/>
              <a:t>, </a:t>
            </a:r>
            <a:r>
              <a:rPr lang="en-US" sz="2400" i="1" dirty="0"/>
              <a:t>161</a:t>
            </a:r>
            <a:r>
              <a:rPr lang="en-US" sz="2400" dirty="0"/>
              <a:t>, 134-142.</a:t>
            </a:r>
          </a:p>
        </p:txBody>
      </p:sp>
      <p:sp>
        <p:nvSpPr>
          <p:cNvPr id="4" name="TextBox 3"/>
          <p:cNvSpPr txBox="1"/>
          <p:nvPr/>
        </p:nvSpPr>
        <p:spPr>
          <a:xfrm>
            <a:off x="4093435" y="296539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4923450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228600" y="1371600"/>
            <a:ext cx="5320732" cy="4846320"/>
          </a:xfrm>
          <a:prstGeom prst="rect">
            <a:avLst/>
          </a:prstGeom>
          <a:noFill/>
          <a:ln w="25400">
            <a:solidFill>
              <a:schemeClr val="tx1"/>
            </a:solidFill>
            <a:miter lim="800000"/>
            <a:headEnd/>
            <a:tailEnd/>
          </a:ln>
        </p:spPr>
      </p:pic>
      <p:sp>
        <p:nvSpPr>
          <p:cNvPr id="3" name="Content Placeholder 2"/>
          <p:cNvSpPr txBox="1">
            <a:spLocks/>
          </p:cNvSpPr>
          <p:nvPr/>
        </p:nvSpPr>
        <p:spPr>
          <a:xfrm>
            <a:off x="5615166" y="1371600"/>
            <a:ext cx="3334870" cy="5029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We tracked ~120 individuals with serious mental illnesses with a GPS-enabled phone using </a:t>
            </a:r>
            <a:r>
              <a:rPr lang="en-US" sz="2000" dirty="0" err="1"/>
              <a:t>AccuTracking</a:t>
            </a:r>
            <a:r>
              <a:rPr lang="en-US" sz="2000" dirty="0"/>
              <a:t>, a cell phone app that gathers location information at 1 minute intervals. </a:t>
            </a:r>
          </a:p>
          <a:p>
            <a:r>
              <a:rPr lang="en-US" sz="2000" dirty="0"/>
              <a:t>Location information was eventually imported into GIS (Google Earth and ArcGIS), enabling us to visualize the participants’ mobility over the two-week time frame.</a:t>
            </a:r>
          </a:p>
          <a:p>
            <a:pPr marL="0" indent="0">
              <a:buNone/>
            </a:pPr>
            <a:endParaRPr lang="en-US" sz="1800" dirty="0"/>
          </a:p>
          <a:p>
            <a:endParaRPr lang="en-US" sz="1800" dirty="0"/>
          </a:p>
        </p:txBody>
      </p:sp>
      <p:sp>
        <p:nvSpPr>
          <p:cNvPr id="4" name="TextBox 3"/>
          <p:cNvSpPr txBox="1"/>
          <p:nvPr/>
        </p:nvSpPr>
        <p:spPr>
          <a:xfrm>
            <a:off x="304800" y="228600"/>
            <a:ext cx="8610600" cy="769441"/>
          </a:xfrm>
          <a:prstGeom prst="rect">
            <a:avLst/>
          </a:prstGeom>
          <a:noFill/>
        </p:spPr>
        <p:txBody>
          <a:bodyPr wrap="square" rtlCol="0">
            <a:spAutoFit/>
          </a:bodyPr>
          <a:lstStyle/>
          <a:p>
            <a:pPr algn="ctr"/>
            <a:r>
              <a:rPr lang="en-US" sz="4400" b="1" dirty="0"/>
              <a:t>Gathering GPS Data</a:t>
            </a:r>
          </a:p>
        </p:txBody>
      </p:sp>
    </p:spTree>
    <p:extLst>
      <p:ext uri="{BB962C8B-B14F-4D97-AF65-F5344CB8AC3E}">
        <p14:creationId xmlns:p14="http://schemas.microsoft.com/office/powerpoint/2010/main" val="364736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Nota Bene</a:t>
            </a:r>
          </a:p>
        </p:txBody>
      </p:sp>
      <p:sp>
        <p:nvSpPr>
          <p:cNvPr id="3" name="Content Placeholder 2"/>
          <p:cNvSpPr>
            <a:spLocks noGrp="1"/>
          </p:cNvSpPr>
          <p:nvPr>
            <p:ph idx="1"/>
          </p:nvPr>
        </p:nvSpPr>
        <p:spPr>
          <a:xfrm>
            <a:off x="0" y="1417638"/>
            <a:ext cx="9144000" cy="4754562"/>
          </a:xfrm>
        </p:spPr>
        <p:txBody>
          <a:bodyPr/>
          <a:lstStyle/>
          <a:p>
            <a:r>
              <a:rPr lang="en-US" dirty="0"/>
              <a:t>Clustering may not be the best way to discover interesting groups in a data set. Often visualization methods work well, allowing the human expert to identify useful groups. </a:t>
            </a:r>
          </a:p>
          <a:p>
            <a:r>
              <a:rPr lang="en-US" dirty="0"/>
              <a:t>However, as the data set sizes increase to millions of observations, and the number of variables becomes large, this becomes impractical and clusters help to partition the data so that we can deal with smaller groups. </a:t>
            </a:r>
          </a:p>
          <a:p>
            <a:endParaRPr lang="en-US" dirty="0"/>
          </a:p>
        </p:txBody>
      </p:sp>
      <p:sp>
        <p:nvSpPr>
          <p:cNvPr id="4" name="Rectangle 3"/>
          <p:cNvSpPr/>
          <p:nvPr/>
        </p:nvSpPr>
        <p:spPr>
          <a:xfrm>
            <a:off x="28575" y="6400800"/>
            <a:ext cx="5189947" cy="369332"/>
          </a:xfrm>
          <a:prstGeom prst="rect">
            <a:avLst/>
          </a:prstGeom>
        </p:spPr>
        <p:txBody>
          <a:bodyPr wrap="none">
            <a:spAutoFit/>
          </a:bodyPr>
          <a:lstStyle/>
          <a:p>
            <a:r>
              <a:rPr lang="en-US" dirty="0"/>
              <a:t>Source: </a:t>
            </a:r>
            <a:r>
              <a:rPr lang="en-US" dirty="0">
                <a:hlinkClick r:id="rId2"/>
              </a:rPr>
              <a:t>http://togaware.com/onepager/ClustersL.pdf</a:t>
            </a:r>
            <a:endParaRPr lang="en-US" dirty="0"/>
          </a:p>
        </p:txBody>
      </p:sp>
    </p:spTree>
    <p:extLst>
      <p:ext uri="{BB962C8B-B14F-4D97-AF65-F5344CB8AC3E}">
        <p14:creationId xmlns:p14="http://schemas.microsoft.com/office/powerpoint/2010/main" val="36690453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Community </a:t>
            </a:r>
            <a:r>
              <a:rPr lang="en-US" b="1" dirty="0" smtClean="0"/>
              <a:t>Mobility </a:t>
            </a:r>
            <a:r>
              <a:rPr lang="en-US" b="1" dirty="0"/>
              <a:t>Construct:</a:t>
            </a:r>
            <a:br>
              <a:rPr lang="en-US" b="1" dirty="0"/>
            </a:br>
            <a:r>
              <a:rPr lang="en-US" b="1" dirty="0"/>
              <a:t>Identifying Destinations</a:t>
            </a:r>
          </a:p>
        </p:txBody>
      </p:sp>
      <p:sp>
        <p:nvSpPr>
          <p:cNvPr id="3" name="Content Placeholder 2"/>
          <p:cNvSpPr>
            <a:spLocks noGrp="1"/>
          </p:cNvSpPr>
          <p:nvPr>
            <p:ph idx="1"/>
          </p:nvPr>
        </p:nvSpPr>
        <p:spPr>
          <a:xfrm>
            <a:off x="76200" y="1752600"/>
            <a:ext cx="6111240" cy="4389120"/>
          </a:xfrm>
        </p:spPr>
        <p:txBody>
          <a:bodyPr>
            <a:normAutofit fontScale="92500" lnSpcReduction="20000"/>
          </a:bodyPr>
          <a:lstStyle/>
          <a:p>
            <a:r>
              <a:rPr lang="en-US" dirty="0"/>
              <a:t>We can attempt to identify locations at which individuals spend a substantial amount of time (e.g., 20 minutes or more)</a:t>
            </a:r>
          </a:p>
          <a:p>
            <a:r>
              <a:rPr lang="en-US" dirty="0"/>
              <a:t>However, there is noise in the GPS data: even when the GPS is in the same location, the recorded latitude and longitude may differ</a:t>
            </a:r>
          </a:p>
          <a:p>
            <a:r>
              <a:rPr lang="en-US" dirty="0"/>
              <a:t>ST-DBSCAN would be a good way to identify destinations from the GPS data</a:t>
            </a:r>
          </a:p>
          <a:p>
            <a:endParaRPr lang="en-US" dirty="0"/>
          </a:p>
        </p:txBody>
      </p:sp>
      <p:pic>
        <p:nvPicPr>
          <p:cNvPr id="5" name="Picture 4"/>
          <p:cNvPicPr>
            <a:picLocks noChangeAspect="1"/>
          </p:cNvPicPr>
          <p:nvPr/>
        </p:nvPicPr>
        <p:blipFill rotWithShape="1">
          <a:blip r:embed="rId2"/>
          <a:srcRect l="4901" t="5841"/>
          <a:stretch/>
        </p:blipFill>
        <p:spPr>
          <a:xfrm>
            <a:off x="6095999" y="2590800"/>
            <a:ext cx="2659435" cy="2209800"/>
          </a:xfrm>
          <a:prstGeom prst="rect">
            <a:avLst/>
          </a:prstGeom>
        </p:spPr>
      </p:pic>
    </p:spTree>
    <p:extLst>
      <p:ext uri="{BB962C8B-B14F-4D97-AF65-F5344CB8AC3E}">
        <p14:creationId xmlns:p14="http://schemas.microsoft.com/office/powerpoint/2010/main" val="7952486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ST-DBSCAN</a:t>
            </a:r>
          </a:p>
        </p:txBody>
      </p:sp>
      <p:sp>
        <p:nvSpPr>
          <p:cNvPr id="3" name="Content Placeholder 2"/>
          <p:cNvSpPr>
            <a:spLocks noGrp="1"/>
          </p:cNvSpPr>
          <p:nvPr>
            <p:ph idx="1"/>
          </p:nvPr>
        </p:nvSpPr>
        <p:spPr>
          <a:xfrm>
            <a:off x="76200" y="1295400"/>
            <a:ext cx="8991600" cy="4830763"/>
          </a:xfrm>
        </p:spPr>
        <p:txBody>
          <a:bodyPr>
            <a:normAutofit fontScale="92500" lnSpcReduction="20000"/>
          </a:bodyPr>
          <a:lstStyle/>
          <a:p>
            <a:r>
              <a:rPr lang="en-US" dirty="0" err="1"/>
              <a:t>Spatio</a:t>
            </a:r>
            <a:r>
              <a:rPr lang="en-US" dirty="0"/>
              <a:t>-Temporal Density-Based Spatial Clustering of Applications with Noise (ST-DBSCAN) (</a:t>
            </a:r>
            <a:r>
              <a:rPr lang="en-US" dirty="0" err="1"/>
              <a:t>Birant</a:t>
            </a:r>
            <a:r>
              <a:rPr lang="en-US" dirty="0"/>
              <a:t>, D. and A. </a:t>
            </a:r>
            <a:r>
              <a:rPr lang="en-US" dirty="0" err="1"/>
              <a:t>Kut</a:t>
            </a:r>
            <a:r>
              <a:rPr lang="en-US" dirty="0"/>
              <a:t> 2007). </a:t>
            </a:r>
          </a:p>
          <a:p>
            <a:r>
              <a:rPr lang="en-US" dirty="0"/>
              <a:t>ST-DBSCAN can be implemented in the open source RapidMiner package, and the code which we used was written by Alex </a:t>
            </a:r>
            <a:r>
              <a:rPr lang="en-US" dirty="0" smtClean="0"/>
              <a:t>Fechner – and also in R. </a:t>
            </a:r>
          </a:p>
          <a:p>
            <a:pPr lvl="1"/>
            <a:r>
              <a:rPr lang="en-US" dirty="0"/>
              <a:t>Our write up is here: </a:t>
            </a:r>
            <a:r>
              <a:rPr lang="en-US" dirty="0">
                <a:hlinkClick r:id="rId2"/>
              </a:rPr>
              <a:t>http://</a:t>
            </a:r>
            <a:r>
              <a:rPr lang="en-US" dirty="0" smtClean="0">
                <a:hlinkClick r:id="rId2"/>
              </a:rPr>
              <a:t>www.tucollaborative.org/wp-content/uploads/Tracking-community-mobility-technical-report-final-2020-1.pdf</a:t>
            </a:r>
            <a:r>
              <a:rPr lang="en-US" dirty="0" smtClean="0"/>
              <a:t> </a:t>
            </a:r>
            <a:endParaRPr lang="en-US" dirty="0"/>
          </a:p>
          <a:p>
            <a:r>
              <a:rPr lang="en-US" dirty="0"/>
              <a:t>The number of clusters that are identified by ST-DBSCAN depends on 3 parameters, the values of which are set by the user.</a:t>
            </a:r>
          </a:p>
        </p:txBody>
      </p:sp>
    </p:spTree>
    <p:extLst>
      <p:ext uri="{BB962C8B-B14F-4D97-AF65-F5344CB8AC3E}">
        <p14:creationId xmlns:p14="http://schemas.microsoft.com/office/powerpoint/2010/main" val="147313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ST-DBSCAN Parameters</a:t>
            </a:r>
          </a:p>
        </p:txBody>
      </p:sp>
      <p:sp>
        <p:nvSpPr>
          <p:cNvPr id="3" name="Content Placeholder 2"/>
          <p:cNvSpPr>
            <a:spLocks noGrp="1"/>
          </p:cNvSpPr>
          <p:nvPr>
            <p:ph idx="1"/>
          </p:nvPr>
        </p:nvSpPr>
        <p:spPr/>
        <p:txBody>
          <a:bodyPr>
            <a:normAutofit fontScale="92500" lnSpcReduction="20000"/>
          </a:bodyPr>
          <a:lstStyle/>
          <a:p>
            <a:r>
              <a:rPr lang="en-US" sz="2500" dirty="0"/>
              <a:t>The parameters used in this study are the following:</a:t>
            </a:r>
          </a:p>
          <a:p>
            <a:pPr lvl="1"/>
            <a:r>
              <a:rPr lang="en-US" sz="2400" dirty="0" err="1"/>
              <a:t>MinPts</a:t>
            </a:r>
            <a:r>
              <a:rPr lang="en-US" sz="2400" dirty="0"/>
              <a:t>: Minimum # of points needed to form a  cluster (we set this to 10)</a:t>
            </a:r>
          </a:p>
          <a:p>
            <a:pPr lvl="1"/>
            <a:r>
              <a:rPr lang="en-US" sz="2400" dirty="0"/>
              <a:t>Eps1: Spatial distance for points to be within a cluster (we set this to 200 meters)</a:t>
            </a:r>
          </a:p>
          <a:p>
            <a:pPr lvl="1"/>
            <a:r>
              <a:rPr lang="en-US" sz="2400" dirty="0"/>
              <a:t>Eps2: Non-spatial (i.e., temporal) distance (we set this to 20 minutes) </a:t>
            </a:r>
          </a:p>
          <a:p>
            <a:r>
              <a:rPr lang="en-US" sz="2500" dirty="0"/>
              <a:t>We identify clusters, or </a:t>
            </a:r>
            <a:r>
              <a:rPr lang="en-US" sz="2500" b="1" dirty="0"/>
              <a:t>destinations</a:t>
            </a:r>
            <a:r>
              <a:rPr lang="en-US" sz="2500" dirty="0"/>
              <a:t>, using the ST-DBSCAN parameter values specified above</a:t>
            </a:r>
          </a:p>
          <a:p>
            <a:r>
              <a:rPr lang="en-US" sz="2500" dirty="0"/>
              <a:t>(Very) roughly speaking, if we have at least 10 points which are within 200 meters of one another &amp; where consecutive points are within 20 minutes of one another, we have a cluster.</a:t>
            </a:r>
          </a:p>
          <a:p>
            <a:r>
              <a:rPr lang="en-US" sz="2500" dirty="0"/>
              <a:t>Points that aren’t in a cluster (destination) are considered to be in-transit points!</a:t>
            </a:r>
          </a:p>
        </p:txBody>
      </p:sp>
    </p:spTree>
    <p:extLst>
      <p:ext uri="{BB962C8B-B14F-4D97-AF65-F5344CB8AC3E}">
        <p14:creationId xmlns:p14="http://schemas.microsoft.com/office/powerpoint/2010/main" val="102929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4" name="Rectangle 2"/>
          <p:cNvSpPr>
            <a:spLocks noChangeArrowheads="1"/>
          </p:cNvSpPr>
          <p:nvPr/>
        </p:nvSpPr>
        <p:spPr bwMode="auto">
          <a:xfrm>
            <a:off x="0" y="134109"/>
            <a:ext cx="9144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defTabSz="457200" fontAlgn="base">
              <a:spcBef>
                <a:spcPct val="0"/>
              </a:spcBef>
              <a:spcAft>
                <a:spcPct val="0"/>
              </a:spcAft>
              <a:buNone/>
            </a:pPr>
            <a:r>
              <a:rPr lang="en-US" altLang="en-US" sz="4400" b="1" dirty="0">
                <a:solidFill>
                  <a:srgbClr val="000000"/>
                </a:solidFill>
                <a:latin typeface="+mj-lt"/>
              </a:rPr>
              <a:t>Types of Clustering Algorithms</a:t>
            </a:r>
          </a:p>
        </p:txBody>
      </p:sp>
      <p:sp>
        <p:nvSpPr>
          <p:cNvPr id="27656" name="Rectangle 3"/>
          <p:cNvSpPr>
            <a:spLocks noChangeArrowheads="1"/>
          </p:cNvSpPr>
          <p:nvPr/>
        </p:nvSpPr>
        <p:spPr bwMode="auto">
          <a:xfrm>
            <a:off x="0" y="914400"/>
            <a:ext cx="91440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defTabSz="457200" eaLnBrk="1" fontAlgn="base" hangingPunct="1">
              <a:spcAft>
                <a:spcPct val="0"/>
              </a:spcAft>
              <a:defRPr/>
            </a:pPr>
            <a:r>
              <a:rPr lang="en-US" altLang="en-US" sz="2000" b="1" dirty="0">
                <a:solidFill>
                  <a:prstClr val="black"/>
                </a:solidFill>
                <a:latin typeface="+mj-lt"/>
              </a:rPr>
              <a:t>K-means / </a:t>
            </a:r>
            <a:r>
              <a:rPr lang="en-US" altLang="en-US" sz="2000" b="1" dirty="0" err="1">
                <a:solidFill>
                  <a:prstClr val="black"/>
                </a:solidFill>
                <a:latin typeface="+mj-lt"/>
              </a:rPr>
              <a:t>Partitional</a:t>
            </a:r>
            <a:r>
              <a:rPr lang="en-US" altLang="en-US" sz="2000" b="1" dirty="0">
                <a:solidFill>
                  <a:prstClr val="black"/>
                </a:solidFill>
                <a:latin typeface="+mj-lt"/>
              </a:rPr>
              <a:t> clustering </a:t>
            </a:r>
            <a:r>
              <a:rPr lang="en-US" altLang="en-US" sz="2000" dirty="0">
                <a:solidFill>
                  <a:prstClr val="black"/>
                </a:solidFill>
                <a:latin typeface="+mj-lt"/>
              </a:rPr>
              <a:t>(for numeric variables and large data set)</a:t>
            </a:r>
          </a:p>
          <a:p>
            <a:pPr lvl="1" defTabSz="457200" eaLnBrk="1" fontAlgn="base" hangingPunct="1">
              <a:spcAft>
                <a:spcPct val="0"/>
              </a:spcAft>
              <a:defRPr/>
            </a:pPr>
            <a:r>
              <a:rPr lang="en-US" altLang="en-US" sz="1600" dirty="0">
                <a:solidFill>
                  <a:prstClr val="black"/>
                </a:solidFill>
                <a:latin typeface="+mj-lt"/>
              </a:rPr>
              <a:t>A division of objects into non-overlapping subsets (clusters) such that each object is in exactly one cluster</a:t>
            </a:r>
          </a:p>
          <a:p>
            <a:pPr lvl="1" defTabSz="457200" eaLnBrk="1" fontAlgn="base" hangingPunct="1">
              <a:spcAft>
                <a:spcPct val="0"/>
              </a:spcAft>
              <a:defRPr/>
            </a:pPr>
            <a:r>
              <a:rPr lang="en-US" altLang="en-US" sz="1600" dirty="0">
                <a:solidFill>
                  <a:prstClr val="black"/>
                </a:solidFill>
                <a:latin typeface="+mj-lt"/>
              </a:rPr>
              <a:t>Majority of commercial data mining / machine learning and open source tools provide K-means clustering capability </a:t>
            </a:r>
          </a:p>
          <a:p>
            <a:pPr lvl="1" defTabSz="457200" eaLnBrk="1" fontAlgn="base" hangingPunct="1">
              <a:spcAft>
                <a:spcPct val="0"/>
              </a:spcAft>
              <a:defRPr/>
            </a:pPr>
            <a:r>
              <a:rPr lang="en-US" altLang="en-US" sz="1600" dirty="0">
                <a:solidFill>
                  <a:prstClr val="black"/>
                </a:solidFill>
                <a:latin typeface="+mj-lt"/>
              </a:rPr>
              <a:t>Number of clusters is specified by a researcher / analyst in advance before running the clustering algorithm</a:t>
            </a:r>
          </a:p>
          <a:p>
            <a:pPr defTabSz="457200" eaLnBrk="1" fontAlgn="base" hangingPunct="1">
              <a:spcAft>
                <a:spcPct val="0"/>
              </a:spcAft>
              <a:defRPr/>
            </a:pPr>
            <a:r>
              <a:rPr lang="en-US" altLang="en-US" sz="2000" b="1" dirty="0">
                <a:solidFill>
                  <a:prstClr val="black"/>
                </a:solidFill>
                <a:latin typeface="+mj-lt"/>
              </a:rPr>
              <a:t>Hierarchical clustering </a:t>
            </a:r>
            <a:r>
              <a:rPr lang="en-US" altLang="en-US" sz="2000" dirty="0">
                <a:solidFill>
                  <a:prstClr val="black"/>
                </a:solidFill>
                <a:latin typeface="+mj-lt"/>
              </a:rPr>
              <a:t>(only for numeric variables and small data sets)</a:t>
            </a:r>
          </a:p>
          <a:p>
            <a:pPr lvl="1" defTabSz="457200" eaLnBrk="1" fontAlgn="base" hangingPunct="1">
              <a:spcAft>
                <a:spcPct val="0"/>
              </a:spcAft>
              <a:defRPr/>
            </a:pPr>
            <a:r>
              <a:rPr lang="en-US" altLang="en-US" sz="1600" dirty="0">
                <a:solidFill>
                  <a:prstClr val="black"/>
                </a:solidFill>
                <a:latin typeface="+mj-lt"/>
              </a:rPr>
              <a:t>A set of nested clusters organized as a hierarchical tree – that is, a hierarchy of clusters is built</a:t>
            </a:r>
          </a:p>
          <a:p>
            <a:pPr lvl="1" defTabSz="457200" eaLnBrk="1" fontAlgn="base" hangingPunct="1">
              <a:spcAft>
                <a:spcPct val="0"/>
              </a:spcAft>
              <a:defRPr/>
            </a:pPr>
            <a:r>
              <a:rPr lang="en-US" altLang="en-US" sz="1600" dirty="0">
                <a:solidFill>
                  <a:prstClr val="black"/>
                </a:solidFill>
                <a:latin typeface="+mj-lt"/>
              </a:rPr>
              <a:t>Number of clusters is determined by a researcher as the result of hierarchical clustering </a:t>
            </a:r>
          </a:p>
          <a:p>
            <a:pPr lvl="1" defTabSz="457200" eaLnBrk="1" fontAlgn="base" hangingPunct="1">
              <a:spcAft>
                <a:spcPct val="0"/>
              </a:spcAft>
              <a:defRPr/>
            </a:pPr>
            <a:r>
              <a:rPr lang="en-US" sz="1600" b="1" dirty="0"/>
              <a:t>Agglomerative</a:t>
            </a:r>
            <a:r>
              <a:rPr lang="en-US" sz="1600" dirty="0"/>
              <a:t>: This is a "bottom up" approach: each observation starts in its own cluster, and pairs of clusters are merged as one moves up the hierarchy.</a:t>
            </a:r>
          </a:p>
          <a:p>
            <a:pPr lvl="1" defTabSz="457200" eaLnBrk="1" fontAlgn="base" hangingPunct="1">
              <a:spcAft>
                <a:spcPct val="0"/>
              </a:spcAft>
              <a:defRPr/>
            </a:pPr>
            <a:r>
              <a:rPr lang="en-US" sz="1600" b="1" dirty="0"/>
              <a:t>Divisive</a:t>
            </a:r>
            <a:r>
              <a:rPr lang="en-US" sz="1600" dirty="0"/>
              <a:t>: This is a "top down" approach: all observations start in one cluster, and splits are performed recursively as one moves down the hierarchy.</a:t>
            </a:r>
          </a:p>
          <a:p>
            <a:pPr defTabSz="457200" eaLnBrk="1" fontAlgn="base" hangingPunct="1">
              <a:spcAft>
                <a:spcPct val="0"/>
              </a:spcAft>
              <a:defRPr/>
            </a:pPr>
            <a:r>
              <a:rPr lang="en-US" altLang="en-US" sz="2000" b="1" dirty="0">
                <a:solidFill>
                  <a:prstClr val="black"/>
                </a:solidFill>
                <a:latin typeface="+mj-lt"/>
              </a:rPr>
              <a:t>Density-based clustering (e.g., DBSCAN)</a:t>
            </a:r>
          </a:p>
          <a:p>
            <a:pPr lvl="1" defTabSz="457200" eaLnBrk="1" fontAlgn="base" hangingPunct="1">
              <a:spcAft>
                <a:spcPct val="0"/>
              </a:spcAft>
              <a:defRPr/>
            </a:pPr>
            <a:r>
              <a:rPr lang="en-US" sz="1600" dirty="0"/>
              <a:t>Given a set of points, the algorithm groups together observations that have many neighbors nearby</a:t>
            </a:r>
          </a:p>
          <a:p>
            <a:pPr lvl="1" defTabSz="457200" eaLnBrk="1" fontAlgn="base" hangingPunct="1">
              <a:spcAft>
                <a:spcPct val="0"/>
              </a:spcAft>
              <a:defRPr/>
            </a:pPr>
            <a:r>
              <a:rPr lang="en-US" sz="1600" dirty="0"/>
              <a:t>Points that are alone in low-density regions because their nearest neighbors are too far away are marked as outliers</a:t>
            </a:r>
          </a:p>
          <a:p>
            <a:pPr lvl="1" defTabSz="457200" eaLnBrk="1" fontAlgn="base" hangingPunct="1">
              <a:spcAft>
                <a:spcPct val="0"/>
              </a:spcAft>
              <a:defRPr/>
            </a:pPr>
            <a:r>
              <a:rPr lang="en-US" sz="1600" dirty="0"/>
              <a:t>DBSCAN is one of the most common clustering algorithms</a:t>
            </a:r>
          </a:p>
          <a:p>
            <a:pPr lvl="1" defTabSz="457200" eaLnBrk="1" fontAlgn="base" hangingPunct="1">
              <a:spcAft>
                <a:spcPct val="0"/>
              </a:spcAft>
              <a:defRPr/>
            </a:pPr>
            <a:r>
              <a:rPr lang="en-US" altLang="en-US" sz="1600" b="1" dirty="0">
                <a:solidFill>
                  <a:prstClr val="black"/>
                </a:solidFill>
                <a:latin typeface="+mj-lt"/>
              </a:rPr>
              <a:t>DBSCAN</a:t>
            </a:r>
            <a:r>
              <a:rPr lang="en-US" altLang="en-US" sz="1600" dirty="0">
                <a:solidFill>
                  <a:prstClr val="black"/>
                </a:solidFill>
                <a:latin typeface="+mj-lt"/>
              </a:rPr>
              <a:t> stands for </a:t>
            </a:r>
            <a:r>
              <a:rPr lang="en-US" sz="1600" b="1" dirty="0"/>
              <a:t>D</a:t>
            </a:r>
            <a:r>
              <a:rPr lang="en-US" sz="1600" dirty="0"/>
              <a:t>ensity-</a:t>
            </a:r>
            <a:r>
              <a:rPr lang="en-US" sz="1600" b="1" dirty="0"/>
              <a:t>B</a:t>
            </a:r>
            <a:r>
              <a:rPr lang="en-US" sz="1600" dirty="0"/>
              <a:t>ased </a:t>
            </a:r>
            <a:r>
              <a:rPr lang="en-US" sz="1600" b="1" dirty="0"/>
              <a:t>S</a:t>
            </a:r>
            <a:r>
              <a:rPr lang="en-US" sz="1600" dirty="0"/>
              <a:t>patial </a:t>
            </a:r>
            <a:r>
              <a:rPr lang="en-US" sz="1600" b="1" dirty="0"/>
              <a:t>C</a:t>
            </a:r>
            <a:r>
              <a:rPr lang="en-US" sz="1600" dirty="0"/>
              <a:t>lustering of </a:t>
            </a:r>
            <a:r>
              <a:rPr lang="en-US" sz="1600" b="1" dirty="0"/>
              <a:t>A</a:t>
            </a:r>
            <a:r>
              <a:rPr lang="en-US" sz="1600" dirty="0"/>
              <a:t>pplications with </a:t>
            </a:r>
            <a:r>
              <a:rPr lang="en-US" sz="1600" b="1" dirty="0"/>
              <a:t>N</a:t>
            </a:r>
            <a:r>
              <a:rPr lang="en-US" sz="1600" dirty="0"/>
              <a:t>oise</a:t>
            </a:r>
            <a:endParaRPr lang="en-US" altLang="en-US" sz="2000" dirty="0">
              <a:solidFill>
                <a:prstClr val="black"/>
              </a:solidFill>
              <a:latin typeface="Arial" panose="020B0604020202020204" pitchFamily="34" charset="0"/>
            </a:endParaRPr>
          </a:p>
          <a:p>
            <a:pPr marL="457200" lvl="1" indent="0" defTabSz="457200" eaLnBrk="1" fontAlgn="base" hangingPunct="1">
              <a:spcAft>
                <a:spcPct val="0"/>
              </a:spcAft>
              <a:buNone/>
              <a:defRPr/>
            </a:pPr>
            <a:r>
              <a:rPr lang="en-US" altLang="en-US" sz="1600" dirty="0">
                <a:solidFill>
                  <a:prstClr val="black"/>
                </a:solidFill>
                <a:latin typeface="Arial" panose="020B0604020202020204" pitchFamily="34" charset="0"/>
              </a:rPr>
              <a:t> </a:t>
            </a:r>
          </a:p>
        </p:txBody>
      </p:sp>
    </p:spTree>
    <p:extLst>
      <p:ext uri="{BB962C8B-B14F-4D97-AF65-F5344CB8AC3E}">
        <p14:creationId xmlns:p14="http://schemas.microsoft.com/office/powerpoint/2010/main" val="814875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33350"/>
            <a:ext cx="9220200" cy="838200"/>
          </a:xfrm>
        </p:spPr>
        <p:txBody>
          <a:bodyPr/>
          <a:lstStyle/>
          <a:p>
            <a:r>
              <a:rPr lang="en-US" b="1" dirty="0"/>
              <a:t>K-Means</a:t>
            </a:r>
          </a:p>
        </p:txBody>
      </p:sp>
      <p:sp>
        <p:nvSpPr>
          <p:cNvPr id="3" name="Content Placeholder 2"/>
          <p:cNvSpPr>
            <a:spLocks noGrp="1"/>
          </p:cNvSpPr>
          <p:nvPr>
            <p:ph idx="1"/>
          </p:nvPr>
        </p:nvSpPr>
        <p:spPr>
          <a:xfrm>
            <a:off x="0" y="990600"/>
            <a:ext cx="9144000" cy="5867400"/>
          </a:xfrm>
        </p:spPr>
        <p:txBody>
          <a:bodyPr/>
          <a:lstStyle/>
          <a:p>
            <a:r>
              <a:rPr lang="en-US" dirty="0"/>
              <a:t>Imagine you have 60 points which you want to place in a total of </a:t>
            </a:r>
            <a:r>
              <a:rPr lang="en-US" b="1" dirty="0"/>
              <a:t>k=3</a:t>
            </a:r>
            <a:r>
              <a:rPr lang="en-US" dirty="0"/>
              <a:t> clusters based on the values of two variables (e.g., </a:t>
            </a:r>
            <a:r>
              <a:rPr lang="en-US" b="1" dirty="0"/>
              <a:t>y</a:t>
            </a:r>
            <a:r>
              <a:rPr lang="en-US" dirty="0"/>
              <a:t>=latitude and </a:t>
            </a:r>
            <a:r>
              <a:rPr lang="en-US" b="1" dirty="0"/>
              <a:t>x</a:t>
            </a:r>
            <a:r>
              <a:rPr lang="en-US" dirty="0"/>
              <a:t>=longitude)</a:t>
            </a:r>
          </a:p>
          <a:p>
            <a:r>
              <a:rPr lang="en-US" dirty="0"/>
              <a:t>Here’s a sample data set:</a:t>
            </a:r>
          </a:p>
        </p:txBody>
      </p:sp>
      <p:pic>
        <p:nvPicPr>
          <p:cNvPr id="6" name="Picture 5"/>
          <p:cNvPicPr>
            <a:picLocks noChangeAspect="1"/>
          </p:cNvPicPr>
          <p:nvPr/>
        </p:nvPicPr>
        <p:blipFill>
          <a:blip r:embed="rId2"/>
          <a:stretch>
            <a:fillRect/>
          </a:stretch>
        </p:blipFill>
        <p:spPr>
          <a:xfrm>
            <a:off x="2373894" y="3276600"/>
            <a:ext cx="4472411" cy="3167959"/>
          </a:xfrm>
          <a:prstGeom prst="rect">
            <a:avLst/>
          </a:prstGeom>
        </p:spPr>
      </p:pic>
    </p:spTree>
    <p:extLst>
      <p:ext uri="{BB962C8B-B14F-4D97-AF65-F5344CB8AC3E}">
        <p14:creationId xmlns:p14="http://schemas.microsoft.com/office/powerpoint/2010/main" val="380638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45"/>
            <a:ext cx="8229600" cy="958755"/>
          </a:xfrm>
        </p:spPr>
        <p:txBody>
          <a:bodyPr/>
          <a:lstStyle/>
          <a:p>
            <a:r>
              <a:rPr lang="en-US" b="1" dirty="0"/>
              <a:t>K-Means Algorithm in English</a:t>
            </a:r>
          </a:p>
        </p:txBody>
      </p:sp>
      <p:sp>
        <p:nvSpPr>
          <p:cNvPr id="3" name="Content Placeholder 2"/>
          <p:cNvSpPr>
            <a:spLocks noGrp="1"/>
          </p:cNvSpPr>
          <p:nvPr>
            <p:ph idx="1"/>
          </p:nvPr>
        </p:nvSpPr>
        <p:spPr>
          <a:xfrm>
            <a:off x="0" y="914400"/>
            <a:ext cx="9144000" cy="4320382"/>
          </a:xfrm>
        </p:spPr>
        <p:txBody>
          <a:bodyPr>
            <a:normAutofit/>
          </a:bodyPr>
          <a:lstStyle/>
          <a:p>
            <a:r>
              <a:rPr lang="en-US" dirty="0"/>
              <a:t>Figure out how many clusters (k) you would like.</a:t>
            </a:r>
          </a:p>
          <a:p>
            <a:pPr lvl="1"/>
            <a:r>
              <a:rPr lang="en-US" dirty="0"/>
              <a:t>In the example below, let’s say we want k=3 clusters.</a:t>
            </a:r>
          </a:p>
          <a:p>
            <a:r>
              <a:rPr lang="en-US" dirty="0"/>
              <a:t>Randomly guess where cluster centers are located.</a:t>
            </a:r>
          </a:p>
          <a:p>
            <a:pPr lvl="1"/>
            <a:r>
              <a:rPr lang="en-US" dirty="0"/>
              <a:t>In the example below, centers are represented by triangles, and are </a:t>
            </a:r>
            <a:r>
              <a:rPr lang="en-US" i="1" dirty="0"/>
              <a:t>REALLY </a:t>
            </a:r>
            <a:r>
              <a:rPr lang="en-US" dirty="0"/>
              <a:t>terrible guesses.</a:t>
            </a:r>
          </a:p>
        </p:txBody>
      </p:sp>
      <p:pic>
        <p:nvPicPr>
          <p:cNvPr id="4" name="Picture 3"/>
          <p:cNvPicPr>
            <a:picLocks noChangeAspect="1"/>
          </p:cNvPicPr>
          <p:nvPr/>
        </p:nvPicPr>
        <p:blipFill>
          <a:blip r:embed="rId2"/>
          <a:stretch>
            <a:fillRect/>
          </a:stretch>
        </p:blipFill>
        <p:spPr>
          <a:xfrm>
            <a:off x="2514600" y="3613841"/>
            <a:ext cx="4472412" cy="3167959"/>
          </a:xfrm>
          <a:prstGeom prst="rect">
            <a:avLst/>
          </a:prstGeom>
        </p:spPr>
      </p:pic>
    </p:spTree>
    <p:extLst>
      <p:ext uri="{BB962C8B-B14F-4D97-AF65-F5344CB8AC3E}">
        <p14:creationId xmlns:p14="http://schemas.microsoft.com/office/powerpoint/2010/main" val="2067792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10495</TotalTime>
  <Words>3746</Words>
  <Application>Microsoft Office PowerPoint</Application>
  <PresentationFormat>On-screen Show (4:3)</PresentationFormat>
  <Paragraphs>345</Paragraphs>
  <Slides>62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 Unicode MS</vt:lpstr>
      <vt:lpstr>ＭＳ Ｐゴシック</vt:lpstr>
      <vt:lpstr>Arial</vt:lpstr>
      <vt:lpstr>Calibri</vt:lpstr>
      <vt:lpstr>Cambria Math</vt:lpstr>
      <vt:lpstr>Office Theme</vt:lpstr>
      <vt:lpstr>K-Means Clustering</vt:lpstr>
      <vt:lpstr>Clustering vs. Classification</vt:lpstr>
      <vt:lpstr>What Is Cluster Analysis?</vt:lpstr>
      <vt:lpstr>Example: ESRI Tapestry Data </vt:lpstr>
      <vt:lpstr>In Practice…</vt:lpstr>
      <vt:lpstr>Nota Bene</vt:lpstr>
      <vt:lpstr>PowerPoint Presentation</vt:lpstr>
      <vt:lpstr>K-Means</vt:lpstr>
      <vt:lpstr>K-Means Algorithm in English</vt:lpstr>
      <vt:lpstr>K-Means Algorithm in English (Cont’d)</vt:lpstr>
      <vt:lpstr>K-Means Algorithm in English (Cont’d)</vt:lpstr>
      <vt:lpstr>K-Means Algorithm in English (Cont’d)</vt:lpstr>
      <vt:lpstr>K-Means Algorithm in Diagrams</vt:lpstr>
      <vt:lpstr>K-Means in Diagrams (Cont’d)</vt:lpstr>
      <vt:lpstr>PowerPoint Presentation</vt:lpstr>
      <vt:lpstr>PowerPoint Presentation</vt:lpstr>
      <vt:lpstr>Concisely Stated…</vt:lpstr>
      <vt:lpstr>Do Variables Have To Be Lat &amp; Lon?</vt:lpstr>
      <vt:lpstr>PowerPoint Presentation</vt:lpstr>
      <vt:lpstr>Some K-Means Kinks</vt:lpstr>
      <vt:lpstr>Limitations and Problems of K-Means</vt:lpstr>
      <vt:lpstr>Problems with Identifying Clusters: Differing Sizes</vt:lpstr>
      <vt:lpstr>Problems with Identifying Clusters: Differing Densities</vt:lpstr>
      <vt:lpstr>Problems with Identifying Clusters: Non-Globular Shapes</vt:lpstr>
      <vt:lpstr>Problems with Identifying Clusters: Non-Globular Shapes</vt:lpstr>
      <vt:lpstr>Problem with Identifying Clusters: Outliers</vt:lpstr>
      <vt:lpstr>Problem with Identifying Clusters: Convergence to Local Minimum SSE</vt:lpstr>
      <vt:lpstr>K-Means: Same Idea In 3+ Dimensions</vt:lpstr>
      <vt:lpstr>Choosing the Number of Clusters</vt:lpstr>
      <vt:lpstr>One Useful Method: The Scree Plot</vt:lpstr>
      <vt:lpstr>PowerPoint Presentation</vt:lpstr>
      <vt:lpstr>Doing It All In R</vt:lpstr>
      <vt:lpstr>Doing It All In R (Cont’d)</vt:lpstr>
      <vt:lpstr>PowerPoint Presentation</vt:lpstr>
      <vt:lpstr>Doing It All In R (Cont’d)</vt:lpstr>
      <vt:lpstr>Doing It All In R (Cont’d)</vt:lpstr>
      <vt:lpstr>Doing It All In R (Cont’d)</vt:lpstr>
      <vt:lpstr>Doing It All In R (Cont’d)</vt:lpstr>
      <vt:lpstr>Doing It All In R (Cont’d)</vt:lpstr>
      <vt:lpstr>Hierarchical Clustering</vt:lpstr>
      <vt:lpstr>Find 2 Points Closest To Each Other    (1 &amp; 2)</vt:lpstr>
      <vt:lpstr>Find the Next 2 Points Closest to Each Other</vt:lpstr>
      <vt:lpstr>And the Next 2 Points</vt:lpstr>
      <vt:lpstr>And So On…</vt:lpstr>
      <vt:lpstr>And So On…</vt:lpstr>
      <vt:lpstr>And So On…</vt:lpstr>
      <vt:lpstr>… Until All Points Are Accounted For</vt:lpstr>
      <vt:lpstr>Imagine We Want a 3 Cluster Solution</vt:lpstr>
      <vt:lpstr>… Or an 8 Cluster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Community Mobility Construct: Identifying Destinations</vt:lpstr>
      <vt:lpstr>ST-DBSCAN</vt:lpstr>
      <vt:lpstr>ST-DBSCAN Parameters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pavel</dc:creator>
  <cp:lastModifiedBy>Eugene Brusilovskiy</cp:lastModifiedBy>
  <cp:revision>191</cp:revision>
  <dcterms:created xsi:type="dcterms:W3CDTF">2015-06-22T23:42:01Z</dcterms:created>
  <dcterms:modified xsi:type="dcterms:W3CDTF">2022-11-28T17:40:26Z</dcterms:modified>
</cp:coreProperties>
</file>