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72" r:id="rId3"/>
    <p:sldId id="276" r:id="rId4"/>
    <p:sldId id="273" r:id="rId5"/>
    <p:sldId id="270" r:id="rId6"/>
    <p:sldId id="284" r:id="rId7"/>
    <p:sldId id="338" r:id="rId8"/>
    <p:sldId id="339" r:id="rId9"/>
    <p:sldId id="340" r:id="rId10"/>
    <p:sldId id="282" r:id="rId11"/>
    <p:sldId id="287" r:id="rId12"/>
    <p:sldId id="288" r:id="rId13"/>
    <p:sldId id="289" r:id="rId14"/>
    <p:sldId id="290" r:id="rId15"/>
    <p:sldId id="291" r:id="rId16"/>
    <p:sldId id="302" r:id="rId17"/>
    <p:sldId id="304" r:id="rId18"/>
    <p:sldId id="305" r:id="rId19"/>
    <p:sldId id="306" r:id="rId20"/>
    <p:sldId id="295" r:id="rId21"/>
    <p:sldId id="308" r:id="rId22"/>
    <p:sldId id="309" r:id="rId23"/>
    <p:sldId id="310" r:id="rId24"/>
    <p:sldId id="311" r:id="rId25"/>
    <p:sldId id="312" r:id="rId26"/>
    <p:sldId id="315" r:id="rId27"/>
    <p:sldId id="341" r:id="rId28"/>
    <p:sldId id="342" r:id="rId29"/>
    <p:sldId id="343" r:id="rId30"/>
    <p:sldId id="344" r:id="rId31"/>
    <p:sldId id="345" r:id="rId32"/>
    <p:sldId id="346" r:id="rId33"/>
    <p:sldId id="347" r:id="rId34"/>
    <p:sldId id="348" r:id="rId35"/>
    <p:sldId id="349" r:id="rId36"/>
    <p:sldId id="350" r:id="rId37"/>
    <p:sldId id="351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59" autoAdjust="0"/>
    <p:restoredTop sz="87911" autoAdjust="0"/>
  </p:normalViewPr>
  <p:slideViewPr>
    <p:cSldViewPr>
      <p:cViewPr varScale="1">
        <p:scale>
          <a:sx n="94" d="100"/>
          <a:sy n="94" d="100"/>
        </p:scale>
        <p:origin x="156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7AFE743D-8763-430F-97CF-279CFC555732}" type="datetimeFigureOut">
              <a:rPr lang="en-US"/>
              <a:pPr>
                <a:defRPr/>
              </a:pPr>
              <a:t>8/15/2022</a:t>
            </a:fld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340FB20-2646-4B95-ABC2-CEAF70903C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081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86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65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EA88C3-7E91-454A-8772-CFF622B3FD3A}" type="slidenum">
              <a:rPr lang="en-US" smtClean="0">
                <a:latin typeface="Times New Roman" pitchFamily="18" charset="0"/>
              </a:rPr>
              <a:pPr/>
              <a:t>11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>
              <a:buAutoNum type="arabicPeriod"/>
            </a:pPr>
            <a:r>
              <a:rPr lang="en-US" dirty="0">
                <a:latin typeface="Times New Roman" pitchFamily="18" charset="0"/>
              </a:rPr>
              <a:t>You design an</a:t>
            </a:r>
            <a:r>
              <a:rPr lang="en-US" baseline="0" dirty="0">
                <a:latin typeface="Times New Roman" pitchFamily="18" charset="0"/>
              </a:rPr>
              <a:t> RCT to test effectiveness of a new flu drug where half the people are in the experimental group and half in the control; how many people do you need for the study?</a:t>
            </a:r>
          </a:p>
          <a:p>
            <a:pPr marL="228600" indent="-228600" eaLnBrk="1" hangingPunct="1">
              <a:buAutoNum type="arabicPeriod"/>
            </a:pPr>
            <a:r>
              <a:rPr lang="en-US" baseline="0" dirty="0">
                <a:latin typeface="Times New Roman" pitchFamily="18" charset="0"/>
              </a:rPr>
              <a:t>What is the average duration of the flu in both groups? What is the median duration of the flu?</a:t>
            </a:r>
          </a:p>
          <a:p>
            <a:pPr marL="228600" indent="-228600" eaLnBrk="1" hangingPunct="1">
              <a:buAutoNum type="arabicPeriod"/>
            </a:pPr>
            <a:r>
              <a:rPr lang="en-US" dirty="0">
                <a:latin typeface="Times New Roman" pitchFamily="18" charset="0"/>
              </a:rPr>
              <a:t>Can</a:t>
            </a:r>
            <a:r>
              <a:rPr lang="en-US" baseline="0" dirty="0">
                <a:latin typeface="Times New Roman" pitchFamily="18" charset="0"/>
              </a:rPr>
              <a:t> you then go ahead and say that this new drug will be more effective for the general population?</a:t>
            </a:r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160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F21E27-FA9F-4488-9C73-0DB7BB031AD4}" type="slidenum">
              <a:rPr lang="en-US" smtClean="0">
                <a:latin typeface="Times New Roman" pitchFamily="18" charset="0"/>
              </a:rPr>
              <a:pPr/>
              <a:t>12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</a:rPr>
              <a:t>Virtual population: all housing units that could be built in a state if certain policies were passed.</a:t>
            </a:r>
          </a:p>
        </p:txBody>
      </p:sp>
    </p:spTree>
    <p:extLst>
      <p:ext uri="{BB962C8B-B14F-4D97-AF65-F5344CB8AC3E}">
        <p14:creationId xmlns:p14="http://schemas.microsoft.com/office/powerpoint/2010/main" val="3920215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0AAB4C-5E9C-456C-BA40-BDF7E68A291D}" type="slidenum">
              <a:rPr lang="en-US" smtClean="0">
                <a:latin typeface="Times New Roman" pitchFamily="18" charset="0"/>
              </a:rPr>
              <a:pPr/>
              <a:t>13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842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0EAD33-42C5-4D92-8EEA-A8E84CC18EFC}" type="slidenum">
              <a:rPr lang="en-US" smtClean="0">
                <a:latin typeface="Times New Roman" pitchFamily="18" charset="0"/>
              </a:rPr>
              <a:pPr/>
              <a:t>14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2816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pitchFamily="18" charset="0"/>
              </a:rPr>
              <a:t>1 person = 2.78%</a:t>
            </a:r>
          </a:p>
        </p:txBody>
      </p:sp>
    </p:spTree>
    <p:extLst>
      <p:ext uri="{BB962C8B-B14F-4D97-AF65-F5344CB8AC3E}">
        <p14:creationId xmlns:p14="http://schemas.microsoft.com/office/powerpoint/2010/main" val="14923249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1803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many more precincts</a:t>
            </a:r>
            <a:r>
              <a:rPr lang="en-US" baseline="0" dirty="0"/>
              <a:t> where 65% vote for Putin than 64% or 66%; there are many more precincts where 70% vote for Putin than 69% or 71%.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40FB20-2646-4B95-ABC2-CEAF70903C6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162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D952EB-A290-463B-BA78-E76E61D258A4}" type="slidenum">
              <a:rPr lang="en-US" smtClean="0">
                <a:latin typeface="Times New Roman" pitchFamily="18" charset="0"/>
              </a:rPr>
              <a:pPr/>
              <a:t>20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3229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C4AC10-A82C-4272-B7E2-B21AED58002C}" type="slidenum">
              <a:rPr lang="en-US" smtClean="0">
                <a:latin typeface="Times New Roman" pitchFamily="18" charset="0"/>
              </a:rPr>
              <a:pPr/>
              <a:t>21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477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844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0710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CE1538-E9B0-4832-8DF4-10B6286A23AC}" type="slidenum">
              <a:rPr lang="en-US" smtClean="0">
                <a:latin typeface="Times New Roman" pitchFamily="18" charset="0"/>
              </a:rPr>
              <a:pPr/>
              <a:t>23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</a:rPr>
              <a:t>1</a:t>
            </a:r>
            <a:r>
              <a:rPr lang="en-US" baseline="30000" dirty="0">
                <a:latin typeface="Times New Roman" pitchFamily="18" charset="0"/>
              </a:rPr>
              <a:t>st</a:t>
            </a:r>
            <a:r>
              <a:rPr lang="en-US" dirty="0">
                <a:latin typeface="Times New Roman" pitchFamily="18" charset="0"/>
              </a:rPr>
              <a:t> quartile: midpoint between minimum</a:t>
            </a:r>
            <a:r>
              <a:rPr lang="en-US" baseline="0" dirty="0">
                <a:latin typeface="Times New Roman" pitchFamily="18" charset="0"/>
              </a:rPr>
              <a:t> value and median; 3</a:t>
            </a:r>
            <a:r>
              <a:rPr lang="en-US" baseline="30000" dirty="0">
                <a:latin typeface="Times New Roman" pitchFamily="18" charset="0"/>
              </a:rPr>
              <a:t>rd</a:t>
            </a:r>
            <a:r>
              <a:rPr lang="en-US" baseline="0" dirty="0">
                <a:latin typeface="Times New Roman" pitchFamily="18" charset="0"/>
              </a:rPr>
              <a:t> quartile: </a:t>
            </a:r>
            <a:r>
              <a:rPr lang="en-US" baseline="0">
                <a:latin typeface="Times New Roman" pitchFamily="18" charset="0"/>
              </a:rPr>
              <a:t>midpoint between maximum </a:t>
            </a:r>
            <a:r>
              <a:rPr lang="en-US" baseline="0" dirty="0">
                <a:latin typeface="Times New Roman" pitchFamily="18" charset="0"/>
              </a:rPr>
              <a:t>value and median.</a:t>
            </a:r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9032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845FEF-AD88-4768-B809-B2AF394ACE50}" type="slidenum">
              <a:rPr lang="en-US" smtClean="0">
                <a:latin typeface="Times New Roman" pitchFamily="18" charset="0"/>
              </a:rPr>
              <a:pPr/>
              <a:t>24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6039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pitchFamily="18" charset="0"/>
              </a:rPr>
              <a:t>How long, in minutes, it takes to drive a</a:t>
            </a:r>
            <a:r>
              <a:rPr lang="en-US" baseline="0" dirty="0">
                <a:latin typeface="Times New Roman" pitchFamily="18" charset="0"/>
              </a:rPr>
              <a:t> 0.5 mile segment of a highway in LA at different times and during various traffic conditions.</a:t>
            </a:r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9888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3197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4A4473F-3232-496A-83B0-F4A37CB94C3E}" type="slidenum">
              <a:rPr lang="en-US" sz="1200" smtClean="0"/>
              <a:pPr eaLnBrk="1" hangingPunct="1"/>
              <a:t>27</a:t>
            </a:fld>
            <a:endParaRPr lang="en-US" sz="120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073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 52 deck card, what’s the probability</a:t>
            </a:r>
            <a:r>
              <a:rPr lang="en-US" baseline="0" dirty="0"/>
              <a:t> that the next two randomly drawn cards will be spades?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5E84D7-32BD-498C-A1A0-048EEF6E25A2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142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8E47B7-6388-4DDB-9761-F8DFE5FB912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i="1" dirty="0"/>
              <a:t>Pass</a:t>
            </a:r>
            <a:r>
              <a:rPr lang="en-US" b="1" i="1" baseline="0" dirty="0"/>
              <a:t>, fail;</a:t>
            </a:r>
            <a:endParaRPr lang="en-US" b="1" i="1" dirty="0"/>
          </a:p>
          <a:p>
            <a:pPr eaLnBrk="1" hangingPunct="1"/>
            <a:r>
              <a:rPr lang="en-US" b="1" i="1" dirty="0"/>
              <a:t>Clubs, spades, diamonds, and hearts</a:t>
            </a:r>
            <a:endParaRPr lang="en-US" b="0" i="0" baseline="0" dirty="0"/>
          </a:p>
          <a:p>
            <a:pPr eaLnBrk="1" hangingPunct="1"/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8348339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587CA7-AE02-4157-9396-29419B3A9D9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8134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Assume</a:t>
            </a:r>
            <a:r>
              <a:rPr lang="en-US" baseline="0" dirty="0"/>
              <a:t> we toss a fair coin 1 time. Assume we get heads. Then n(heads)/n = total number of heads/number of tosses = 1/1 = 1.</a:t>
            </a:r>
          </a:p>
          <a:p>
            <a:r>
              <a:rPr lang="en-US" baseline="0" dirty="0"/>
              <a:t>Assume we toss a fair coin the second time. Assume we get tails the second time around. Then n(heads)/n = ½.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Meteorology</a:t>
            </a:r>
            <a:r>
              <a:rPr lang="en-US" baseline="0" dirty="0"/>
              <a:t> example: When a meteorologist says that the model shows that there’s 40% chance of rain…</a:t>
            </a:r>
            <a:endParaRPr lang="en-US" dirty="0"/>
          </a:p>
          <a:p>
            <a:r>
              <a:rPr lang="en-US" baseline="0" dirty="0"/>
              <a:t>\</a:t>
            </a:r>
          </a:p>
          <a:p>
            <a:r>
              <a:rPr lang="en-US" baseline="0" dirty="0"/>
              <a:t>Assume we toss a fair coin the third time. That third time, assume we get tails again. Then n(A)/n = 1/3. </a:t>
            </a:r>
          </a:p>
          <a:p>
            <a:r>
              <a:rPr lang="en-US" baseline="0" dirty="0"/>
              <a:t>When you toss a fair coin </a:t>
            </a:r>
            <a:r>
              <a:rPr lang="en-US" i="1" baseline="0" dirty="0"/>
              <a:t>n</a:t>
            </a:r>
            <a:r>
              <a:rPr lang="en-US" i="0" baseline="0" dirty="0"/>
              <a:t> times, where n is large. Then, n(A)/n will be approximately ½.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12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406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7E9C6E-2664-4759-919A-0D10759B7BA6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6045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934F2B-597D-43A7-A54C-EB1E1383C6A8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2532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5438FD-B505-4CEE-A4F2-F10645C48F42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558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26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51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41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888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31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054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8CCBD-C5F0-46C6-8FBD-A513B09087DB}" type="datetimeFigureOut">
              <a:rPr lang="en-US"/>
              <a:pPr>
                <a:defRPr/>
              </a:pPr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15FA6-409C-4FDD-AF84-1F901A59B2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FF9E1-9363-48D1-932B-7BFACD696381}" type="datetimeFigureOut">
              <a:rPr lang="en-US"/>
              <a:pPr>
                <a:defRPr/>
              </a:pPr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EACA4-B135-498B-9417-7496330EBA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0AD865-E5D6-4EE2-986A-0C32276E4B98}" type="datetimeFigureOut">
              <a:rPr lang="en-US"/>
              <a:pPr>
                <a:defRPr/>
              </a:pPr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73AFF-8875-4334-AE6B-3915948D2C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D4A10-7280-40E5-94D0-1A02FECBA5AE}" type="datetimeFigureOut">
              <a:rPr lang="en-US"/>
              <a:pPr>
                <a:defRPr/>
              </a:pPr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B8F169-594D-4DCD-8B3C-245707C3B7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9D4F4A-F0C0-46A5-B95C-D507CD25C6EC}" type="datetimeFigureOut">
              <a:rPr lang="en-US"/>
              <a:pPr>
                <a:defRPr/>
              </a:pPr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04F2A5-28FE-45A0-A4AE-B548F8D06D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69E9D-C132-4880-B0E6-0752CF4847C1}" type="datetimeFigureOut">
              <a:rPr lang="en-US"/>
              <a:pPr>
                <a:defRPr/>
              </a:pPr>
              <a:t>8/15/2022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1F8512-6407-416A-9346-1E4903978D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E4F189-82FC-4A4E-AF75-7FF7A7021626}" type="datetimeFigureOut">
              <a:rPr lang="en-US"/>
              <a:pPr>
                <a:defRPr/>
              </a:pPr>
              <a:t>8/15/2022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58B3A-5866-4E60-800B-AC7CED39E1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FA78C-C160-4FA4-A8A2-F1628C81C09A}" type="datetimeFigureOut">
              <a:rPr lang="en-US"/>
              <a:pPr>
                <a:defRPr/>
              </a:pPr>
              <a:t>8/15/2022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DB7353-1C25-4DAB-86D0-86FB49C2DF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F42BB9-9DA9-4728-A15B-7BF88E3392DC}" type="datetimeFigureOut">
              <a:rPr lang="en-US"/>
              <a:pPr>
                <a:defRPr/>
              </a:pPr>
              <a:t>8/15/2022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527D58-A2C8-4AED-8415-E9AA38FDE5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AE456-52B6-496B-9843-0DD4538D70E1}" type="datetimeFigureOut">
              <a:rPr lang="en-US"/>
              <a:pPr>
                <a:defRPr/>
              </a:pPr>
              <a:t>8/15/2022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A9E36-6FBE-437C-BA19-CD2423E66C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81DDFA-202F-43C2-B1BF-E1F2EF929999}" type="datetimeFigureOut">
              <a:rPr lang="en-US"/>
              <a:pPr>
                <a:defRPr/>
              </a:pPr>
              <a:t>8/15/2022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5C28D-42DF-41E7-9999-404E639A8B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32B3FAC-1BF8-4BAB-9A14-15851526BE75}" type="datetimeFigureOut">
              <a:rPr lang="en-US"/>
              <a:pPr>
                <a:defRPr/>
              </a:pPr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A7780F7-44B5-4BC5-ABE6-70A5FA6FE5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samarcandanalytics.com/wp-content/uploads/2011/12/FineHistInset_large.png" TargetMode="External"/><Relationship Id="rId4" Type="http://schemas.openxmlformats.org/officeDocument/2006/relationships/hyperlink" Target="http://themonkeycage.org/blog/2012/01/27/electoral-fraud-in-russia-report-from-the-russian-blogosphere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gentsprep.org/Regents/math/algtrig/ATP1b/SigmaNotation.ht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blog.guiguan.net/2007/05/why-divide-by-1-and-not-n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useweb.org/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NUL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useweb.org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useweb.org/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://library.thinkquest.org/20991/alg2/log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y.hrw.com/math06_07/nsmedia/tools/Graph_Calculator/graphCalc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685800" y="2876550"/>
            <a:ext cx="7772400" cy="2076450"/>
          </a:xfrm>
        </p:spPr>
        <p:txBody>
          <a:bodyPr/>
          <a:lstStyle/>
          <a:p>
            <a:pPr eaLnBrk="1" hangingPunct="1"/>
            <a:r>
              <a:rPr lang="en-US" b="1" dirty="0"/>
              <a:t>A Review of Math</a:t>
            </a:r>
            <a:br>
              <a:rPr lang="en-US" b="1" dirty="0"/>
            </a:br>
            <a:r>
              <a:rPr lang="en-US" b="1" dirty="0"/>
              <a:t>Descriptive Statistics</a:t>
            </a:r>
            <a:br>
              <a:rPr lang="en-US" b="1" dirty="0"/>
            </a:br>
            <a:r>
              <a:rPr lang="en-US" b="1" dirty="0"/>
              <a:t>Probability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600" y="609600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A Little Bit of Everything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/>
          </p:cNvSpPr>
          <p:nvPr>
            <p:ph type="title"/>
          </p:nvPr>
        </p:nvSpPr>
        <p:spPr>
          <a:xfrm>
            <a:off x="304800" y="609600"/>
            <a:ext cx="8382000" cy="7620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A Few Other Things to Note</a:t>
            </a:r>
          </a:p>
        </p:txBody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/>
              <a:t>Abbreviations:</a:t>
            </a:r>
          </a:p>
          <a:p>
            <a:pPr lvl="1"/>
            <a:r>
              <a:rPr lang="en-US" dirty="0" err="1"/>
              <a:t>iff</a:t>
            </a:r>
            <a:r>
              <a:rPr lang="en-US" dirty="0"/>
              <a:t> = if and only if</a:t>
            </a:r>
          </a:p>
          <a:p>
            <a:pPr lvl="1"/>
            <a:r>
              <a:rPr lang="en-US" dirty="0" err="1"/>
              <a:t>s.t</a:t>
            </a:r>
            <a:r>
              <a:rPr lang="en-US" dirty="0"/>
              <a:t>. = such that</a:t>
            </a:r>
          </a:p>
          <a:p>
            <a:pPr lvl="1"/>
            <a:r>
              <a:rPr lang="en-US" dirty="0" err="1"/>
              <a:t>x≤y</a:t>
            </a:r>
            <a:r>
              <a:rPr lang="en-US" dirty="0"/>
              <a:t> = x is less than or equal to y</a:t>
            </a:r>
          </a:p>
          <a:p>
            <a:pPr lvl="1"/>
            <a:r>
              <a:rPr lang="en-US" dirty="0" err="1"/>
              <a:t>x≥y</a:t>
            </a:r>
            <a:r>
              <a:rPr lang="en-US" dirty="0"/>
              <a:t> = x is greater than or equal to y</a:t>
            </a:r>
          </a:p>
          <a:p>
            <a:pPr lvl="1"/>
            <a:r>
              <a:rPr lang="en-US" dirty="0"/>
              <a:t>Δ = Greek letter delta, means change</a:t>
            </a:r>
          </a:p>
          <a:p>
            <a:pPr lvl="1"/>
            <a:r>
              <a:rPr lang="en-US" dirty="0"/>
              <a:t>∃ = there exists</a:t>
            </a:r>
          </a:p>
          <a:p>
            <a:pPr lvl="1"/>
            <a:r>
              <a:rPr lang="en-US" dirty="0"/>
              <a:t>∀ = for all (or for every)</a:t>
            </a:r>
          </a:p>
          <a:p>
            <a:r>
              <a:rPr lang="en-US" dirty="0"/>
              <a:t>Typing formulas and equations in MS Word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19075"/>
            <a:ext cx="9144000" cy="641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4788"/>
            <a:ext cx="9144000" cy="665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8229600" cy="762000"/>
          </a:xfrm>
        </p:spPr>
        <p:txBody>
          <a:bodyPr/>
          <a:lstStyle/>
          <a:p>
            <a:pPr algn="l" eaLnBrk="1" hangingPunct="1"/>
            <a:r>
              <a:rPr sz="4000" dirty="0">
                <a:solidFill>
                  <a:schemeClr val="bg1"/>
                </a:solidFill>
              </a:rPr>
              <a:t>Discrete vs. Continuous Data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5257800"/>
          </a:xfrm>
        </p:spPr>
        <p:txBody>
          <a:bodyPr/>
          <a:lstStyle/>
          <a:p>
            <a:pPr eaLnBrk="1" hangingPunct="1"/>
            <a:r>
              <a:rPr lang="en-US" sz="1600" dirty="0"/>
              <a:t>A variable is </a:t>
            </a:r>
            <a:r>
              <a:rPr lang="en-US" sz="1600" i="1" dirty="0"/>
              <a:t>discrete</a:t>
            </a:r>
            <a:r>
              <a:rPr lang="en-US" sz="1600" dirty="0"/>
              <a:t> if its set of possible values is finite or one in which there is a first number, a second number, and so on. In practice, the set of values is typically small.</a:t>
            </a:r>
          </a:p>
          <a:p>
            <a:pPr lvl="1" eaLnBrk="1" hangingPunct="1"/>
            <a:r>
              <a:rPr lang="en-US" sz="1600" dirty="0"/>
              <a:t>A </a:t>
            </a:r>
            <a:r>
              <a:rPr lang="en-US" sz="1600" i="1" dirty="0"/>
              <a:t>count variable </a:t>
            </a:r>
            <a:r>
              <a:rPr lang="en-US" sz="1600" dirty="0"/>
              <a:t>(typically with small number of possible values – e.g., # missing students)</a:t>
            </a:r>
          </a:p>
          <a:p>
            <a:pPr lvl="1" eaLnBrk="1" hangingPunct="1"/>
            <a:r>
              <a:rPr lang="en-US" sz="1600" dirty="0"/>
              <a:t>A </a:t>
            </a:r>
            <a:r>
              <a:rPr lang="en-US" sz="1600" i="1" dirty="0"/>
              <a:t>binary variable (</a:t>
            </a:r>
            <a:r>
              <a:rPr lang="en-US" sz="1600" dirty="0"/>
              <a:t>aka</a:t>
            </a:r>
            <a:r>
              <a:rPr lang="en-US" sz="1600" i="1" dirty="0"/>
              <a:t> dichotomous variable</a:t>
            </a:r>
            <a:r>
              <a:rPr lang="en-US" sz="1600" dirty="0"/>
              <a:t>, aka </a:t>
            </a:r>
            <a:r>
              <a:rPr lang="en-US" sz="1600" i="1" dirty="0"/>
              <a:t>dummy</a:t>
            </a:r>
            <a:r>
              <a:rPr lang="en-US" sz="1600" dirty="0"/>
              <a:t>) is a discrete variable which has two values only – (true/false, yes/no)</a:t>
            </a:r>
          </a:p>
          <a:p>
            <a:pPr lvl="1" eaLnBrk="1" hangingPunct="1"/>
            <a:r>
              <a:rPr lang="en-US" sz="1600" dirty="0"/>
              <a:t>A </a:t>
            </a:r>
            <a:r>
              <a:rPr lang="en-US" sz="1600" i="1" dirty="0"/>
              <a:t>categorical variable</a:t>
            </a:r>
            <a:r>
              <a:rPr lang="en-US" sz="1600" dirty="0"/>
              <a:t> is one which has several categories (race; transportation type)</a:t>
            </a:r>
          </a:p>
          <a:p>
            <a:pPr lvl="1" eaLnBrk="1" hangingPunct="1"/>
            <a:r>
              <a:rPr lang="en-US" sz="1600" dirty="0"/>
              <a:t>An </a:t>
            </a:r>
            <a:r>
              <a:rPr lang="en-US" sz="1600" i="1" dirty="0"/>
              <a:t>ordinal variable </a:t>
            </a:r>
            <a:r>
              <a:rPr lang="en-US" sz="1600" dirty="0"/>
              <a:t>is one with an ordered set of values (e.g., ratings on a 3 point scale)</a:t>
            </a:r>
          </a:p>
          <a:p>
            <a:pPr lvl="2" eaLnBrk="1" hangingPunct="1"/>
            <a:r>
              <a:rPr lang="en-US" sz="1600" dirty="0"/>
              <a:t>How important is education to you? (1=Not at all, 2=Somewhat, 3=Very). Here 3 means </a:t>
            </a:r>
            <a:r>
              <a:rPr lang="en-US" sz="1600" i="1" dirty="0"/>
              <a:t>more</a:t>
            </a:r>
            <a:r>
              <a:rPr lang="en-US" sz="1600" dirty="0"/>
              <a:t> important than 1.</a:t>
            </a:r>
          </a:p>
          <a:p>
            <a:pPr eaLnBrk="1" hangingPunct="1"/>
            <a:r>
              <a:rPr lang="en-US" sz="1600" dirty="0"/>
              <a:t>A variable is </a:t>
            </a:r>
            <a:r>
              <a:rPr lang="en-US" sz="1600" i="1" dirty="0"/>
              <a:t>continuous </a:t>
            </a:r>
            <a:r>
              <a:rPr lang="en-US" sz="1600" dirty="0"/>
              <a:t>if its possible values consist of an entire interval on the number line</a:t>
            </a:r>
          </a:p>
          <a:p>
            <a:pPr lvl="1" eaLnBrk="1" hangingPunct="1"/>
            <a:r>
              <a:rPr lang="en-US" sz="1600" dirty="0"/>
              <a:t>Temperature or Air Pressure</a:t>
            </a:r>
          </a:p>
          <a:p>
            <a:pPr lvl="1" eaLnBrk="1" hangingPunct="1"/>
            <a:r>
              <a:rPr lang="en-US" sz="1600" dirty="0"/>
              <a:t>Weight or Height</a:t>
            </a:r>
          </a:p>
          <a:p>
            <a:pPr lvl="1" eaLnBrk="1" hangingPunct="1"/>
            <a:r>
              <a:rPr lang="en-US" sz="1600" dirty="0"/>
              <a:t>National Deficit or Income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19075"/>
            <a:ext cx="9163050" cy="641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0" name="TextBox 10"/>
          <p:cNvSpPr txBox="1">
            <a:spLocks noChangeArrowheads="1"/>
          </p:cNvSpPr>
          <p:nvPr/>
        </p:nvSpPr>
        <p:spPr bwMode="auto">
          <a:xfrm>
            <a:off x="152400" y="4572000"/>
            <a:ext cx="87630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latin typeface="Verdana" pitchFamily="34" charset="0"/>
              </a:rPr>
              <a:t>84	49	61	40	83	67	46	66	70	69</a:t>
            </a:r>
          </a:p>
          <a:p>
            <a:r>
              <a:rPr lang="en-US" sz="2000" dirty="0">
                <a:latin typeface="Verdana" pitchFamily="34" charset="0"/>
              </a:rPr>
              <a:t>80	58	68	60	67	72	73	70	57	63</a:t>
            </a:r>
          </a:p>
          <a:p>
            <a:r>
              <a:rPr lang="en-US" sz="2000" dirty="0">
                <a:latin typeface="Verdana" pitchFamily="34" charset="0"/>
              </a:rPr>
              <a:t>70	78	52	67	53	67	75	61	70	81</a:t>
            </a:r>
          </a:p>
          <a:p>
            <a:r>
              <a:rPr lang="en-US" sz="2000" dirty="0">
                <a:latin typeface="Verdana" pitchFamily="34" charset="0"/>
              </a:rPr>
              <a:t>76	79	75	76	58	31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641360"/>
            <a:ext cx="7010400" cy="5216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762000"/>
          </a:xfrm>
        </p:spPr>
        <p:txBody>
          <a:bodyPr/>
          <a:lstStyle/>
          <a:p>
            <a:pPr algn="l" eaLnBrk="1" hangingPunct="1"/>
            <a:r>
              <a:rPr lang="en-US" sz="2800" b="1" dirty="0">
                <a:solidFill>
                  <a:schemeClr val="bg1"/>
                </a:solidFill>
              </a:rPr>
              <a:t>  </a:t>
            </a:r>
            <a:r>
              <a:rPr sz="2800" b="1" dirty="0">
                <a:solidFill>
                  <a:schemeClr val="bg1"/>
                </a:solidFill>
              </a:rPr>
              <a:t>Chemistry Example: Histogram and Summary Statistics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3429000" y="1981200"/>
            <a:ext cx="3810000" cy="2895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dirty="0"/>
              <a:t>Mean:	65.86</a:t>
            </a:r>
          </a:p>
          <a:p>
            <a:pPr eaLnBrk="1" hangingPunct="1">
              <a:buFontTx/>
              <a:buNone/>
            </a:pPr>
            <a:r>
              <a:rPr lang="en-US" sz="2000" dirty="0"/>
              <a:t>Min: 31</a:t>
            </a:r>
          </a:p>
          <a:p>
            <a:pPr eaLnBrk="1" hangingPunct="1">
              <a:buFontTx/>
              <a:buNone/>
            </a:pPr>
            <a:r>
              <a:rPr lang="en-US" sz="2000" dirty="0"/>
              <a:t>Max: 84</a:t>
            </a:r>
          </a:p>
          <a:p>
            <a:pPr eaLnBrk="1" hangingPunct="1">
              <a:buFontTx/>
              <a:buNone/>
            </a:pPr>
            <a:r>
              <a:rPr lang="en-US" sz="2000" dirty="0"/>
              <a:t>Number of Observations: 36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1981200"/>
          <a:ext cx="1155982" cy="4064004"/>
        </p:xfrm>
        <a:graphic>
          <a:graphicData uri="http://schemas.openxmlformats.org/drawingml/2006/table">
            <a:tbl>
              <a:tblPr/>
              <a:tblGrid>
                <a:gridCol w="577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5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9031" marR="9031" marT="90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68</a:t>
                      </a:r>
                    </a:p>
                  </a:txBody>
                  <a:tcPr marL="9031" marR="9031" marT="90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9031" marR="9031" marT="90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69</a:t>
                      </a:r>
                    </a:p>
                  </a:txBody>
                  <a:tcPr marL="9031" marR="9031" marT="90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46</a:t>
                      </a:r>
                    </a:p>
                  </a:txBody>
                  <a:tcPr marL="9031" marR="9031" marT="90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70</a:t>
                      </a:r>
                    </a:p>
                  </a:txBody>
                  <a:tcPr marL="9031" marR="9031" marT="90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</a:t>
                      </a:r>
                    </a:p>
                  </a:txBody>
                  <a:tcPr marL="9031" marR="9031" marT="90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70</a:t>
                      </a:r>
                    </a:p>
                  </a:txBody>
                  <a:tcPr marL="9031" marR="9031" marT="90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52</a:t>
                      </a:r>
                    </a:p>
                  </a:txBody>
                  <a:tcPr marL="9031" marR="9031" marT="90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70</a:t>
                      </a:r>
                    </a:p>
                  </a:txBody>
                  <a:tcPr marL="9031" marR="9031" marT="90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53</a:t>
                      </a:r>
                    </a:p>
                  </a:txBody>
                  <a:tcPr marL="9031" marR="9031" marT="90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70</a:t>
                      </a:r>
                    </a:p>
                  </a:txBody>
                  <a:tcPr marL="9031" marR="9031" marT="90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5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57</a:t>
                      </a:r>
                    </a:p>
                  </a:txBody>
                  <a:tcPr marL="9031" marR="9031" marT="90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72</a:t>
                      </a:r>
                    </a:p>
                  </a:txBody>
                  <a:tcPr marL="9031" marR="9031" marT="90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5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58</a:t>
                      </a:r>
                    </a:p>
                  </a:txBody>
                  <a:tcPr marL="9031" marR="9031" marT="90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73</a:t>
                      </a:r>
                    </a:p>
                  </a:txBody>
                  <a:tcPr marL="9031" marR="9031" marT="90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5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58</a:t>
                      </a:r>
                    </a:p>
                  </a:txBody>
                  <a:tcPr marL="9031" marR="9031" marT="90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75</a:t>
                      </a:r>
                    </a:p>
                  </a:txBody>
                  <a:tcPr marL="9031" marR="9031" marT="90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5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</a:p>
                  </a:txBody>
                  <a:tcPr marL="9031" marR="9031" marT="90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75</a:t>
                      </a:r>
                    </a:p>
                  </a:txBody>
                  <a:tcPr marL="9031" marR="9031" marT="90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61</a:t>
                      </a:r>
                    </a:p>
                  </a:txBody>
                  <a:tcPr marL="9031" marR="9031" marT="90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76</a:t>
                      </a:r>
                    </a:p>
                  </a:txBody>
                  <a:tcPr marL="9031" marR="9031" marT="90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5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61</a:t>
                      </a:r>
                    </a:p>
                  </a:txBody>
                  <a:tcPr marL="9031" marR="9031" marT="90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76</a:t>
                      </a:r>
                    </a:p>
                  </a:txBody>
                  <a:tcPr marL="9031" marR="9031" marT="90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5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63</a:t>
                      </a:r>
                    </a:p>
                  </a:txBody>
                  <a:tcPr marL="9031" marR="9031" marT="90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78</a:t>
                      </a:r>
                    </a:p>
                  </a:txBody>
                  <a:tcPr marL="9031" marR="9031" marT="90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5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66</a:t>
                      </a:r>
                    </a:p>
                  </a:txBody>
                  <a:tcPr marL="9031" marR="9031" marT="90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79</a:t>
                      </a:r>
                    </a:p>
                  </a:txBody>
                  <a:tcPr marL="9031" marR="9031" marT="90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5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67</a:t>
                      </a:r>
                    </a:p>
                  </a:txBody>
                  <a:tcPr marL="9031" marR="9031" marT="90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</a:t>
                      </a:r>
                    </a:p>
                  </a:txBody>
                  <a:tcPr marL="9031" marR="9031" marT="90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5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67</a:t>
                      </a:r>
                    </a:p>
                  </a:txBody>
                  <a:tcPr marL="9031" marR="9031" marT="90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81</a:t>
                      </a:r>
                    </a:p>
                  </a:txBody>
                  <a:tcPr marL="9031" marR="9031" marT="90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5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67</a:t>
                      </a:r>
                    </a:p>
                  </a:txBody>
                  <a:tcPr marL="9031" marR="9031" marT="90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83</a:t>
                      </a:r>
                    </a:p>
                  </a:txBody>
                  <a:tcPr marL="9031" marR="9031" marT="90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5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67</a:t>
                      </a:r>
                    </a:p>
                  </a:txBody>
                  <a:tcPr marL="9031" marR="9031" marT="90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84</a:t>
                      </a:r>
                    </a:p>
                  </a:txBody>
                  <a:tcPr marL="9031" marR="9031" marT="903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305800" cy="808038"/>
          </a:xfrm>
        </p:spPr>
        <p:txBody>
          <a:bodyPr/>
          <a:lstStyle/>
          <a:p>
            <a:pPr algn="l" eaLnBrk="1" hangingPunct="1"/>
            <a:r>
              <a:rPr dirty="0">
                <a:solidFill>
                  <a:schemeClr val="bg1"/>
                </a:solidFill>
              </a:rPr>
              <a:t>Histogram Shapes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Tx/>
              <a:buAutoNum type="alphaLcParenBoth"/>
            </a:pPr>
            <a:r>
              <a:rPr lang="en-US" dirty="0" err="1"/>
              <a:t>Unimodal</a:t>
            </a:r>
            <a:r>
              <a:rPr lang="en-US" dirty="0"/>
              <a:t>; symmetric; normal</a:t>
            </a:r>
          </a:p>
          <a:p>
            <a:pPr marL="457200" indent="-457200" eaLnBrk="1" hangingPunct="1">
              <a:buFontTx/>
              <a:buAutoNum type="alphaLcParenBoth"/>
            </a:pPr>
            <a:r>
              <a:rPr lang="en-US" dirty="0"/>
              <a:t>Bimodal (also discuss multimodal)</a:t>
            </a:r>
          </a:p>
          <a:p>
            <a:pPr marL="457200" indent="-457200" eaLnBrk="1" hangingPunct="1">
              <a:buFontTx/>
              <a:buAutoNum type="alphaLcParenBoth"/>
            </a:pPr>
            <a:r>
              <a:rPr lang="en-US" dirty="0"/>
              <a:t>Positively skewed – right tail is stretched out compared to the left tail</a:t>
            </a:r>
          </a:p>
          <a:p>
            <a:pPr marL="457200" indent="-457200" eaLnBrk="1" hangingPunct="1">
              <a:buFontTx/>
              <a:buAutoNum type="alphaLcParenBoth"/>
            </a:pPr>
            <a:r>
              <a:rPr lang="en-US" dirty="0"/>
              <a:t>Negatively skewed – left tail is stretched out compared to the right tail</a:t>
            </a:r>
          </a:p>
          <a:p>
            <a:pPr marL="457200" indent="-457200" eaLnBrk="1" hangingPunct="1">
              <a:buFontTx/>
              <a:buAutoNum type="alphaLcParenBoth"/>
            </a:pPr>
            <a:endParaRPr lang="en-US" dirty="0"/>
          </a:p>
        </p:txBody>
      </p:sp>
      <p:pic>
        <p:nvPicPr>
          <p:cNvPr id="47107" name="Picture 4" descr="01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3200" y="5103812"/>
            <a:ext cx="8712200" cy="144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74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Election Protesters in Russia: We Do Not Believe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Churov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– We Believe Gauss!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4770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Churov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: Mastermind behind election rigging; Gauss: Father of the Normal Distribution.</a:t>
            </a: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8915400" cy="762000"/>
          </a:xfrm>
        </p:spPr>
        <p:txBody>
          <a:bodyPr/>
          <a:lstStyle/>
          <a:p>
            <a:pPr algn="l"/>
            <a:r>
              <a:rPr lang="en-US" sz="2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Alleged Voter Fraud in Russia: Examination of the Histogram</a:t>
            </a:r>
          </a:p>
        </p:txBody>
      </p:sp>
      <p:pic>
        <p:nvPicPr>
          <p:cNvPr id="1026" name="Picture 2" descr="http://themonkeycage.org/wp-content/uploads/2012/01/Figure-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1600200"/>
            <a:ext cx="6076950" cy="44196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28600" y="5943600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Source: </a:t>
            </a:r>
            <a:r>
              <a:rPr lang="en-US" sz="1800" dirty="0">
                <a:latin typeface="Calibri" pitchFamily="34" charset="0"/>
                <a:cs typeface="Calibri" pitchFamily="34" charset="0"/>
                <a:hlinkClick r:id="rId4"/>
              </a:rPr>
              <a:t>http://themonkeycage.org/blog/2012/01/27/electoral-fraud-in-russia-report-from-the-russian-blogosphere/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; </a:t>
            </a:r>
            <a:r>
              <a:rPr lang="en-US" sz="1800" dirty="0">
                <a:latin typeface="Calibri" pitchFamily="34" charset="0"/>
                <a:cs typeface="Calibri" pitchFamily="34" charset="0"/>
                <a:hlinkClick r:id="rId5"/>
              </a:rPr>
              <a:t>http://samarcandanalytics.com/wp-content/uploads/2011/12/FineHistInset_large.png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371600"/>
            <a:ext cx="2209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Frequency: # of precincts with a given % voting for Putin’s United Russia Party.</a:t>
            </a:r>
          </a:p>
          <a:p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Notice peaks at percentages &gt; 50% that are divisible by 5, and dips at 49%, 59%, 64% (1% less than 50%, 60% and 65%).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00725" y="1459468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50%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6126481" y="1752600"/>
            <a:ext cx="45719" cy="1640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638925" y="2057400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65%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6858000" y="2369403"/>
            <a:ext cx="45719" cy="1640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7117081" y="2807732"/>
            <a:ext cx="45719" cy="1640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67525" y="2526268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70%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96125" y="2895600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75%</a:t>
            </a:r>
          </a:p>
        </p:txBody>
      </p:sp>
      <p:sp>
        <p:nvSpPr>
          <p:cNvPr id="21" name="Down Arrow 20"/>
          <p:cNvSpPr/>
          <p:nvPr/>
        </p:nvSpPr>
        <p:spPr>
          <a:xfrm>
            <a:off x="7391400" y="3207603"/>
            <a:ext cx="45719" cy="1640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400925" y="3288268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80%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7620000" y="3569732"/>
            <a:ext cx="45719" cy="1640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153400" y="196953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  100%</a:t>
            </a:r>
          </a:p>
        </p:txBody>
      </p:sp>
      <p:sp>
        <p:nvSpPr>
          <p:cNvPr id="27" name="Down Arrow 26"/>
          <p:cNvSpPr/>
          <p:nvPr/>
        </p:nvSpPr>
        <p:spPr>
          <a:xfrm>
            <a:off x="8564881" y="2274332"/>
            <a:ext cx="45719" cy="1640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3429000" y="2369403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3429000" y="2971800"/>
            <a:ext cx="259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431020" y="2274332"/>
            <a:ext cx="26717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4480560" y="2052725"/>
            <a:ext cx="4663440" cy="3271115"/>
          </a:xfrm>
          <a:custGeom>
            <a:avLst/>
            <a:gdLst>
              <a:gd name="connsiteX0" fmla="*/ 0 w 4114800"/>
              <a:gd name="connsiteY0" fmla="*/ 3271115 h 3271115"/>
              <a:gd name="connsiteX1" fmla="*/ 670560 w 4114800"/>
              <a:gd name="connsiteY1" fmla="*/ 294235 h 3271115"/>
              <a:gd name="connsiteX2" fmla="*/ 1097280 w 4114800"/>
              <a:gd name="connsiteY2" fmla="*/ 304395 h 3271115"/>
              <a:gd name="connsiteX3" fmla="*/ 2377440 w 4114800"/>
              <a:gd name="connsiteY3" fmla="*/ 2021435 h 3271115"/>
              <a:gd name="connsiteX4" fmla="*/ 3596640 w 4114800"/>
              <a:gd name="connsiteY4" fmla="*/ 2915515 h 3271115"/>
              <a:gd name="connsiteX5" fmla="*/ 4114800 w 4114800"/>
              <a:gd name="connsiteY5" fmla="*/ 2519275 h 3271115"/>
              <a:gd name="connsiteX6" fmla="*/ 4114800 w 4114800"/>
              <a:gd name="connsiteY6" fmla="*/ 2519275 h 327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14800" h="3271115">
                <a:moveTo>
                  <a:pt x="0" y="3271115"/>
                </a:moveTo>
                <a:cubicBezTo>
                  <a:pt x="243840" y="2029901"/>
                  <a:pt x="487680" y="788688"/>
                  <a:pt x="670560" y="294235"/>
                </a:cubicBezTo>
                <a:cubicBezTo>
                  <a:pt x="853440" y="-200218"/>
                  <a:pt x="812800" y="16528"/>
                  <a:pt x="1097280" y="304395"/>
                </a:cubicBezTo>
                <a:cubicBezTo>
                  <a:pt x="1381760" y="592262"/>
                  <a:pt x="1960880" y="1586248"/>
                  <a:pt x="2377440" y="2021435"/>
                </a:cubicBezTo>
                <a:cubicBezTo>
                  <a:pt x="2794000" y="2456622"/>
                  <a:pt x="3307080" y="2832542"/>
                  <a:pt x="3596640" y="2915515"/>
                </a:cubicBezTo>
                <a:cubicBezTo>
                  <a:pt x="3886200" y="2998488"/>
                  <a:pt x="4114800" y="2519275"/>
                  <a:pt x="4114800" y="2519275"/>
                </a:cubicBezTo>
                <a:lnTo>
                  <a:pt x="4114800" y="2519275"/>
                </a:lnTo>
              </a:path>
            </a:pathLst>
          </a:cu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amarcandanalytics.com/wp-content/uploads/2011/12/FineHistInset_lar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52400"/>
            <a:ext cx="9144001" cy="60124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762000"/>
          </a:xfrm>
        </p:spPr>
        <p:txBody>
          <a:bodyPr/>
          <a:lstStyle/>
          <a:p>
            <a:pPr algn="l" eaLnBrk="1" hangingPunct="1"/>
            <a:r>
              <a:rPr lang="en-US" dirty="0">
                <a:solidFill>
                  <a:schemeClr val="bg1"/>
                </a:solidFill>
              </a:rPr>
              <a:t>Sigma Notation: Summation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/>
              <a:t>∑ </a:t>
            </a:r>
            <a:r>
              <a:rPr lang="en-US" dirty="0"/>
              <a:t>(the Greek letter ‘sigma’) is the symbol for summation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Assume we have 5 numbers, which we call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3</a:t>
            </a:r>
            <a:r>
              <a:rPr lang="en-US" dirty="0"/>
              <a:t>, x</a:t>
            </a:r>
            <a:r>
              <a:rPr lang="en-US" baseline="-25000" dirty="0"/>
              <a:t>4</a:t>
            </a:r>
            <a:r>
              <a:rPr lang="en-US" dirty="0"/>
              <a:t>, and x</a:t>
            </a:r>
            <a:r>
              <a:rPr lang="en-US" baseline="-25000" dirty="0"/>
              <a:t>5</a:t>
            </a:r>
            <a:r>
              <a:rPr lang="en-US" dirty="0"/>
              <a:t> (let’s say x</a:t>
            </a:r>
            <a:r>
              <a:rPr lang="en-US" baseline="-25000" dirty="0"/>
              <a:t>1</a:t>
            </a:r>
            <a:r>
              <a:rPr lang="en-US" dirty="0"/>
              <a:t> = 3, x</a:t>
            </a:r>
            <a:r>
              <a:rPr lang="en-US" baseline="-25000" dirty="0"/>
              <a:t>2</a:t>
            </a:r>
            <a:r>
              <a:rPr lang="en-US" dirty="0"/>
              <a:t> = 6,  x</a:t>
            </a:r>
            <a:r>
              <a:rPr lang="en-US" baseline="-25000" dirty="0"/>
              <a:t>3</a:t>
            </a:r>
            <a:r>
              <a:rPr lang="en-US" dirty="0"/>
              <a:t> = 0, x</a:t>
            </a:r>
            <a:r>
              <a:rPr lang="en-US" baseline="-25000" dirty="0"/>
              <a:t>4</a:t>
            </a:r>
            <a:r>
              <a:rPr lang="en-US" dirty="0"/>
              <a:t> = -3, and x</a:t>
            </a:r>
            <a:r>
              <a:rPr lang="en-US" baseline="-25000" dirty="0"/>
              <a:t>5</a:t>
            </a:r>
            <a:r>
              <a:rPr lang="en-US" dirty="0"/>
              <a:t> = 8)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How do we write the sum of these 5 numbers?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dirty="0"/>
              <a:t>	 x</a:t>
            </a:r>
            <a:r>
              <a:rPr lang="en-US" baseline="-25000" dirty="0"/>
              <a:t>1</a:t>
            </a:r>
            <a:r>
              <a:rPr lang="en-US" dirty="0"/>
              <a:t> + x</a:t>
            </a:r>
            <a:r>
              <a:rPr lang="en-US" baseline="-25000" dirty="0"/>
              <a:t>2</a:t>
            </a:r>
            <a:r>
              <a:rPr lang="en-US" dirty="0"/>
              <a:t> + x</a:t>
            </a:r>
            <a:r>
              <a:rPr lang="en-US" baseline="-25000" dirty="0"/>
              <a:t>3 </a:t>
            </a:r>
            <a:r>
              <a:rPr lang="en-US" dirty="0"/>
              <a:t>+ x</a:t>
            </a:r>
            <a:r>
              <a:rPr lang="en-US" baseline="-25000" dirty="0"/>
              <a:t>4 </a:t>
            </a:r>
            <a:r>
              <a:rPr lang="en-US" dirty="0"/>
              <a:t>+ x</a:t>
            </a:r>
            <a:r>
              <a:rPr lang="en-US" baseline="-25000" dirty="0"/>
              <a:t>5</a:t>
            </a:r>
            <a:r>
              <a:rPr lang="en-US" dirty="0"/>
              <a:t>   =            = 3 + 6 + 0 + (-3) + 8 = 14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That is, for all subscripts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ranging from 1 to 5, we sum the x’s.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For some excellent examples on sigma notation for summation, please see </a:t>
            </a:r>
            <a:r>
              <a:rPr lang="en-US" dirty="0">
                <a:hlinkClick r:id="rId3"/>
              </a:rPr>
              <a:t>http://www.regentsprep.org/Regents/math/algtrig/ATP1b/SigmaNotation.htm</a:t>
            </a:r>
            <a:endParaRPr lang="en-US" dirty="0"/>
          </a:p>
        </p:txBody>
      </p:sp>
      <p:sp>
        <p:nvSpPr>
          <p:cNvPr id="4301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271727" y="3200400"/>
                <a:ext cx="914400" cy="875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727" y="3200400"/>
                <a:ext cx="914400" cy="8750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462527"/>
              </p:ext>
            </p:extLst>
          </p:nvPr>
        </p:nvGraphicFramePr>
        <p:xfrm>
          <a:off x="1285875" y="4572000"/>
          <a:ext cx="6553200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4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3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4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0040">
                <a:tc rowSpan="5">
                  <a:txBody>
                    <a:bodyPr/>
                    <a:lstStyle/>
                    <a:p>
                      <a:r>
                        <a:rPr lang="en-US" dirty="0"/>
                        <a:t>              n=4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(name)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X (age</a:t>
                      </a:r>
                      <a:r>
                        <a:rPr lang="en-US" i="1" baseline="0" dirty="0"/>
                        <a:t>)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Person # (</a:t>
                      </a:r>
                      <a:r>
                        <a:rPr lang="en-US" i="1" dirty="0" err="1"/>
                        <a:t>i</a:t>
                      </a:r>
                      <a:r>
                        <a:rPr lang="en-US" i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i="1" baseline="-25000" dirty="0"/>
                        <a:t>i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i="1" baseline="-25000" dirty="0"/>
                        <a:t>1</a:t>
                      </a:r>
                      <a:r>
                        <a:rPr lang="en-US" dirty="0"/>
                        <a:t> = 5</a:t>
                      </a:r>
                      <a:r>
                        <a:rPr lang="en-US" i="1" baseline="-25000" dirty="0"/>
                        <a:t> 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i="1" baseline="-25000" dirty="0"/>
                        <a:t>2</a:t>
                      </a:r>
                      <a:r>
                        <a:rPr lang="en-US" dirty="0"/>
                        <a:t> = 3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i="1" baseline="-25000" dirty="0"/>
                        <a:t>3</a:t>
                      </a:r>
                      <a:r>
                        <a:rPr lang="en-US" dirty="0"/>
                        <a:t> =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i="1" baseline="-25000" dirty="0"/>
                        <a:t>4</a:t>
                      </a:r>
                      <a:r>
                        <a:rPr lang="en-US" dirty="0"/>
                        <a:t> = 10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85800" y="1752600"/>
            <a:ext cx="8077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The letters </a:t>
            </a:r>
            <a:r>
              <a:rPr lang="en-US" i="1" dirty="0">
                <a:latin typeface="+mj-lt"/>
              </a:rPr>
              <a:t>n </a:t>
            </a:r>
            <a:r>
              <a:rPr lang="en-US" dirty="0">
                <a:latin typeface="+mj-lt"/>
              </a:rPr>
              <a:t>(and sometimes </a:t>
            </a:r>
            <a:r>
              <a:rPr lang="en-US" i="1" dirty="0">
                <a:latin typeface="+mj-lt"/>
              </a:rPr>
              <a:t>m</a:t>
            </a:r>
            <a:r>
              <a:rPr lang="en-US" dirty="0">
                <a:latin typeface="+mj-lt"/>
              </a:rPr>
              <a:t>) generally represent the number of observations in a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Capital letters like </a:t>
            </a:r>
            <a:r>
              <a:rPr lang="en-US" i="1" dirty="0">
                <a:latin typeface="+mj-lt"/>
              </a:rPr>
              <a:t>X</a:t>
            </a:r>
            <a:r>
              <a:rPr lang="en-US" dirty="0">
                <a:latin typeface="+mj-lt"/>
              </a:rPr>
              <a:t>, </a:t>
            </a:r>
            <a:r>
              <a:rPr lang="en-US" i="1" dirty="0">
                <a:latin typeface="+mj-lt"/>
              </a:rPr>
              <a:t>Y</a:t>
            </a:r>
            <a:r>
              <a:rPr lang="en-US" dirty="0">
                <a:latin typeface="+mj-lt"/>
              </a:rPr>
              <a:t>, or </a:t>
            </a:r>
            <a:r>
              <a:rPr lang="en-US" i="1" dirty="0">
                <a:latin typeface="+mj-lt"/>
              </a:rPr>
              <a:t>Z</a:t>
            </a:r>
            <a:r>
              <a:rPr lang="en-US" dirty="0">
                <a:latin typeface="+mj-lt"/>
              </a:rPr>
              <a:t> are used to represent the names of </a:t>
            </a:r>
            <a:r>
              <a:rPr lang="en-US" i="1" dirty="0">
                <a:latin typeface="+mj-lt"/>
              </a:rPr>
              <a:t>variables</a:t>
            </a: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Lower case letters like </a:t>
            </a:r>
            <a:r>
              <a:rPr lang="en-US" i="1" dirty="0">
                <a:latin typeface="+mj-lt"/>
              </a:rPr>
              <a:t>x</a:t>
            </a:r>
            <a:r>
              <a:rPr lang="en-US" dirty="0">
                <a:latin typeface="+mj-lt"/>
              </a:rPr>
              <a:t>, </a:t>
            </a:r>
            <a:r>
              <a:rPr lang="en-US" i="1" dirty="0">
                <a:latin typeface="+mj-lt"/>
              </a:rPr>
              <a:t>y</a:t>
            </a:r>
            <a:r>
              <a:rPr lang="en-US" dirty="0">
                <a:latin typeface="+mj-lt"/>
              </a:rPr>
              <a:t> and </a:t>
            </a:r>
            <a:r>
              <a:rPr lang="en-US" i="1" dirty="0">
                <a:latin typeface="+mj-lt"/>
              </a:rPr>
              <a:t>z</a:t>
            </a:r>
            <a:r>
              <a:rPr lang="en-US" dirty="0">
                <a:latin typeface="+mj-lt"/>
              </a:rPr>
              <a:t> stand for the </a:t>
            </a:r>
            <a:r>
              <a:rPr lang="en-US" i="1" dirty="0">
                <a:latin typeface="+mj-lt"/>
              </a:rPr>
              <a:t>data values</a:t>
            </a: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The values in the order that they were collected or sorted, are indicated by subscripts – for instance, x</a:t>
            </a:r>
            <a:r>
              <a:rPr lang="en-US" sz="1000" dirty="0">
                <a:latin typeface="+mj-lt"/>
              </a:rPr>
              <a:t>1</a:t>
            </a:r>
            <a:r>
              <a:rPr lang="en-US" dirty="0">
                <a:latin typeface="+mj-lt"/>
              </a:rPr>
              <a:t>, x</a:t>
            </a:r>
            <a:r>
              <a:rPr lang="en-US" sz="1000" dirty="0">
                <a:latin typeface="+mj-lt"/>
              </a:rPr>
              <a:t>2</a:t>
            </a:r>
            <a:r>
              <a:rPr lang="en-US" dirty="0">
                <a:latin typeface="+mj-lt"/>
              </a:rPr>
              <a:t>,…, </a:t>
            </a:r>
            <a:r>
              <a:rPr lang="en-US" dirty="0" err="1">
                <a:latin typeface="+mj-lt"/>
              </a:rPr>
              <a:t>x</a:t>
            </a:r>
            <a:r>
              <a:rPr lang="en-US" sz="1000" dirty="0" err="1">
                <a:latin typeface="+mj-lt"/>
              </a:rPr>
              <a:t>n</a:t>
            </a:r>
            <a:r>
              <a:rPr lang="en-US" dirty="0">
                <a:latin typeface="+mj-lt"/>
              </a:rPr>
              <a:t>.</a:t>
            </a:r>
          </a:p>
        </p:txBody>
      </p:sp>
      <p:sp>
        <p:nvSpPr>
          <p:cNvPr id="5" name="TextBox 10"/>
          <p:cNvSpPr txBox="1">
            <a:spLocks noChangeArrowheads="1"/>
          </p:cNvSpPr>
          <p:nvPr/>
        </p:nvSpPr>
        <p:spPr bwMode="auto">
          <a:xfrm>
            <a:off x="133350" y="685800"/>
            <a:ext cx="533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alibri" pitchFamily="34" charset="0"/>
              </a:rPr>
              <a:t>Data Collection (Continued)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47650"/>
            <a:ext cx="9144000" cy="645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1" name="Rectangle 3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800">
              <a:latin typeface="Arial" charset="0"/>
              <a:cs typeface="Arial" charset="0"/>
            </a:endParaRPr>
          </a:p>
        </p:txBody>
      </p:sp>
      <p:sp>
        <p:nvSpPr>
          <p:cNvPr id="51203" name="TextBox 10"/>
          <p:cNvSpPr txBox="1">
            <a:spLocks noChangeArrowheads="1"/>
          </p:cNvSpPr>
          <p:nvPr/>
        </p:nvSpPr>
        <p:spPr bwMode="auto">
          <a:xfrm>
            <a:off x="152400" y="304800"/>
            <a:ext cx="533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libri" pitchFamily="34" charset="0"/>
              </a:rPr>
              <a:t>Measures of Location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181600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/>
              <a:t>In a class of n=10 people, we have the following test scores:</a:t>
            </a:r>
          </a:p>
          <a:p>
            <a:pPr eaLnBrk="1" hangingPunct="1">
              <a:defRPr/>
            </a:pPr>
            <a:endParaRPr lang="en-US" sz="1800" dirty="0"/>
          </a:p>
          <a:p>
            <a:pPr eaLnBrk="1" hangingPunct="1">
              <a:buFontTx/>
              <a:buNone/>
              <a:defRPr/>
            </a:pPr>
            <a:r>
              <a:rPr lang="en-US" sz="1800" dirty="0"/>
              <a:t>80		97	83	43	75	58	67	78	34	100</a:t>
            </a:r>
          </a:p>
          <a:p>
            <a:pPr eaLnBrk="1" hangingPunct="1">
              <a:buFontTx/>
              <a:buNone/>
              <a:defRPr/>
            </a:pPr>
            <a:endParaRPr lang="en-US" sz="1800" dirty="0"/>
          </a:p>
          <a:p>
            <a:pPr eaLnBrk="1" hangingPunct="1">
              <a:buFontTx/>
              <a:buNone/>
              <a:defRPr/>
            </a:pPr>
            <a:r>
              <a:rPr lang="en-US" sz="1800" dirty="0"/>
              <a:t>Mean = (80+97+83+43+75+58+67+78+34+100)/10=71.6</a:t>
            </a:r>
          </a:p>
          <a:p>
            <a:pPr eaLnBrk="1" hangingPunct="1">
              <a:buFontTx/>
              <a:buNone/>
              <a:defRPr/>
            </a:pPr>
            <a:endParaRPr lang="en-US" sz="1800" dirty="0"/>
          </a:p>
          <a:p>
            <a:pPr eaLnBrk="1" hangingPunct="1">
              <a:buFontTx/>
              <a:buNone/>
              <a:defRPr/>
            </a:pPr>
            <a:r>
              <a:rPr lang="en-US" sz="1800" dirty="0"/>
              <a:t>Median:</a:t>
            </a:r>
          </a:p>
          <a:p>
            <a:pPr marL="457200" indent="-457200" eaLnBrk="1" hangingPunct="1">
              <a:buFontTx/>
              <a:buAutoNum type="arabicParenR"/>
              <a:defRPr/>
            </a:pPr>
            <a:r>
              <a:rPr lang="en-US" sz="1800" dirty="0"/>
              <a:t>Put values in ascending order:</a:t>
            </a:r>
          </a:p>
          <a:p>
            <a:pPr marL="457200" indent="-457200" eaLnBrk="1" hangingPunct="1">
              <a:buFontTx/>
              <a:buNone/>
              <a:defRPr/>
            </a:pPr>
            <a:r>
              <a:rPr lang="en-US" sz="1800" dirty="0"/>
              <a:t>	x</a:t>
            </a:r>
            <a:r>
              <a:rPr lang="en-US" sz="600" dirty="0"/>
              <a:t>1</a:t>
            </a:r>
            <a:r>
              <a:rPr lang="en-US" sz="1800" dirty="0"/>
              <a:t>…x</a:t>
            </a:r>
            <a:r>
              <a:rPr lang="en-US" sz="600" dirty="0"/>
              <a:t>10</a:t>
            </a:r>
            <a:r>
              <a:rPr lang="en-US" sz="1800" dirty="0"/>
              <a:t> = 34, 43, 58, 67, 76, 78, 80, 83, 97, 100</a:t>
            </a:r>
          </a:p>
          <a:p>
            <a:pPr marL="457200" indent="-457200" eaLnBrk="1" hangingPunct="1">
              <a:buFontTx/>
              <a:buAutoNum type="arabicParenR" startAt="2"/>
              <a:defRPr/>
            </a:pPr>
            <a:r>
              <a:rPr lang="en-US" sz="1800" dirty="0"/>
              <a:t>Because we have an even number of observations (n=10), the median is the mean of the two middle numbers (76 and 78), which is 77. </a:t>
            </a:r>
          </a:p>
          <a:p>
            <a:pPr marL="457200" indent="-457200" eaLnBrk="1" hangingPunct="1">
              <a:buFontTx/>
              <a:buAutoNum type="arabicParenR" startAt="2"/>
              <a:defRPr/>
            </a:pPr>
            <a:endParaRPr lang="en-US" sz="1800" dirty="0"/>
          </a:p>
          <a:p>
            <a:pPr marL="457200" indent="-457200" eaLnBrk="1" hangingPunct="1">
              <a:buFontTx/>
              <a:buAutoNum type="arabicParenR" startAt="2"/>
              <a:defRPr/>
            </a:pPr>
            <a:endParaRPr lang="en-US" sz="1800" dirty="0"/>
          </a:p>
          <a:p>
            <a:pPr marL="457200" indent="-457200" eaLnBrk="1" hangingPunct="1">
              <a:buFontTx/>
              <a:buNone/>
              <a:defRPr/>
            </a:pPr>
            <a:endParaRPr lang="en-US" sz="1800" dirty="0"/>
          </a:p>
          <a:p>
            <a:pPr marL="457200" indent="-457200" eaLnBrk="1" hangingPunct="1">
              <a:buFontTx/>
              <a:buNone/>
              <a:defRPr/>
            </a:pPr>
            <a:endParaRPr lang="en-US" sz="1800" dirty="0"/>
          </a:p>
          <a:p>
            <a:pPr marL="457200" indent="-457200" eaLnBrk="1" hangingPunct="1">
              <a:buFontTx/>
              <a:buNone/>
              <a:defRPr/>
            </a:pPr>
            <a:r>
              <a:rPr lang="en-US" sz="1800" dirty="0"/>
              <a:t>General notes: Mean is influenced by outliers. Median is not.</a:t>
            </a:r>
          </a:p>
        </p:txBody>
      </p:sp>
      <p:sp>
        <p:nvSpPr>
          <p:cNvPr id="53249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382000" cy="792162"/>
          </a:xfrm>
        </p:spPr>
        <p:txBody>
          <a:bodyPr/>
          <a:lstStyle/>
          <a:p>
            <a:pPr algn="l" eaLnBrk="1" hangingPunct="1"/>
            <a:r>
              <a:rPr sz="3600" dirty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4" name="Oval 3"/>
          <p:cNvSpPr/>
          <p:nvPr/>
        </p:nvSpPr>
        <p:spPr>
          <a:xfrm>
            <a:off x="2514600" y="4038600"/>
            <a:ext cx="7620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Rectangle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67286" y="5339394"/>
            <a:ext cx="8382000" cy="985206"/>
          </a:xfrm>
          <a:prstGeom prst="rect">
            <a:avLst/>
          </a:prstGeom>
          <a:blipFill rotWithShape="1">
            <a:blip r:embed="rId3" cstate="print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8600"/>
            <a:ext cx="91440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298" name="TextBox 8"/>
          <p:cNvSpPr txBox="1">
            <a:spLocks noChangeArrowheads="1"/>
          </p:cNvSpPr>
          <p:nvPr/>
        </p:nvSpPr>
        <p:spPr bwMode="auto">
          <a:xfrm>
            <a:off x="0" y="5867400"/>
            <a:ext cx="8991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latin typeface="Verdana" pitchFamily="34" charset="0"/>
              </a:rPr>
              <a:t>1</a:t>
            </a:r>
            <a:r>
              <a:rPr lang="en-US" sz="1800" baseline="30000" dirty="0">
                <a:latin typeface="Verdana" pitchFamily="34" charset="0"/>
              </a:rPr>
              <a:t>st</a:t>
            </a:r>
            <a:r>
              <a:rPr lang="en-US" sz="1800" dirty="0">
                <a:latin typeface="Verdana" pitchFamily="34" charset="0"/>
              </a:rPr>
              <a:t> Quartile corresponds to 25</a:t>
            </a:r>
            <a:r>
              <a:rPr lang="en-US" sz="1800" baseline="30000" dirty="0">
                <a:latin typeface="Verdana" pitchFamily="34" charset="0"/>
              </a:rPr>
              <a:t>th</a:t>
            </a:r>
            <a:r>
              <a:rPr lang="en-US" sz="1800" dirty="0">
                <a:latin typeface="Verdana" pitchFamily="34" charset="0"/>
              </a:rPr>
              <a:t> Percentile. 50</a:t>
            </a:r>
            <a:r>
              <a:rPr lang="en-US" sz="1800" baseline="30000" dirty="0">
                <a:latin typeface="Verdana" pitchFamily="34" charset="0"/>
              </a:rPr>
              <a:t>th</a:t>
            </a:r>
            <a:r>
              <a:rPr lang="en-US" sz="1800" dirty="0">
                <a:latin typeface="Verdana" pitchFamily="34" charset="0"/>
              </a:rPr>
              <a:t> Percentile = 2</a:t>
            </a:r>
            <a:r>
              <a:rPr lang="en-US" sz="1800" baseline="30000" dirty="0">
                <a:latin typeface="Verdana" pitchFamily="34" charset="0"/>
              </a:rPr>
              <a:t>nd</a:t>
            </a:r>
            <a:r>
              <a:rPr lang="en-US" sz="1800" dirty="0">
                <a:latin typeface="Verdana" pitchFamily="34" charset="0"/>
              </a:rPr>
              <a:t> Quartile = Median. 99</a:t>
            </a:r>
            <a:r>
              <a:rPr lang="en-US" sz="1800" baseline="30000" dirty="0">
                <a:latin typeface="Verdana" pitchFamily="34" charset="0"/>
              </a:rPr>
              <a:t>th</a:t>
            </a:r>
            <a:r>
              <a:rPr lang="en-US" sz="1800" dirty="0">
                <a:latin typeface="Verdana" pitchFamily="34" charset="0"/>
              </a:rPr>
              <a:t> percentile on a test means you did better than 99%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8600"/>
            <a:ext cx="9163050" cy="641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6" name="TextBox 3"/>
          <p:cNvSpPr txBox="1">
            <a:spLocks noChangeArrowheads="1"/>
          </p:cNvSpPr>
          <p:nvPr/>
        </p:nvSpPr>
        <p:spPr bwMode="auto">
          <a:xfrm>
            <a:off x="228600" y="5181600"/>
            <a:ext cx="86106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 i="1" dirty="0">
                <a:latin typeface="Verdana" pitchFamily="34" charset="0"/>
              </a:rPr>
              <a:t>Points for Discussion: </a:t>
            </a:r>
          </a:p>
          <a:p>
            <a:r>
              <a:rPr lang="en-US" sz="1800" dirty="0">
                <a:latin typeface="Verdana" pitchFamily="34" charset="0"/>
              </a:rPr>
              <a:t>1. Measurement Units of Variance and SD. </a:t>
            </a:r>
          </a:p>
          <a:p>
            <a:r>
              <a:rPr lang="en-US" sz="1800" dirty="0">
                <a:latin typeface="Verdana" pitchFamily="34" charset="0"/>
              </a:rPr>
              <a:t>2. Why do we square the term inside the summation sign?</a:t>
            </a:r>
          </a:p>
          <a:p>
            <a:r>
              <a:rPr lang="en-US" sz="1800" dirty="0">
                <a:latin typeface="Verdana" pitchFamily="34" charset="0"/>
              </a:rPr>
              <a:t>3. Why do we divide by n-1 and not n? See: 	</a:t>
            </a:r>
            <a:r>
              <a:rPr lang="en-US" sz="1800" dirty="0">
                <a:latin typeface="Verdana" pitchFamily="34" charset="0"/>
                <a:hlinkClick r:id="rId4"/>
              </a:rPr>
              <a:t>http://blog.guiguan.net/2007/05/why-divide-by-1-and-not-n/</a:t>
            </a:r>
            <a:endParaRPr lang="en-US" sz="1800" dirty="0">
              <a:latin typeface="Verdana" pitchFamily="34" charset="0"/>
            </a:endParaRPr>
          </a:p>
        </p:txBody>
      </p:sp>
      <p:sp>
        <p:nvSpPr>
          <p:cNvPr id="57347" name="TextBox 4"/>
          <p:cNvSpPr txBox="1">
            <a:spLocks noChangeArrowheads="1"/>
          </p:cNvSpPr>
          <p:nvPr/>
        </p:nvSpPr>
        <p:spPr bwMode="auto">
          <a:xfrm>
            <a:off x="152400" y="304800"/>
            <a:ext cx="7467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1.4  Sample Variance and Standard Deviation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z="3600" dirty="0">
                <a:solidFill>
                  <a:schemeClr val="bg1"/>
                </a:solidFill>
              </a:rPr>
              <a:t>Standard Deviation Calculation - Example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452" y="6065535"/>
            <a:ext cx="2675548" cy="792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3475"/>
            <a:ext cx="9144000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57800" y="62484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= 11.9359/(11-1) = 11.9359/10 = 1.194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5538" name="Content Placeholder 2"/>
              <p:cNvSpPr txBox="1">
                <a:spLocks/>
              </p:cNvSpPr>
              <p:nvPr/>
            </p:nvSpPr>
            <p:spPr bwMode="auto">
              <a:xfrm>
                <a:off x="228600" y="1676400"/>
                <a:ext cx="8686800" cy="5181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>
                  <a:spcBef>
                    <a:spcPct val="20000"/>
                  </a:spcBef>
                  <a:buFontTx/>
                  <a:buChar char="•"/>
                </a:pPr>
                <a:r>
                  <a:rPr lang="en-US" dirty="0">
                    <a:latin typeface="Calibri" pitchFamily="34" charset="0"/>
                  </a:rPr>
                  <a:t>Again, rarely do we have data on the entire population, so we often make inferences about the population from the sample</a:t>
                </a:r>
              </a:p>
              <a:p>
                <a:pPr marL="342900" indent="-342900">
                  <a:spcBef>
                    <a:spcPct val="20000"/>
                  </a:spcBef>
                  <a:buFontTx/>
                  <a:buChar char="•"/>
                </a:pPr>
                <a:r>
                  <a:rPr lang="en-US" dirty="0">
                    <a:latin typeface="Calibri" pitchFamily="34" charset="0"/>
                  </a:rPr>
                  <a:t>The sample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>
                    <a:latin typeface="Calibri" pitchFamily="34" charset="0"/>
                  </a:rPr>
                  <a:t> is used to make inferences about the population mean </a:t>
                </a:r>
                <a:r>
                  <a:rPr lang="en-US" i="1" dirty="0">
                    <a:latin typeface="Calibri" pitchFamily="34" charset="0"/>
                  </a:rPr>
                  <a:t>µ.</a:t>
                </a:r>
                <a:endParaRPr lang="en-US" dirty="0">
                  <a:latin typeface="Calibri" pitchFamily="34" charset="0"/>
                </a:endParaRPr>
              </a:p>
              <a:p>
                <a:pPr marL="342900" indent="-342900">
                  <a:spcBef>
                    <a:spcPct val="20000"/>
                  </a:spcBef>
                  <a:buFontTx/>
                  <a:buChar char="•"/>
                </a:pPr>
                <a:r>
                  <a:rPr lang="en-US" dirty="0">
                    <a:latin typeface="Calibri" pitchFamily="34" charset="0"/>
                  </a:rPr>
                  <a:t>Likewise, the sample variance </a:t>
                </a:r>
                <a:r>
                  <a:rPr lang="en-US" i="1" dirty="0">
                    <a:latin typeface="Calibri" pitchFamily="34" charset="0"/>
                  </a:rPr>
                  <a:t>s</a:t>
                </a:r>
                <a:r>
                  <a:rPr lang="en-US" i="1" baseline="30000" dirty="0">
                    <a:latin typeface="Calibri" pitchFamily="34" charset="0"/>
                  </a:rPr>
                  <a:t>2</a:t>
                </a:r>
                <a:r>
                  <a:rPr lang="en-US" i="1" dirty="0">
                    <a:latin typeface="Calibri" pitchFamily="34" charset="0"/>
                  </a:rPr>
                  <a:t> </a:t>
                </a:r>
                <a:r>
                  <a:rPr lang="en-US" dirty="0">
                    <a:latin typeface="Calibri" pitchFamily="34" charset="0"/>
                  </a:rPr>
                  <a:t>is used to make inferences about the population variance </a:t>
                </a:r>
                <a:r>
                  <a:rPr lang="en-US" i="1" dirty="0">
                    <a:latin typeface="Calibri" pitchFamily="34" charset="0"/>
                  </a:rPr>
                  <a:t>σ</a:t>
                </a:r>
                <a:r>
                  <a:rPr lang="en-US" i="1" baseline="30000" dirty="0">
                    <a:latin typeface="Calibri" pitchFamily="34" charset="0"/>
                  </a:rPr>
                  <a:t>2</a:t>
                </a:r>
                <a:r>
                  <a:rPr lang="en-US" dirty="0">
                    <a:latin typeface="Calibri" pitchFamily="34" charset="0"/>
                  </a:rPr>
                  <a:t>.</a:t>
                </a:r>
              </a:p>
              <a:p>
                <a:pPr marL="342900" indent="-342900">
                  <a:spcBef>
                    <a:spcPct val="20000"/>
                  </a:spcBef>
                </a:pPr>
                <a:endParaRPr lang="en-US" sz="2800" i="1" baseline="30000" dirty="0">
                  <a:latin typeface="Calibri" pitchFamily="34" charset="0"/>
                </a:endParaRPr>
              </a:p>
              <a:p>
                <a:pPr marL="342900" indent="-342900">
                  <a:spcBef>
                    <a:spcPct val="20000"/>
                  </a:spcBef>
                </a:pPr>
                <a:endParaRPr lang="en-US" sz="2800" dirty="0">
                  <a:latin typeface="Calibri" pitchFamily="34" charset="0"/>
                </a:endParaRPr>
              </a:p>
              <a:p>
                <a:pPr marL="342900" indent="-342900">
                  <a:spcBef>
                    <a:spcPct val="20000"/>
                  </a:spcBef>
                  <a:buFontTx/>
                  <a:buChar char="•"/>
                </a:pPr>
                <a:endParaRPr lang="en-US" sz="28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6553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1676400"/>
                <a:ext cx="8686800" cy="5181600"/>
              </a:xfrm>
              <a:prstGeom prst="rect">
                <a:avLst/>
              </a:prstGeom>
              <a:blipFill rotWithShape="0">
                <a:blip r:embed="rId3"/>
                <a:stretch>
                  <a:fillRect l="-632" t="-58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537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7772400" cy="762000"/>
          </a:xfrm>
        </p:spPr>
        <p:txBody>
          <a:bodyPr/>
          <a:lstStyle/>
          <a:p>
            <a:pPr algn="l" eaLnBrk="1" hangingPunct="1"/>
            <a:r>
              <a:rPr lang="en-US" sz="3200">
                <a:solidFill>
                  <a:schemeClr val="bg1"/>
                </a:solidFill>
                <a:latin typeface="Calibri" pitchFamily="34" charset="0"/>
              </a:rPr>
              <a:t>Sample vs. Population Mean and Variance</a:t>
            </a:r>
          </a:p>
        </p:txBody>
      </p:sp>
      <p:sp>
        <p:nvSpPr>
          <p:cNvPr id="6553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540" name="Rectangle 3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800">
              <a:latin typeface="Arial" charset="0"/>
              <a:cs typeface="Arial" charset="0"/>
            </a:endParaRPr>
          </a:p>
        </p:txBody>
      </p:sp>
      <p:pic>
        <p:nvPicPr>
          <p:cNvPr id="65541" name="Picture 1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3505200"/>
            <a:ext cx="8043863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3363"/>
            <a:ext cx="9144000" cy="639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1" name="TextBox 1"/>
          <p:cNvSpPr txBox="1">
            <a:spLocks noChangeArrowheads="1"/>
          </p:cNvSpPr>
          <p:nvPr/>
        </p:nvSpPr>
        <p:spPr bwMode="auto">
          <a:xfrm>
            <a:off x="304800" y="1905000"/>
            <a:ext cx="8534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000" b="1" dirty="0">
                <a:solidFill>
                  <a:schemeClr val="bg1"/>
                </a:solidFill>
                <a:latin typeface="Calibri" pitchFamily="34" charset="0"/>
              </a:rPr>
              <a:t>A Crash Course on Statistical Inference</a:t>
            </a:r>
          </a:p>
        </p:txBody>
      </p:sp>
    </p:spTree>
    <p:extLst>
      <p:ext uri="{BB962C8B-B14F-4D97-AF65-F5344CB8AC3E}">
        <p14:creationId xmlns:p14="http://schemas.microsoft.com/office/powerpoint/2010/main" val="2260774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01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19200"/>
            <a:ext cx="9144000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8991600" cy="609600"/>
          </a:xfrm>
        </p:spPr>
        <p:txBody>
          <a:bodyPr/>
          <a:lstStyle/>
          <a:p>
            <a:pPr algn="l" eaLnBrk="1" hangingPunct="1"/>
            <a:r>
              <a:rPr lang="en-US" sz="28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Relationship Between Probability and Statistics</a:t>
            </a:r>
            <a:endParaRPr sz="28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3810000"/>
            <a:ext cx="8839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With the male to female ratio in the MUSA program being 3:2, what is the probability of drawing a random sample of 6 MUSA students where the ratio is 2:3? (Knowing the property of the population, what is the probability of getting a certain sample?)</a:t>
            </a:r>
          </a:p>
          <a:p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	- Deductive reasoning</a:t>
            </a:r>
          </a:p>
          <a:p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Knowing that the average score on the stats midterm in a class of 8 CPLN students was 90, what can you say from that data about the average score of the overall CPLN </a:t>
            </a:r>
            <a:r>
              <a:rPr lang="en-US" sz="1800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population</a:t>
            </a: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? (Knowing something about a sample, make inference about the population)</a:t>
            </a:r>
          </a:p>
          <a:p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	- Inductive reasoning</a:t>
            </a:r>
          </a:p>
          <a:p>
            <a:endParaRPr lang="en-US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009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447800"/>
            <a:ext cx="3607832" cy="52959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8991600" cy="609600"/>
          </a:xfrm>
        </p:spPr>
        <p:txBody>
          <a:bodyPr/>
          <a:lstStyle/>
          <a:p>
            <a:pPr algn="l" eaLnBrk="1" hangingPunct="1"/>
            <a:r>
              <a:rPr lang="en-US" sz="28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Relationship Between Probability and Statistics</a:t>
            </a:r>
            <a:endParaRPr sz="28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Source: </a:t>
            </a:r>
            <a:r>
              <a:rPr lang="en-US" sz="1800" dirty="0">
                <a:latin typeface="Calibri" panose="020F0502020204030204" pitchFamily="34" charset="0"/>
                <a:hlinkClick r:id="rId3"/>
              </a:rPr>
              <a:t>www.causeweb.org</a:t>
            </a:r>
            <a:endParaRPr lang="en-US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701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762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Deciphering Sigma Notation: Examples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676400"/>
            <a:ext cx="2295525" cy="457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7" name="TextBox 4"/>
          <p:cNvSpPr txBox="1">
            <a:spLocks noChangeArrowheads="1"/>
          </p:cNvSpPr>
          <p:nvPr/>
        </p:nvSpPr>
        <p:spPr bwMode="auto">
          <a:xfrm>
            <a:off x="3200400" y="1600200"/>
            <a:ext cx="5562600" cy="437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sz="2000" dirty="0">
              <a:latin typeface="Calibri" pitchFamily="34" charset="0"/>
            </a:endParaRPr>
          </a:p>
          <a:p>
            <a:r>
              <a:rPr lang="en-US" sz="2000" b="1" dirty="0">
                <a:latin typeface="Calibri" pitchFamily="34" charset="0"/>
              </a:rPr>
              <a:t>(2+3*0) + (2+3*1) + (2+3*2) + (2+3*3)</a:t>
            </a:r>
          </a:p>
          <a:p>
            <a:endParaRPr lang="en-US" sz="2000" b="1" dirty="0">
              <a:latin typeface="Calibri" pitchFamily="34" charset="0"/>
            </a:endParaRPr>
          </a:p>
          <a:p>
            <a:endParaRPr lang="en-US" sz="2000" b="1" dirty="0">
              <a:latin typeface="Calibri" pitchFamily="34" charset="0"/>
            </a:endParaRPr>
          </a:p>
          <a:p>
            <a:endParaRPr lang="en-US" sz="2000" b="1" dirty="0">
              <a:latin typeface="Calibri" pitchFamily="34" charset="0"/>
            </a:endParaRPr>
          </a:p>
          <a:p>
            <a:r>
              <a:rPr lang="en-US" b="1" dirty="0">
                <a:latin typeface="Calibri" pitchFamily="34" charset="0"/>
              </a:rPr>
              <a:t>(215-51*1) + (215-51*2) + (215-51*3) + (215-51*4)</a:t>
            </a:r>
          </a:p>
          <a:p>
            <a:endParaRPr lang="en-US" b="1" dirty="0">
              <a:latin typeface="Calibri" pitchFamily="34" charset="0"/>
            </a:endParaRPr>
          </a:p>
          <a:p>
            <a:endParaRPr lang="en-US" b="1" dirty="0">
              <a:latin typeface="Calibri" pitchFamily="34" charset="0"/>
            </a:endParaRPr>
          </a:p>
          <a:p>
            <a:endParaRPr lang="en-US" b="1" dirty="0">
              <a:latin typeface="Calibri" pitchFamily="34" charset="0"/>
            </a:endParaRPr>
          </a:p>
          <a:p>
            <a:endParaRPr lang="en-US" sz="800" b="1" dirty="0">
              <a:latin typeface="Calibri" pitchFamily="34" charset="0"/>
            </a:endParaRPr>
          </a:p>
          <a:p>
            <a:r>
              <a:rPr lang="en-US" b="1" dirty="0">
                <a:latin typeface="Calibri" pitchFamily="34" charset="0"/>
              </a:rPr>
              <a:t>2</a:t>
            </a:r>
            <a:r>
              <a:rPr lang="en-US" b="1" baseline="30000" dirty="0">
                <a:latin typeface="Calibri" pitchFamily="34" charset="0"/>
              </a:rPr>
              <a:t>2 </a:t>
            </a:r>
            <a:r>
              <a:rPr lang="en-US" b="1" dirty="0">
                <a:latin typeface="Calibri" pitchFamily="34" charset="0"/>
              </a:rPr>
              <a:t>+ 3</a:t>
            </a:r>
            <a:r>
              <a:rPr lang="en-US" b="1" baseline="30000" dirty="0">
                <a:latin typeface="Calibri" pitchFamily="34" charset="0"/>
              </a:rPr>
              <a:t>2 </a:t>
            </a:r>
            <a:r>
              <a:rPr lang="en-US" b="1" dirty="0">
                <a:latin typeface="Calibri" pitchFamily="34" charset="0"/>
              </a:rPr>
              <a:t>+ 4</a:t>
            </a:r>
            <a:r>
              <a:rPr lang="en-US" b="1" baseline="30000" dirty="0">
                <a:latin typeface="Calibri" pitchFamily="34" charset="0"/>
              </a:rPr>
              <a:t>2 </a:t>
            </a:r>
            <a:r>
              <a:rPr lang="en-US" b="1" dirty="0">
                <a:latin typeface="Calibri" pitchFamily="34" charset="0"/>
              </a:rPr>
              <a:t>+ 5</a:t>
            </a:r>
            <a:r>
              <a:rPr lang="en-US" b="1" baseline="30000" dirty="0">
                <a:latin typeface="Calibri" pitchFamily="34" charset="0"/>
              </a:rPr>
              <a:t>2</a:t>
            </a:r>
            <a:endParaRPr lang="en-US" b="1" dirty="0">
              <a:latin typeface="Calibri" pitchFamily="34" charset="0"/>
            </a:endParaRPr>
          </a:p>
          <a:p>
            <a:endParaRPr lang="en-US" b="1" dirty="0">
              <a:latin typeface="Calibri" pitchFamily="34" charset="0"/>
            </a:endParaRPr>
          </a:p>
          <a:p>
            <a:endParaRPr lang="en-US" b="1" dirty="0">
              <a:latin typeface="Calibri" pitchFamily="34" charset="0"/>
            </a:endParaRPr>
          </a:p>
          <a:p>
            <a:endParaRPr lang="en-US" b="1" dirty="0">
              <a:latin typeface="Calibri" pitchFamily="34" charset="0"/>
            </a:endParaRPr>
          </a:p>
          <a:p>
            <a:endParaRPr lang="en-US" sz="800" b="1" dirty="0">
              <a:latin typeface="Calibri" pitchFamily="34" charset="0"/>
            </a:endParaRPr>
          </a:p>
          <a:p>
            <a:r>
              <a:rPr lang="en-US" b="1" dirty="0">
                <a:latin typeface="Calibri" pitchFamily="34" charset="0"/>
              </a:rPr>
              <a:t>2</a:t>
            </a:r>
            <a:r>
              <a:rPr lang="en-US" b="1" baseline="30000" dirty="0">
                <a:latin typeface="Calibri" pitchFamily="34" charset="0"/>
              </a:rPr>
              <a:t>2 </a:t>
            </a:r>
            <a:r>
              <a:rPr lang="en-US" b="1" dirty="0">
                <a:latin typeface="Calibri" pitchFamily="34" charset="0"/>
              </a:rPr>
              <a:t>+ 2</a:t>
            </a:r>
            <a:r>
              <a:rPr lang="en-US" b="1" baseline="30000" dirty="0">
                <a:latin typeface="Calibri" pitchFamily="34" charset="0"/>
              </a:rPr>
              <a:t>3 </a:t>
            </a:r>
            <a:r>
              <a:rPr lang="en-US" b="1" dirty="0">
                <a:latin typeface="Calibri" pitchFamily="34" charset="0"/>
              </a:rPr>
              <a:t>+ 2</a:t>
            </a:r>
            <a:r>
              <a:rPr lang="en-US" b="1" baseline="30000" dirty="0">
                <a:latin typeface="Calibri" pitchFamily="34" charset="0"/>
              </a:rPr>
              <a:t>4 </a:t>
            </a:r>
            <a:r>
              <a:rPr lang="en-US" b="1" dirty="0">
                <a:latin typeface="Calibri" pitchFamily="34" charset="0"/>
              </a:rPr>
              <a:t>+ 2</a:t>
            </a:r>
            <a:r>
              <a:rPr lang="en-US" b="1" baseline="30000" dirty="0">
                <a:latin typeface="Calibri" pitchFamily="34" charset="0"/>
              </a:rPr>
              <a:t>5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81000"/>
            <a:ext cx="9163050" cy="645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438752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9050" y="400050"/>
            <a:ext cx="9163050" cy="645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TextBox 3"/>
          <p:cNvSpPr txBox="1">
            <a:spLocks noChangeArrowheads="1"/>
          </p:cNvSpPr>
          <p:nvPr/>
        </p:nvSpPr>
        <p:spPr bwMode="auto">
          <a:xfrm>
            <a:off x="304800" y="1447800"/>
            <a:ext cx="84582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Given an experiment and a sample space Ω, the objective of probability is to assign to each event </a:t>
            </a:r>
            <a:r>
              <a:rPr lang="en-US" sz="2000" i="1" dirty="0">
                <a:latin typeface="Calibri" pitchFamily="34" charset="0"/>
              </a:rPr>
              <a:t>A</a:t>
            </a:r>
            <a:r>
              <a:rPr lang="en-US" sz="2000" dirty="0">
                <a:latin typeface="Calibri" pitchFamily="34" charset="0"/>
              </a:rPr>
              <a:t> some number </a:t>
            </a:r>
            <a:r>
              <a:rPr lang="en-US" sz="2000" i="1" dirty="0">
                <a:latin typeface="Calibri" pitchFamily="34" charset="0"/>
              </a:rPr>
              <a:t>P(A)</a:t>
            </a:r>
            <a:r>
              <a:rPr lang="en-US" sz="2000" dirty="0">
                <a:latin typeface="Calibri" pitchFamily="34" charset="0"/>
              </a:rPr>
              <a:t>, called the probability of the event A, which will give a precise measure of the chance that A will occur.</a:t>
            </a:r>
            <a:r>
              <a:rPr lang="en-US" sz="20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904910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352925"/>
            <a:ext cx="630555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7772400" cy="762000"/>
          </a:xfrm>
        </p:spPr>
        <p:txBody>
          <a:bodyPr/>
          <a:lstStyle/>
          <a:p>
            <a:pPr algn="l" eaLnBrk="1" hangingPunct="1"/>
            <a:r>
              <a:rPr lang="en-US" sz="3200" b="1" dirty="0">
                <a:solidFill>
                  <a:schemeClr val="bg1"/>
                </a:solidFill>
                <a:latin typeface="Calibri" pitchFamily="34" charset="0"/>
              </a:rPr>
              <a:t>Illustration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2400" y="1371600"/>
            <a:ext cx="8991600" cy="53340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dirty="0">
                <a:latin typeface="Calibri" pitchFamily="34" charset="0"/>
              </a:rPr>
              <a:t>Assume we have an experiment where we toss a coin.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1800" dirty="0">
                <a:latin typeface="Calibri" pitchFamily="34" charset="0"/>
              </a:rPr>
              <a:t>The sample space is Ω={</a:t>
            </a:r>
            <a:r>
              <a:rPr lang="en-US" sz="1800" b="1" dirty="0">
                <a:latin typeface="Calibri" pitchFamily="34" charset="0"/>
              </a:rPr>
              <a:t>H</a:t>
            </a:r>
            <a:r>
              <a:rPr lang="en-US" sz="1800" dirty="0">
                <a:latin typeface="Calibri" pitchFamily="34" charset="0"/>
              </a:rPr>
              <a:t>eads, </a:t>
            </a:r>
            <a:r>
              <a:rPr lang="en-US" sz="1800" b="1" dirty="0">
                <a:latin typeface="Calibri" pitchFamily="34" charset="0"/>
              </a:rPr>
              <a:t>T</a:t>
            </a:r>
            <a:r>
              <a:rPr lang="en-US" sz="1800" dirty="0">
                <a:latin typeface="Calibri" pitchFamily="34" charset="0"/>
              </a:rPr>
              <a:t>ails}.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1800" dirty="0">
                <a:latin typeface="Calibri" pitchFamily="34" charset="0"/>
              </a:rPr>
              <a:t>P(Ω)=1 according to Axiom 2: this is logical, because if we toss a coin, we are guaranteed that we will get either a heads or a tails. So here, the probability of getting either a heads or a tails is 1=P(Ω)=P(Heads)+P(Tails)	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dirty="0">
                <a:latin typeface="Calibri" pitchFamily="34" charset="0"/>
              </a:rPr>
              <a:t>Assume we have a fair coin, and P(Heads) = P(Tails) = 0.5. This means that when we repeat the experiment many times, we will get heads half the time and tails half the time.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dirty="0">
                <a:latin typeface="Calibri" pitchFamily="34" charset="0"/>
              </a:rPr>
              <a:t>In the figure below, let </a:t>
            </a:r>
            <a:r>
              <a:rPr lang="en-US" sz="1800" i="1" dirty="0">
                <a:latin typeface="Calibri" pitchFamily="34" charset="0"/>
              </a:rPr>
              <a:t>n(heads)</a:t>
            </a:r>
            <a:r>
              <a:rPr lang="en-US" sz="1800" dirty="0">
                <a:latin typeface="Calibri" pitchFamily="34" charset="0"/>
              </a:rPr>
              <a:t> denote the number of times that </a:t>
            </a:r>
            <a:r>
              <a:rPr lang="en-US" sz="1800" b="1" dirty="0">
                <a:latin typeface="Calibri" pitchFamily="34" charset="0"/>
              </a:rPr>
              <a:t>heads occur </a:t>
            </a:r>
            <a:r>
              <a:rPr lang="en-US" sz="1800" dirty="0">
                <a:latin typeface="Calibri" pitchFamily="34" charset="0"/>
              </a:rPr>
              <a:t>when a coin is tossed </a:t>
            </a:r>
            <a:r>
              <a:rPr lang="en-US" sz="1800" i="1" dirty="0">
                <a:latin typeface="Calibri" pitchFamily="34" charset="0"/>
              </a:rPr>
              <a:t>n</a:t>
            </a:r>
            <a:r>
              <a:rPr lang="en-US" sz="1800" dirty="0">
                <a:latin typeface="Calibri" pitchFamily="34" charset="0"/>
              </a:rPr>
              <a:t> times. The ratio </a:t>
            </a:r>
            <a:r>
              <a:rPr lang="en-US" sz="1800" i="1" dirty="0">
                <a:latin typeface="Calibri" pitchFamily="34" charset="0"/>
              </a:rPr>
              <a:t>n(heads)/n</a:t>
            </a:r>
            <a:r>
              <a:rPr lang="en-US" sz="1800" dirty="0">
                <a:latin typeface="Calibri" pitchFamily="34" charset="0"/>
              </a:rPr>
              <a:t> is then the </a:t>
            </a:r>
            <a:r>
              <a:rPr lang="en-US" sz="1800" i="1" dirty="0">
                <a:latin typeface="Calibri" pitchFamily="34" charset="0"/>
              </a:rPr>
              <a:t>relative frequency</a:t>
            </a:r>
            <a:r>
              <a:rPr lang="en-US" sz="1800" dirty="0">
                <a:latin typeface="Calibri" pitchFamily="34" charset="0"/>
              </a:rPr>
              <a:t> of occurrence of heads in a sequence of </a:t>
            </a:r>
            <a:r>
              <a:rPr lang="en-US" sz="1800" i="1" dirty="0">
                <a:latin typeface="Calibri" pitchFamily="34" charset="0"/>
              </a:rPr>
              <a:t>n </a:t>
            </a:r>
            <a:r>
              <a:rPr lang="en-US" sz="1800" dirty="0">
                <a:latin typeface="Calibri" pitchFamily="34" charset="0"/>
              </a:rPr>
              <a:t>replications.</a:t>
            </a:r>
            <a:endParaRPr lang="en-US" sz="1800" i="1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4343400" y="4303712"/>
            <a:ext cx="44958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As n gets arbitrarily large, the relative frequency stabilizes, approaching a limiting value (here, 0.5), which we call the limiting relative frequency of the event. </a:t>
            </a:r>
            <a:r>
              <a:rPr lang="en-US" sz="1400" b="1" dirty="0">
                <a:latin typeface="Calibri" pitchFamily="34" charset="0"/>
              </a:rPr>
              <a:t>We can interpret probability as this limiting frequency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 rot="16200000">
                <a:off x="-466677" y="5219748"/>
                <a:ext cx="2680073" cy="444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h𝑒𝑎𝑑𝑠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466677" y="5219748"/>
                <a:ext cx="2680073" cy="4440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80985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8600"/>
            <a:ext cx="91440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895600" y="4648200"/>
          <a:ext cx="3810000" cy="2026920"/>
        </p:xfrm>
        <a:graphic>
          <a:graphicData uri="http://schemas.openxmlformats.org/drawingml/2006/table">
            <a:tbl>
              <a:tblPr/>
              <a:tblGrid>
                <a:gridCol w="47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4315">
                <a:tc rowSpan="2" gridSpan="2"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rtl="0" fontAlgn="b"/>
                      <a:r>
                        <a:rPr lang="en-US" sz="1600" b="1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Roll 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31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315">
                <a:tc rowSpan="6">
                  <a:txBody>
                    <a:bodyPr/>
                    <a:lstStyle/>
                    <a:p>
                      <a:pPr algn="ctr" rtl="0" fontAlgn="b"/>
                      <a:r>
                        <a:rPr lang="en-US" sz="1600" b="1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Roll 2</a:t>
                      </a:r>
                    </a:p>
                  </a:txBody>
                  <a:tcPr marL="9525" marR="9525" marT="9525" marB="0" vert="vert27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(1,1)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(1,2)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(1,3)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(1,4)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(1,5)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(1,6)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3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(2,1)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(2,2)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(2,3)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(2,4)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(2,5)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(2,6)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3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(3,1)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(3,2)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(3,3)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(3,4)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(3,5)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(3,6)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3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(4,1)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(4,2)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(4,3)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(4,4)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(4,5)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(4,6)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3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(5,1)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(5,2)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(5,3)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(5,4)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(5,5)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(5,6)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43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(6,1)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(6,2)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(6,3)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(6,4)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(6,5)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(6,6)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0723" name="TextBox 3"/>
          <p:cNvSpPr txBox="1">
            <a:spLocks noChangeArrowheads="1"/>
          </p:cNvSpPr>
          <p:nvPr/>
        </p:nvSpPr>
        <p:spPr bwMode="auto">
          <a:xfrm>
            <a:off x="5486400" y="1981200"/>
            <a:ext cx="3429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i="1">
                <a:latin typeface="Calibri" pitchFamily="34" charset="0"/>
              </a:rPr>
              <a:t>    Number of outcomes in event     =  A divided by number of     </a:t>
            </a:r>
          </a:p>
          <a:p>
            <a:r>
              <a:rPr lang="en-US" sz="1800" i="1">
                <a:latin typeface="Calibri" pitchFamily="34" charset="0"/>
              </a:rPr>
              <a:t>    outcomes in the sample space </a:t>
            </a:r>
            <a:r>
              <a:rPr lang="en-US" sz="1800">
                <a:latin typeface="Calibri" pitchFamily="34" charset="0"/>
              </a:rPr>
              <a:t>Ω</a:t>
            </a:r>
            <a:endParaRPr lang="en-US" sz="1800" i="1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4384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524000"/>
            <a:ext cx="8991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 The probability of event A calculated given some information B, is called conditional probability, and is denoted by P(A|B). </a:t>
            </a:r>
          </a:p>
          <a:p>
            <a:pPr>
              <a:buFont typeface="Arial" pitchFamily="34" charset="0"/>
              <a:buChar char="•"/>
            </a:pPr>
            <a:endParaRPr lang="en-US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 For instance, if event </a:t>
            </a:r>
            <a:r>
              <a:rPr lang="en-US" dirty="0">
                <a:solidFill>
                  <a:schemeClr val="accent2"/>
                </a:solidFill>
                <a:latin typeface="Calibri" pitchFamily="34" charset="0"/>
              </a:rPr>
              <a:t>A is voting for Clinton</a:t>
            </a:r>
            <a:r>
              <a:rPr lang="en-US" dirty="0">
                <a:latin typeface="Calibri" pitchFamily="34" charset="0"/>
              </a:rPr>
              <a:t> and event 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B is living in PA</a:t>
            </a:r>
            <a:r>
              <a:rPr lang="en-US" dirty="0">
                <a:latin typeface="Calibri" pitchFamily="34" charset="0"/>
              </a:rPr>
              <a:t>, then…</a:t>
            </a:r>
          </a:p>
          <a:p>
            <a:pPr>
              <a:buFont typeface="Arial" pitchFamily="34" charset="0"/>
              <a:buChar char="•"/>
            </a:pPr>
            <a:endParaRPr lang="en-US" dirty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i="1" dirty="0">
                <a:latin typeface="Calibri" pitchFamily="34" charset="0"/>
              </a:rPr>
              <a:t> P(</a:t>
            </a:r>
            <a:r>
              <a:rPr lang="en-US" i="1" dirty="0">
                <a:solidFill>
                  <a:schemeClr val="accent2"/>
                </a:solidFill>
                <a:latin typeface="Calibri" pitchFamily="34" charset="0"/>
              </a:rPr>
              <a:t>A</a:t>
            </a:r>
            <a:r>
              <a:rPr lang="en-US" i="1" dirty="0">
                <a:latin typeface="Calibri" pitchFamily="34" charset="0"/>
              </a:rPr>
              <a:t>|</a:t>
            </a:r>
            <a:r>
              <a:rPr lang="en-US" i="1" dirty="0">
                <a:solidFill>
                  <a:srgbClr val="FF0000"/>
                </a:solidFill>
                <a:latin typeface="Calibri" pitchFamily="34" charset="0"/>
              </a:rPr>
              <a:t>B</a:t>
            </a:r>
            <a:r>
              <a:rPr lang="en-US" i="1" dirty="0">
                <a:latin typeface="Calibri" pitchFamily="34" charset="0"/>
              </a:rPr>
              <a:t>) is the probability of </a:t>
            </a:r>
            <a:r>
              <a:rPr lang="en-US" i="1" dirty="0">
                <a:solidFill>
                  <a:schemeClr val="accent2"/>
                </a:solidFill>
                <a:latin typeface="Calibri" pitchFamily="34" charset="0"/>
              </a:rPr>
              <a:t>voting for Clinton </a:t>
            </a:r>
            <a:r>
              <a:rPr lang="en-US" i="1" dirty="0">
                <a:latin typeface="Calibri" pitchFamily="34" charset="0"/>
              </a:rPr>
              <a:t>given you </a:t>
            </a:r>
            <a:r>
              <a:rPr lang="en-US" i="1" dirty="0">
                <a:solidFill>
                  <a:srgbClr val="FF0000"/>
                </a:solidFill>
                <a:latin typeface="Calibri" pitchFamily="34" charset="0"/>
              </a:rPr>
              <a:t>live in PA</a:t>
            </a:r>
            <a:r>
              <a:rPr lang="en-US" i="1" dirty="0">
                <a:latin typeface="Calibri" pitchFamily="34" charset="0"/>
              </a:rPr>
              <a:t>. </a:t>
            </a:r>
          </a:p>
          <a:p>
            <a:pPr>
              <a:buFont typeface="Arial" pitchFamily="34" charset="0"/>
              <a:buChar char="•"/>
            </a:pPr>
            <a:endParaRPr lang="en-US" dirty="0">
              <a:latin typeface="Calibri" pitchFamily="34" charset="0"/>
            </a:endParaRPr>
          </a:p>
          <a:p>
            <a:pPr algn="ctr"/>
            <a:r>
              <a:rPr lang="en-US" dirty="0">
                <a:latin typeface="Calibri" pitchFamily="34" charset="0"/>
              </a:rPr>
              <a:t>AND</a:t>
            </a:r>
          </a:p>
          <a:p>
            <a:pPr>
              <a:buFont typeface="Arial" pitchFamily="34" charset="0"/>
              <a:buChar char="•"/>
            </a:pPr>
            <a:endParaRPr lang="en-US" i="1" dirty="0">
              <a:latin typeface="Calibr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i="1" dirty="0">
                <a:latin typeface="Calibri" pitchFamily="34" charset="0"/>
              </a:rPr>
              <a:t> P(</a:t>
            </a:r>
            <a:r>
              <a:rPr lang="en-US" i="1" dirty="0">
                <a:solidFill>
                  <a:srgbClr val="FF0000"/>
                </a:solidFill>
                <a:latin typeface="Calibri" pitchFamily="34" charset="0"/>
              </a:rPr>
              <a:t>B</a:t>
            </a:r>
            <a:r>
              <a:rPr lang="en-US" i="1" dirty="0">
                <a:latin typeface="Calibri" pitchFamily="34" charset="0"/>
              </a:rPr>
              <a:t>|</a:t>
            </a:r>
            <a:r>
              <a:rPr lang="en-US" i="1" dirty="0">
                <a:solidFill>
                  <a:schemeClr val="accent2"/>
                </a:solidFill>
                <a:latin typeface="Calibri" pitchFamily="34" charset="0"/>
              </a:rPr>
              <a:t>A</a:t>
            </a:r>
            <a:r>
              <a:rPr lang="en-US" i="1" dirty="0">
                <a:latin typeface="Calibri" pitchFamily="34" charset="0"/>
              </a:rPr>
              <a:t>) is the probability of </a:t>
            </a:r>
            <a:r>
              <a:rPr lang="en-US" i="1" dirty="0">
                <a:solidFill>
                  <a:srgbClr val="FF0000"/>
                </a:solidFill>
                <a:latin typeface="Calibri" pitchFamily="34" charset="0"/>
              </a:rPr>
              <a:t>living in PA </a:t>
            </a:r>
            <a:r>
              <a:rPr lang="en-US" i="1" dirty="0">
                <a:latin typeface="Calibri" pitchFamily="34" charset="0"/>
              </a:rPr>
              <a:t>given that the </a:t>
            </a:r>
            <a:r>
              <a:rPr lang="en-US" i="1" dirty="0">
                <a:solidFill>
                  <a:schemeClr val="accent2"/>
                </a:solidFill>
                <a:latin typeface="Calibri" pitchFamily="34" charset="0"/>
              </a:rPr>
              <a:t>vote was cast for Clinton</a:t>
            </a:r>
          </a:p>
          <a:p>
            <a:pPr lvl="1"/>
            <a:endParaRPr lang="en-US" i="1" dirty="0">
              <a:latin typeface="Calibri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077200" cy="762000"/>
          </a:xfrm>
        </p:spPr>
        <p:txBody>
          <a:bodyPr/>
          <a:lstStyle/>
          <a:p>
            <a:pPr algn="l" eaLnBrk="1" hangingPunct="1"/>
            <a:r>
              <a:rPr lang="en-US" sz="3200" b="1" dirty="0">
                <a:solidFill>
                  <a:schemeClr val="bg1"/>
                </a:solidFill>
                <a:latin typeface="Calibri" pitchFamily="34" charset="0"/>
              </a:rPr>
              <a:t>Conditional Probability</a:t>
            </a:r>
          </a:p>
        </p:txBody>
      </p:sp>
    </p:spTree>
    <p:extLst>
      <p:ext uri="{BB962C8B-B14F-4D97-AF65-F5344CB8AC3E}">
        <p14:creationId xmlns:p14="http://schemas.microsoft.com/office/powerpoint/2010/main" val="29693156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Box 4"/>
          <p:cNvSpPr txBox="1">
            <a:spLocks noChangeArrowheads="1"/>
          </p:cNvSpPr>
          <p:nvPr/>
        </p:nvSpPr>
        <p:spPr bwMode="auto">
          <a:xfrm>
            <a:off x="7917" y="1066800"/>
            <a:ext cx="91440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sz="1800" b="1" i="1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Two events, A and B, are independent </a:t>
            </a:r>
            <a:r>
              <a:rPr lang="en-US" sz="1800" dirty="0" err="1">
                <a:latin typeface="Calibri" pitchFamily="34" charset="0"/>
              </a:rPr>
              <a:t>iff</a:t>
            </a:r>
            <a:r>
              <a:rPr lang="en-US" sz="1800" dirty="0">
                <a:latin typeface="Calibri" pitchFamily="34" charset="0"/>
              </a:rPr>
              <a:t>:</a:t>
            </a:r>
          </a:p>
          <a:p>
            <a:endParaRPr lang="en-US" sz="1800" dirty="0">
              <a:latin typeface="Calibri" pitchFamily="34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en-US" sz="1800" dirty="0">
                <a:latin typeface="Calibri" pitchFamily="34" charset="0"/>
              </a:rPr>
              <a:t>P(A|B) = P(A) and P(B|A) = P(B)</a:t>
            </a:r>
          </a:p>
          <a:p>
            <a:pPr lvl="2"/>
            <a:endParaRPr lang="en-US" sz="1800" dirty="0">
              <a:latin typeface="Calibri" pitchFamily="34" charset="0"/>
            </a:endParaRPr>
          </a:p>
          <a:p>
            <a:pPr lvl="2"/>
            <a:r>
              <a:rPr lang="en-US" sz="1800" dirty="0">
                <a:latin typeface="Calibri" pitchFamily="34" charset="0"/>
              </a:rPr>
              <a:t>		or equivalently,</a:t>
            </a:r>
          </a:p>
          <a:p>
            <a:pPr lvl="2"/>
            <a:endParaRPr lang="en-US" sz="1800" dirty="0">
              <a:latin typeface="Calibri" pitchFamily="34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en-US" sz="1800" dirty="0">
                <a:latin typeface="Calibri" pitchFamily="34" charset="0"/>
              </a:rPr>
              <a:t>P(A and B) = P(A)*P(B)  		</a:t>
            </a:r>
            <a:r>
              <a:rPr lang="en-US" sz="1800" i="1" dirty="0">
                <a:latin typeface="Calibri" pitchFamily="34" charset="0"/>
              </a:rPr>
              <a:t>Note: (A and B) is usually denoted (A ᴖ B)</a:t>
            </a:r>
          </a:p>
          <a:p>
            <a:pPr algn="ctr"/>
            <a:endParaRPr lang="en-US" sz="1800" dirty="0">
              <a:latin typeface="Calibri" pitchFamily="34" charset="0"/>
            </a:endParaRPr>
          </a:p>
          <a:p>
            <a:pPr lvl="2"/>
            <a:endParaRPr lang="en-US" sz="1800" dirty="0">
              <a:latin typeface="Calibri" pitchFamily="34" charset="0"/>
            </a:endParaRPr>
          </a:p>
          <a:p>
            <a:r>
              <a:rPr lang="en-US" sz="1800" b="1" i="1" dirty="0">
                <a:latin typeface="Calibri" pitchFamily="34" charset="0"/>
              </a:rPr>
              <a:t>Example:</a:t>
            </a:r>
          </a:p>
          <a:p>
            <a:r>
              <a:rPr lang="en-US" sz="1800" dirty="0">
                <a:latin typeface="Calibri" pitchFamily="34" charset="0"/>
              </a:rPr>
              <a:t>	In the previous example, where A is event of voting for Clinton and B is the event of </a:t>
            </a:r>
          </a:p>
          <a:p>
            <a:r>
              <a:rPr lang="en-US" sz="1800" dirty="0">
                <a:latin typeface="Calibri" pitchFamily="34" charset="0"/>
              </a:rPr>
              <a:t>	living in PA, if A and B are independent, then </a:t>
            </a:r>
          </a:p>
          <a:p>
            <a:endParaRPr lang="en-US" sz="1800" dirty="0">
              <a:latin typeface="Calibri" pitchFamily="34" charset="0"/>
            </a:endParaRPr>
          </a:p>
          <a:p>
            <a:pPr lvl="3">
              <a:buFont typeface="Arial" pitchFamily="34" charset="0"/>
              <a:buChar char="•"/>
            </a:pPr>
            <a:r>
              <a:rPr lang="en-US" sz="1800" dirty="0">
                <a:latin typeface="Calibri" pitchFamily="34" charset="0"/>
              </a:rPr>
              <a:t> P(Voting for Clinton | Living in PA) = P(Voting for Clinton), and</a:t>
            </a:r>
          </a:p>
          <a:p>
            <a:pPr lvl="3">
              <a:buFont typeface="Arial" pitchFamily="34" charset="0"/>
              <a:buChar char="•"/>
            </a:pPr>
            <a:r>
              <a:rPr lang="en-US" sz="1800" dirty="0">
                <a:latin typeface="Calibri" pitchFamily="34" charset="0"/>
              </a:rPr>
              <a:t> P(Living in PA| Voting for Clinton) </a:t>
            </a:r>
            <a:r>
              <a:rPr lang="en-US" sz="1800">
                <a:latin typeface="Calibri" pitchFamily="34" charset="0"/>
              </a:rPr>
              <a:t>= P(Living in PA)</a:t>
            </a:r>
            <a:endParaRPr lang="en-US" sz="1800" dirty="0">
              <a:latin typeface="Calibri" pitchFamily="34" charset="0"/>
            </a:endParaRPr>
          </a:p>
          <a:p>
            <a:pPr lvl="2"/>
            <a:endParaRPr lang="en-US" sz="1800" dirty="0">
              <a:latin typeface="Calibri" pitchFamily="34" charset="0"/>
            </a:endParaRPr>
          </a:p>
          <a:p>
            <a:pPr lvl="2"/>
            <a:r>
              <a:rPr lang="en-US" sz="1800" dirty="0">
                <a:latin typeface="Calibri" pitchFamily="34" charset="0"/>
              </a:rPr>
              <a:t>That is, whether A occurs has no influence on whether B occurs, and vice versa.</a:t>
            </a:r>
          </a:p>
        </p:txBody>
      </p:sp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8077200" cy="762000"/>
          </a:xfrm>
        </p:spPr>
        <p:txBody>
          <a:bodyPr/>
          <a:lstStyle/>
          <a:p>
            <a:pPr algn="l" eaLnBrk="1" hangingPunct="1"/>
            <a:r>
              <a:rPr lang="en-US" sz="2800" b="1" dirty="0">
                <a:solidFill>
                  <a:schemeClr val="bg1"/>
                </a:solidFill>
                <a:latin typeface="Calibri" pitchFamily="34" charset="0"/>
              </a:rPr>
              <a:t>Independent Events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6211887"/>
            <a:ext cx="8382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i="1" dirty="0">
                <a:solidFill>
                  <a:srgbClr val="FF0000"/>
                </a:solidFill>
                <a:latin typeface="Calibri" pitchFamily="34" charset="0"/>
              </a:rPr>
              <a:t>As an aside, we will see later in the course that independence is a vital assumption of many statistical tests. But more on that later…</a:t>
            </a:r>
          </a:p>
        </p:txBody>
      </p:sp>
    </p:spTree>
    <p:extLst>
      <p:ext uri="{BB962C8B-B14F-4D97-AF65-F5344CB8AC3E}">
        <p14:creationId xmlns:p14="http://schemas.microsoft.com/office/powerpoint/2010/main" val="42322308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688" y="1600200"/>
            <a:ext cx="347662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077200" cy="762000"/>
          </a:xfrm>
        </p:spPr>
        <p:txBody>
          <a:bodyPr/>
          <a:lstStyle/>
          <a:p>
            <a:pPr algn="l" eaLnBrk="1" hangingPunct="1"/>
            <a:r>
              <a:rPr lang="en-US" sz="3200" b="1" dirty="0">
                <a:solidFill>
                  <a:schemeClr val="bg1"/>
                </a:solidFill>
                <a:latin typeface="Calibri" pitchFamily="34" charset="0"/>
              </a:rPr>
              <a:t>Conditional Probability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" y="632460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Source: </a:t>
            </a:r>
            <a:r>
              <a:rPr lang="en-US" dirty="0">
                <a:latin typeface="Calibri" pitchFamily="34" charset="0"/>
                <a:hlinkClick r:id="rId3"/>
              </a:rPr>
              <a:t>www.causeweb.org</a:t>
            </a:r>
            <a:r>
              <a:rPr lang="en-US" dirty="0">
                <a:latin typeface="Calibri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11439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650595"/>
            <a:ext cx="5517358" cy="46740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" y="632460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Source: </a:t>
            </a:r>
            <a:r>
              <a:rPr lang="en-US" dirty="0">
                <a:latin typeface="Calibri" pitchFamily="34" charset="0"/>
                <a:hlinkClick r:id="rId3"/>
              </a:rPr>
              <a:t>www.causeweb.org</a:t>
            </a:r>
            <a:r>
              <a:rPr lang="en-US" dirty="0">
                <a:latin typeface="Calibri" pitchFamily="34" charset="0"/>
              </a:rPr>
              <a:t>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077200" cy="762000"/>
          </a:xfrm>
        </p:spPr>
        <p:txBody>
          <a:bodyPr/>
          <a:lstStyle/>
          <a:p>
            <a:pPr algn="l" eaLnBrk="1" hangingPunct="1"/>
            <a:r>
              <a:rPr lang="en-US" sz="3200" b="1" dirty="0">
                <a:solidFill>
                  <a:schemeClr val="bg1"/>
                </a:solidFill>
                <a:latin typeface="Calibri" pitchFamily="34" charset="0"/>
              </a:rPr>
              <a:t>Conditional Probability</a:t>
            </a:r>
          </a:p>
        </p:txBody>
      </p:sp>
    </p:spTree>
    <p:extLst>
      <p:ext uri="{BB962C8B-B14F-4D97-AF65-F5344CB8AC3E}">
        <p14:creationId xmlns:p14="http://schemas.microsoft.com/office/powerpoint/2010/main" val="2651070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762000"/>
          </a:xfrm>
        </p:spPr>
        <p:txBody>
          <a:bodyPr/>
          <a:lstStyle/>
          <a:p>
            <a:pPr algn="l" eaLnBrk="1" hangingPunct="1"/>
            <a:r>
              <a:rPr lang="en-US" dirty="0">
                <a:solidFill>
                  <a:schemeClr val="bg1"/>
                </a:solidFill>
              </a:rPr>
              <a:t>Factorials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For any integer n ≥ 0, n! = n*(n-1)*(n-2)*…*1</a:t>
            </a:r>
          </a:p>
          <a:p>
            <a:pPr lvl="1" eaLnBrk="1" hangingPunct="1"/>
            <a:r>
              <a:rPr lang="en-US" dirty="0"/>
              <a:t>For example, 4! = 4*3*2*1=24</a:t>
            </a:r>
          </a:p>
          <a:p>
            <a:pPr eaLnBrk="1" hangingPunct="1"/>
            <a:r>
              <a:rPr lang="en-US" dirty="0"/>
              <a:t>n! is pronounced ‘n factorial’</a:t>
            </a:r>
          </a:p>
          <a:p>
            <a:pPr eaLnBrk="1" hangingPunct="1"/>
            <a:r>
              <a:rPr lang="en-US" dirty="0"/>
              <a:t>1! and 0! are by definition equal to 1</a:t>
            </a:r>
          </a:p>
          <a:p>
            <a:pPr eaLnBrk="1" hangingPunct="1">
              <a:buFont typeface="Arial" charset="0"/>
              <a:buNone/>
            </a:pPr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762000"/>
          </a:xfrm>
        </p:spPr>
        <p:txBody>
          <a:bodyPr/>
          <a:lstStyle/>
          <a:p>
            <a:pPr algn="l" eaLnBrk="1" hangingPunct="1"/>
            <a:r>
              <a:rPr lang="en-US" dirty="0">
                <a:solidFill>
                  <a:schemeClr val="bg1"/>
                </a:solidFill>
              </a:rPr>
              <a:t>Exponentiation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 i="1" dirty="0"/>
              <a:t>a</a:t>
            </a:r>
            <a:r>
              <a:rPr lang="en-US" i="1" baseline="30000" dirty="0"/>
              <a:t>x</a:t>
            </a:r>
          </a:p>
          <a:p>
            <a:pPr lvl="1" eaLnBrk="1" hangingPunct="1"/>
            <a:r>
              <a:rPr lang="en-US" i="1" dirty="0"/>
              <a:t>a </a:t>
            </a:r>
            <a:r>
              <a:rPr lang="en-US" dirty="0"/>
              <a:t>is the ‘base’; </a:t>
            </a:r>
            <a:r>
              <a:rPr lang="en-US" i="1" dirty="0"/>
              <a:t>x</a:t>
            </a:r>
            <a:r>
              <a:rPr lang="en-US" dirty="0"/>
              <a:t> is the ‘exponent’.</a:t>
            </a:r>
            <a:r>
              <a:rPr lang="en-US" i="1" dirty="0"/>
              <a:t> </a:t>
            </a:r>
          </a:p>
          <a:p>
            <a:pPr lvl="1" eaLnBrk="1" hangingPunct="1"/>
            <a:r>
              <a:rPr lang="en-US" i="1" dirty="0"/>
              <a:t>x </a:t>
            </a:r>
            <a:r>
              <a:rPr lang="en-US" dirty="0"/>
              <a:t>is the number of times to multiply </a:t>
            </a:r>
            <a:r>
              <a:rPr lang="en-US" i="1" dirty="0"/>
              <a:t>a</a:t>
            </a:r>
            <a:r>
              <a:rPr lang="en-US" dirty="0"/>
              <a:t> by itself</a:t>
            </a:r>
          </a:p>
          <a:p>
            <a:pPr eaLnBrk="1" hangingPunct="1"/>
            <a:r>
              <a:rPr lang="en-US" i="1" dirty="0"/>
              <a:t>e</a:t>
            </a:r>
            <a:r>
              <a:rPr lang="en-US" i="1" baseline="30000" dirty="0"/>
              <a:t>x</a:t>
            </a:r>
            <a:r>
              <a:rPr lang="en-US" i="1" dirty="0"/>
              <a:t> = exp(x)</a:t>
            </a:r>
            <a:endParaRPr lang="en-US" i="1" baseline="30000" dirty="0"/>
          </a:p>
          <a:p>
            <a:pPr lvl="1" eaLnBrk="1" hangingPunct="1"/>
            <a:r>
              <a:rPr lang="en-US" i="1" dirty="0"/>
              <a:t>e, </a:t>
            </a:r>
            <a:r>
              <a:rPr lang="en-US" dirty="0"/>
              <a:t>known as Euler’s constant, shows up in numerous mathematical formulas – from calculus to probability</a:t>
            </a:r>
          </a:p>
          <a:p>
            <a:pPr lvl="1" eaLnBrk="1" hangingPunct="1"/>
            <a:r>
              <a:rPr lang="en-US" i="1" dirty="0"/>
              <a:t>e</a:t>
            </a:r>
            <a:r>
              <a:rPr lang="en-US" i="1" baseline="30000" dirty="0"/>
              <a:t>x</a:t>
            </a:r>
            <a:r>
              <a:rPr lang="en-US" dirty="0"/>
              <a:t> is defined as in the formula below. </a:t>
            </a:r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/>
              <a:t>When x=1, e=1+1/1+1/2+1/6+1/24+1/120+… =2.71828</a:t>
            </a:r>
            <a:endParaRPr lang="en-US" i="1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81200" y="5257800"/>
                <a:ext cx="5334000" cy="668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1!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2!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3!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+</m:t>
                    </m:r>
                  </m:oMath>
                </a14:m>
                <a:r>
                  <a:rPr lang="en-US" sz="2400" dirty="0"/>
                  <a:t>…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 dirty="0">
                            <a:latin typeface="Cambria Math"/>
                          </a:rPr>
                          <m:t>𝑛</m:t>
                        </m:r>
                        <m:r>
                          <a:rPr lang="en-US" sz="2400" i="1" dirty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 dirty="0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i="1" dirty="0">
                                <a:latin typeface="Cambria Math"/>
                              </a:rPr>
                              <m:t>𝑛</m:t>
                            </m:r>
                            <m:r>
                              <a:rPr lang="en-US" sz="2400" i="1" dirty="0">
                                <a:latin typeface="Cambria Math"/>
                              </a:rPr>
                              <m:t>!</m:t>
                            </m:r>
                          </m:den>
                        </m:f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5257800"/>
                <a:ext cx="5334000" cy="668260"/>
              </a:xfrm>
              <a:prstGeom prst="rect">
                <a:avLst/>
              </a:prstGeom>
              <a:blipFill rotWithShape="1">
                <a:blip r:embed="rId3"/>
                <a:stretch>
                  <a:fillRect b="-7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/>
          </p:cNvSpPr>
          <p:nvPr>
            <p:ph type="title"/>
          </p:nvPr>
        </p:nvSpPr>
        <p:spPr>
          <a:xfrm>
            <a:off x="76200" y="609600"/>
            <a:ext cx="8610600" cy="7620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Examples</a:t>
            </a:r>
          </a:p>
        </p:txBody>
      </p:sp>
      <p:sp>
        <p:nvSpPr>
          <p:cNvPr id="65539" name="Rectangle 3"/>
          <p:cNvSpPr>
            <a:spLocks noGrp="1"/>
          </p:cNvSpPr>
          <p:nvPr>
            <p:ph type="body"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en-US" i="1" dirty="0"/>
              <a:t>2</a:t>
            </a:r>
            <a:r>
              <a:rPr lang="en-US" i="1" baseline="30000" dirty="0"/>
              <a:t>4 </a:t>
            </a:r>
            <a:r>
              <a:rPr lang="en-US" i="1" dirty="0"/>
              <a:t>= 2*2*2*2=16			</a:t>
            </a:r>
          </a:p>
          <a:p>
            <a:r>
              <a:rPr lang="en-US" i="1" dirty="0"/>
              <a:t>100</a:t>
            </a:r>
            <a:r>
              <a:rPr lang="en-US" i="1" baseline="30000" dirty="0"/>
              <a:t>0.5 </a:t>
            </a:r>
            <a:r>
              <a:rPr lang="en-US" i="1" dirty="0"/>
              <a:t>= √100 = 10 (or -10)	(fraction exponent)</a:t>
            </a:r>
          </a:p>
          <a:p>
            <a:r>
              <a:rPr lang="en-US" i="1" dirty="0"/>
              <a:t>10</a:t>
            </a:r>
            <a:r>
              <a:rPr lang="en-US" i="1" baseline="30000" dirty="0"/>
              <a:t>-2 </a:t>
            </a:r>
            <a:r>
              <a:rPr lang="en-US" i="1" dirty="0"/>
              <a:t>= 1/ 10</a:t>
            </a:r>
            <a:r>
              <a:rPr lang="en-US" i="1" baseline="30000" dirty="0"/>
              <a:t>2 </a:t>
            </a:r>
            <a:r>
              <a:rPr lang="en-US" i="1" dirty="0"/>
              <a:t>= 0.01			(- exponent)</a:t>
            </a:r>
          </a:p>
          <a:p>
            <a:r>
              <a:rPr lang="en-US" i="1" dirty="0"/>
              <a:t>2</a:t>
            </a:r>
            <a:r>
              <a:rPr lang="en-US" i="1" baseline="30000" dirty="0"/>
              <a:t>4 * </a:t>
            </a:r>
            <a:r>
              <a:rPr lang="en-US" i="1" dirty="0"/>
              <a:t>2</a:t>
            </a:r>
            <a:r>
              <a:rPr lang="en-US" i="1" baseline="30000" dirty="0"/>
              <a:t>5 </a:t>
            </a:r>
            <a:r>
              <a:rPr lang="en-US" i="1" dirty="0"/>
              <a:t>= 2</a:t>
            </a:r>
            <a:r>
              <a:rPr lang="en-US" i="1" baseline="30000" dirty="0"/>
              <a:t>(4+5) </a:t>
            </a:r>
            <a:r>
              <a:rPr lang="en-US" i="1" dirty="0"/>
              <a:t>=2</a:t>
            </a:r>
            <a:r>
              <a:rPr lang="en-US" i="1" baseline="30000" dirty="0"/>
              <a:t>9			</a:t>
            </a:r>
            <a:r>
              <a:rPr lang="en-US" i="1" dirty="0"/>
              <a:t>(Same base; </a:t>
            </a:r>
            <a:r>
              <a:rPr lang="en-US" i="1" dirty="0" err="1"/>
              <a:t>mult</a:t>
            </a:r>
            <a:r>
              <a:rPr lang="en-US" i="1" dirty="0"/>
              <a:t>.)</a:t>
            </a:r>
            <a:endParaRPr lang="en-US" i="1" baseline="30000" dirty="0"/>
          </a:p>
          <a:p>
            <a:r>
              <a:rPr lang="en-US" i="1" dirty="0"/>
              <a:t>3</a:t>
            </a:r>
            <a:r>
              <a:rPr lang="en-US" i="1" baseline="30000" dirty="0"/>
              <a:t>8 </a:t>
            </a:r>
            <a:r>
              <a:rPr lang="en-US" i="1" dirty="0"/>
              <a:t>/ 3</a:t>
            </a:r>
            <a:r>
              <a:rPr lang="en-US" i="1" baseline="30000" dirty="0"/>
              <a:t>5 </a:t>
            </a:r>
            <a:r>
              <a:rPr lang="en-US" i="1" dirty="0"/>
              <a:t>= 3</a:t>
            </a:r>
            <a:r>
              <a:rPr lang="en-US" i="1" baseline="30000" dirty="0"/>
              <a:t>(8-5) </a:t>
            </a:r>
            <a:r>
              <a:rPr lang="en-US" i="1" dirty="0"/>
              <a:t>=3</a:t>
            </a:r>
            <a:r>
              <a:rPr lang="en-US" i="1" baseline="30000" dirty="0"/>
              <a:t>3			</a:t>
            </a:r>
            <a:r>
              <a:rPr lang="en-US" i="1" dirty="0"/>
              <a:t>(Same base; division)</a:t>
            </a:r>
          </a:p>
          <a:p>
            <a:r>
              <a:rPr lang="en-US" i="1" dirty="0"/>
              <a:t>a</a:t>
            </a:r>
            <a:r>
              <a:rPr lang="en-US" i="1" baseline="30000" dirty="0"/>
              <a:t>0 </a:t>
            </a:r>
            <a:r>
              <a:rPr lang="en-US" i="1" dirty="0"/>
              <a:t>= 1					(for any a)</a:t>
            </a:r>
          </a:p>
          <a:p>
            <a:endParaRPr lang="en-US"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8458200" cy="80803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</a:rPr>
              <a:t>Logarithms – Exponentiation Reversed</a:t>
            </a:r>
          </a:p>
        </p:txBody>
      </p:sp>
      <p:sp>
        <p:nvSpPr>
          <p:cNvPr id="5120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eaLnBrk="1" hangingPunct="1"/>
            <a:r>
              <a:rPr lang="en-US" sz="2400" dirty="0"/>
              <a:t>Logarithms are the opposite of exponentiation. 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Here, b&gt;0 (not equal to 1) and x&gt;0.</a:t>
            </a:r>
          </a:p>
          <a:p>
            <a:pPr eaLnBrk="1" hangingPunct="1"/>
            <a:r>
              <a:rPr lang="en-US" sz="2400" dirty="0"/>
              <a:t>Assume we have a problem:</a:t>
            </a:r>
            <a:r>
              <a:rPr lang="en-US" sz="2400" i="1" dirty="0"/>
              <a:t> 3.21</a:t>
            </a:r>
            <a:r>
              <a:rPr lang="en-US" sz="2400" i="1" baseline="30000" dirty="0"/>
              <a:t>y</a:t>
            </a:r>
            <a:r>
              <a:rPr lang="en-US" sz="2400" i="1" dirty="0"/>
              <a:t> = 61. </a:t>
            </a:r>
            <a:r>
              <a:rPr lang="en-US" sz="2400" dirty="0"/>
              <a:t>Find y.</a:t>
            </a:r>
          </a:p>
          <a:p>
            <a:pPr eaLnBrk="1" hangingPunct="1"/>
            <a:r>
              <a:rPr lang="en-US" sz="2400" dirty="0"/>
              <a:t>Here, x=61, base b=3.21 and we want to find y. We can rewrite it as y=log</a:t>
            </a:r>
            <a:r>
              <a:rPr lang="en-US" sz="2400" baseline="-25000" dirty="0"/>
              <a:t>3.21</a:t>
            </a:r>
            <a:r>
              <a:rPr lang="en-US" sz="2400" dirty="0"/>
              <a:t>61. Any calculator or mathematically oriented software package, like Excel, will solve this problem.</a:t>
            </a:r>
          </a:p>
        </p:txBody>
      </p:sp>
      <p:pic>
        <p:nvPicPr>
          <p:cNvPr id="51204" name="Picture 2" descr="Helpful Conversion Char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4953000"/>
            <a:ext cx="6832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5" name="TextBox 5"/>
          <p:cNvSpPr txBox="1">
            <a:spLocks noChangeArrowheads="1"/>
          </p:cNvSpPr>
          <p:nvPr/>
        </p:nvSpPr>
        <p:spPr bwMode="auto">
          <a:xfrm>
            <a:off x="838200" y="6324600"/>
            <a:ext cx="7391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Source: </a:t>
            </a:r>
            <a:r>
              <a:rPr lang="en-US">
                <a:latin typeface="Calibri" pitchFamily="34" charset="0"/>
                <a:hlinkClick r:id="rId4"/>
              </a:rPr>
              <a:t>http://library.thinkquest.org/20991/alg2/log.html</a:t>
            </a:r>
            <a:endParaRPr lang="en-US"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90800" y="2286000"/>
                <a:ext cx="37836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𝑖𝑓</m:t>
                      </m:r>
                      <m:r>
                        <a:rPr lang="en-US" sz="2000" b="0" i="1" smtClean="0"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</a:rPr>
                        <m:t>𝑥</m:t>
                      </m:r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𝑦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</a:rPr>
                        <m:t>,  </m:t>
                      </m:r>
                      <m:r>
                        <a:rPr lang="en-US" sz="2000" b="0" i="1" smtClean="0">
                          <a:latin typeface="Cambria Math"/>
                        </a:rPr>
                        <m:t>𝑡h𝑒𝑛</m:t>
                      </m:r>
                      <m:r>
                        <a:rPr lang="en-US" sz="2000" b="0" i="1" smtClean="0"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</a:rPr>
                        <m:t>𝑦</m:t>
                      </m:r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𝑙𝑜𝑔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</a:rPr>
                        <m:t>𝑥</m:t>
                      </m:r>
                      <m:r>
                        <a:rPr lang="en-US" sz="2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286000"/>
                <a:ext cx="3783600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4713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609600"/>
          </a:xfrm>
        </p:spPr>
        <p:txBody>
          <a:bodyPr/>
          <a:lstStyle/>
          <a:p>
            <a:pPr algn="l" eaLnBrk="1" hangingPunct="1"/>
            <a:r>
              <a:rPr lang="en-US" b="1" dirty="0">
                <a:solidFill>
                  <a:schemeClr val="bg1"/>
                </a:solidFill>
              </a:rPr>
              <a:t>Logarithms – Special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There are two special cases of logarithms, when the bases (b) are equal to 10 or </a:t>
            </a:r>
            <a:r>
              <a:rPr lang="en-US" i="1" dirty="0"/>
              <a:t>e</a:t>
            </a:r>
            <a:r>
              <a:rPr lang="en-US" dirty="0"/>
              <a:t>. These are the cases that we will examine for this course.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Assume we have a problem which is written as </a:t>
            </a:r>
            <a:r>
              <a:rPr lang="en-US" b="1" dirty="0"/>
              <a:t>log 1000</a:t>
            </a:r>
            <a:r>
              <a:rPr lang="en-US" dirty="0"/>
              <a:t>. Here, the base b is omitted.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This assumes that the base is 10, and it is equivalent to writing this as y=log</a:t>
            </a:r>
            <a:r>
              <a:rPr lang="en-US" baseline="-25000" dirty="0"/>
              <a:t>10</a:t>
            </a:r>
            <a:r>
              <a:rPr lang="en-US" dirty="0"/>
              <a:t>1000 (or as 1000=10</a:t>
            </a:r>
            <a:r>
              <a:rPr lang="en-US" baseline="30000" dirty="0"/>
              <a:t>y</a:t>
            </a:r>
            <a:r>
              <a:rPr lang="en-US" dirty="0"/>
              <a:t>).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When the base is </a:t>
            </a:r>
            <a:r>
              <a:rPr lang="en-US" i="1" dirty="0"/>
              <a:t>e</a:t>
            </a:r>
            <a:r>
              <a:rPr lang="en-US" dirty="0"/>
              <a:t>, we have what is called a ‘natural logarithm’, denoted by </a:t>
            </a:r>
            <a:r>
              <a:rPr lang="en-US" i="1" dirty="0" err="1"/>
              <a:t>ln</a:t>
            </a:r>
            <a:r>
              <a:rPr lang="en-US" dirty="0"/>
              <a:t>.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So a problem where we have </a:t>
            </a:r>
            <a:r>
              <a:rPr lang="en-US" b="1" dirty="0"/>
              <a:t>ln 1000 </a:t>
            </a:r>
            <a:r>
              <a:rPr lang="en-US" dirty="0"/>
              <a:t>can be rewritten as log</a:t>
            </a:r>
            <a:r>
              <a:rPr lang="en-US" baseline="-25000" dirty="0"/>
              <a:t>e</a:t>
            </a:r>
            <a:r>
              <a:rPr lang="en-US" dirty="0"/>
              <a:t>1000 = log</a:t>
            </a:r>
            <a:r>
              <a:rPr lang="en-US" baseline="-25000" dirty="0"/>
              <a:t>2.72</a:t>
            </a:r>
            <a:r>
              <a:rPr lang="en-US" dirty="0"/>
              <a:t>1000. This, in turn, can be rewritten as or as 1000=</a:t>
            </a:r>
            <a:r>
              <a:rPr lang="en-US" dirty="0" err="1"/>
              <a:t>e</a:t>
            </a:r>
            <a:r>
              <a:rPr lang="en-US" baseline="30000" dirty="0" err="1"/>
              <a:t>y</a:t>
            </a:r>
            <a:r>
              <a:rPr lang="en-US" dirty="0"/>
              <a:t>, or 1000=2.72</a:t>
            </a:r>
            <a:r>
              <a:rPr lang="en-US" baseline="30000" dirty="0"/>
              <a:t>y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Unfortunately, when some statisticians write </a:t>
            </a:r>
            <a:r>
              <a:rPr lang="en-US" b="1" dirty="0"/>
              <a:t>log x</a:t>
            </a:r>
            <a:r>
              <a:rPr lang="en-US" dirty="0"/>
              <a:t>, they actually mean </a:t>
            </a:r>
            <a:r>
              <a:rPr lang="en-US" b="1" dirty="0" err="1"/>
              <a:t>ln</a:t>
            </a:r>
            <a:r>
              <a:rPr lang="en-US" b="1" dirty="0"/>
              <a:t> x</a:t>
            </a:r>
            <a:r>
              <a:rPr lang="en-US" dirty="0"/>
              <a:t>, violating the standard notation. But the good thing is that for our intents and purposes it won’t matter in most instances.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We will use logarithms when we get to regression analysis to make the distribution of a skewed variable more normal: more on that later in the course.</a:t>
            </a:r>
          </a:p>
        </p:txBody>
      </p:sp>
    </p:spTree>
    <p:extLst>
      <p:ext uri="{BB962C8B-B14F-4D97-AF65-F5344CB8AC3E}">
        <p14:creationId xmlns:p14="http://schemas.microsoft.com/office/powerpoint/2010/main" val="1417041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8496300" cy="715963"/>
          </a:xfrm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bg1"/>
                </a:solidFill>
              </a:rPr>
              <a:t>Plotting Logarithms and Exponential Functions</a:t>
            </a: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4425" y="1676400"/>
            <a:ext cx="6991350" cy="4371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299" name="TextBox 4"/>
          <p:cNvSpPr txBox="1">
            <a:spLocks noChangeArrowheads="1"/>
          </p:cNvSpPr>
          <p:nvPr/>
        </p:nvSpPr>
        <p:spPr bwMode="auto">
          <a:xfrm>
            <a:off x="304800" y="6248400"/>
            <a:ext cx="861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Source: </a:t>
            </a:r>
            <a:r>
              <a:rPr lang="en-US">
                <a:latin typeface="Calibri" pitchFamily="34" charset="0"/>
                <a:hlinkClick r:id="rId4"/>
              </a:rPr>
              <a:t>http://my.hrw.com/math06_07/nsmedia/tools/Graph_Calculator/graphCalc.html</a:t>
            </a:r>
            <a:endParaRPr lang="en-US">
              <a:latin typeface="Calibri" pitchFamily="34" charset="0"/>
            </a:endParaRPr>
          </a:p>
        </p:txBody>
      </p:sp>
      <p:sp>
        <p:nvSpPr>
          <p:cNvPr id="55300" name="TextBox 5"/>
          <p:cNvSpPr txBox="1">
            <a:spLocks noChangeArrowheads="1"/>
          </p:cNvSpPr>
          <p:nvPr/>
        </p:nvSpPr>
        <p:spPr bwMode="auto">
          <a:xfrm>
            <a:off x="4876800" y="4572000"/>
            <a:ext cx="3429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 dirty="0">
                <a:latin typeface="Calibri" pitchFamily="34" charset="0"/>
              </a:rPr>
              <a:t>For x&gt;1, y</a:t>
            </a:r>
            <a:r>
              <a:rPr lang="en-US" i="1" baseline="-25000" dirty="0">
                <a:latin typeface="Calibri" pitchFamily="34" charset="0"/>
              </a:rPr>
              <a:t>1</a:t>
            </a:r>
            <a:r>
              <a:rPr lang="en-US" i="1" dirty="0">
                <a:latin typeface="Calibri" pitchFamily="34" charset="0"/>
              </a:rPr>
              <a:t>=x</a:t>
            </a:r>
            <a:r>
              <a:rPr lang="en-US" dirty="0">
                <a:latin typeface="Calibri" pitchFamily="34" charset="0"/>
              </a:rPr>
              <a:t> is greater than </a:t>
            </a:r>
            <a:r>
              <a:rPr lang="en-US" i="1" dirty="0">
                <a:latin typeface="Calibri" pitchFamily="34" charset="0"/>
              </a:rPr>
              <a:t>y</a:t>
            </a:r>
            <a:r>
              <a:rPr lang="en-US" i="1" baseline="-25000" dirty="0">
                <a:latin typeface="Calibri" pitchFamily="34" charset="0"/>
              </a:rPr>
              <a:t>2</a:t>
            </a:r>
            <a:r>
              <a:rPr lang="en-US" i="1" dirty="0">
                <a:latin typeface="Calibri" pitchFamily="34" charset="0"/>
              </a:rPr>
              <a:t>=</a:t>
            </a:r>
            <a:r>
              <a:rPr lang="en-US" i="1" dirty="0" err="1">
                <a:latin typeface="Calibri" pitchFamily="34" charset="0"/>
              </a:rPr>
              <a:t>ln</a:t>
            </a:r>
            <a:r>
              <a:rPr lang="en-US" i="1" dirty="0">
                <a:latin typeface="Calibri" pitchFamily="34" charset="0"/>
              </a:rPr>
              <a:t>(x) </a:t>
            </a:r>
            <a:r>
              <a:rPr lang="en-US" dirty="0">
                <a:latin typeface="Calibri" pitchFamily="34" charset="0"/>
              </a:rPr>
              <a:t>and </a:t>
            </a:r>
            <a:r>
              <a:rPr lang="en-US" i="1" dirty="0">
                <a:latin typeface="Calibri" pitchFamily="34" charset="0"/>
              </a:rPr>
              <a:t>y</a:t>
            </a:r>
            <a:r>
              <a:rPr lang="en-US" i="1" baseline="-25000" dirty="0">
                <a:latin typeface="Calibri" pitchFamily="34" charset="0"/>
              </a:rPr>
              <a:t>3</a:t>
            </a:r>
            <a:r>
              <a:rPr lang="en-US" i="1" dirty="0">
                <a:latin typeface="Calibri" pitchFamily="34" charset="0"/>
              </a:rPr>
              <a:t>=log(x)</a:t>
            </a:r>
          </a:p>
        </p:txBody>
      </p:sp>
    </p:spTree>
    <p:extLst>
      <p:ext uri="{BB962C8B-B14F-4D97-AF65-F5344CB8AC3E}">
        <p14:creationId xmlns:p14="http://schemas.microsoft.com/office/powerpoint/2010/main" val="4044371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2375</TotalTime>
  <Words>2829</Words>
  <Application>Microsoft Office PowerPoint</Application>
  <PresentationFormat>On-screen Show (4:3)</PresentationFormat>
  <Paragraphs>352</Paragraphs>
  <Slides>37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Cambria Math</vt:lpstr>
      <vt:lpstr>Times New Roman</vt:lpstr>
      <vt:lpstr>Verdana</vt:lpstr>
      <vt:lpstr>Office Theme</vt:lpstr>
      <vt:lpstr>A Review of Math Descriptive Statistics Probability</vt:lpstr>
      <vt:lpstr>Sigma Notation: Summation</vt:lpstr>
      <vt:lpstr>Deciphering Sigma Notation: Examples</vt:lpstr>
      <vt:lpstr>Factorials</vt:lpstr>
      <vt:lpstr>Exponentiation</vt:lpstr>
      <vt:lpstr>Examples</vt:lpstr>
      <vt:lpstr>Logarithms – Exponentiation Reversed</vt:lpstr>
      <vt:lpstr>Logarithms – Special Cases</vt:lpstr>
      <vt:lpstr>Plotting Logarithms and Exponential Functions</vt:lpstr>
      <vt:lpstr>A Few Other Things to Note</vt:lpstr>
      <vt:lpstr>PowerPoint Presentation</vt:lpstr>
      <vt:lpstr>PowerPoint Presentation</vt:lpstr>
      <vt:lpstr>Discrete vs. Continuous Data</vt:lpstr>
      <vt:lpstr>PowerPoint Presentation</vt:lpstr>
      <vt:lpstr>  Chemistry Example: Histogram and Summary Statistics</vt:lpstr>
      <vt:lpstr>Histogram Shapes</vt:lpstr>
      <vt:lpstr>PowerPoint Presentation</vt:lpstr>
      <vt:lpstr>Alleged Voter Fraud in Russia: Examination of the Histogram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  <vt:lpstr>Standard Deviation Calculation - Example</vt:lpstr>
      <vt:lpstr>Sample vs. Population Mean and Variance</vt:lpstr>
      <vt:lpstr>PowerPoint Presentation</vt:lpstr>
      <vt:lpstr>Relationship Between Probability and Statistics</vt:lpstr>
      <vt:lpstr>Relationship Between Probability and Statistics</vt:lpstr>
      <vt:lpstr>PowerPoint Presentation</vt:lpstr>
      <vt:lpstr>PowerPoint Presentation</vt:lpstr>
      <vt:lpstr>Illustration</vt:lpstr>
      <vt:lpstr>PowerPoint Presentation</vt:lpstr>
      <vt:lpstr>Conditional Probability</vt:lpstr>
      <vt:lpstr>Independent Events</vt:lpstr>
      <vt:lpstr>Conditional Probability</vt:lpstr>
      <vt:lpstr>Conditional Probability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Review of Basic Math</dc:title>
  <dc:creator>Eugene</dc:creator>
  <cp:lastModifiedBy>Eugene Brusilovskiy</cp:lastModifiedBy>
  <cp:revision>152</cp:revision>
  <dcterms:created xsi:type="dcterms:W3CDTF">2010-07-06T22:11:26Z</dcterms:created>
  <dcterms:modified xsi:type="dcterms:W3CDTF">2022-08-15T20:38:06Z</dcterms:modified>
</cp:coreProperties>
</file>