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1" r:id="rId3"/>
    <p:sldId id="261" r:id="rId4"/>
    <p:sldId id="283" r:id="rId5"/>
    <p:sldId id="286" r:id="rId6"/>
    <p:sldId id="284" r:id="rId7"/>
    <p:sldId id="262" r:id="rId8"/>
    <p:sldId id="264" r:id="rId9"/>
    <p:sldId id="282" r:id="rId10"/>
    <p:sldId id="287" r:id="rId11"/>
    <p:sldId id="266" r:id="rId12"/>
    <p:sldId id="267" r:id="rId13"/>
    <p:sldId id="289" r:id="rId14"/>
    <p:sldId id="290" r:id="rId15"/>
    <p:sldId id="288" r:id="rId16"/>
    <p:sldId id="291" r:id="rId17"/>
    <p:sldId id="293" r:id="rId18"/>
    <p:sldId id="295" r:id="rId19"/>
    <p:sldId id="296" r:id="rId20"/>
    <p:sldId id="294" r:id="rId21"/>
    <p:sldId id="297" r:id="rId22"/>
    <p:sldId id="292" r:id="rId23"/>
    <p:sldId id="299" r:id="rId24"/>
    <p:sldId id="307" r:id="rId25"/>
    <p:sldId id="311" r:id="rId26"/>
    <p:sldId id="308" r:id="rId27"/>
    <p:sldId id="310" r:id="rId28"/>
    <p:sldId id="309" r:id="rId29"/>
    <p:sldId id="313" r:id="rId30"/>
    <p:sldId id="314" r:id="rId31"/>
    <p:sldId id="317" r:id="rId32"/>
    <p:sldId id="316" r:id="rId33"/>
    <p:sldId id="319" r:id="rId34"/>
    <p:sldId id="325" r:id="rId35"/>
    <p:sldId id="321" r:id="rId3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663" autoAdjust="0"/>
  </p:normalViewPr>
  <p:slideViewPr>
    <p:cSldViewPr>
      <p:cViewPr varScale="1">
        <p:scale>
          <a:sx n="100" d="100"/>
          <a:sy n="100" d="100"/>
        </p:scale>
        <p:origin x="7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ugene\AppData\Roaming\Microsoft\Excel\Book2%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latin typeface="Calibri" pitchFamily="34" charset="0"/>
                <a:cs typeface="Calibri" pitchFamily="34" charset="0"/>
              </a:defRPr>
            </a:pPr>
            <a:r>
              <a:rPr lang="en-US" sz="1800" dirty="0">
                <a:latin typeface="Calibri" pitchFamily="34" charset="0"/>
                <a:cs typeface="Calibri" pitchFamily="34" charset="0"/>
              </a:rPr>
              <a:t>Income (in $1,000) vs. Years of Education</a:t>
            </a:r>
          </a:p>
        </c:rich>
      </c:tx>
      <c:overlay val="0"/>
    </c:title>
    <c:autoTitleDeleted val="0"/>
    <c:plotArea>
      <c:layout/>
      <c:scatterChart>
        <c:scatterStyle val="lineMarker"/>
        <c:varyColors val="0"/>
        <c:ser>
          <c:idx val="0"/>
          <c:order val="0"/>
          <c:tx>
            <c:strRef>
              <c:f>Sheet1!$B$1</c:f>
              <c:strCache>
                <c:ptCount val="1"/>
                <c:pt idx="0">
                  <c:v>Income (in $1,000)</c:v>
                </c:pt>
              </c:strCache>
            </c:strRef>
          </c:tx>
          <c:spPr>
            <a:ln w="28575">
              <a:noFill/>
            </a:ln>
          </c:spPr>
          <c:trendline>
            <c:trendlineType val="linear"/>
            <c:dispRSqr val="0"/>
            <c:dispEq val="0"/>
          </c:trendline>
          <c:xVal>
            <c:numRef>
              <c:f>Sheet1!$A$2:$A$11</c:f>
              <c:numCache>
                <c:formatCode>General</c:formatCode>
                <c:ptCount val="10"/>
                <c:pt idx="0">
                  <c:v>8</c:v>
                </c:pt>
                <c:pt idx="1">
                  <c:v>9</c:v>
                </c:pt>
                <c:pt idx="2">
                  <c:v>10</c:v>
                </c:pt>
                <c:pt idx="3">
                  <c:v>11</c:v>
                </c:pt>
                <c:pt idx="4">
                  <c:v>12</c:v>
                </c:pt>
                <c:pt idx="5">
                  <c:v>13</c:v>
                </c:pt>
                <c:pt idx="6">
                  <c:v>14</c:v>
                </c:pt>
                <c:pt idx="7">
                  <c:v>15</c:v>
                </c:pt>
                <c:pt idx="8">
                  <c:v>16</c:v>
                </c:pt>
                <c:pt idx="9">
                  <c:v>17</c:v>
                </c:pt>
              </c:numCache>
            </c:numRef>
          </c:xVal>
          <c:yVal>
            <c:numRef>
              <c:f>Sheet1!$B$2:$B$11</c:f>
              <c:numCache>
                <c:formatCode>General</c:formatCode>
                <c:ptCount val="10"/>
                <c:pt idx="0">
                  <c:v>20</c:v>
                </c:pt>
                <c:pt idx="1">
                  <c:v>21</c:v>
                </c:pt>
                <c:pt idx="2">
                  <c:v>25</c:v>
                </c:pt>
                <c:pt idx="3">
                  <c:v>27</c:v>
                </c:pt>
                <c:pt idx="4">
                  <c:v>30</c:v>
                </c:pt>
                <c:pt idx="5">
                  <c:v>38</c:v>
                </c:pt>
                <c:pt idx="6">
                  <c:v>40</c:v>
                </c:pt>
                <c:pt idx="7">
                  <c:v>41</c:v>
                </c:pt>
                <c:pt idx="8">
                  <c:v>50</c:v>
                </c:pt>
                <c:pt idx="9">
                  <c:v>60</c:v>
                </c:pt>
              </c:numCache>
            </c:numRef>
          </c:yVal>
          <c:smooth val="0"/>
          <c:extLst>
            <c:ext xmlns:c16="http://schemas.microsoft.com/office/drawing/2014/chart" uri="{C3380CC4-5D6E-409C-BE32-E72D297353CC}">
              <c16:uniqueId val="{00000000-0D95-44D9-8075-428FD73703C2}"/>
            </c:ext>
          </c:extLst>
        </c:ser>
        <c:dLbls>
          <c:showLegendKey val="0"/>
          <c:showVal val="0"/>
          <c:showCatName val="0"/>
          <c:showSerName val="0"/>
          <c:showPercent val="0"/>
          <c:showBubbleSize val="0"/>
        </c:dLbls>
        <c:axId val="222902936"/>
        <c:axId val="222901760"/>
      </c:scatterChart>
      <c:valAx>
        <c:axId val="222902936"/>
        <c:scaling>
          <c:orientation val="minMax"/>
          <c:max val="17"/>
          <c:min val="8"/>
        </c:scaling>
        <c:delete val="0"/>
        <c:axPos val="b"/>
        <c:numFmt formatCode="General" sourceLinked="1"/>
        <c:majorTickMark val="out"/>
        <c:minorTickMark val="none"/>
        <c:tickLblPos val="nextTo"/>
        <c:txPr>
          <a:bodyPr/>
          <a:lstStyle/>
          <a:p>
            <a:pPr>
              <a:defRPr sz="1600">
                <a:latin typeface="Calibri" pitchFamily="34" charset="0"/>
                <a:cs typeface="Calibri" pitchFamily="34" charset="0"/>
              </a:defRPr>
            </a:pPr>
            <a:endParaRPr lang="en-US"/>
          </a:p>
        </c:txPr>
        <c:crossAx val="222901760"/>
        <c:crosses val="autoZero"/>
        <c:crossBetween val="midCat"/>
      </c:valAx>
      <c:valAx>
        <c:axId val="222901760"/>
        <c:scaling>
          <c:orientation val="minMax"/>
        </c:scaling>
        <c:delete val="0"/>
        <c:axPos val="l"/>
        <c:majorGridlines/>
        <c:numFmt formatCode="General" sourceLinked="1"/>
        <c:majorTickMark val="out"/>
        <c:minorTickMark val="none"/>
        <c:tickLblPos val="nextTo"/>
        <c:txPr>
          <a:bodyPr/>
          <a:lstStyle/>
          <a:p>
            <a:pPr>
              <a:defRPr sz="1600">
                <a:latin typeface="Calibri" pitchFamily="34" charset="0"/>
                <a:cs typeface="Calibri" pitchFamily="34" charset="0"/>
              </a:defRPr>
            </a:pPr>
            <a:endParaRPr lang="en-US"/>
          </a:p>
        </c:txPr>
        <c:crossAx val="222902936"/>
        <c:crosses val="autoZero"/>
        <c:crossBetween val="midCat"/>
      </c:valAx>
    </c:plotArea>
    <c:legend>
      <c:legendPos val="b"/>
      <c:overlay val="0"/>
      <c:txPr>
        <a:bodyPr/>
        <a:lstStyle/>
        <a:p>
          <a:pPr>
            <a:defRPr sz="1600">
              <a:latin typeface="Calibri" pitchFamily="34" charset="0"/>
              <a:cs typeface="Calibri" pitchFamily="34"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a:noFill/>
            </a:ln>
          </c:spPr>
          <c:trendline>
            <c:trendlineType val="linear"/>
            <c:dispRSqr val="0"/>
            <c:dispEq val="0"/>
          </c:trendline>
          <c:xVal>
            <c:numRef>
              <c:f>Sheet1!$B$27:$B$34</c:f>
              <c:numCache>
                <c:formatCode>#,##0</c:formatCode>
                <c:ptCount val="8"/>
                <c:pt idx="0">
                  <c:v>30000</c:v>
                </c:pt>
                <c:pt idx="1">
                  <c:v>40000</c:v>
                </c:pt>
                <c:pt idx="2">
                  <c:v>50000</c:v>
                </c:pt>
                <c:pt idx="3">
                  <c:v>60000</c:v>
                </c:pt>
                <c:pt idx="4">
                  <c:v>70000</c:v>
                </c:pt>
                <c:pt idx="5">
                  <c:v>80000</c:v>
                </c:pt>
                <c:pt idx="6">
                  <c:v>90000</c:v>
                </c:pt>
                <c:pt idx="7">
                  <c:v>100000</c:v>
                </c:pt>
              </c:numCache>
            </c:numRef>
          </c:xVal>
          <c:yVal>
            <c:numRef>
              <c:f>Sheet1!$C$27:$C$34</c:f>
              <c:numCache>
                <c:formatCode>General</c:formatCode>
                <c:ptCount val="8"/>
                <c:pt idx="0">
                  <c:v>36</c:v>
                </c:pt>
                <c:pt idx="1">
                  <c:v>33</c:v>
                </c:pt>
                <c:pt idx="2">
                  <c:v>27</c:v>
                </c:pt>
                <c:pt idx="3">
                  <c:v>25</c:v>
                </c:pt>
                <c:pt idx="4">
                  <c:v>20</c:v>
                </c:pt>
                <c:pt idx="5">
                  <c:v>18</c:v>
                </c:pt>
                <c:pt idx="6">
                  <c:v>14</c:v>
                </c:pt>
                <c:pt idx="7">
                  <c:v>15</c:v>
                </c:pt>
              </c:numCache>
            </c:numRef>
          </c:yVal>
          <c:smooth val="0"/>
          <c:extLst>
            <c:ext xmlns:c16="http://schemas.microsoft.com/office/drawing/2014/chart" uri="{C3380CC4-5D6E-409C-BE32-E72D297353CC}">
              <c16:uniqueId val="{00000000-238C-46F8-B04D-193A4DA66171}"/>
            </c:ext>
          </c:extLst>
        </c:ser>
        <c:dLbls>
          <c:showLegendKey val="0"/>
          <c:showVal val="0"/>
          <c:showCatName val="0"/>
          <c:showSerName val="0"/>
          <c:showPercent val="0"/>
          <c:showBubbleSize val="0"/>
        </c:dLbls>
        <c:axId val="222897056"/>
        <c:axId val="222896664"/>
      </c:scatterChart>
      <c:valAx>
        <c:axId val="222897056"/>
        <c:scaling>
          <c:orientation val="minMax"/>
          <c:max val="100000"/>
          <c:min val="30000"/>
        </c:scaling>
        <c:delete val="0"/>
        <c:axPos val="b"/>
        <c:numFmt formatCode="#,##0" sourceLinked="1"/>
        <c:majorTickMark val="none"/>
        <c:minorTickMark val="none"/>
        <c:tickLblPos val="nextTo"/>
        <c:txPr>
          <a:bodyPr/>
          <a:lstStyle/>
          <a:p>
            <a:pPr>
              <a:defRPr sz="1400">
                <a:latin typeface="Calibri" pitchFamily="34" charset="0"/>
                <a:cs typeface="Calibri" pitchFamily="34" charset="0"/>
              </a:defRPr>
            </a:pPr>
            <a:endParaRPr lang="en-US"/>
          </a:p>
        </c:txPr>
        <c:crossAx val="222896664"/>
        <c:crosses val="autoZero"/>
        <c:crossBetween val="midCat"/>
      </c:valAx>
      <c:valAx>
        <c:axId val="222896664"/>
        <c:scaling>
          <c:orientation val="minMax"/>
        </c:scaling>
        <c:delete val="0"/>
        <c:axPos val="l"/>
        <c:majorGridlines/>
        <c:numFmt formatCode="General" sourceLinked="1"/>
        <c:majorTickMark val="none"/>
        <c:minorTickMark val="none"/>
        <c:tickLblPos val="nextTo"/>
        <c:txPr>
          <a:bodyPr/>
          <a:lstStyle/>
          <a:p>
            <a:pPr>
              <a:defRPr sz="1400">
                <a:latin typeface="Calibri" pitchFamily="34" charset="0"/>
                <a:cs typeface="Calibri" pitchFamily="34" charset="0"/>
              </a:defRPr>
            </a:pPr>
            <a:endParaRPr lang="en-US"/>
          </a:p>
        </c:txPr>
        <c:crossAx val="222897056"/>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latin typeface="Calibri" pitchFamily="34" charset="0"/>
                <a:cs typeface="Calibri" pitchFamily="34" charset="0"/>
              </a:defRPr>
            </a:pPr>
            <a:r>
              <a:rPr lang="en-US" sz="2000" dirty="0">
                <a:latin typeface="Calibri" pitchFamily="34" charset="0"/>
                <a:cs typeface="Calibri" pitchFamily="34" charset="0"/>
              </a:rPr>
              <a:t>Inches</a:t>
            </a:r>
            <a:r>
              <a:rPr lang="en-US" sz="2000" baseline="0" dirty="0">
                <a:latin typeface="Calibri" pitchFamily="34" charset="0"/>
                <a:cs typeface="Calibri" pitchFamily="34" charset="0"/>
              </a:rPr>
              <a:t> of Rain vs. House Value</a:t>
            </a:r>
            <a:endParaRPr lang="en-US" sz="2000" dirty="0">
              <a:latin typeface="Calibri" pitchFamily="34" charset="0"/>
              <a:cs typeface="Calibri" pitchFamily="34" charset="0"/>
            </a:endParaRPr>
          </a:p>
        </c:rich>
      </c:tx>
      <c:layout>
        <c:manualLayout>
          <c:xMode val="edge"/>
          <c:yMode val="edge"/>
          <c:x val="0.13494444444444556"/>
          <c:y val="2.7777777777777991E-2"/>
        </c:manualLayout>
      </c:layout>
      <c:overlay val="0"/>
    </c:title>
    <c:autoTitleDeleted val="0"/>
    <c:plotArea>
      <c:layout/>
      <c:scatterChart>
        <c:scatterStyle val="lineMarker"/>
        <c:varyColors val="0"/>
        <c:ser>
          <c:idx val="0"/>
          <c:order val="0"/>
          <c:tx>
            <c:strRef>
              <c:f>Sheet2!$B$1</c:f>
              <c:strCache>
                <c:ptCount val="1"/>
                <c:pt idx="0">
                  <c:v>Inches of Rain </c:v>
                </c:pt>
              </c:strCache>
            </c:strRef>
          </c:tx>
          <c:spPr>
            <a:ln w="28575">
              <a:noFill/>
            </a:ln>
          </c:spPr>
          <c:trendline>
            <c:trendlineType val="linear"/>
            <c:dispRSqr val="0"/>
            <c:dispEq val="0"/>
          </c:trendline>
          <c:xVal>
            <c:numRef>
              <c:f>Sheet2!$A$2:$A$8</c:f>
              <c:numCache>
                <c:formatCode>General</c:formatCode>
                <c:ptCount val="7"/>
                <c:pt idx="0">
                  <c:v>150000</c:v>
                </c:pt>
                <c:pt idx="1">
                  <c:v>160000</c:v>
                </c:pt>
                <c:pt idx="2">
                  <c:v>140000</c:v>
                </c:pt>
                <c:pt idx="3">
                  <c:v>120000</c:v>
                </c:pt>
                <c:pt idx="4">
                  <c:v>130000</c:v>
                </c:pt>
                <c:pt idx="5">
                  <c:v>200000</c:v>
                </c:pt>
                <c:pt idx="6">
                  <c:v>180000</c:v>
                </c:pt>
              </c:numCache>
            </c:numRef>
          </c:xVal>
          <c:yVal>
            <c:numRef>
              <c:f>Sheet2!$B$2:$B$8</c:f>
              <c:numCache>
                <c:formatCode>General</c:formatCode>
                <c:ptCount val="7"/>
                <c:pt idx="0">
                  <c:v>30</c:v>
                </c:pt>
                <c:pt idx="1">
                  <c:v>25</c:v>
                </c:pt>
                <c:pt idx="2">
                  <c:v>27</c:v>
                </c:pt>
                <c:pt idx="3">
                  <c:v>21</c:v>
                </c:pt>
                <c:pt idx="4">
                  <c:v>17</c:v>
                </c:pt>
                <c:pt idx="5">
                  <c:v>17</c:v>
                </c:pt>
                <c:pt idx="6">
                  <c:v>28</c:v>
                </c:pt>
              </c:numCache>
            </c:numRef>
          </c:yVal>
          <c:smooth val="0"/>
          <c:extLst>
            <c:ext xmlns:c16="http://schemas.microsoft.com/office/drawing/2014/chart" uri="{C3380CC4-5D6E-409C-BE32-E72D297353CC}">
              <c16:uniqueId val="{00000000-225E-407F-8B30-E9577569D36E}"/>
            </c:ext>
          </c:extLst>
        </c:ser>
        <c:dLbls>
          <c:showLegendKey val="0"/>
          <c:showVal val="0"/>
          <c:showCatName val="0"/>
          <c:showSerName val="0"/>
          <c:showPercent val="0"/>
          <c:showBubbleSize val="0"/>
        </c:dLbls>
        <c:axId val="221012320"/>
        <c:axId val="221011536"/>
      </c:scatterChart>
      <c:valAx>
        <c:axId val="221012320"/>
        <c:scaling>
          <c:orientation val="minMax"/>
          <c:max val="200000"/>
          <c:min val="120000"/>
        </c:scaling>
        <c:delete val="0"/>
        <c:axPos val="b"/>
        <c:numFmt formatCode="General" sourceLinked="1"/>
        <c:majorTickMark val="out"/>
        <c:minorTickMark val="none"/>
        <c:tickLblPos val="nextTo"/>
        <c:txPr>
          <a:bodyPr/>
          <a:lstStyle/>
          <a:p>
            <a:pPr>
              <a:defRPr sz="1600">
                <a:latin typeface="Calibri" pitchFamily="34" charset="0"/>
                <a:cs typeface="Calibri" pitchFamily="34" charset="0"/>
              </a:defRPr>
            </a:pPr>
            <a:endParaRPr lang="en-US"/>
          </a:p>
        </c:txPr>
        <c:crossAx val="221011536"/>
        <c:crosses val="autoZero"/>
        <c:crossBetween val="midCat"/>
      </c:valAx>
      <c:valAx>
        <c:axId val="221011536"/>
        <c:scaling>
          <c:orientation val="minMax"/>
        </c:scaling>
        <c:delete val="0"/>
        <c:axPos val="l"/>
        <c:majorGridlines/>
        <c:numFmt formatCode="General" sourceLinked="1"/>
        <c:majorTickMark val="out"/>
        <c:minorTickMark val="none"/>
        <c:tickLblPos val="nextTo"/>
        <c:txPr>
          <a:bodyPr/>
          <a:lstStyle/>
          <a:p>
            <a:pPr>
              <a:defRPr sz="1600">
                <a:latin typeface="Calibri" pitchFamily="34" charset="0"/>
                <a:cs typeface="Calibri" pitchFamily="34" charset="0"/>
              </a:defRPr>
            </a:pPr>
            <a:endParaRPr lang="en-US"/>
          </a:p>
        </c:txPr>
        <c:crossAx val="22101232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60" charset="0"/>
              </a:defRPr>
            </a:lvl1pPr>
          </a:lstStyle>
          <a:p>
            <a:pPr>
              <a:defRPr/>
            </a:pPr>
            <a:endParaRPr lang="en-US"/>
          </a:p>
        </p:txBody>
      </p:sp>
      <p:sp>
        <p:nvSpPr>
          <p:cNvPr id="27651"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60" charset="0"/>
              </a:defRPr>
            </a:lvl1pPr>
          </a:lstStyle>
          <a:p>
            <a:pPr>
              <a:defRPr/>
            </a:pPr>
            <a:endParaRPr lang="en-US"/>
          </a:p>
        </p:txBody>
      </p:sp>
      <p:sp>
        <p:nvSpPr>
          <p:cNvPr id="1946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60" charset="0"/>
              </a:defRPr>
            </a:lvl1pPr>
          </a:lstStyle>
          <a:p>
            <a:pPr>
              <a:defRPr/>
            </a:pPr>
            <a:endParaRPr lang="en-US"/>
          </a:p>
        </p:txBody>
      </p:sp>
      <p:sp>
        <p:nvSpPr>
          <p:cNvPr id="27655"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60" charset="0"/>
              </a:defRPr>
            </a:lvl1pPr>
          </a:lstStyle>
          <a:p>
            <a:pPr>
              <a:defRPr/>
            </a:pPr>
            <a:fld id="{B3FE4FF5-4FFF-4F7C-B859-912767F3FD21}" type="slidenum">
              <a:rPr lang="en-US"/>
              <a:pPr>
                <a:defRPr/>
              </a:pPr>
              <a:t>‹#›</a:t>
            </a:fld>
            <a:endParaRPr lang="en-US"/>
          </a:p>
        </p:txBody>
      </p:sp>
    </p:spTree>
    <p:extLst>
      <p:ext uri="{BB962C8B-B14F-4D97-AF65-F5344CB8AC3E}">
        <p14:creationId xmlns:p14="http://schemas.microsoft.com/office/powerpoint/2010/main" val="2588571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60"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60"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60"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6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p>
            <a:fld id="{0E1E4FA1-7ABC-4343-9518-084E2575CB51}" type="slidenum">
              <a:rPr lang="en-US" smtClean="0">
                <a:latin typeface="Times New Roman" pitchFamily="18" charset="0"/>
              </a:rPr>
              <a:pPr/>
              <a:t>1</a:t>
            </a:fld>
            <a:endParaRPr lang="en-US">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33063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latin typeface="Times New Roman" pitchFamily="18" charset="0"/>
            </a:endParaRPr>
          </a:p>
        </p:txBody>
      </p:sp>
      <p:sp>
        <p:nvSpPr>
          <p:cNvPr id="26628" name="Slide Number Placeholder 3"/>
          <p:cNvSpPr>
            <a:spLocks noGrp="1"/>
          </p:cNvSpPr>
          <p:nvPr>
            <p:ph type="sldNum" sz="quarter" idx="5"/>
          </p:nvPr>
        </p:nvSpPr>
        <p:spPr>
          <a:noFill/>
        </p:spPr>
        <p:txBody>
          <a:bodyPr/>
          <a:lstStyle/>
          <a:p>
            <a:fld id="{FF84D28A-CED8-45B9-B232-BF9896CCB5F6}" type="slidenum">
              <a:rPr lang="en-US" smtClean="0">
                <a:latin typeface="Times New Roman" pitchFamily="18" charset="0"/>
              </a:rPr>
              <a:pPr/>
              <a:t>15</a:t>
            </a:fld>
            <a:endParaRPr lang="en-US">
              <a:latin typeface="Times New Roman" pitchFamily="18" charset="0"/>
            </a:endParaRPr>
          </a:p>
        </p:txBody>
      </p:sp>
    </p:spTree>
    <p:extLst>
      <p:ext uri="{BB962C8B-B14F-4D97-AF65-F5344CB8AC3E}">
        <p14:creationId xmlns:p14="http://schemas.microsoft.com/office/powerpoint/2010/main" val="124849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p>
            <a:fld id="{84C6F64E-BE5A-4F2D-A844-52B7BE8358F8}" type="slidenum">
              <a:rPr lang="en-US" smtClean="0">
                <a:latin typeface="Times New Roman" pitchFamily="18" charset="0"/>
              </a:rPr>
              <a:pPr/>
              <a:t>3</a:t>
            </a:fld>
            <a:endParaRPr lang="en-US">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129954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3FE4FF5-4FFF-4F7C-B859-912767F3FD21}" type="slidenum">
              <a:rPr lang="en-US" smtClean="0"/>
              <a:pPr>
                <a:defRPr/>
              </a:pPr>
              <a:t>4</a:t>
            </a:fld>
            <a:endParaRPr lang="en-US"/>
          </a:p>
        </p:txBody>
      </p:sp>
    </p:spTree>
    <p:extLst>
      <p:ext uri="{BB962C8B-B14F-4D97-AF65-F5344CB8AC3E}">
        <p14:creationId xmlns:p14="http://schemas.microsoft.com/office/powerpoint/2010/main" val="66709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This</a:t>
            </a:r>
            <a:r>
              <a:rPr lang="en-US" i="0" baseline="0" dirty="0"/>
              <a:t> means that if the difference between the true BMIs of sumo wrestlers and weight lifters is 0, the probability of obtaining a BMI difference of 34.7-29.8 = 4.9 due to sampling variation is 0.000252.</a:t>
            </a:r>
            <a:endParaRPr lang="en-US" i="0" dirty="0"/>
          </a:p>
        </p:txBody>
      </p:sp>
      <p:sp>
        <p:nvSpPr>
          <p:cNvPr id="4" name="Slide Number Placeholder 3"/>
          <p:cNvSpPr>
            <a:spLocks noGrp="1"/>
          </p:cNvSpPr>
          <p:nvPr>
            <p:ph type="sldNum" sz="quarter" idx="10"/>
          </p:nvPr>
        </p:nvSpPr>
        <p:spPr/>
        <p:txBody>
          <a:bodyPr/>
          <a:lstStyle/>
          <a:p>
            <a:pPr>
              <a:defRPr/>
            </a:pPr>
            <a:fld id="{B3FE4FF5-4FFF-4F7C-B859-912767F3FD21}" type="slidenum">
              <a:rPr lang="en-US" smtClean="0"/>
              <a:pPr>
                <a:defRPr/>
              </a:pPr>
              <a:t>6</a:t>
            </a:fld>
            <a:endParaRPr lang="en-US"/>
          </a:p>
        </p:txBody>
      </p:sp>
    </p:spTree>
    <p:extLst>
      <p:ext uri="{BB962C8B-B14F-4D97-AF65-F5344CB8AC3E}">
        <p14:creationId xmlns:p14="http://schemas.microsoft.com/office/powerpoint/2010/main" val="259773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9A8CB29D-0CAC-49B9-968D-F7BD25A6BFAE}" type="slidenum">
              <a:rPr lang="en-US" smtClean="0">
                <a:latin typeface="Times New Roman" pitchFamily="18" charset="0"/>
              </a:rPr>
              <a:pPr/>
              <a:t>7</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972876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p:spPr>
        <p:txBody>
          <a:bodyPr/>
          <a:lstStyle/>
          <a:p>
            <a:fld id="{1B66EC85-B565-42B6-932C-611C0AF23600}" type="slidenum">
              <a:rPr lang="en-US" smtClean="0">
                <a:latin typeface="Times New Roman" pitchFamily="18" charset="0"/>
              </a:rPr>
              <a:pPr/>
              <a:t>8</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5045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p>
            <a:fld id="{11E4FF75-240F-48DC-A8E7-70CC6E6D8652}" type="slidenum">
              <a:rPr lang="en-US" smtClean="0">
                <a:latin typeface="Times New Roman" pitchFamily="18" charset="0"/>
              </a:rPr>
              <a:pPr/>
              <a:t>11</a:t>
            </a:fld>
            <a:endParaRPr lang="en-US">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619433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p>
            <a:fld id="{78AB3430-218B-426E-AC33-9DF37C9B9CE8}" type="slidenum">
              <a:rPr lang="en-US" smtClean="0">
                <a:latin typeface="Times New Roman" pitchFamily="18" charset="0"/>
              </a:rPr>
              <a:pPr/>
              <a:t>12</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9369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itchFamily="34" charset="0"/>
                <a:cs typeface="Calibri" pitchFamily="34" charset="0"/>
              </a:rPr>
              <a:t>For </a:t>
            </a:r>
            <a:r>
              <a:rPr lang="el-GR" dirty="0">
                <a:latin typeface="Calibri" pitchFamily="34" charset="0"/>
                <a:cs typeface="Calibri" pitchFamily="34" charset="0"/>
              </a:rPr>
              <a:t>α</a:t>
            </a:r>
            <a:r>
              <a:rPr lang="en-US" dirty="0">
                <a:latin typeface="Calibri" pitchFamily="34" charset="0"/>
                <a:cs typeface="Calibri" pitchFamily="34" charset="0"/>
              </a:rPr>
              <a:t> = 0.05, t</a:t>
            </a:r>
            <a:r>
              <a:rPr lang="el-GR" sz="800" dirty="0">
                <a:latin typeface="Calibri" pitchFamily="34" charset="0"/>
                <a:cs typeface="Calibri" pitchFamily="34" charset="0"/>
              </a:rPr>
              <a:t>α</a:t>
            </a:r>
            <a:r>
              <a:rPr lang="en-US" sz="800" dirty="0">
                <a:latin typeface="Calibri" pitchFamily="34" charset="0"/>
                <a:cs typeface="Calibri" pitchFamily="34" charset="0"/>
              </a:rPr>
              <a:t>/2, </a:t>
            </a:r>
            <a:r>
              <a:rPr lang="el-GR" sz="800" dirty="0">
                <a:latin typeface="Calibri" pitchFamily="34" charset="0"/>
                <a:cs typeface="Calibri" pitchFamily="34" charset="0"/>
              </a:rPr>
              <a:t>ν</a:t>
            </a:r>
            <a:r>
              <a:rPr lang="en-US" dirty="0">
                <a:latin typeface="Calibri" pitchFamily="34" charset="0"/>
                <a:cs typeface="Calibri" pitchFamily="34" charset="0"/>
              </a:rPr>
              <a:t> = t</a:t>
            </a:r>
            <a:r>
              <a:rPr lang="en-US" sz="800" dirty="0">
                <a:latin typeface="Calibri" pitchFamily="34" charset="0"/>
                <a:cs typeface="Calibri" pitchFamily="34" charset="0"/>
              </a:rPr>
              <a:t>0.025, 14</a:t>
            </a:r>
            <a:r>
              <a:rPr lang="en-US" dirty="0">
                <a:latin typeface="Calibri" pitchFamily="34" charset="0"/>
                <a:cs typeface="Calibri" pitchFamily="34" charset="0"/>
              </a:rPr>
              <a:t> = 2.145. </a:t>
            </a:r>
          </a:p>
          <a:p>
            <a:endParaRPr lang="en-US" dirty="0"/>
          </a:p>
        </p:txBody>
      </p:sp>
      <p:sp>
        <p:nvSpPr>
          <p:cNvPr id="4" name="Slide Number Placeholder 3"/>
          <p:cNvSpPr>
            <a:spLocks noGrp="1"/>
          </p:cNvSpPr>
          <p:nvPr>
            <p:ph type="sldNum" sz="quarter" idx="10"/>
          </p:nvPr>
        </p:nvSpPr>
        <p:spPr/>
        <p:txBody>
          <a:bodyPr/>
          <a:lstStyle/>
          <a:p>
            <a:pPr>
              <a:defRPr/>
            </a:pPr>
            <a:fld id="{B3FE4FF5-4FFF-4F7C-B859-912767F3FD21}" type="slidenum">
              <a:rPr lang="en-US" smtClean="0"/>
              <a:pPr>
                <a:defRPr/>
              </a:pPr>
              <a:t>13</a:t>
            </a:fld>
            <a:endParaRPr lang="en-US"/>
          </a:p>
        </p:txBody>
      </p:sp>
    </p:spTree>
    <p:extLst>
      <p:ext uri="{BB962C8B-B14F-4D97-AF65-F5344CB8AC3E}">
        <p14:creationId xmlns:p14="http://schemas.microsoft.com/office/powerpoint/2010/main" val="80548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C2D7BC-6F6B-4337-BE93-EFC7729FA74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878344-30DF-4161-9869-99007F38FF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E147AB-85FE-4E0C-AD30-FD6F736FDE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6B10CE-DBB8-48F8-91B4-B2D1FF49005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A38FC8-9608-416A-A60C-CADA7594466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156A95-D437-4339-A6AD-904C44E247C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33BF9E0-A39B-4834-816C-3571CF4C7EB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DF8215F-EC53-4135-8E82-5063186358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303DD8C-4909-40E6-9E73-490C51FC93E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EED221-B844-4044-9937-5F336754BBC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1C015D-6AF3-4C7F-8B50-5F2AFBB24A7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6000" r="-6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60"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6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60" charset="0"/>
              </a:defRPr>
            </a:lvl1pPr>
          </a:lstStyle>
          <a:p>
            <a:pPr>
              <a:defRPr/>
            </a:pPr>
            <a:fld id="{58099EC0-6D45-48B9-8250-EAF99DED73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60" charset="0"/>
        </a:defRPr>
      </a:lvl2pPr>
      <a:lvl3pPr algn="ctr" rtl="0" eaLnBrk="0" fontAlgn="base" hangingPunct="0">
        <a:spcBef>
          <a:spcPct val="0"/>
        </a:spcBef>
        <a:spcAft>
          <a:spcPct val="0"/>
        </a:spcAft>
        <a:defRPr sz="4400">
          <a:solidFill>
            <a:schemeClr val="tx2"/>
          </a:solidFill>
          <a:latin typeface="Times New Roman" pitchFamily="-60" charset="0"/>
        </a:defRPr>
      </a:lvl3pPr>
      <a:lvl4pPr algn="ctr" rtl="0" eaLnBrk="0" fontAlgn="base" hangingPunct="0">
        <a:spcBef>
          <a:spcPct val="0"/>
        </a:spcBef>
        <a:spcAft>
          <a:spcPct val="0"/>
        </a:spcAft>
        <a:defRPr sz="4400">
          <a:solidFill>
            <a:schemeClr val="tx2"/>
          </a:solidFill>
          <a:latin typeface="Times New Roman" pitchFamily="-60" charset="0"/>
        </a:defRPr>
      </a:lvl4pPr>
      <a:lvl5pPr algn="ctr" rtl="0" eaLnBrk="0" fontAlgn="base" hangingPunct="0">
        <a:spcBef>
          <a:spcPct val="0"/>
        </a:spcBef>
        <a:spcAft>
          <a:spcPct val="0"/>
        </a:spcAft>
        <a:defRPr sz="4400">
          <a:solidFill>
            <a:schemeClr val="tx2"/>
          </a:solidFill>
          <a:latin typeface="Times New Roman" pitchFamily="-60" charset="0"/>
        </a:defRPr>
      </a:lvl5pPr>
      <a:lvl6pPr marL="457200" algn="ctr" rtl="0" fontAlgn="base">
        <a:spcBef>
          <a:spcPct val="0"/>
        </a:spcBef>
        <a:spcAft>
          <a:spcPct val="0"/>
        </a:spcAft>
        <a:defRPr sz="4400">
          <a:solidFill>
            <a:schemeClr val="tx2"/>
          </a:solidFill>
          <a:latin typeface="Times New Roman" pitchFamily="-60" charset="0"/>
        </a:defRPr>
      </a:lvl6pPr>
      <a:lvl7pPr marL="914400" algn="ctr" rtl="0" fontAlgn="base">
        <a:spcBef>
          <a:spcPct val="0"/>
        </a:spcBef>
        <a:spcAft>
          <a:spcPct val="0"/>
        </a:spcAft>
        <a:defRPr sz="4400">
          <a:solidFill>
            <a:schemeClr val="tx2"/>
          </a:solidFill>
          <a:latin typeface="Times New Roman" pitchFamily="-60" charset="0"/>
        </a:defRPr>
      </a:lvl7pPr>
      <a:lvl8pPr marL="1371600" algn="ctr" rtl="0" fontAlgn="base">
        <a:spcBef>
          <a:spcPct val="0"/>
        </a:spcBef>
        <a:spcAft>
          <a:spcPct val="0"/>
        </a:spcAft>
        <a:defRPr sz="4400">
          <a:solidFill>
            <a:schemeClr val="tx2"/>
          </a:solidFill>
          <a:latin typeface="Times New Roman" pitchFamily="-60" charset="0"/>
        </a:defRPr>
      </a:lvl8pPr>
      <a:lvl9pPr marL="1828800" algn="ctr" rtl="0" fontAlgn="base">
        <a:spcBef>
          <a:spcPct val="0"/>
        </a:spcBef>
        <a:spcAft>
          <a:spcPct val="0"/>
        </a:spcAft>
        <a:defRPr sz="4400">
          <a:solidFill>
            <a:schemeClr val="tx2"/>
          </a:solidFill>
          <a:latin typeface="Times New Roman" pitchFamily="-6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upload.wikimedia.org/wikipedia/commons/0/02/Correlation_examples.p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CC6FD-64CC-47C8-B942-48856FD1C431}"/>
              </a:ext>
            </a:extLst>
          </p:cNvPr>
          <p:cNvSpPr txBox="1"/>
          <p:nvPr/>
        </p:nvSpPr>
        <p:spPr>
          <a:xfrm>
            <a:off x="76200" y="685800"/>
            <a:ext cx="8991600" cy="523220"/>
          </a:xfrm>
          <a:prstGeom prst="rect">
            <a:avLst/>
          </a:prstGeom>
          <a:noFill/>
        </p:spPr>
        <p:txBody>
          <a:bodyPr wrap="square" rtlCol="0">
            <a:spAutoFit/>
          </a:bodyPr>
          <a:lstStyle/>
          <a:p>
            <a:pPr algn="ctr"/>
            <a:r>
              <a:rPr lang="en-US" sz="2800" dirty="0">
                <a:solidFill>
                  <a:schemeClr val="bg1"/>
                </a:solidFill>
                <a:latin typeface="Calibri" panose="020F0502020204030204" pitchFamily="34" charset="0"/>
                <a:cs typeface="Calibri" panose="020F0502020204030204" pitchFamily="34" charset="0"/>
              </a:rPr>
              <a:t>Independent Samples and Paired T-Tests and Correlations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a:spLocks noChangeArrowheads="1"/>
          </p:cNvSpPr>
          <p:nvPr/>
        </p:nvSpPr>
        <p:spPr bwMode="auto">
          <a:xfrm>
            <a:off x="152400" y="685800"/>
            <a:ext cx="7924800" cy="646113"/>
          </a:xfrm>
          <a:prstGeom prst="rect">
            <a:avLst/>
          </a:prstGeom>
          <a:noFill/>
          <a:ln w="9525">
            <a:noFill/>
            <a:miter lim="800000"/>
            <a:headEnd/>
            <a:tailEnd/>
          </a:ln>
        </p:spPr>
        <p:txBody>
          <a:bodyPr>
            <a:spAutoFit/>
          </a:bodyPr>
          <a:lstStyle/>
          <a:p>
            <a:r>
              <a:rPr lang="en-US" sz="3600">
                <a:solidFill>
                  <a:schemeClr val="bg1"/>
                </a:solidFill>
                <a:latin typeface="Calibri" pitchFamily="34" charset="0"/>
                <a:cs typeface="Calibri" pitchFamily="34" charset="0"/>
              </a:rPr>
              <a:t>Example (Cont’d)</a:t>
            </a:r>
          </a:p>
        </p:txBody>
      </p:sp>
      <p:sp>
        <p:nvSpPr>
          <p:cNvPr id="4" name="TextBox 3"/>
          <p:cNvSpPr txBox="1"/>
          <p:nvPr/>
        </p:nvSpPr>
        <p:spPr>
          <a:xfrm>
            <a:off x="0" y="1295400"/>
            <a:ext cx="9144000" cy="5632450"/>
          </a:xfrm>
          <a:prstGeom prst="rect">
            <a:avLst/>
          </a:prstGeom>
          <a:noFill/>
        </p:spPr>
        <p:txBody>
          <a:bodyPr>
            <a:spAutoFit/>
          </a:bodyPr>
          <a:lstStyle/>
          <a:p>
            <a:pPr>
              <a:defRPr/>
            </a:pPr>
            <a:r>
              <a:rPr lang="en-US" dirty="0">
                <a:latin typeface="Calibri" pitchFamily="34" charset="0"/>
                <a:cs typeface="Calibri" pitchFamily="34" charset="0"/>
              </a:rPr>
              <a:t>Assume that you’re trying to compare two brands of hot dog in terms of fat content. Assume that 50 hot dogs are sampled from the first brand, and the average (</a:t>
            </a:r>
            <a:r>
              <a:rPr lang="en-US" dirty="0" err="1">
                <a:latin typeface="Calibri" pitchFamily="34" charset="0"/>
                <a:cs typeface="Calibri" pitchFamily="34" charset="0"/>
              </a:rPr>
              <a:t>s.d</a:t>
            </a:r>
            <a:r>
              <a:rPr lang="en-US" dirty="0">
                <a:latin typeface="Calibri" pitchFamily="34" charset="0"/>
                <a:cs typeface="Calibri" pitchFamily="34" charset="0"/>
              </a:rPr>
              <a:t>.) fat content is 26.7 g (3.0 g), and 100 hot dogs are sampled from the second brand, and the average (</a:t>
            </a:r>
            <a:r>
              <a:rPr lang="en-US" dirty="0" err="1">
                <a:latin typeface="Calibri" pitchFamily="34" charset="0"/>
                <a:cs typeface="Calibri" pitchFamily="34" charset="0"/>
              </a:rPr>
              <a:t>s.d</a:t>
            </a:r>
            <a:r>
              <a:rPr lang="en-US" dirty="0">
                <a:latin typeface="Calibri" pitchFamily="34" charset="0"/>
                <a:cs typeface="Calibri" pitchFamily="34" charset="0"/>
              </a:rPr>
              <a:t>.) fat content is 25.3 g (2.0 g). Calculate the 95% confidence interval for the difference.</a:t>
            </a: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r>
              <a:rPr lang="en-US" dirty="0">
                <a:latin typeface="Calibri" pitchFamily="34" charset="0"/>
                <a:cs typeface="Calibri" pitchFamily="34" charset="0"/>
              </a:rPr>
              <a:t>For </a:t>
            </a:r>
            <a:r>
              <a:rPr lang="el-GR" dirty="0">
                <a:latin typeface="Calibri" pitchFamily="34" charset="0"/>
                <a:cs typeface="Calibri" pitchFamily="34" charset="0"/>
              </a:rPr>
              <a:t>α</a:t>
            </a:r>
            <a:r>
              <a:rPr lang="en-US" dirty="0">
                <a:latin typeface="Calibri" pitchFamily="34" charset="0"/>
                <a:cs typeface="Calibri" pitchFamily="34" charset="0"/>
              </a:rPr>
              <a:t> = 0.05, </a:t>
            </a:r>
            <a:r>
              <a:rPr lang="el-GR" dirty="0">
                <a:latin typeface="Calibri" pitchFamily="34" charset="0"/>
                <a:cs typeface="Calibri" pitchFamily="34" charset="0"/>
              </a:rPr>
              <a:t>α</a:t>
            </a:r>
            <a:r>
              <a:rPr lang="en-US" dirty="0">
                <a:latin typeface="Calibri" pitchFamily="34" charset="0"/>
                <a:cs typeface="Calibri" pitchFamily="34" charset="0"/>
              </a:rPr>
              <a:t>/2 = 0.025, and z</a:t>
            </a:r>
            <a:r>
              <a:rPr lang="el-GR" sz="1200" dirty="0">
                <a:latin typeface="Calibri" pitchFamily="34" charset="0"/>
                <a:cs typeface="Calibri" pitchFamily="34" charset="0"/>
              </a:rPr>
              <a:t>α</a:t>
            </a:r>
            <a:r>
              <a:rPr lang="en-US" sz="1200" dirty="0">
                <a:latin typeface="Calibri" pitchFamily="34" charset="0"/>
                <a:cs typeface="Calibri" pitchFamily="34" charset="0"/>
              </a:rPr>
              <a:t>/2</a:t>
            </a:r>
            <a:r>
              <a:rPr lang="en-US" dirty="0">
                <a:latin typeface="Calibri" pitchFamily="34" charset="0"/>
                <a:cs typeface="Calibri" pitchFamily="34" charset="0"/>
              </a:rPr>
              <a:t> = 1.96. </a:t>
            </a:r>
          </a:p>
          <a:p>
            <a:pPr marL="457200" indent="-457200">
              <a:buFont typeface="Arial" pitchFamily="34" charset="0"/>
              <a:buChar char="•"/>
              <a:defRPr/>
            </a:pPr>
            <a:r>
              <a:rPr lang="en-US" dirty="0">
                <a:latin typeface="Calibri" pitchFamily="34" charset="0"/>
                <a:cs typeface="Calibri" pitchFamily="34" charset="0"/>
              </a:rPr>
              <a:t>Substituting z</a:t>
            </a:r>
            <a:r>
              <a:rPr lang="el-GR" sz="1200" dirty="0">
                <a:latin typeface="Calibri" pitchFamily="34" charset="0"/>
                <a:cs typeface="Calibri" pitchFamily="34" charset="0"/>
              </a:rPr>
              <a:t>α</a:t>
            </a:r>
            <a:r>
              <a:rPr lang="en-US" sz="1200" dirty="0">
                <a:latin typeface="Calibri" pitchFamily="34" charset="0"/>
                <a:cs typeface="Calibri" pitchFamily="34" charset="0"/>
              </a:rPr>
              <a:t>/2</a:t>
            </a:r>
            <a:r>
              <a:rPr lang="en-US" dirty="0">
                <a:latin typeface="Calibri" pitchFamily="34" charset="0"/>
                <a:cs typeface="Calibri" pitchFamily="34" charset="0"/>
              </a:rPr>
              <a:t> = 1.96, m=50, x̅=26.7, s</a:t>
            </a:r>
            <a:r>
              <a:rPr lang="en-US" sz="1200" dirty="0">
                <a:latin typeface="Calibri" pitchFamily="34" charset="0"/>
                <a:cs typeface="Calibri" pitchFamily="34" charset="0"/>
              </a:rPr>
              <a:t>1</a:t>
            </a:r>
            <a:r>
              <a:rPr lang="en-US" dirty="0">
                <a:latin typeface="Calibri" pitchFamily="34" charset="0"/>
                <a:cs typeface="Calibri" pitchFamily="34" charset="0"/>
              </a:rPr>
              <a:t>=3.0, n=100, y̅=25.3, and s</a:t>
            </a:r>
            <a:r>
              <a:rPr lang="en-US" sz="1200" dirty="0">
                <a:latin typeface="Calibri" pitchFamily="34" charset="0"/>
                <a:cs typeface="Calibri" pitchFamily="34" charset="0"/>
              </a:rPr>
              <a:t>2</a:t>
            </a:r>
            <a:r>
              <a:rPr lang="en-US" dirty="0">
                <a:latin typeface="Calibri" pitchFamily="34" charset="0"/>
                <a:cs typeface="Calibri" pitchFamily="34" charset="0"/>
              </a:rPr>
              <a:t> = 2.0 in the formula above, we get (0.48, 2.32)</a:t>
            </a:r>
          </a:p>
          <a:p>
            <a:pPr marL="914400" lvl="1" indent="-457200">
              <a:buFont typeface="Arial" pitchFamily="34" charset="0"/>
              <a:buChar char="•"/>
              <a:defRPr/>
            </a:pPr>
            <a:r>
              <a:rPr lang="en-US" dirty="0">
                <a:solidFill>
                  <a:srgbClr val="FF0000"/>
                </a:solidFill>
                <a:latin typeface="Calibri" pitchFamily="34" charset="0"/>
                <a:cs typeface="Calibri" pitchFamily="34" charset="0"/>
              </a:rPr>
              <a:t>Lower bound: (26.7-25.3)-(1.96*SQRT((9/50)+(4/100))) = 0.48</a:t>
            </a:r>
          </a:p>
          <a:p>
            <a:pPr marL="914400" lvl="1" indent="-457200">
              <a:buFont typeface="Arial" pitchFamily="34" charset="0"/>
              <a:buChar char="•"/>
              <a:defRPr/>
            </a:pPr>
            <a:r>
              <a:rPr lang="en-US" dirty="0">
                <a:solidFill>
                  <a:srgbClr val="FF0000"/>
                </a:solidFill>
                <a:latin typeface="Calibri" pitchFamily="34" charset="0"/>
                <a:cs typeface="Calibri" pitchFamily="34" charset="0"/>
              </a:rPr>
              <a:t>Upper bound: (26.7-25.3)+(1.96*SQRT((9/50)+(4/100))) = 2.32</a:t>
            </a:r>
          </a:p>
          <a:p>
            <a:pPr marL="457200" indent="-457200">
              <a:buFont typeface="Arial" pitchFamily="34" charset="0"/>
              <a:buChar char="•"/>
              <a:defRPr/>
            </a:pPr>
            <a:r>
              <a:rPr lang="en-US" dirty="0">
                <a:latin typeface="Calibri" pitchFamily="34" charset="0"/>
                <a:cs typeface="Calibri" pitchFamily="34" charset="0"/>
              </a:rPr>
              <a:t>Because 0 is not in the 95% confidence interval, we can reject the  H</a:t>
            </a:r>
            <a:r>
              <a:rPr lang="en-US" sz="1200" dirty="0">
                <a:latin typeface="Calibri" pitchFamily="34" charset="0"/>
                <a:cs typeface="Calibri" pitchFamily="34" charset="0"/>
              </a:rPr>
              <a:t>0</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a:t>
            </a:r>
            <a:r>
              <a:rPr lang="el-GR" dirty="0">
                <a:latin typeface="Calibri" pitchFamily="34" charset="0"/>
                <a:cs typeface="Calibri" pitchFamily="34" charset="0"/>
              </a:rPr>
              <a:t> </a:t>
            </a:r>
            <a:r>
              <a:rPr lang="en-US" dirty="0">
                <a:latin typeface="Calibri" pitchFamily="34" charset="0"/>
                <a:cs typeface="Calibri" pitchFamily="34" charset="0"/>
              </a:rPr>
              <a:t>0 at the 0.05 significance level – as on previous slide.</a:t>
            </a:r>
          </a:p>
        </p:txBody>
      </p:sp>
      <p:pic>
        <p:nvPicPr>
          <p:cNvPr id="11268" name="Picture 3"/>
          <p:cNvPicPr>
            <a:picLocks noChangeAspect="1" noChangeArrowheads="1"/>
          </p:cNvPicPr>
          <p:nvPr/>
        </p:nvPicPr>
        <p:blipFill>
          <a:blip r:embed="rId2" cstate="print"/>
          <a:srcRect/>
          <a:stretch>
            <a:fillRect/>
          </a:stretch>
        </p:blipFill>
        <p:spPr bwMode="auto">
          <a:xfrm>
            <a:off x="762000" y="3276600"/>
            <a:ext cx="7010400" cy="9048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d:\Shared PC\1 POWERPOINT JOBS\Devore 6e\chap09\ch09D_Page_11.jpg"/>
          <p:cNvPicPr>
            <a:picLocks noChangeAspect="1" noChangeArrowheads="1"/>
          </p:cNvPicPr>
          <p:nvPr/>
        </p:nvPicPr>
        <p:blipFill>
          <a:blip r:embed="rId3" cstate="print"/>
          <a:srcRect/>
          <a:stretch>
            <a:fillRect/>
          </a:stretch>
        </p:blipFill>
        <p:spPr bwMode="auto">
          <a:xfrm>
            <a:off x="0" y="457200"/>
            <a:ext cx="9144000" cy="6396038"/>
          </a:xfrm>
          <a:prstGeom prst="rect">
            <a:avLst/>
          </a:prstGeom>
          <a:noFill/>
          <a:ln w="9525">
            <a:noFill/>
            <a:miter lim="800000"/>
            <a:headEnd/>
            <a:tailEnd/>
          </a:ln>
        </p:spPr>
      </p:pic>
      <p:sp>
        <p:nvSpPr>
          <p:cNvPr id="12291" name="TextBox 3"/>
          <p:cNvSpPr txBox="1">
            <a:spLocks noChangeArrowheads="1"/>
          </p:cNvSpPr>
          <p:nvPr/>
        </p:nvSpPr>
        <p:spPr bwMode="auto">
          <a:xfrm>
            <a:off x="6934200" y="5029200"/>
            <a:ext cx="1905000" cy="1570038"/>
          </a:xfrm>
          <a:prstGeom prst="rect">
            <a:avLst/>
          </a:prstGeom>
          <a:noFill/>
          <a:ln w="9525">
            <a:noFill/>
            <a:miter lim="800000"/>
            <a:headEnd/>
            <a:tailEnd/>
          </a:ln>
        </p:spPr>
        <p:txBody>
          <a:bodyPr>
            <a:spAutoFit/>
          </a:bodyPr>
          <a:lstStyle/>
          <a:p>
            <a:r>
              <a:rPr lang="en-US">
                <a:latin typeface="Calibri" pitchFamily="34" charset="0"/>
                <a:cs typeface="Calibri" pitchFamily="34" charset="0"/>
              </a:rPr>
              <a:t>(round this </a:t>
            </a:r>
            <a:r>
              <a:rPr lang="en-US" u="sng">
                <a:latin typeface="Calibri" pitchFamily="34" charset="0"/>
                <a:cs typeface="Calibri" pitchFamily="34" charset="0"/>
              </a:rPr>
              <a:t>down</a:t>
            </a:r>
            <a:r>
              <a:rPr lang="en-US">
                <a:latin typeface="Calibri" pitchFamily="34" charset="0"/>
                <a:cs typeface="Calibri" pitchFamily="34" charset="0"/>
              </a:rPr>
              <a:t> to the nearest integer)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0" y="57150"/>
            <a:ext cx="9144000" cy="6743700"/>
          </a:xfrm>
          <a:prstGeom prst="rect">
            <a:avLst/>
          </a:prstGeom>
          <a:noFill/>
          <a:ln w="9525">
            <a:noFill/>
            <a:miter lim="800000"/>
            <a:headEnd/>
            <a:tailEnd/>
          </a:ln>
        </p:spPr>
      </p:pic>
      <p:sp>
        <p:nvSpPr>
          <p:cNvPr id="13315" name="TextBox 4"/>
          <p:cNvSpPr txBox="1">
            <a:spLocks noChangeArrowheads="1"/>
          </p:cNvSpPr>
          <p:nvPr/>
        </p:nvSpPr>
        <p:spPr bwMode="auto">
          <a:xfrm>
            <a:off x="5181600" y="6096000"/>
            <a:ext cx="3048000" cy="461963"/>
          </a:xfrm>
          <a:prstGeom prst="rect">
            <a:avLst/>
          </a:prstGeom>
          <a:noFill/>
          <a:ln w="9525">
            <a:noFill/>
            <a:miter lim="800000"/>
            <a:headEnd/>
            <a:tailEnd/>
          </a:ln>
        </p:spPr>
        <p:txBody>
          <a:bodyPr>
            <a:spAutoFit/>
          </a:bodyPr>
          <a:lstStyle/>
          <a:p>
            <a:r>
              <a:rPr lang="en-US" dirty="0">
                <a:latin typeface="Calibri" pitchFamily="34" charset="0"/>
                <a:cs typeface="Calibri" pitchFamily="34" charset="0"/>
              </a:rPr>
              <a:t>(See p. 316 of Devore)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152400" y="685800"/>
            <a:ext cx="7924800" cy="646113"/>
          </a:xfrm>
          <a:prstGeom prst="rect">
            <a:avLst/>
          </a:prstGeom>
          <a:noFill/>
          <a:ln w="9525">
            <a:noFill/>
            <a:miter lim="800000"/>
            <a:headEnd/>
            <a:tailEnd/>
          </a:ln>
        </p:spPr>
        <p:txBody>
          <a:bodyPr>
            <a:spAutoFit/>
          </a:bodyPr>
          <a:lstStyle/>
          <a:p>
            <a:r>
              <a:rPr lang="en-US" sz="3600">
                <a:solidFill>
                  <a:schemeClr val="bg1"/>
                </a:solidFill>
                <a:latin typeface="Calibri" pitchFamily="34" charset="0"/>
                <a:cs typeface="Calibri" pitchFamily="34" charset="0"/>
              </a:rPr>
              <a:t>Example</a:t>
            </a:r>
          </a:p>
        </p:txBody>
      </p:sp>
      <p:sp>
        <p:nvSpPr>
          <p:cNvPr id="1433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434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14341" name="Group 8"/>
          <p:cNvGrpSpPr>
            <a:grpSpLocks/>
          </p:cNvGrpSpPr>
          <p:nvPr/>
        </p:nvGrpSpPr>
        <p:grpSpPr bwMode="auto">
          <a:xfrm>
            <a:off x="0" y="1325563"/>
            <a:ext cx="9144000" cy="5262979"/>
            <a:chOff x="0" y="1295400"/>
            <a:chExt cx="9144000" cy="5262849"/>
          </a:xfrm>
        </p:grpSpPr>
        <p:pic>
          <p:nvPicPr>
            <p:cNvPr id="14344" name="Picture 2"/>
            <p:cNvPicPr>
              <a:picLocks noChangeAspect="1" noChangeArrowheads="1"/>
            </p:cNvPicPr>
            <p:nvPr/>
          </p:nvPicPr>
          <p:blipFill>
            <a:blip r:embed="rId3" cstate="print"/>
            <a:srcRect/>
            <a:stretch>
              <a:fillRect/>
            </a:stretch>
          </p:blipFill>
          <p:spPr bwMode="auto">
            <a:xfrm>
              <a:off x="6400800" y="3352800"/>
              <a:ext cx="2697095" cy="990600"/>
            </a:xfrm>
            <a:prstGeom prst="rect">
              <a:avLst/>
            </a:prstGeom>
            <a:noFill/>
            <a:ln w="9525">
              <a:noFill/>
              <a:miter lim="800000"/>
              <a:headEnd/>
              <a:tailEnd/>
            </a:ln>
          </p:spPr>
        </p:pic>
        <p:sp>
          <p:nvSpPr>
            <p:cNvPr id="6" name="TextBox 5"/>
            <p:cNvSpPr txBox="1"/>
            <p:nvPr/>
          </p:nvSpPr>
          <p:spPr>
            <a:xfrm>
              <a:off x="0" y="1295400"/>
              <a:ext cx="9144000" cy="5262849"/>
            </a:xfrm>
            <a:prstGeom prst="rect">
              <a:avLst/>
            </a:prstGeom>
            <a:noFill/>
          </p:spPr>
          <p:txBody>
            <a:bodyPr>
              <a:spAutoFit/>
            </a:bodyPr>
            <a:lstStyle/>
            <a:p>
              <a:pPr>
                <a:defRPr/>
              </a:pPr>
              <a:r>
                <a:rPr lang="en-US" dirty="0">
                  <a:latin typeface="Calibri" pitchFamily="34" charset="0"/>
                  <a:cs typeface="Calibri" pitchFamily="34" charset="0"/>
                </a:rPr>
                <a:t>Now, 10 hot dogs are sampled from the 1</a:t>
              </a:r>
              <a:r>
                <a:rPr lang="en-US" baseline="30000" dirty="0">
                  <a:latin typeface="Calibri" pitchFamily="34" charset="0"/>
                  <a:cs typeface="Calibri" pitchFamily="34" charset="0"/>
                </a:rPr>
                <a:t>st</a:t>
              </a:r>
              <a:r>
                <a:rPr lang="en-US" dirty="0">
                  <a:latin typeface="Calibri" pitchFamily="34" charset="0"/>
                  <a:cs typeface="Calibri" pitchFamily="34" charset="0"/>
                </a:rPr>
                <a:t> brand, and the mean (</a:t>
              </a:r>
              <a:r>
                <a:rPr lang="en-US" dirty="0" err="1">
                  <a:latin typeface="Calibri" pitchFamily="34" charset="0"/>
                  <a:cs typeface="Calibri" pitchFamily="34" charset="0"/>
                </a:rPr>
                <a:t>s.d</a:t>
              </a:r>
              <a:r>
                <a:rPr lang="en-US" dirty="0">
                  <a:latin typeface="Calibri" pitchFamily="34" charset="0"/>
                  <a:cs typeface="Calibri" pitchFamily="34" charset="0"/>
                </a:rPr>
                <a:t>.) fat content is 26.7 g (3.0 g), and 15 hot dogs are sampled from the 2</a:t>
              </a:r>
              <a:r>
                <a:rPr lang="en-US" baseline="30000" dirty="0">
                  <a:latin typeface="Calibri" pitchFamily="34" charset="0"/>
                  <a:cs typeface="Calibri" pitchFamily="34" charset="0"/>
                </a:rPr>
                <a:t>nd</a:t>
              </a:r>
              <a:r>
                <a:rPr lang="en-US" dirty="0">
                  <a:latin typeface="Calibri" pitchFamily="34" charset="0"/>
                  <a:cs typeface="Calibri" pitchFamily="34" charset="0"/>
                </a:rPr>
                <a:t> brand, and the mean (</a:t>
              </a:r>
              <a:r>
                <a:rPr lang="en-US" dirty="0" err="1">
                  <a:latin typeface="Calibri" pitchFamily="34" charset="0"/>
                  <a:cs typeface="Calibri" pitchFamily="34" charset="0"/>
                </a:rPr>
                <a:t>s.d</a:t>
              </a:r>
              <a:r>
                <a:rPr lang="en-US" dirty="0">
                  <a:latin typeface="Calibri" pitchFamily="34" charset="0"/>
                  <a:cs typeface="Calibri" pitchFamily="34" charset="0"/>
                </a:rPr>
                <a:t>.) fat content is 25.3 g (2.0 g). Are the brands significantly different in terms of fat content at the 0.05 sig. level? </a:t>
              </a:r>
            </a:p>
            <a:p>
              <a:pPr marL="457200" indent="-457200">
                <a:buFont typeface="Arial" pitchFamily="34" charset="0"/>
                <a:buChar char="•"/>
                <a:defRPr/>
              </a:pPr>
              <a:r>
                <a:rPr lang="en-US" dirty="0">
                  <a:latin typeface="Calibri" pitchFamily="34" charset="0"/>
                  <a:cs typeface="Calibri" pitchFamily="34" charset="0"/>
                </a:rPr>
                <a:t>Parameter of Interest: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the difference under H</a:t>
              </a:r>
              <a:r>
                <a:rPr lang="en-US" sz="1200" dirty="0">
                  <a:latin typeface="Calibri" pitchFamily="34" charset="0"/>
                  <a:cs typeface="Calibri" pitchFamily="34" charset="0"/>
                </a:rPr>
                <a:t>0</a:t>
              </a:r>
              <a:r>
                <a:rPr lang="en-US" dirty="0">
                  <a:latin typeface="Calibri" pitchFamily="34" charset="0"/>
                  <a:cs typeface="Calibri" pitchFamily="34" charset="0"/>
                </a:rPr>
                <a:t>.</a:t>
              </a:r>
            </a:p>
            <a:p>
              <a:pPr marL="457200" indent="-457200">
                <a:buFont typeface="Arial" pitchFamily="34" charset="0"/>
                <a:buChar char="•"/>
                <a:defRPr/>
              </a:pPr>
              <a:r>
                <a:rPr lang="en-US" dirty="0">
                  <a:latin typeface="Calibri" pitchFamily="34" charset="0"/>
                  <a:cs typeface="Calibri" pitchFamily="34" charset="0"/>
                </a:rPr>
                <a:t>H</a:t>
              </a:r>
              <a:r>
                <a:rPr lang="en-US" sz="1200" dirty="0">
                  <a:latin typeface="Calibri" pitchFamily="34" charset="0"/>
                  <a:cs typeface="Calibri" pitchFamily="34" charset="0"/>
                </a:rPr>
                <a:t>0</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a:t>
              </a:r>
              <a:r>
                <a:rPr lang="el-GR" dirty="0">
                  <a:latin typeface="Calibri" pitchFamily="34" charset="0"/>
                  <a:cs typeface="Calibri" pitchFamily="34" charset="0"/>
                </a:rPr>
                <a:t> Δ</a:t>
              </a:r>
              <a:r>
                <a:rPr lang="en-US" sz="1200" dirty="0">
                  <a:latin typeface="Calibri" pitchFamily="34" charset="0"/>
                  <a:cs typeface="Calibri" pitchFamily="34" charset="0"/>
                </a:rPr>
                <a:t>0</a:t>
              </a:r>
              <a:r>
                <a:rPr lang="el-GR" dirty="0">
                  <a:latin typeface="Calibri" pitchFamily="34" charset="0"/>
                  <a:cs typeface="Calibri" pitchFamily="34" charset="0"/>
                </a:rPr>
                <a:t> </a:t>
              </a:r>
              <a:r>
                <a:rPr lang="en-US" dirty="0">
                  <a:latin typeface="Calibri" pitchFamily="34" charset="0"/>
                  <a:cs typeface="Calibri" pitchFamily="34" charset="0"/>
                </a:rPr>
                <a:t>= 0; H</a:t>
              </a:r>
              <a:r>
                <a:rPr lang="en-US" sz="1200" dirty="0">
                  <a:latin typeface="Calibri" pitchFamily="34" charset="0"/>
                  <a:cs typeface="Calibri" pitchFamily="34" charset="0"/>
                </a:rPr>
                <a:t>a</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l-GR" dirty="0">
                  <a:latin typeface="Calibri" pitchFamily="34" charset="0"/>
                  <a:cs typeface="Calibri" pitchFamily="34" charset="0"/>
                </a:rPr>
                <a:t> </a:t>
              </a:r>
              <a:r>
                <a:rPr lang="en-US" dirty="0">
                  <a:latin typeface="Calibri" pitchFamily="34" charset="0"/>
                  <a:cs typeface="Calibri" pitchFamily="34" charset="0"/>
                </a:rPr>
                <a:t>= 0 (2-tailed test)</a:t>
              </a:r>
            </a:p>
            <a:p>
              <a:pPr marL="457200" indent="-457200">
                <a:buFont typeface="Arial" pitchFamily="34" charset="0"/>
                <a:buChar char="•"/>
                <a:defRPr/>
              </a:pPr>
              <a:r>
                <a:rPr lang="en-US" dirty="0">
                  <a:latin typeface="Calibri" pitchFamily="34" charset="0"/>
                  <a:cs typeface="Calibri" pitchFamily="34" charset="0"/>
                </a:rPr>
                <a:t>With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n-US" dirty="0">
                  <a:latin typeface="Calibri" pitchFamily="34" charset="0"/>
                  <a:cs typeface="Calibri" pitchFamily="34" charset="0"/>
                </a:rPr>
                <a:t> = 0 (under H</a:t>
              </a:r>
              <a:r>
                <a:rPr lang="en-US" sz="1200" dirty="0">
                  <a:latin typeface="Calibri" pitchFamily="34" charset="0"/>
                  <a:cs typeface="Calibri" pitchFamily="34" charset="0"/>
                </a:rPr>
                <a:t>0</a:t>
              </a:r>
              <a:r>
                <a:rPr lang="en-US" dirty="0">
                  <a:latin typeface="Calibri" pitchFamily="34" charset="0"/>
                  <a:cs typeface="Calibri" pitchFamily="34" charset="0"/>
                </a:rPr>
                <a:t>), the test statistic value is </a:t>
              </a:r>
              <a:endParaRPr lang="en-US" b="1" dirty="0">
                <a:latin typeface="Calibri" pitchFamily="34" charset="0"/>
                <a:cs typeface="Calibri" pitchFamily="34" charset="0"/>
              </a:endParaRP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r>
                <a:rPr lang="en-US" dirty="0">
                  <a:latin typeface="Calibri" pitchFamily="34" charset="0"/>
                  <a:cs typeface="Calibri" pitchFamily="34" charset="0"/>
                </a:rPr>
                <a:t>The formula for </a:t>
              </a:r>
              <a:r>
                <a:rPr lang="en-US" dirty="0" err="1">
                  <a:latin typeface="Calibri" pitchFamily="34" charset="0"/>
                  <a:cs typeface="Calibri" pitchFamily="34" charset="0"/>
                </a:rPr>
                <a:t>df</a:t>
              </a:r>
              <a:r>
                <a:rPr lang="en-US" dirty="0">
                  <a:latin typeface="Calibri" pitchFamily="34" charset="0"/>
                  <a:cs typeface="Calibri" pitchFamily="34" charset="0"/>
                </a:rPr>
                <a:t> = </a:t>
              </a: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r>
                <a:rPr lang="en-US" dirty="0">
                  <a:latin typeface="Calibri" pitchFamily="34" charset="0"/>
                  <a:cs typeface="Calibri" pitchFamily="34" charset="0"/>
                </a:rPr>
                <a:t>Substituting m=10, x̅=26.7, s</a:t>
              </a:r>
              <a:r>
                <a:rPr lang="en-US" sz="1200" dirty="0">
                  <a:latin typeface="Calibri" pitchFamily="34" charset="0"/>
                  <a:cs typeface="Calibri" pitchFamily="34" charset="0"/>
                </a:rPr>
                <a:t>1</a:t>
              </a:r>
              <a:r>
                <a:rPr lang="en-US" dirty="0">
                  <a:latin typeface="Calibri" pitchFamily="34" charset="0"/>
                  <a:cs typeface="Calibri" pitchFamily="34" charset="0"/>
                </a:rPr>
                <a:t>=3.0, n=15, y̅=25.3, and s</a:t>
              </a:r>
              <a:r>
                <a:rPr lang="en-US" sz="1200" dirty="0">
                  <a:latin typeface="Calibri" pitchFamily="34" charset="0"/>
                  <a:cs typeface="Calibri" pitchFamily="34" charset="0"/>
                </a:rPr>
                <a:t>2</a:t>
              </a:r>
              <a:r>
                <a:rPr lang="en-US" dirty="0">
                  <a:latin typeface="Calibri" pitchFamily="34" charset="0"/>
                  <a:cs typeface="Calibri" pitchFamily="34" charset="0"/>
                </a:rPr>
                <a:t> = 2.0 in the formulas above, T= 1.29 and </a:t>
              </a:r>
              <a:r>
                <a:rPr lang="el-GR" dirty="0">
                  <a:latin typeface="Calibri" pitchFamily="34" charset="0"/>
                  <a:cs typeface="Calibri" pitchFamily="34" charset="0"/>
                </a:rPr>
                <a:t>ν </a:t>
              </a:r>
              <a:r>
                <a:rPr lang="en-US" dirty="0">
                  <a:latin typeface="Calibri" pitchFamily="34" charset="0"/>
                  <a:cs typeface="Calibri" pitchFamily="34" charset="0"/>
                </a:rPr>
                <a:t>= 14.32. Rounding down, </a:t>
              </a:r>
              <a:r>
                <a:rPr lang="el-GR" dirty="0">
                  <a:latin typeface="Calibri" pitchFamily="34" charset="0"/>
                  <a:cs typeface="Calibri" pitchFamily="34" charset="0"/>
                </a:rPr>
                <a:t>ν </a:t>
              </a:r>
              <a:r>
                <a:rPr lang="en-US" dirty="0">
                  <a:latin typeface="Calibri" pitchFamily="34" charset="0"/>
                  <a:cs typeface="Calibri" pitchFamily="34" charset="0"/>
                </a:rPr>
                <a:t>= 14. </a:t>
              </a:r>
            </a:p>
            <a:p>
              <a:pPr marL="457200" indent="-457200">
                <a:buFont typeface="Arial" pitchFamily="34" charset="0"/>
                <a:buChar char="•"/>
                <a:defRPr/>
              </a:pPr>
              <a:r>
                <a:rPr lang="en-US" dirty="0">
                  <a:latin typeface="Calibri" pitchFamily="34" charset="0"/>
                  <a:cs typeface="Calibri" pitchFamily="34" charset="0"/>
                </a:rPr>
                <a:t>P-Value in R: </a:t>
              </a:r>
              <a:r>
                <a:rPr lang="en-US" dirty="0">
                  <a:solidFill>
                    <a:srgbClr val="FF0000"/>
                  </a:solidFill>
                  <a:latin typeface="Calibri" pitchFamily="34" charset="0"/>
                  <a:cs typeface="Calibri" pitchFamily="34" charset="0"/>
                </a:rPr>
                <a:t>2*(1-pt(abs(1.29),14)) </a:t>
              </a:r>
              <a:r>
                <a:rPr lang="en-US" dirty="0">
                  <a:latin typeface="Calibri" pitchFamily="34" charset="0"/>
                  <a:cs typeface="Calibri" pitchFamily="34" charset="0"/>
                </a:rPr>
                <a:t>= 0.22 &gt; 0.05 -&gt; Can’t reject H</a:t>
              </a:r>
              <a:r>
                <a:rPr lang="en-US" sz="1400" dirty="0">
                  <a:latin typeface="Calibri" pitchFamily="34" charset="0"/>
                  <a:cs typeface="Calibri" pitchFamily="34" charset="0"/>
                </a:rPr>
                <a:t>0</a:t>
              </a:r>
              <a:r>
                <a:rPr lang="en-US" dirty="0">
                  <a:latin typeface="Calibri" pitchFamily="34" charset="0"/>
                  <a:cs typeface="Calibri" pitchFamily="34" charset="0"/>
                </a:rPr>
                <a:t>!</a:t>
              </a:r>
            </a:p>
            <a:p>
              <a:pPr marL="1828800" lvl="3" indent="-457200">
                <a:buFont typeface="Arial" pitchFamily="34" charset="0"/>
                <a:buChar char="•"/>
                <a:defRPr/>
              </a:pPr>
              <a:r>
                <a:rPr lang="en-US" i="1" dirty="0">
                  <a:solidFill>
                    <a:srgbClr val="FF0000"/>
                  </a:solidFill>
                  <a:latin typeface="Calibri" pitchFamily="34" charset="0"/>
                  <a:cs typeface="Calibri" pitchFamily="34" charset="0"/>
                </a:rPr>
                <a:t>Now, let’s do the example entirely in R</a:t>
              </a:r>
            </a:p>
          </p:txBody>
        </p:sp>
        <p:pic>
          <p:nvPicPr>
            <p:cNvPr id="14346" name="Picture 3"/>
            <p:cNvPicPr>
              <a:picLocks noChangeAspect="1" noChangeArrowheads="1"/>
            </p:cNvPicPr>
            <p:nvPr/>
          </p:nvPicPr>
          <p:blipFill>
            <a:blip r:embed="rId4" cstate="print"/>
            <a:srcRect/>
            <a:stretch>
              <a:fillRect/>
            </a:stretch>
          </p:blipFill>
          <p:spPr bwMode="auto">
            <a:xfrm>
              <a:off x="3124200" y="4010025"/>
              <a:ext cx="2552700" cy="1019175"/>
            </a:xfrm>
            <a:prstGeom prst="rect">
              <a:avLst/>
            </a:prstGeom>
            <a:noFill/>
            <a:ln w="9525">
              <a:noFill/>
              <a:miter lim="800000"/>
              <a:headEnd/>
              <a:tailEnd/>
            </a:ln>
          </p:spPr>
        </p:pic>
      </p:grpSp>
      <p:sp>
        <p:nvSpPr>
          <p:cNvPr id="10" name="Right Brace 9"/>
          <p:cNvSpPr/>
          <p:nvPr/>
        </p:nvSpPr>
        <p:spPr>
          <a:xfrm rot="16200000">
            <a:off x="8382000" y="2971800"/>
            <a:ext cx="152400" cy="9144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14343" name="Picture 5"/>
          <p:cNvPicPr>
            <a:picLocks noChangeAspect="1" noChangeArrowheads="1"/>
          </p:cNvPicPr>
          <p:nvPr/>
        </p:nvPicPr>
        <p:blipFill>
          <a:blip r:embed="rId5" cstate="print"/>
          <a:srcRect/>
          <a:stretch>
            <a:fillRect/>
          </a:stretch>
        </p:blipFill>
        <p:spPr bwMode="auto">
          <a:xfrm>
            <a:off x="7924800" y="3108325"/>
            <a:ext cx="1047750" cy="2063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152400" y="685800"/>
            <a:ext cx="7924800" cy="646113"/>
          </a:xfrm>
          <a:prstGeom prst="rect">
            <a:avLst/>
          </a:prstGeom>
          <a:noFill/>
          <a:ln w="9525">
            <a:noFill/>
            <a:miter lim="800000"/>
            <a:headEnd/>
            <a:tailEnd/>
          </a:ln>
        </p:spPr>
        <p:txBody>
          <a:bodyPr>
            <a:spAutoFit/>
          </a:bodyPr>
          <a:lstStyle/>
          <a:p>
            <a:r>
              <a:rPr lang="en-US" sz="3600">
                <a:solidFill>
                  <a:schemeClr val="bg1"/>
                </a:solidFill>
                <a:latin typeface="Calibri" pitchFamily="34" charset="0"/>
                <a:cs typeface="Calibri" pitchFamily="34" charset="0"/>
              </a:rPr>
              <a:t>Example (Cont’d)</a:t>
            </a:r>
          </a:p>
        </p:txBody>
      </p:sp>
      <p:sp>
        <p:nvSpPr>
          <p:cNvPr id="4" name="TextBox 3"/>
          <p:cNvSpPr txBox="1"/>
          <p:nvPr/>
        </p:nvSpPr>
        <p:spPr>
          <a:xfrm>
            <a:off x="0" y="1295400"/>
            <a:ext cx="9144000" cy="5632450"/>
          </a:xfrm>
          <a:prstGeom prst="rect">
            <a:avLst/>
          </a:prstGeom>
          <a:noFill/>
        </p:spPr>
        <p:txBody>
          <a:bodyPr>
            <a:spAutoFit/>
          </a:bodyPr>
          <a:lstStyle/>
          <a:p>
            <a:pPr>
              <a:defRPr/>
            </a:pPr>
            <a:r>
              <a:rPr lang="en-US" dirty="0">
                <a:latin typeface="Calibri" pitchFamily="34" charset="0"/>
                <a:cs typeface="Calibri" pitchFamily="34" charset="0"/>
              </a:rPr>
              <a:t>Assume that you’re trying to compare two brands of hot dog in terms of fat content. Assume that 10 hot dogs are sampled from the first brand, and the average (</a:t>
            </a:r>
            <a:r>
              <a:rPr lang="en-US" dirty="0" err="1">
                <a:latin typeface="Calibri" pitchFamily="34" charset="0"/>
                <a:cs typeface="Calibri" pitchFamily="34" charset="0"/>
              </a:rPr>
              <a:t>s.d</a:t>
            </a:r>
            <a:r>
              <a:rPr lang="en-US" dirty="0">
                <a:latin typeface="Calibri" pitchFamily="34" charset="0"/>
                <a:cs typeface="Calibri" pitchFamily="34" charset="0"/>
              </a:rPr>
              <a:t>.) fat content is 26.7 g (3.0 g), and 15 hot dogs are sampled from the second brand, and the average (</a:t>
            </a:r>
            <a:r>
              <a:rPr lang="en-US" dirty="0" err="1">
                <a:latin typeface="Calibri" pitchFamily="34" charset="0"/>
                <a:cs typeface="Calibri" pitchFamily="34" charset="0"/>
              </a:rPr>
              <a:t>s.d</a:t>
            </a:r>
            <a:r>
              <a:rPr lang="en-US" dirty="0">
                <a:latin typeface="Calibri" pitchFamily="34" charset="0"/>
                <a:cs typeface="Calibri" pitchFamily="34" charset="0"/>
              </a:rPr>
              <a:t>.) fat content is 25.3 g (2.0 g). Calculate the 95% confidence interval for the difference.</a:t>
            </a: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endParaRPr lang="en-US" dirty="0">
              <a:latin typeface="Calibri" pitchFamily="34" charset="0"/>
              <a:cs typeface="Calibri" pitchFamily="34" charset="0"/>
            </a:endParaRPr>
          </a:p>
          <a:p>
            <a:pPr marL="457200" indent="-457200">
              <a:buFont typeface="Arial" pitchFamily="34" charset="0"/>
              <a:buChar char="•"/>
              <a:defRPr/>
            </a:pPr>
            <a:r>
              <a:rPr lang="en-US" dirty="0">
                <a:latin typeface="Calibri" pitchFamily="34" charset="0"/>
                <a:cs typeface="Calibri" pitchFamily="34" charset="0"/>
              </a:rPr>
              <a:t>We saw that here, </a:t>
            </a:r>
            <a:r>
              <a:rPr lang="el-GR" dirty="0">
                <a:latin typeface="Calibri" pitchFamily="34" charset="0"/>
                <a:cs typeface="Calibri" pitchFamily="34" charset="0"/>
              </a:rPr>
              <a:t>ν </a:t>
            </a:r>
            <a:r>
              <a:rPr lang="en-US" dirty="0">
                <a:latin typeface="Calibri" pitchFamily="34" charset="0"/>
                <a:cs typeface="Calibri" pitchFamily="34" charset="0"/>
              </a:rPr>
              <a:t>= 14. For </a:t>
            </a:r>
            <a:r>
              <a:rPr lang="el-GR" dirty="0">
                <a:latin typeface="Calibri" pitchFamily="34" charset="0"/>
                <a:cs typeface="Calibri" pitchFamily="34" charset="0"/>
              </a:rPr>
              <a:t>α</a:t>
            </a:r>
            <a:r>
              <a:rPr lang="en-US" dirty="0">
                <a:latin typeface="Calibri" pitchFamily="34" charset="0"/>
                <a:cs typeface="Calibri" pitchFamily="34" charset="0"/>
              </a:rPr>
              <a:t> = 0.05, t</a:t>
            </a:r>
            <a:r>
              <a:rPr lang="el-GR" sz="1200" dirty="0">
                <a:latin typeface="Calibri" pitchFamily="34" charset="0"/>
                <a:cs typeface="Calibri" pitchFamily="34" charset="0"/>
              </a:rPr>
              <a:t>α</a:t>
            </a:r>
            <a:r>
              <a:rPr lang="en-US" sz="1200" dirty="0">
                <a:latin typeface="Calibri" pitchFamily="34" charset="0"/>
                <a:cs typeface="Calibri" pitchFamily="34" charset="0"/>
              </a:rPr>
              <a:t>/2, </a:t>
            </a:r>
            <a:r>
              <a:rPr lang="el-GR" sz="1200" dirty="0">
                <a:latin typeface="Calibri" pitchFamily="34" charset="0"/>
                <a:cs typeface="Calibri" pitchFamily="34" charset="0"/>
              </a:rPr>
              <a:t>ν</a:t>
            </a:r>
            <a:r>
              <a:rPr lang="en-US" dirty="0">
                <a:latin typeface="Calibri" pitchFamily="34" charset="0"/>
                <a:cs typeface="Calibri" pitchFamily="34" charset="0"/>
              </a:rPr>
              <a:t> = t</a:t>
            </a:r>
            <a:r>
              <a:rPr lang="en-US" sz="1200" dirty="0">
                <a:latin typeface="Calibri" pitchFamily="34" charset="0"/>
                <a:cs typeface="Calibri" pitchFamily="34" charset="0"/>
              </a:rPr>
              <a:t>0.025, 14</a:t>
            </a:r>
            <a:r>
              <a:rPr lang="en-US" dirty="0">
                <a:latin typeface="Calibri" pitchFamily="34" charset="0"/>
                <a:cs typeface="Calibri" pitchFamily="34" charset="0"/>
              </a:rPr>
              <a:t> = 2.145.</a:t>
            </a:r>
          </a:p>
          <a:p>
            <a:pPr marL="457200" indent="-457200">
              <a:buFont typeface="Arial" pitchFamily="34" charset="0"/>
              <a:buChar char="•"/>
              <a:defRPr/>
            </a:pPr>
            <a:r>
              <a:rPr lang="en-US" dirty="0">
                <a:latin typeface="Calibri" pitchFamily="34" charset="0"/>
                <a:cs typeface="Calibri" pitchFamily="34" charset="0"/>
              </a:rPr>
              <a:t>Substituting t</a:t>
            </a:r>
            <a:r>
              <a:rPr lang="en-US" sz="1200" dirty="0">
                <a:latin typeface="Calibri" pitchFamily="34" charset="0"/>
                <a:cs typeface="Calibri" pitchFamily="34" charset="0"/>
              </a:rPr>
              <a:t>0.025, 14 </a:t>
            </a:r>
            <a:r>
              <a:rPr lang="en-US" dirty="0">
                <a:latin typeface="Calibri" pitchFamily="34" charset="0"/>
                <a:cs typeface="Calibri" pitchFamily="34" charset="0"/>
              </a:rPr>
              <a:t>= 2.145, m=10, x̅=26.7, s</a:t>
            </a:r>
            <a:r>
              <a:rPr lang="en-US" sz="1200" dirty="0">
                <a:latin typeface="Calibri" pitchFamily="34" charset="0"/>
                <a:cs typeface="Calibri" pitchFamily="34" charset="0"/>
              </a:rPr>
              <a:t>1</a:t>
            </a:r>
            <a:r>
              <a:rPr lang="en-US" dirty="0">
                <a:latin typeface="Calibri" pitchFamily="34" charset="0"/>
                <a:cs typeface="Calibri" pitchFamily="34" charset="0"/>
              </a:rPr>
              <a:t>=3.0, n=15, y̅=25.3, and s</a:t>
            </a:r>
            <a:r>
              <a:rPr lang="en-US" sz="1200" dirty="0">
                <a:latin typeface="Calibri" pitchFamily="34" charset="0"/>
                <a:cs typeface="Calibri" pitchFamily="34" charset="0"/>
              </a:rPr>
              <a:t>2</a:t>
            </a:r>
            <a:r>
              <a:rPr lang="en-US" dirty="0">
                <a:latin typeface="Calibri" pitchFamily="34" charset="0"/>
                <a:cs typeface="Calibri" pitchFamily="34" charset="0"/>
              </a:rPr>
              <a:t> = 2.0 in the formula above, we get (-0.92, 3.72)</a:t>
            </a:r>
          </a:p>
          <a:p>
            <a:pPr marL="914400" lvl="1" indent="-457200">
              <a:buFont typeface="Arial" pitchFamily="34" charset="0"/>
              <a:buChar char="•"/>
              <a:defRPr/>
            </a:pPr>
            <a:r>
              <a:rPr lang="en-US" dirty="0">
                <a:solidFill>
                  <a:srgbClr val="FF0000"/>
                </a:solidFill>
                <a:latin typeface="Calibri" pitchFamily="34" charset="0"/>
                <a:cs typeface="Calibri" pitchFamily="34" charset="0"/>
              </a:rPr>
              <a:t>Lower bound: (26.7-25.3)-(2.145*SQRT((9/10)+(4/15))) = -0.92</a:t>
            </a:r>
          </a:p>
          <a:p>
            <a:pPr marL="914400" lvl="1" indent="-457200">
              <a:buFont typeface="Arial" pitchFamily="34" charset="0"/>
              <a:buChar char="•"/>
              <a:defRPr/>
            </a:pPr>
            <a:r>
              <a:rPr lang="en-US" dirty="0">
                <a:solidFill>
                  <a:srgbClr val="FF0000"/>
                </a:solidFill>
                <a:latin typeface="Calibri" pitchFamily="34" charset="0"/>
                <a:cs typeface="Calibri" pitchFamily="34" charset="0"/>
              </a:rPr>
              <a:t>Upper bound: (26.7-25.3)+(2.145*SQRT((9/10)+(4/15))) = 3.72</a:t>
            </a:r>
          </a:p>
          <a:p>
            <a:pPr marL="457200" indent="-457200">
              <a:buFont typeface="Arial" pitchFamily="34" charset="0"/>
              <a:buChar char="•"/>
              <a:defRPr/>
            </a:pPr>
            <a:r>
              <a:rPr lang="en-US" dirty="0">
                <a:latin typeface="Calibri" pitchFamily="34" charset="0"/>
                <a:cs typeface="Calibri" pitchFamily="34" charset="0"/>
              </a:rPr>
              <a:t>As 0 IS in the 95% confidence interval, we can’t reject H</a:t>
            </a:r>
            <a:r>
              <a:rPr lang="en-US" sz="1200" dirty="0">
                <a:latin typeface="Calibri" pitchFamily="34" charset="0"/>
                <a:cs typeface="Calibri" pitchFamily="34" charset="0"/>
              </a:rPr>
              <a:t>0</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a:t>
            </a:r>
            <a:r>
              <a:rPr lang="el-GR" dirty="0">
                <a:latin typeface="Calibri" pitchFamily="34" charset="0"/>
                <a:cs typeface="Calibri" pitchFamily="34" charset="0"/>
              </a:rPr>
              <a:t> </a:t>
            </a:r>
            <a:r>
              <a:rPr lang="en-US" dirty="0">
                <a:latin typeface="Calibri" pitchFamily="34" charset="0"/>
                <a:cs typeface="Calibri" pitchFamily="34" charset="0"/>
              </a:rPr>
              <a:t>0 at the 0.05 significance level. </a:t>
            </a:r>
            <a:r>
              <a:rPr lang="en-US" i="1" dirty="0">
                <a:solidFill>
                  <a:srgbClr val="FF0000"/>
                </a:solidFill>
                <a:latin typeface="Calibri" pitchFamily="34" charset="0"/>
                <a:cs typeface="Calibri" pitchFamily="34" charset="0"/>
              </a:rPr>
              <a:t>Compare to z-test with larger m and n.</a:t>
            </a:r>
            <a:endParaRPr lang="en-US" dirty="0">
              <a:solidFill>
                <a:srgbClr val="FF0000"/>
              </a:solidFill>
              <a:latin typeface="Calibri" pitchFamily="34" charset="0"/>
              <a:cs typeface="Calibri" pitchFamily="34" charset="0"/>
            </a:endParaRPr>
          </a:p>
        </p:txBody>
      </p:sp>
      <p:pic>
        <p:nvPicPr>
          <p:cNvPr id="15364" name="Picture 2"/>
          <p:cNvPicPr>
            <a:picLocks noChangeAspect="1" noChangeArrowheads="1"/>
          </p:cNvPicPr>
          <p:nvPr/>
        </p:nvPicPr>
        <p:blipFill>
          <a:blip r:embed="rId2" cstate="print"/>
          <a:srcRect/>
          <a:stretch>
            <a:fillRect/>
          </a:stretch>
        </p:blipFill>
        <p:spPr bwMode="auto">
          <a:xfrm>
            <a:off x="914400" y="3305175"/>
            <a:ext cx="7210425" cy="8858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609600"/>
            <a:ext cx="8001000" cy="762000"/>
          </a:xfrm>
        </p:spPr>
        <p:txBody>
          <a:bodyPr/>
          <a:lstStyle/>
          <a:p>
            <a:pPr algn="l"/>
            <a:r>
              <a:rPr lang="en-US" sz="4000">
                <a:solidFill>
                  <a:schemeClr val="bg1"/>
                </a:solidFill>
                <a:latin typeface="Calibri" pitchFamily="34" charset="0"/>
                <a:cs typeface="Calibri" pitchFamily="34" charset="0"/>
              </a:rPr>
              <a:t>Applications and Causality</a:t>
            </a:r>
          </a:p>
        </p:txBody>
      </p:sp>
      <p:sp>
        <p:nvSpPr>
          <p:cNvPr id="16387" name="TextBox 2"/>
          <p:cNvSpPr txBox="1">
            <a:spLocks noChangeArrowheads="1"/>
          </p:cNvSpPr>
          <p:nvPr/>
        </p:nvSpPr>
        <p:spPr bwMode="auto">
          <a:xfrm>
            <a:off x="0" y="1349375"/>
            <a:ext cx="9144000" cy="5508625"/>
          </a:xfrm>
          <a:prstGeom prst="rect">
            <a:avLst/>
          </a:prstGeom>
          <a:noFill/>
          <a:ln w="9525">
            <a:noFill/>
            <a:miter lim="800000"/>
            <a:headEnd/>
            <a:tailEnd/>
          </a:ln>
        </p:spPr>
        <p:txBody>
          <a:bodyPr>
            <a:spAutoFit/>
          </a:bodyPr>
          <a:lstStyle/>
          <a:p>
            <a:pPr marL="457200" indent="-457200">
              <a:buFont typeface="Arial" charset="0"/>
              <a:buChar char="•"/>
            </a:pPr>
            <a:r>
              <a:rPr lang="en-US" sz="2200">
                <a:latin typeface="Calibri" pitchFamily="34" charset="0"/>
                <a:cs typeface="Calibri" pitchFamily="34" charset="0"/>
              </a:rPr>
              <a:t>In practice, t-tests typically replace z-tests, for all sample sizes.</a:t>
            </a:r>
          </a:p>
          <a:p>
            <a:pPr marL="457200" indent="-457200">
              <a:buFont typeface="Arial" charset="0"/>
              <a:buChar char="•"/>
            </a:pPr>
            <a:r>
              <a:rPr lang="en-US" sz="2200">
                <a:latin typeface="Calibri" pitchFamily="34" charset="0"/>
                <a:cs typeface="Calibri" pitchFamily="34" charset="0"/>
              </a:rPr>
              <a:t>T-tests are often used in </a:t>
            </a:r>
            <a:r>
              <a:rPr lang="en-US" sz="2200" i="1">
                <a:latin typeface="Calibri" pitchFamily="34" charset="0"/>
                <a:cs typeface="Calibri" pitchFamily="34" charset="0"/>
              </a:rPr>
              <a:t>correlational</a:t>
            </a:r>
            <a:r>
              <a:rPr lang="en-US" sz="2200">
                <a:latin typeface="Calibri" pitchFamily="34" charset="0"/>
                <a:cs typeface="Calibri" pitchFamily="34" charset="0"/>
              </a:rPr>
              <a:t> or </a:t>
            </a:r>
            <a:r>
              <a:rPr lang="en-US" sz="2200" i="1">
                <a:latin typeface="Calibri" pitchFamily="34" charset="0"/>
                <a:cs typeface="Calibri" pitchFamily="34" charset="0"/>
              </a:rPr>
              <a:t>observational</a:t>
            </a:r>
            <a:r>
              <a:rPr lang="en-US" sz="2200">
                <a:latin typeface="Calibri" pitchFamily="34" charset="0"/>
                <a:cs typeface="Calibri" pitchFamily="34" charset="0"/>
              </a:rPr>
              <a:t> studies, but shouldn’t be used to determine causality.</a:t>
            </a:r>
          </a:p>
          <a:p>
            <a:pPr marL="457200" indent="-457200">
              <a:buFont typeface="Arial" charset="0"/>
              <a:buChar char="•"/>
            </a:pPr>
            <a:r>
              <a:rPr lang="en-US" sz="2200">
                <a:latin typeface="Calibri" pitchFamily="34" charset="0"/>
                <a:cs typeface="Calibri" pitchFamily="34" charset="0"/>
              </a:rPr>
              <a:t>Researchers might use the t-test to compare the treatment and control groups in an experiment, to see if the treatment </a:t>
            </a:r>
            <a:r>
              <a:rPr lang="en-US" sz="2200" i="1">
                <a:latin typeface="Calibri" pitchFamily="34" charset="0"/>
                <a:cs typeface="Calibri" pitchFamily="34" charset="0"/>
              </a:rPr>
              <a:t>is associated </a:t>
            </a:r>
            <a:r>
              <a:rPr lang="en-US" sz="2200">
                <a:latin typeface="Calibri" pitchFamily="34" charset="0"/>
                <a:cs typeface="Calibri" pitchFamily="34" charset="0"/>
              </a:rPr>
              <a:t>with a better mean outcome (e.g., experimental group has lower distress, lower illness duration, etc.)	</a:t>
            </a:r>
          </a:p>
          <a:p>
            <a:pPr marL="914400" lvl="1" indent="-457200">
              <a:buFont typeface="Arial" charset="0"/>
              <a:buChar char="•"/>
            </a:pPr>
            <a:r>
              <a:rPr lang="en-US" sz="2200">
                <a:latin typeface="Calibri" pitchFamily="34" charset="0"/>
                <a:cs typeface="Calibri" pitchFamily="34" charset="0"/>
              </a:rPr>
              <a:t>It’s important to note here that if the treatment group had a significantly better outcome than the control group, it doesn’t necessarily mean that the treatment </a:t>
            </a:r>
            <a:r>
              <a:rPr lang="en-US" sz="2200" i="1">
                <a:latin typeface="Calibri" pitchFamily="34" charset="0"/>
                <a:cs typeface="Calibri" pitchFamily="34" charset="0"/>
              </a:rPr>
              <a:t>caused</a:t>
            </a:r>
            <a:r>
              <a:rPr lang="en-US" sz="2200">
                <a:latin typeface="Calibri" pitchFamily="34" charset="0"/>
                <a:cs typeface="Calibri" pitchFamily="34" charset="0"/>
              </a:rPr>
              <a:t> the better outcome.</a:t>
            </a:r>
          </a:p>
          <a:p>
            <a:pPr marL="914400" lvl="1" indent="-457200">
              <a:buFont typeface="Arial" charset="0"/>
              <a:buChar char="•"/>
            </a:pPr>
            <a:r>
              <a:rPr lang="en-US" sz="2200">
                <a:latin typeface="Calibri" pitchFamily="34" charset="0"/>
                <a:cs typeface="Calibri" pitchFamily="34" charset="0"/>
              </a:rPr>
              <a:t>You could say that the treatment is </a:t>
            </a:r>
            <a:r>
              <a:rPr lang="en-US" sz="2200" i="1">
                <a:latin typeface="Calibri" pitchFamily="34" charset="0"/>
                <a:cs typeface="Calibri" pitchFamily="34" charset="0"/>
              </a:rPr>
              <a:t>associated</a:t>
            </a:r>
            <a:r>
              <a:rPr lang="en-US" sz="2200">
                <a:latin typeface="Calibri" pitchFamily="34" charset="0"/>
                <a:cs typeface="Calibri" pitchFamily="34" charset="0"/>
              </a:rPr>
              <a:t> with a better outcome. </a:t>
            </a:r>
          </a:p>
          <a:p>
            <a:pPr marL="914400" lvl="1" indent="-457200">
              <a:buFont typeface="Arial" charset="0"/>
              <a:buChar char="•"/>
            </a:pPr>
            <a:r>
              <a:rPr lang="en-US" sz="2200">
                <a:latin typeface="Calibri" pitchFamily="34" charset="0"/>
                <a:cs typeface="Calibri" pitchFamily="34" charset="0"/>
              </a:rPr>
              <a:t>Determining causality is difficult, and requires temporal precedence (cause must come before effect), and certain experimental designs and analytic methods that are beyond the scope of this course.</a:t>
            </a:r>
          </a:p>
          <a:p>
            <a:pPr marL="914400" lvl="1" indent="-457200">
              <a:buFont typeface="Arial" charset="0"/>
              <a:buChar char="•"/>
            </a:pPr>
            <a:r>
              <a:rPr lang="en-US" sz="2200">
                <a:latin typeface="Calibri" pitchFamily="34" charset="0"/>
                <a:cs typeface="Calibri" pitchFamily="34" charset="0"/>
              </a:rPr>
              <a:t>All the other methods we’ll cover in this course also should not be used to make causal statements.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609600"/>
            <a:ext cx="8077200" cy="762000"/>
          </a:xfrm>
        </p:spPr>
        <p:txBody>
          <a:bodyPr/>
          <a:lstStyle/>
          <a:p>
            <a:pPr algn="l"/>
            <a:r>
              <a:rPr lang="en-US" sz="3600">
                <a:solidFill>
                  <a:schemeClr val="bg1"/>
                </a:solidFill>
                <a:latin typeface="Calibri" pitchFamily="34" charset="0"/>
                <a:cs typeface="Calibri" pitchFamily="34" charset="0"/>
              </a:rPr>
              <a:t>Paired t-tests</a:t>
            </a:r>
          </a:p>
        </p:txBody>
      </p:sp>
      <p:sp>
        <p:nvSpPr>
          <p:cNvPr id="4" name="TextBox 3"/>
          <p:cNvSpPr txBox="1"/>
          <p:nvPr/>
        </p:nvSpPr>
        <p:spPr>
          <a:xfrm>
            <a:off x="228600" y="1518821"/>
            <a:ext cx="4419600" cy="4524315"/>
          </a:xfrm>
          <a:prstGeom prst="rect">
            <a:avLst/>
          </a:prstGeom>
          <a:noFill/>
        </p:spPr>
        <p:txBody>
          <a:bodyPr wrap="square" rtlCol="0">
            <a:spAutoFit/>
          </a:bodyPr>
          <a:lstStyle/>
          <a:p>
            <a:r>
              <a:rPr lang="en-US" dirty="0">
                <a:latin typeface="Calibri" pitchFamily="34" charset="0"/>
                <a:cs typeface="Calibri" pitchFamily="34" charset="0"/>
              </a:rPr>
              <a:t>Assume you have a situation where you have two observations for each individual (e.g., HSCL-25 stress levels before and after treatment; two tests scores, etc). </a:t>
            </a:r>
          </a:p>
          <a:p>
            <a:endParaRPr lang="en-US" dirty="0">
              <a:latin typeface="Calibri" pitchFamily="34" charset="0"/>
              <a:cs typeface="Calibri" pitchFamily="34" charset="0"/>
            </a:endParaRPr>
          </a:p>
          <a:p>
            <a:r>
              <a:rPr lang="en-US" dirty="0">
                <a:latin typeface="Calibri" pitchFamily="34" charset="0"/>
                <a:cs typeface="Calibri" pitchFamily="34" charset="0"/>
              </a:rPr>
              <a:t>These are no longer independent samples. How would you test whether the mean HSCL-25 score before treatment (here, 1.78) is different from the mean HSCL-25 score after treatment (here, 1.70)</a:t>
            </a:r>
          </a:p>
        </p:txBody>
      </p:sp>
      <p:graphicFrame>
        <p:nvGraphicFramePr>
          <p:cNvPr id="7" name="Table 6"/>
          <p:cNvGraphicFramePr>
            <a:graphicFrameLocks noGrp="1"/>
          </p:cNvGraphicFramePr>
          <p:nvPr/>
        </p:nvGraphicFramePr>
        <p:xfrm>
          <a:off x="5105400" y="1600200"/>
          <a:ext cx="3158748" cy="4063996"/>
        </p:xfrm>
        <a:graphic>
          <a:graphicData uri="http://schemas.openxmlformats.org/drawingml/2006/table">
            <a:tbl>
              <a:tblPr/>
              <a:tblGrid>
                <a:gridCol w="710504">
                  <a:extLst>
                    <a:ext uri="{9D8B030D-6E8A-4147-A177-3AD203B41FA5}">
                      <a16:colId xmlns:a16="http://schemas.microsoft.com/office/drawing/2014/main" val="20000"/>
                    </a:ext>
                  </a:extLst>
                </a:gridCol>
                <a:gridCol w="1224122">
                  <a:extLst>
                    <a:ext uri="{9D8B030D-6E8A-4147-A177-3AD203B41FA5}">
                      <a16:colId xmlns:a16="http://schemas.microsoft.com/office/drawing/2014/main" val="20001"/>
                    </a:ext>
                  </a:extLst>
                </a:gridCol>
                <a:gridCol w="1224122">
                  <a:extLst>
                    <a:ext uri="{9D8B030D-6E8A-4147-A177-3AD203B41FA5}">
                      <a16:colId xmlns:a16="http://schemas.microsoft.com/office/drawing/2014/main" val="20002"/>
                    </a:ext>
                  </a:extLst>
                </a:gridCol>
              </a:tblGrid>
              <a:tr h="808948">
                <a:tc>
                  <a:txBody>
                    <a:bodyPr/>
                    <a:lstStyle/>
                    <a:p>
                      <a:pPr algn="ctr" fontAlgn="ctr"/>
                      <a:r>
                        <a:rPr lang="en-US" sz="1600" b="0" i="0" u="none" strike="noStrike">
                          <a:solidFill>
                            <a:srgbClr val="000000"/>
                          </a:solidFill>
                          <a:latin typeface="Calibri"/>
                        </a:rPr>
                        <a:t>Subject</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HSCL-25 Score Before Treatment</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HSCL-25 Score After Treatment</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9649">
                <a:tc>
                  <a:txBody>
                    <a:bodyPr/>
                    <a:lstStyle/>
                    <a:p>
                      <a:pPr algn="ctr" fontAlgn="ctr"/>
                      <a:r>
                        <a:rPr lang="en-US" sz="1600" b="0" i="0" u="none" strike="noStrike">
                          <a:solidFill>
                            <a:srgbClr val="000000"/>
                          </a:solidFill>
                          <a:latin typeface="Calibri"/>
                        </a:rPr>
                        <a:t>1</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1.52</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9649">
                <a:tc>
                  <a:txBody>
                    <a:bodyPr/>
                    <a:lstStyle/>
                    <a:p>
                      <a:pPr algn="ctr" fontAlgn="ctr"/>
                      <a:r>
                        <a:rPr lang="en-US" sz="1600" b="0" i="0" u="none" strike="noStrike">
                          <a:solidFill>
                            <a:srgbClr val="000000"/>
                          </a:solidFill>
                          <a:latin typeface="Calibri"/>
                        </a:rPr>
                        <a:t>2</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2.23</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2.24</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9649">
                <a:tc>
                  <a:txBody>
                    <a:bodyPr/>
                    <a:lstStyle/>
                    <a:p>
                      <a:pPr algn="ctr" fontAlgn="ctr"/>
                      <a:r>
                        <a:rPr lang="en-US" sz="1600" b="0" i="0" u="none" strike="noStrike">
                          <a:solidFill>
                            <a:srgbClr val="000000"/>
                          </a:solidFill>
                          <a:latin typeface="Calibri"/>
                        </a:rPr>
                        <a:t>3</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1.43</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1.38</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9649">
                <a:tc>
                  <a:txBody>
                    <a:bodyPr/>
                    <a:lstStyle/>
                    <a:p>
                      <a:pPr algn="ctr" fontAlgn="ctr"/>
                      <a:r>
                        <a:rPr lang="en-US" sz="1600" b="0" i="0" u="none" strike="noStrike">
                          <a:solidFill>
                            <a:srgbClr val="000000"/>
                          </a:solidFill>
                          <a:latin typeface="Calibri"/>
                        </a:rPr>
                        <a:t>4</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1.75</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9649">
                <a:tc>
                  <a:txBody>
                    <a:bodyPr/>
                    <a:lstStyle/>
                    <a:p>
                      <a:pPr algn="ctr" fontAlgn="ctr"/>
                      <a:r>
                        <a:rPr lang="en-US" sz="1600" b="0" i="0" u="none" strike="noStrike">
                          <a:solidFill>
                            <a:srgbClr val="000000"/>
                          </a:solidFill>
                          <a:latin typeface="Calibri"/>
                        </a:rPr>
                        <a:t>5</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9649">
                <a:tc>
                  <a:txBody>
                    <a:bodyPr/>
                    <a:lstStyle/>
                    <a:p>
                      <a:pPr algn="ctr" fontAlgn="ctr"/>
                      <a:r>
                        <a:rPr lang="en-US" sz="1600" b="0" i="0" u="none" strike="noStrike">
                          <a:solidFill>
                            <a:srgbClr val="000000"/>
                          </a:solidFill>
                          <a:latin typeface="Calibri"/>
                        </a:rPr>
                        <a:t>6</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1.29</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1.34</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9649">
                <a:tc>
                  <a:txBody>
                    <a:bodyPr/>
                    <a:lstStyle/>
                    <a:p>
                      <a:pPr algn="ctr" fontAlgn="ctr"/>
                      <a:r>
                        <a:rPr lang="en-US" sz="1600" b="0" i="0" u="none" strike="noStrike">
                          <a:solidFill>
                            <a:srgbClr val="000000"/>
                          </a:solidFill>
                          <a:latin typeface="Calibri"/>
                        </a:rPr>
                        <a:t>7</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1.85</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1.43</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9649">
                <a:tc>
                  <a:txBody>
                    <a:bodyPr/>
                    <a:lstStyle/>
                    <a:p>
                      <a:pPr algn="ctr" fontAlgn="ctr"/>
                      <a:r>
                        <a:rPr lang="en-US" sz="1600" b="0" i="0" u="none" strike="noStrike">
                          <a:solidFill>
                            <a:srgbClr val="000000"/>
                          </a:solidFill>
                          <a:latin typeface="Calibri"/>
                        </a:rPr>
                        <a:t>8</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1.67</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1.70</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9649">
                <a:tc>
                  <a:txBody>
                    <a:bodyPr/>
                    <a:lstStyle/>
                    <a:p>
                      <a:pPr algn="ctr" fontAlgn="ctr"/>
                      <a:r>
                        <a:rPr lang="en-US" sz="1600" b="0" i="0" u="none" strike="noStrike">
                          <a:solidFill>
                            <a:srgbClr val="000000"/>
                          </a:solidFill>
                          <a:latin typeface="Calibri"/>
                        </a:rPr>
                        <a:t>9</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1.89</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1.99</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6069">
                <a:tc>
                  <a:txBody>
                    <a:bodyPr/>
                    <a:lstStyle/>
                    <a:p>
                      <a:pPr algn="ctr" fontAlgn="ctr"/>
                      <a:r>
                        <a:rPr lang="en-US" sz="1600" b="0" i="0" u="none" strike="noStrike">
                          <a:solidFill>
                            <a:srgbClr val="000000"/>
                          </a:solidFill>
                          <a:latin typeface="Calibri"/>
                        </a:rPr>
                        <a:t>10</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2.00</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1.88</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6069">
                <a:tc>
                  <a:txBody>
                    <a:bodyPr/>
                    <a:lstStyle/>
                    <a:p>
                      <a:pPr algn="ctr" fontAlgn="ctr"/>
                      <a:r>
                        <a:rPr lang="en-US" sz="1600" b="0" i="0" u="none" strike="noStrike">
                          <a:solidFill>
                            <a:srgbClr val="000000"/>
                          </a:solidFill>
                          <a:latin typeface="Calibri"/>
                        </a:rPr>
                        <a:t>Mean</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1.70</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6069">
                <a:tc>
                  <a:txBody>
                    <a:bodyPr/>
                    <a:lstStyle/>
                    <a:p>
                      <a:pPr algn="ctr" fontAlgn="ctr"/>
                      <a:r>
                        <a:rPr lang="en-US" sz="1600" b="0" i="0" u="none" strike="noStrike">
                          <a:solidFill>
                            <a:srgbClr val="000000"/>
                          </a:solidFill>
                          <a:latin typeface="Calibri"/>
                        </a:rPr>
                        <a:t>SD</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0.27</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0.29</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381000" y="609600"/>
            <a:ext cx="8077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chemeClr val="bg1"/>
                </a:solidFill>
                <a:effectLst/>
                <a:uLnTx/>
                <a:uFillTx/>
                <a:latin typeface="Calibri" pitchFamily="34" charset="0"/>
                <a:ea typeface="+mj-ea"/>
                <a:cs typeface="Calibri" pitchFamily="34" charset="0"/>
              </a:rPr>
              <a:t>Just</a:t>
            </a:r>
            <a:r>
              <a:rPr kumimoji="0" lang="en-US" sz="3600" b="0" i="0" u="none" strike="noStrike" kern="0" cap="none" spc="0" normalizeH="0" noProof="0" dirty="0">
                <a:ln>
                  <a:noFill/>
                </a:ln>
                <a:solidFill>
                  <a:schemeClr val="bg1"/>
                </a:solidFill>
                <a:effectLst/>
                <a:uLnTx/>
                <a:uFillTx/>
                <a:latin typeface="Calibri" pitchFamily="34" charset="0"/>
                <a:ea typeface="+mj-ea"/>
                <a:cs typeface="Calibri" pitchFamily="34" charset="0"/>
              </a:rPr>
              <a:t> Take the Difference…</a:t>
            </a:r>
            <a:endParaRPr kumimoji="0" lang="en-US" sz="3600" b="0" i="0" u="none" strike="noStrike" kern="0" cap="none" spc="0" normalizeH="0" baseline="0" noProof="0" dirty="0">
              <a:ln>
                <a:noFill/>
              </a:ln>
              <a:solidFill>
                <a:schemeClr val="bg1"/>
              </a:solidFill>
              <a:effectLst/>
              <a:uLnTx/>
              <a:uFillTx/>
              <a:latin typeface="Calibri" pitchFamily="34" charset="0"/>
              <a:ea typeface="+mj-ea"/>
              <a:cs typeface="Calibri" pitchFamily="34" charset="0"/>
            </a:endParaRPr>
          </a:p>
        </p:txBody>
      </p:sp>
      <p:graphicFrame>
        <p:nvGraphicFramePr>
          <p:cNvPr id="4" name="Table 3"/>
          <p:cNvGraphicFramePr>
            <a:graphicFrameLocks noGrp="1"/>
          </p:cNvGraphicFramePr>
          <p:nvPr/>
        </p:nvGraphicFramePr>
        <p:xfrm>
          <a:off x="457200" y="1600200"/>
          <a:ext cx="4126061" cy="4063999"/>
        </p:xfrm>
        <a:graphic>
          <a:graphicData uri="http://schemas.openxmlformats.org/drawingml/2006/table">
            <a:tbl>
              <a:tblPr/>
              <a:tblGrid>
                <a:gridCol w="710504">
                  <a:extLst>
                    <a:ext uri="{9D8B030D-6E8A-4147-A177-3AD203B41FA5}">
                      <a16:colId xmlns:a16="http://schemas.microsoft.com/office/drawing/2014/main" val="20000"/>
                    </a:ext>
                  </a:extLst>
                </a:gridCol>
                <a:gridCol w="1224122">
                  <a:extLst>
                    <a:ext uri="{9D8B030D-6E8A-4147-A177-3AD203B41FA5}">
                      <a16:colId xmlns:a16="http://schemas.microsoft.com/office/drawing/2014/main" val="20001"/>
                    </a:ext>
                  </a:extLst>
                </a:gridCol>
                <a:gridCol w="1224122">
                  <a:extLst>
                    <a:ext uri="{9D8B030D-6E8A-4147-A177-3AD203B41FA5}">
                      <a16:colId xmlns:a16="http://schemas.microsoft.com/office/drawing/2014/main" val="20002"/>
                    </a:ext>
                  </a:extLst>
                </a:gridCol>
                <a:gridCol w="967313">
                  <a:extLst>
                    <a:ext uri="{9D8B030D-6E8A-4147-A177-3AD203B41FA5}">
                      <a16:colId xmlns:a16="http://schemas.microsoft.com/office/drawing/2014/main" val="20003"/>
                    </a:ext>
                  </a:extLst>
                </a:gridCol>
              </a:tblGrid>
              <a:tr h="808948">
                <a:tc>
                  <a:txBody>
                    <a:bodyPr/>
                    <a:lstStyle/>
                    <a:p>
                      <a:pPr algn="ctr" fontAlgn="ctr"/>
                      <a:r>
                        <a:rPr lang="en-US" sz="1600" b="0" i="0" u="none" strike="noStrike" dirty="0">
                          <a:solidFill>
                            <a:srgbClr val="000000"/>
                          </a:solidFill>
                          <a:latin typeface="Calibri"/>
                        </a:rPr>
                        <a:t>Subject</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HSCL-25 Score Before Treatment</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HSCL-25 Score After Treatment</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Difference (After - Before)</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9649">
                <a:tc>
                  <a:txBody>
                    <a:bodyPr/>
                    <a:lstStyle/>
                    <a:p>
                      <a:pPr algn="ctr" fontAlgn="ctr"/>
                      <a:r>
                        <a:rPr lang="en-US" sz="1600" b="0" i="0" u="none" strike="noStrike">
                          <a:solidFill>
                            <a:srgbClr val="000000"/>
                          </a:solidFill>
                          <a:latin typeface="Calibri"/>
                        </a:rPr>
                        <a:t>1</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1.52</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-0.26</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9649">
                <a:tc>
                  <a:txBody>
                    <a:bodyPr/>
                    <a:lstStyle/>
                    <a:p>
                      <a:pPr algn="ctr" fontAlgn="ctr"/>
                      <a:r>
                        <a:rPr lang="en-US" sz="1600" b="0" i="0" u="none" strike="noStrike">
                          <a:solidFill>
                            <a:srgbClr val="000000"/>
                          </a:solidFill>
                          <a:latin typeface="Calibri"/>
                        </a:rPr>
                        <a:t>2</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2.23</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2.24</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0.01</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9649">
                <a:tc>
                  <a:txBody>
                    <a:bodyPr/>
                    <a:lstStyle/>
                    <a:p>
                      <a:pPr algn="ctr" fontAlgn="ctr"/>
                      <a:r>
                        <a:rPr lang="en-US" sz="1600" b="0" i="0" u="none" strike="noStrike">
                          <a:solidFill>
                            <a:srgbClr val="000000"/>
                          </a:solidFill>
                          <a:latin typeface="Calibri"/>
                        </a:rPr>
                        <a:t>3</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1.43</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1.38</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-0.05</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9649">
                <a:tc>
                  <a:txBody>
                    <a:bodyPr/>
                    <a:lstStyle/>
                    <a:p>
                      <a:pPr algn="ctr" fontAlgn="ctr"/>
                      <a:r>
                        <a:rPr lang="en-US" sz="1600" b="0" i="0" u="none" strike="noStrike">
                          <a:solidFill>
                            <a:srgbClr val="000000"/>
                          </a:solidFill>
                          <a:latin typeface="Calibri"/>
                        </a:rPr>
                        <a:t>4</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1.75</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-0.13</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9649">
                <a:tc>
                  <a:txBody>
                    <a:bodyPr/>
                    <a:lstStyle/>
                    <a:p>
                      <a:pPr algn="ctr" fontAlgn="ctr"/>
                      <a:r>
                        <a:rPr lang="en-US" sz="1600" b="0" i="0" u="none" strike="noStrike">
                          <a:solidFill>
                            <a:srgbClr val="000000"/>
                          </a:solidFill>
                          <a:latin typeface="Calibri"/>
                        </a:rPr>
                        <a:t>5</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0.00</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9649">
                <a:tc>
                  <a:txBody>
                    <a:bodyPr/>
                    <a:lstStyle/>
                    <a:p>
                      <a:pPr algn="ctr" fontAlgn="ctr"/>
                      <a:r>
                        <a:rPr lang="en-US" sz="1600" b="0" i="0" u="none" strike="noStrike">
                          <a:solidFill>
                            <a:srgbClr val="000000"/>
                          </a:solidFill>
                          <a:latin typeface="Calibri"/>
                        </a:rPr>
                        <a:t>6</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1.29</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1.34</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0.05</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9649">
                <a:tc>
                  <a:txBody>
                    <a:bodyPr/>
                    <a:lstStyle/>
                    <a:p>
                      <a:pPr algn="ctr" fontAlgn="ctr"/>
                      <a:r>
                        <a:rPr lang="en-US" sz="1600" b="0" i="0" u="none" strike="noStrike">
                          <a:solidFill>
                            <a:srgbClr val="000000"/>
                          </a:solidFill>
                          <a:latin typeface="Calibri"/>
                        </a:rPr>
                        <a:t>7</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1.85</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1.43</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-0.42</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9649">
                <a:tc>
                  <a:txBody>
                    <a:bodyPr/>
                    <a:lstStyle/>
                    <a:p>
                      <a:pPr algn="ctr" fontAlgn="ctr"/>
                      <a:r>
                        <a:rPr lang="en-US" sz="1600" b="0" i="0" u="none" strike="noStrike">
                          <a:solidFill>
                            <a:srgbClr val="000000"/>
                          </a:solidFill>
                          <a:latin typeface="Calibri"/>
                        </a:rPr>
                        <a:t>8</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1.67</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1.70</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0.03</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9649">
                <a:tc>
                  <a:txBody>
                    <a:bodyPr/>
                    <a:lstStyle/>
                    <a:p>
                      <a:pPr algn="ctr" fontAlgn="ctr"/>
                      <a:r>
                        <a:rPr lang="en-US" sz="1600" b="0" i="0" u="none" strike="noStrike">
                          <a:solidFill>
                            <a:srgbClr val="000000"/>
                          </a:solidFill>
                          <a:latin typeface="Calibri"/>
                        </a:rPr>
                        <a:t>9</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1.89</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1.99</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0.10</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6070">
                <a:tc>
                  <a:txBody>
                    <a:bodyPr/>
                    <a:lstStyle/>
                    <a:p>
                      <a:pPr algn="ctr" fontAlgn="ctr"/>
                      <a:r>
                        <a:rPr lang="en-US" sz="1600" b="0" i="0" u="none" strike="noStrike">
                          <a:solidFill>
                            <a:srgbClr val="000000"/>
                          </a:solidFill>
                          <a:latin typeface="Calibri"/>
                        </a:rPr>
                        <a:t>10</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2.00</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1.88</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-0.12</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6070">
                <a:tc>
                  <a:txBody>
                    <a:bodyPr/>
                    <a:lstStyle/>
                    <a:p>
                      <a:pPr algn="ctr" fontAlgn="ctr"/>
                      <a:r>
                        <a:rPr lang="en-US" sz="1600" b="0" i="0" u="none" strike="noStrike">
                          <a:solidFill>
                            <a:srgbClr val="000000"/>
                          </a:solidFill>
                          <a:latin typeface="Calibri"/>
                        </a:rPr>
                        <a:t>Mean</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1.78</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1.70</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-0.08</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6070">
                <a:tc>
                  <a:txBody>
                    <a:bodyPr/>
                    <a:lstStyle/>
                    <a:p>
                      <a:pPr algn="ctr" fontAlgn="ctr"/>
                      <a:r>
                        <a:rPr lang="en-US" sz="1600" b="0" i="0" u="none" strike="noStrike">
                          <a:solidFill>
                            <a:srgbClr val="000000"/>
                          </a:solidFill>
                          <a:latin typeface="Calibri"/>
                        </a:rPr>
                        <a:t>SD</a:t>
                      </a:r>
                    </a:p>
                  </a:txBody>
                  <a:tcPr marL="6420" marR="6420" marT="64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0.27</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0.29</a:t>
                      </a:r>
                    </a:p>
                  </a:txBody>
                  <a:tcPr marL="6420" marR="6420" marT="64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0.16</a:t>
                      </a:r>
                    </a:p>
                  </a:txBody>
                  <a:tcPr marL="6420" marR="6420" marT="64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TextBox 4"/>
          <p:cNvSpPr txBox="1"/>
          <p:nvPr/>
        </p:nvSpPr>
        <p:spPr>
          <a:xfrm>
            <a:off x="4800600" y="1524000"/>
            <a:ext cx="4343400" cy="5324535"/>
          </a:xfrm>
          <a:prstGeom prst="rect">
            <a:avLst/>
          </a:prstGeom>
          <a:noFill/>
        </p:spPr>
        <p:txBody>
          <a:bodyPr wrap="square" rtlCol="0">
            <a:spAutoFit/>
          </a:bodyPr>
          <a:lstStyle/>
          <a:p>
            <a:pPr marL="457200" indent="-457200">
              <a:buFont typeface="Arial" pitchFamily="34" charset="0"/>
              <a:buChar char="•"/>
            </a:pPr>
            <a:r>
              <a:rPr lang="en-US" sz="2000" dirty="0">
                <a:latin typeface="Calibri" pitchFamily="34" charset="0"/>
                <a:cs typeface="Calibri" pitchFamily="34" charset="0"/>
              </a:rPr>
              <a:t>Subtract the ‘After’ score from the ‘Before’ score to get the difference in HSCL-25 scores (i.e., decrease in symptoms). </a:t>
            </a:r>
          </a:p>
          <a:p>
            <a:pPr marL="457200" indent="-457200">
              <a:buFont typeface="Arial" pitchFamily="34" charset="0"/>
              <a:buChar char="•"/>
            </a:pPr>
            <a:r>
              <a:rPr lang="en-US" sz="2000" dirty="0">
                <a:latin typeface="Calibri" pitchFamily="34" charset="0"/>
                <a:cs typeface="Calibri" pitchFamily="34" charset="0"/>
              </a:rPr>
              <a:t>Calculate the mean and </a:t>
            </a:r>
            <a:r>
              <a:rPr lang="en-US" sz="2000" dirty="0" err="1">
                <a:latin typeface="Calibri" pitchFamily="34" charset="0"/>
                <a:cs typeface="Calibri" pitchFamily="34" charset="0"/>
              </a:rPr>
              <a:t>s.d</a:t>
            </a:r>
            <a:r>
              <a:rPr lang="en-US" sz="2000" dirty="0">
                <a:latin typeface="Calibri" pitchFamily="34" charset="0"/>
                <a:cs typeface="Calibri" pitchFamily="34" charset="0"/>
              </a:rPr>
              <a:t>. of the difference. </a:t>
            </a:r>
          </a:p>
          <a:p>
            <a:pPr marL="914400" lvl="1" indent="-457200">
              <a:buFont typeface="Arial" pitchFamily="34" charset="0"/>
              <a:buChar char="•"/>
            </a:pPr>
            <a:r>
              <a:rPr lang="en-US" sz="2000" dirty="0">
                <a:latin typeface="Calibri" pitchFamily="34" charset="0"/>
                <a:cs typeface="Calibri" pitchFamily="34" charset="0"/>
              </a:rPr>
              <a:t>If there is no change, we expect the mean of the difference to not be significantly different from 0. </a:t>
            </a:r>
          </a:p>
          <a:p>
            <a:pPr marL="914400" lvl="1" indent="-457200">
              <a:buFont typeface="Arial" pitchFamily="34" charset="0"/>
              <a:buChar char="•"/>
            </a:pPr>
            <a:r>
              <a:rPr lang="en-US" sz="2000" dirty="0">
                <a:latin typeface="Calibri" pitchFamily="34" charset="0"/>
                <a:cs typeface="Calibri" pitchFamily="34" charset="0"/>
              </a:rPr>
              <a:t>If there is change, then we expect the mean difference to be significantly different from 0. </a:t>
            </a:r>
          </a:p>
          <a:p>
            <a:pPr marL="457200" indent="-457200">
              <a:buFont typeface="Arial" pitchFamily="34" charset="0"/>
              <a:buChar char="•"/>
            </a:pPr>
            <a:r>
              <a:rPr lang="en-US" sz="2000" dirty="0">
                <a:latin typeface="Calibri" pitchFamily="34" charset="0"/>
                <a:cs typeface="Calibri" pitchFamily="34" charset="0"/>
              </a:rPr>
              <a:t>So this reduces to a 1 sample hypothesis test!</a:t>
            </a:r>
          </a:p>
          <a:p>
            <a:pPr marL="914400" lvl="1" indent="-457200">
              <a:buFont typeface="Arial" pitchFamily="34" charset="0"/>
              <a:buChar char="•"/>
            </a:pPr>
            <a:r>
              <a:rPr lang="en-US" sz="2000" dirty="0">
                <a:latin typeface="Calibri" pitchFamily="34" charset="0"/>
                <a:cs typeface="Calibri" pitchFamily="34" charset="0"/>
              </a:rPr>
              <a:t> H</a:t>
            </a:r>
            <a:r>
              <a:rPr lang="en-US" sz="1100" dirty="0">
                <a:latin typeface="Calibri" pitchFamily="34" charset="0"/>
                <a:cs typeface="Calibri" pitchFamily="34" charset="0"/>
              </a:rPr>
              <a:t>0</a:t>
            </a:r>
            <a:r>
              <a:rPr lang="en-US" sz="2000" dirty="0">
                <a:latin typeface="Calibri" pitchFamily="34" charset="0"/>
                <a:cs typeface="Calibri" pitchFamily="34" charset="0"/>
              </a:rPr>
              <a:t>: </a:t>
            </a:r>
            <a:r>
              <a:rPr lang="el-GR" sz="2000" dirty="0">
                <a:latin typeface="Calibri" pitchFamily="34" charset="0"/>
                <a:cs typeface="Calibri" pitchFamily="34" charset="0"/>
              </a:rPr>
              <a:t>μ</a:t>
            </a:r>
            <a:r>
              <a:rPr lang="en-US" sz="1000" dirty="0">
                <a:latin typeface="Calibri" pitchFamily="34" charset="0"/>
                <a:cs typeface="Calibri" pitchFamily="34" charset="0"/>
              </a:rPr>
              <a:t>Difference</a:t>
            </a:r>
            <a:r>
              <a:rPr lang="en-US" sz="900" dirty="0">
                <a:latin typeface="Calibri" pitchFamily="34" charset="0"/>
                <a:cs typeface="Calibri" pitchFamily="34" charset="0"/>
              </a:rPr>
              <a:t> </a:t>
            </a:r>
            <a:r>
              <a:rPr lang="en-US" sz="2000" dirty="0">
                <a:latin typeface="Calibri" pitchFamily="34" charset="0"/>
                <a:cs typeface="Calibri" pitchFamily="34" charset="0"/>
              </a:rPr>
              <a:t>= 0 vs. H</a:t>
            </a:r>
            <a:r>
              <a:rPr lang="en-US" sz="1100" dirty="0">
                <a:latin typeface="Calibri" pitchFamily="34" charset="0"/>
                <a:cs typeface="Calibri" pitchFamily="34" charset="0"/>
              </a:rPr>
              <a:t>a</a:t>
            </a:r>
            <a:r>
              <a:rPr lang="en-US" sz="2000" dirty="0">
                <a:latin typeface="Calibri" pitchFamily="34" charset="0"/>
                <a:cs typeface="Calibri" pitchFamily="34" charset="0"/>
              </a:rPr>
              <a:t>: </a:t>
            </a:r>
            <a:r>
              <a:rPr lang="el-GR" sz="2000" dirty="0">
                <a:latin typeface="Calibri" pitchFamily="34" charset="0"/>
                <a:cs typeface="Calibri" pitchFamily="34" charset="0"/>
              </a:rPr>
              <a:t>μ</a:t>
            </a:r>
            <a:r>
              <a:rPr lang="en-US" sz="1000" dirty="0">
                <a:latin typeface="Calibri" pitchFamily="34" charset="0"/>
                <a:cs typeface="Calibri" pitchFamily="34" charset="0"/>
              </a:rPr>
              <a:t>Difference</a:t>
            </a:r>
            <a:r>
              <a:rPr lang="en-US" sz="2000" dirty="0">
                <a:latin typeface="Calibri" pitchFamily="34" charset="0"/>
                <a:cs typeface="Calibri" pitchFamily="34" charset="0"/>
              </a:rPr>
              <a:t> ≠ 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077200" cy="762000"/>
          </a:xfrm>
        </p:spPr>
        <p:txBody>
          <a:bodyPr/>
          <a:lstStyle/>
          <a:p>
            <a:pPr algn="l"/>
            <a:r>
              <a:rPr lang="en-US" sz="3600" dirty="0">
                <a:solidFill>
                  <a:schemeClr val="bg1"/>
                </a:solidFill>
                <a:latin typeface="Calibri" pitchFamily="34" charset="0"/>
                <a:cs typeface="Calibri" pitchFamily="34" charset="0"/>
              </a:rPr>
              <a:t>Assumptions</a:t>
            </a:r>
          </a:p>
        </p:txBody>
      </p:sp>
      <p:pic>
        <p:nvPicPr>
          <p:cNvPr id="51202" name="Picture 2"/>
          <p:cNvPicPr>
            <a:picLocks noChangeAspect="1" noChangeArrowheads="1"/>
          </p:cNvPicPr>
          <p:nvPr/>
        </p:nvPicPr>
        <p:blipFill>
          <a:blip r:embed="rId2" cstate="print"/>
          <a:srcRect/>
          <a:stretch>
            <a:fillRect/>
          </a:stretch>
        </p:blipFill>
        <p:spPr bwMode="auto">
          <a:xfrm>
            <a:off x="123825" y="3124200"/>
            <a:ext cx="8896350" cy="18954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152400" y="1524000"/>
            <a:ext cx="8896350" cy="5219700"/>
          </a:xfrm>
          <a:prstGeom prst="rect">
            <a:avLst/>
          </a:prstGeom>
          <a:noFill/>
          <a:ln w="9525">
            <a:noFill/>
            <a:miter lim="800000"/>
            <a:headEnd/>
            <a:tailEnd/>
          </a:ln>
        </p:spPr>
      </p:pic>
      <p:sp>
        <p:nvSpPr>
          <p:cNvPr id="5" name="Title 1"/>
          <p:cNvSpPr>
            <a:spLocks noGrp="1"/>
          </p:cNvSpPr>
          <p:nvPr>
            <p:ph type="title"/>
          </p:nvPr>
        </p:nvSpPr>
        <p:spPr>
          <a:xfrm>
            <a:off x="381000" y="609600"/>
            <a:ext cx="8077200" cy="762000"/>
          </a:xfrm>
        </p:spPr>
        <p:txBody>
          <a:bodyPr/>
          <a:lstStyle/>
          <a:p>
            <a:pPr algn="l"/>
            <a:r>
              <a:rPr lang="en-US" sz="3600" dirty="0">
                <a:solidFill>
                  <a:schemeClr val="bg1"/>
                </a:solidFill>
                <a:latin typeface="Calibri" pitchFamily="34" charset="0"/>
                <a:cs typeface="Calibri" pitchFamily="34" charset="0"/>
              </a:rPr>
              <a:t>To State It Formally…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609600"/>
            <a:ext cx="8077200" cy="762000"/>
          </a:xfrm>
        </p:spPr>
        <p:txBody>
          <a:bodyPr/>
          <a:lstStyle/>
          <a:p>
            <a:pPr algn="l" eaLnBrk="1" hangingPunct="1"/>
            <a:r>
              <a:rPr lang="en-US" sz="3600">
                <a:solidFill>
                  <a:schemeClr val="bg1"/>
                </a:solidFill>
                <a:latin typeface="Calibri" pitchFamily="34" charset="0"/>
                <a:cs typeface="Calibri" pitchFamily="34" charset="0"/>
              </a:rPr>
              <a:t>Inference About Two Samples</a:t>
            </a:r>
          </a:p>
        </p:txBody>
      </p:sp>
      <p:sp>
        <p:nvSpPr>
          <p:cNvPr id="3" name="TextBox 2"/>
          <p:cNvSpPr txBox="1"/>
          <p:nvPr/>
        </p:nvSpPr>
        <p:spPr>
          <a:xfrm>
            <a:off x="0" y="1371600"/>
            <a:ext cx="9144000" cy="5262563"/>
          </a:xfrm>
          <a:prstGeom prst="rect">
            <a:avLst/>
          </a:prstGeom>
          <a:noFill/>
        </p:spPr>
        <p:txBody>
          <a:bodyPr>
            <a:spAutoFit/>
          </a:bodyPr>
          <a:lstStyle/>
          <a:p>
            <a:pPr>
              <a:defRPr/>
            </a:pPr>
            <a:r>
              <a:rPr lang="en-US" dirty="0">
                <a:latin typeface="Calibri" pitchFamily="34" charset="0"/>
                <a:cs typeface="Calibri" pitchFamily="34" charset="0"/>
              </a:rPr>
              <a:t>In earlier lectures, we assumed that we only had a single sample, and tried to make inferences about population parameters using corresponding sample statistics. E.g.:</a:t>
            </a:r>
          </a:p>
          <a:p>
            <a:pPr>
              <a:defRPr/>
            </a:pPr>
            <a:endParaRPr lang="en-US" sz="1200" dirty="0">
              <a:latin typeface="Calibri" pitchFamily="34" charset="0"/>
              <a:cs typeface="Calibri" pitchFamily="34" charset="0"/>
            </a:endParaRPr>
          </a:p>
          <a:p>
            <a:pPr marL="1371600" lvl="2" indent="-457200">
              <a:buFont typeface="Arial" pitchFamily="34" charset="0"/>
              <a:buChar char="•"/>
              <a:defRPr/>
            </a:pPr>
            <a:r>
              <a:rPr lang="en-US" dirty="0">
                <a:latin typeface="Calibri" pitchFamily="34" charset="0"/>
                <a:cs typeface="Calibri" pitchFamily="34" charset="0"/>
              </a:rPr>
              <a:t>Confidence Interval about a mean</a:t>
            </a:r>
          </a:p>
          <a:p>
            <a:pPr marL="1371600" lvl="2" indent="-457200">
              <a:buFont typeface="Arial" pitchFamily="34" charset="0"/>
              <a:buChar char="•"/>
              <a:defRPr/>
            </a:pPr>
            <a:r>
              <a:rPr lang="en-US" dirty="0">
                <a:latin typeface="Calibri" pitchFamily="34" charset="0"/>
                <a:cs typeface="Calibri" pitchFamily="34" charset="0"/>
              </a:rPr>
              <a:t>Hypothesis Test about a mean</a:t>
            </a:r>
          </a:p>
          <a:p>
            <a:pPr>
              <a:defRPr/>
            </a:pPr>
            <a:endParaRPr lang="en-US" sz="1200" dirty="0">
              <a:latin typeface="Calibri" pitchFamily="34" charset="0"/>
              <a:cs typeface="Calibri" pitchFamily="34" charset="0"/>
            </a:endParaRPr>
          </a:p>
          <a:p>
            <a:pPr>
              <a:defRPr/>
            </a:pPr>
            <a:r>
              <a:rPr lang="en-US" dirty="0">
                <a:latin typeface="Calibri" pitchFamily="34" charset="0"/>
                <a:cs typeface="Calibri" pitchFamily="34" charset="0"/>
              </a:rPr>
              <a:t>Now, assume we have two samples. E.g.:</a:t>
            </a:r>
          </a:p>
          <a:p>
            <a:pPr>
              <a:defRPr/>
            </a:pPr>
            <a:endParaRPr lang="en-US" sz="1200" dirty="0">
              <a:latin typeface="Calibri" pitchFamily="34" charset="0"/>
              <a:cs typeface="Calibri" pitchFamily="34" charset="0"/>
            </a:endParaRPr>
          </a:p>
          <a:p>
            <a:pPr marL="1371600" lvl="2" indent="-457200">
              <a:buFont typeface="Arial" pitchFamily="34" charset="0"/>
              <a:buChar char="•"/>
              <a:defRPr/>
            </a:pPr>
            <a:r>
              <a:rPr lang="en-US" dirty="0">
                <a:latin typeface="Calibri" pitchFamily="34" charset="0"/>
                <a:cs typeface="Calibri" pitchFamily="34" charset="0"/>
              </a:rPr>
              <a:t>Stress levels in Treatment and Control groups in a trial</a:t>
            </a:r>
          </a:p>
          <a:p>
            <a:pPr marL="1371600" lvl="2" indent="-457200">
              <a:buFont typeface="Arial" pitchFamily="34" charset="0"/>
              <a:buChar char="•"/>
              <a:defRPr/>
            </a:pPr>
            <a:r>
              <a:rPr lang="en-US" dirty="0">
                <a:latin typeface="Calibri" pitchFamily="34" charset="0"/>
                <a:cs typeface="Calibri" pitchFamily="34" charset="0"/>
              </a:rPr>
              <a:t>Philly incomes vs. New York incomes</a:t>
            </a:r>
          </a:p>
          <a:p>
            <a:pPr marL="1371600" lvl="2" indent="-457200">
              <a:buFont typeface="Arial" pitchFamily="34" charset="0"/>
              <a:buChar char="•"/>
              <a:defRPr/>
            </a:pPr>
            <a:r>
              <a:rPr lang="en-US" dirty="0">
                <a:latin typeface="Calibri" pitchFamily="34" charset="0"/>
                <a:cs typeface="Calibri" pitchFamily="34" charset="0"/>
              </a:rPr>
              <a:t>SAT scores of Penn vs. Harvard incoming freshmen</a:t>
            </a:r>
          </a:p>
          <a:p>
            <a:pPr>
              <a:defRPr/>
            </a:pPr>
            <a:endParaRPr lang="en-US" sz="1200" dirty="0">
              <a:latin typeface="Calibri" pitchFamily="34" charset="0"/>
              <a:cs typeface="Calibri" pitchFamily="34" charset="0"/>
            </a:endParaRPr>
          </a:p>
          <a:p>
            <a:pPr marL="457200" indent="-457200">
              <a:defRPr/>
            </a:pPr>
            <a:r>
              <a:rPr lang="en-US" b="1" u="sng" dirty="0">
                <a:latin typeface="Calibri" pitchFamily="34" charset="0"/>
                <a:cs typeface="Calibri" pitchFamily="34" charset="0"/>
              </a:rPr>
              <a:t>Goal</a:t>
            </a:r>
            <a:r>
              <a:rPr lang="en-US" dirty="0">
                <a:latin typeface="Calibri" pitchFamily="34" charset="0"/>
                <a:cs typeface="Calibri" pitchFamily="34" charset="0"/>
              </a:rPr>
              <a:t>: To compare the two groups and make a statement about whether</a:t>
            </a:r>
          </a:p>
          <a:p>
            <a:pPr marL="457200" indent="-457200">
              <a:defRPr/>
            </a:pPr>
            <a:r>
              <a:rPr lang="en-US" dirty="0">
                <a:latin typeface="Calibri" pitchFamily="34" charset="0"/>
                <a:cs typeface="Calibri" pitchFamily="34" charset="0"/>
              </a:rPr>
              <a:t>the means of the corresponding variable (stress, incomes, SAT scores) in</a:t>
            </a:r>
          </a:p>
          <a:p>
            <a:pPr marL="457200" indent="-457200">
              <a:defRPr/>
            </a:pPr>
            <a:r>
              <a:rPr lang="en-US" dirty="0">
                <a:latin typeface="Calibri" pitchFamily="34" charset="0"/>
                <a:cs typeface="Calibri" pitchFamily="34" charset="0"/>
              </a:rPr>
              <a:t>the populations from which the groups come are significantly different.</a:t>
            </a:r>
            <a:endParaRPr lang="en-US" dirty="0">
              <a:latin typeface="Times New Roman" pitchFamily="-6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381000" y="609600"/>
            <a:ext cx="8077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chemeClr val="bg1"/>
                </a:solidFill>
                <a:effectLst/>
                <a:uLnTx/>
                <a:uFillTx/>
                <a:latin typeface="Calibri" pitchFamily="34" charset="0"/>
                <a:ea typeface="+mj-ea"/>
                <a:cs typeface="Calibri" pitchFamily="34" charset="0"/>
              </a:rPr>
              <a:t>Back to Our Example - Let’s Test It!</a:t>
            </a:r>
          </a:p>
        </p:txBody>
      </p:sp>
      <p:sp>
        <p:nvSpPr>
          <p:cNvPr id="4" name="TextBox 3"/>
          <p:cNvSpPr txBox="1"/>
          <p:nvPr/>
        </p:nvSpPr>
        <p:spPr>
          <a:xfrm>
            <a:off x="152400" y="1518821"/>
            <a:ext cx="8763000" cy="5262979"/>
          </a:xfrm>
          <a:prstGeom prst="rect">
            <a:avLst/>
          </a:prstGeom>
          <a:noFill/>
        </p:spPr>
        <p:txBody>
          <a:bodyPr wrap="square" rtlCol="0">
            <a:spAutoFit/>
          </a:bodyPr>
          <a:lstStyle/>
          <a:p>
            <a:pPr marL="457200" indent="-457200">
              <a:buAutoNum type="arabicPeriod"/>
            </a:pPr>
            <a:r>
              <a:rPr lang="en-US" dirty="0">
                <a:solidFill>
                  <a:srgbClr val="000000"/>
                </a:solidFill>
                <a:latin typeface="Calibri"/>
              </a:rPr>
              <a:t>Parameter of interest: </a:t>
            </a:r>
            <a:r>
              <a:rPr lang="el-GR" dirty="0">
                <a:latin typeface="Calibri" pitchFamily="34" charset="0"/>
                <a:cs typeface="Calibri" pitchFamily="34" charset="0"/>
              </a:rPr>
              <a:t>μ</a:t>
            </a:r>
            <a:r>
              <a:rPr lang="en-US" sz="1050" dirty="0">
                <a:latin typeface="Calibri" pitchFamily="34" charset="0"/>
                <a:cs typeface="Calibri" pitchFamily="34" charset="0"/>
              </a:rPr>
              <a:t>D</a:t>
            </a:r>
            <a:r>
              <a:rPr lang="en-US" dirty="0">
                <a:latin typeface="Calibri" pitchFamily="34" charset="0"/>
                <a:cs typeface="Calibri" pitchFamily="34" charset="0"/>
              </a:rPr>
              <a:t>, which is the true average difference between the first and second HSCL-25 assessment scores</a:t>
            </a:r>
          </a:p>
          <a:p>
            <a:pPr marL="457200" indent="-457200">
              <a:buAutoNum type="arabicPeriod"/>
            </a:pPr>
            <a:r>
              <a:rPr lang="en-US" dirty="0">
                <a:latin typeface="Calibri" pitchFamily="34" charset="0"/>
                <a:cs typeface="Calibri" pitchFamily="34" charset="0"/>
              </a:rPr>
              <a:t>H</a:t>
            </a:r>
            <a:r>
              <a:rPr lang="en-US" sz="1200" dirty="0">
                <a:latin typeface="Calibri" pitchFamily="34" charset="0"/>
                <a:cs typeface="Calibri" pitchFamily="34" charset="0"/>
              </a:rPr>
              <a:t>0</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050" dirty="0">
                <a:latin typeface="Calibri" pitchFamily="34" charset="0"/>
                <a:cs typeface="Calibri" pitchFamily="34" charset="0"/>
              </a:rPr>
              <a:t>D</a:t>
            </a:r>
            <a:r>
              <a:rPr lang="en-US" sz="1000" dirty="0">
                <a:latin typeface="Calibri" pitchFamily="34" charset="0"/>
                <a:cs typeface="Calibri" pitchFamily="34" charset="0"/>
              </a:rPr>
              <a:t> </a:t>
            </a:r>
            <a:r>
              <a:rPr lang="en-US" dirty="0">
                <a:latin typeface="Calibri" pitchFamily="34" charset="0"/>
                <a:cs typeface="Calibri" pitchFamily="34" charset="0"/>
              </a:rPr>
              <a:t>= 0 and H</a:t>
            </a:r>
            <a:r>
              <a:rPr lang="en-US" sz="1200" dirty="0">
                <a:latin typeface="Calibri" pitchFamily="34" charset="0"/>
                <a:cs typeface="Calibri" pitchFamily="34" charset="0"/>
              </a:rPr>
              <a:t>a</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050" dirty="0">
                <a:latin typeface="Calibri" pitchFamily="34" charset="0"/>
                <a:cs typeface="Calibri" pitchFamily="34" charset="0"/>
              </a:rPr>
              <a:t>D</a:t>
            </a:r>
            <a:r>
              <a:rPr lang="en-US" dirty="0">
                <a:latin typeface="Calibri" pitchFamily="34" charset="0"/>
                <a:cs typeface="Calibri" pitchFamily="34" charset="0"/>
              </a:rPr>
              <a:t> ≠ 0</a:t>
            </a:r>
          </a:p>
          <a:p>
            <a:pPr marL="457200" indent="-457200">
              <a:buAutoNum type="arabicPeriod"/>
            </a:pPr>
            <a:endParaRPr lang="en-US" dirty="0">
              <a:latin typeface="Calibri" pitchFamily="34" charset="0"/>
              <a:cs typeface="Calibri" pitchFamily="34" charset="0"/>
            </a:endParaRPr>
          </a:p>
          <a:p>
            <a:pPr marL="457200" indent="-457200">
              <a:buAutoNum type="arabicPeriod"/>
            </a:pPr>
            <a:r>
              <a:rPr lang="en-US" dirty="0">
                <a:latin typeface="Calibri" pitchFamily="34" charset="0"/>
                <a:cs typeface="Calibri" pitchFamily="34" charset="0"/>
              </a:rPr>
              <a:t>Statistic:</a:t>
            </a:r>
          </a:p>
          <a:p>
            <a:pPr marL="457200" indent="-457200">
              <a:buAutoNum type="arabicPeriod"/>
            </a:pPr>
            <a:endParaRPr lang="en-US" dirty="0">
              <a:latin typeface="Calibri" pitchFamily="34" charset="0"/>
              <a:cs typeface="Calibri" pitchFamily="34" charset="0"/>
            </a:endParaRPr>
          </a:p>
          <a:p>
            <a:pPr marL="457200" indent="-457200">
              <a:buAutoNum type="arabicPeriod"/>
            </a:pPr>
            <a:r>
              <a:rPr lang="en-US" dirty="0">
                <a:latin typeface="Calibri" pitchFamily="34" charset="0"/>
                <a:cs typeface="Calibri" pitchFamily="34" charset="0"/>
              </a:rPr>
              <a:t>Plugging in d̅ = -0.08; S.D. = </a:t>
            </a:r>
            <a:r>
              <a:rPr lang="en-US" dirty="0">
                <a:solidFill>
                  <a:srgbClr val="000000"/>
                </a:solidFill>
                <a:latin typeface="Calibri"/>
              </a:rPr>
              <a:t>0.16; n = 10 into the formula above, we get t = -0.08/(0.16/√10) = -1.58  </a:t>
            </a:r>
          </a:p>
          <a:p>
            <a:pPr marL="457200" indent="-457200">
              <a:buAutoNum type="arabicPeriod"/>
            </a:pPr>
            <a:r>
              <a:rPr lang="en-US" dirty="0">
                <a:solidFill>
                  <a:srgbClr val="000000"/>
                </a:solidFill>
                <a:latin typeface="Calibri"/>
              </a:rPr>
              <a:t>Because we’re doing a two-tailed test, the rejection region is either t ≥ t</a:t>
            </a:r>
            <a:r>
              <a:rPr lang="el-GR" sz="1200" dirty="0">
                <a:solidFill>
                  <a:srgbClr val="000000"/>
                </a:solidFill>
                <a:latin typeface="Calibri"/>
              </a:rPr>
              <a:t>α</a:t>
            </a:r>
            <a:r>
              <a:rPr lang="en-US" sz="1200" dirty="0">
                <a:solidFill>
                  <a:srgbClr val="000000"/>
                </a:solidFill>
                <a:latin typeface="Calibri"/>
              </a:rPr>
              <a:t>/2,</a:t>
            </a:r>
            <a:r>
              <a:rPr lang="el-GR" sz="1200" dirty="0">
                <a:solidFill>
                  <a:srgbClr val="000000"/>
                </a:solidFill>
                <a:latin typeface="Calibri"/>
              </a:rPr>
              <a:t>ν</a:t>
            </a:r>
            <a:r>
              <a:rPr lang="en-US" dirty="0">
                <a:solidFill>
                  <a:srgbClr val="000000"/>
                </a:solidFill>
                <a:latin typeface="Calibri"/>
              </a:rPr>
              <a:t> or t ≤ - t</a:t>
            </a:r>
            <a:r>
              <a:rPr lang="el-GR" sz="1200" dirty="0">
                <a:solidFill>
                  <a:srgbClr val="000000"/>
                </a:solidFill>
                <a:latin typeface="Calibri"/>
              </a:rPr>
              <a:t>α</a:t>
            </a:r>
            <a:r>
              <a:rPr lang="en-US" sz="1200" dirty="0">
                <a:solidFill>
                  <a:srgbClr val="000000"/>
                </a:solidFill>
                <a:latin typeface="Calibri"/>
              </a:rPr>
              <a:t>/2,</a:t>
            </a:r>
            <a:r>
              <a:rPr lang="el-GR" sz="1200" dirty="0">
                <a:solidFill>
                  <a:srgbClr val="000000"/>
                </a:solidFill>
                <a:latin typeface="Calibri"/>
              </a:rPr>
              <a:t>ν</a:t>
            </a:r>
            <a:r>
              <a:rPr lang="en-US" dirty="0">
                <a:solidFill>
                  <a:srgbClr val="000000"/>
                </a:solidFill>
                <a:latin typeface="Calibri"/>
              </a:rPr>
              <a:t>. Here, </a:t>
            </a:r>
            <a:r>
              <a:rPr lang="el-GR" dirty="0">
                <a:solidFill>
                  <a:srgbClr val="000000"/>
                </a:solidFill>
                <a:latin typeface="Calibri"/>
              </a:rPr>
              <a:t>ν</a:t>
            </a:r>
            <a:r>
              <a:rPr lang="en-US" dirty="0">
                <a:solidFill>
                  <a:srgbClr val="000000"/>
                </a:solidFill>
                <a:latin typeface="Calibri"/>
              </a:rPr>
              <a:t> = </a:t>
            </a:r>
            <a:r>
              <a:rPr lang="en-US" dirty="0" err="1">
                <a:solidFill>
                  <a:srgbClr val="000000"/>
                </a:solidFill>
                <a:latin typeface="Calibri"/>
              </a:rPr>
              <a:t>df</a:t>
            </a:r>
            <a:r>
              <a:rPr lang="en-US" dirty="0">
                <a:solidFill>
                  <a:srgbClr val="000000"/>
                </a:solidFill>
                <a:latin typeface="Calibri"/>
              </a:rPr>
              <a:t> = n-1 = 9. Assume we want the test at the 0.05 significance level, so </a:t>
            </a:r>
            <a:r>
              <a:rPr lang="el-GR" dirty="0">
                <a:solidFill>
                  <a:srgbClr val="000000"/>
                </a:solidFill>
                <a:latin typeface="Calibri"/>
              </a:rPr>
              <a:t>α</a:t>
            </a:r>
            <a:r>
              <a:rPr lang="en-US" dirty="0">
                <a:solidFill>
                  <a:srgbClr val="000000"/>
                </a:solidFill>
                <a:latin typeface="Calibri"/>
              </a:rPr>
              <a:t> = 0.05 and </a:t>
            </a:r>
            <a:r>
              <a:rPr lang="el-GR" dirty="0">
                <a:solidFill>
                  <a:srgbClr val="000000"/>
                </a:solidFill>
                <a:latin typeface="Calibri"/>
              </a:rPr>
              <a:t>α</a:t>
            </a:r>
            <a:r>
              <a:rPr lang="en-US" dirty="0">
                <a:solidFill>
                  <a:srgbClr val="000000"/>
                </a:solidFill>
                <a:latin typeface="Calibri"/>
              </a:rPr>
              <a:t> = 0.025, and t</a:t>
            </a:r>
            <a:r>
              <a:rPr lang="el-GR" sz="1200" dirty="0">
                <a:solidFill>
                  <a:srgbClr val="000000"/>
                </a:solidFill>
                <a:latin typeface="Calibri"/>
              </a:rPr>
              <a:t>α</a:t>
            </a:r>
            <a:r>
              <a:rPr lang="en-US" sz="1200" dirty="0">
                <a:solidFill>
                  <a:srgbClr val="000000"/>
                </a:solidFill>
                <a:latin typeface="Calibri"/>
              </a:rPr>
              <a:t>/2,</a:t>
            </a:r>
            <a:r>
              <a:rPr lang="el-GR" sz="1200" dirty="0">
                <a:solidFill>
                  <a:srgbClr val="000000"/>
                </a:solidFill>
                <a:latin typeface="Calibri"/>
              </a:rPr>
              <a:t>ν</a:t>
            </a:r>
            <a:r>
              <a:rPr lang="en-US" dirty="0">
                <a:solidFill>
                  <a:srgbClr val="000000"/>
                </a:solidFill>
                <a:latin typeface="Calibri"/>
              </a:rPr>
              <a:t> = t</a:t>
            </a:r>
            <a:r>
              <a:rPr lang="en-US" sz="1200" dirty="0">
                <a:solidFill>
                  <a:srgbClr val="000000"/>
                </a:solidFill>
                <a:latin typeface="Calibri"/>
              </a:rPr>
              <a:t>0.025,9</a:t>
            </a:r>
            <a:r>
              <a:rPr lang="en-US" dirty="0">
                <a:solidFill>
                  <a:srgbClr val="000000"/>
                </a:solidFill>
                <a:latin typeface="Calibri"/>
              </a:rPr>
              <a:t> = 2.262.</a:t>
            </a:r>
          </a:p>
          <a:p>
            <a:pPr marL="457200" indent="-457200">
              <a:buAutoNum type="arabicPeriod"/>
            </a:pPr>
            <a:r>
              <a:rPr lang="en-US" dirty="0">
                <a:solidFill>
                  <a:srgbClr val="000000"/>
                </a:solidFill>
                <a:latin typeface="Calibri"/>
                <a:cs typeface="Calibri" pitchFamily="34" charset="0"/>
              </a:rPr>
              <a:t>Because we would reject H</a:t>
            </a:r>
            <a:r>
              <a:rPr lang="en-US" sz="1050" dirty="0">
                <a:solidFill>
                  <a:srgbClr val="000000"/>
                </a:solidFill>
                <a:latin typeface="Calibri"/>
                <a:cs typeface="Calibri" pitchFamily="34" charset="0"/>
              </a:rPr>
              <a:t>0</a:t>
            </a:r>
            <a:r>
              <a:rPr lang="en-US" dirty="0">
                <a:solidFill>
                  <a:srgbClr val="000000"/>
                </a:solidFill>
                <a:latin typeface="Calibri"/>
                <a:cs typeface="Calibri" pitchFamily="34" charset="0"/>
              </a:rPr>
              <a:t> if -1.58 = t </a:t>
            </a:r>
            <a:r>
              <a:rPr lang="en-US" dirty="0">
                <a:solidFill>
                  <a:srgbClr val="000000"/>
                </a:solidFill>
                <a:latin typeface="Calibri"/>
              </a:rPr>
              <a:t>≤ - t</a:t>
            </a:r>
            <a:r>
              <a:rPr lang="el-GR" sz="1200" dirty="0">
                <a:solidFill>
                  <a:srgbClr val="000000"/>
                </a:solidFill>
                <a:latin typeface="Calibri"/>
              </a:rPr>
              <a:t>α</a:t>
            </a:r>
            <a:r>
              <a:rPr lang="en-US" sz="1200" dirty="0">
                <a:solidFill>
                  <a:srgbClr val="000000"/>
                </a:solidFill>
                <a:latin typeface="Calibri"/>
              </a:rPr>
              <a:t>/2,</a:t>
            </a:r>
            <a:r>
              <a:rPr lang="el-GR" sz="1200" dirty="0">
                <a:solidFill>
                  <a:srgbClr val="000000"/>
                </a:solidFill>
                <a:latin typeface="Calibri"/>
              </a:rPr>
              <a:t>ν</a:t>
            </a:r>
            <a:r>
              <a:rPr lang="en-US" dirty="0">
                <a:solidFill>
                  <a:srgbClr val="000000"/>
                </a:solidFill>
                <a:latin typeface="Calibri"/>
              </a:rPr>
              <a:t> = -2.262, and this is not the case (i.e., -1.58 &gt; -2.262), we cannot reject H</a:t>
            </a:r>
            <a:r>
              <a:rPr lang="en-US" sz="1200" dirty="0">
                <a:solidFill>
                  <a:srgbClr val="000000"/>
                </a:solidFill>
                <a:latin typeface="Calibri"/>
              </a:rPr>
              <a:t>0</a:t>
            </a:r>
            <a:r>
              <a:rPr lang="en-US" dirty="0">
                <a:solidFill>
                  <a:srgbClr val="000000"/>
                </a:solidFill>
                <a:latin typeface="Calibri"/>
              </a:rPr>
              <a:t>.     </a:t>
            </a:r>
            <a:r>
              <a:rPr lang="en-US" i="1" dirty="0">
                <a:solidFill>
                  <a:srgbClr val="FF0000"/>
                </a:solidFill>
                <a:latin typeface="Calibri"/>
              </a:rPr>
              <a:t>DO IN R!</a:t>
            </a:r>
            <a:endParaRPr lang="en-US" dirty="0">
              <a:solidFill>
                <a:srgbClr val="FF0000"/>
              </a:solidFill>
              <a:latin typeface="Calibri" pitchFamily="34" charset="0"/>
              <a:cs typeface="Calibri" pitchFamily="34" charset="0"/>
            </a:endParaRPr>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95475" y="2838450"/>
            <a:ext cx="2600325" cy="895350"/>
          </a:xfrm>
          <a:prstGeom prst="rect">
            <a:avLst/>
          </a:prstGeom>
          <a:noFill/>
        </p:spPr>
      </p:pic>
      <p:sp>
        <p:nvSpPr>
          <p:cNvPr id="522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1" name="Rectangle 7"/>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001000" cy="762000"/>
          </a:xfrm>
        </p:spPr>
        <p:txBody>
          <a:bodyPr/>
          <a:lstStyle/>
          <a:p>
            <a:pPr algn="l"/>
            <a:r>
              <a:rPr lang="en-US" sz="3600" dirty="0">
                <a:solidFill>
                  <a:schemeClr val="bg1"/>
                </a:solidFill>
                <a:latin typeface="Calibri" pitchFamily="34" charset="0"/>
                <a:cs typeface="Calibri" pitchFamily="34" charset="0"/>
              </a:rPr>
              <a:t>Data Format</a:t>
            </a:r>
          </a:p>
        </p:txBody>
      </p:sp>
      <p:sp>
        <p:nvSpPr>
          <p:cNvPr id="3" name="TextBox 2"/>
          <p:cNvSpPr txBox="1"/>
          <p:nvPr/>
        </p:nvSpPr>
        <p:spPr>
          <a:xfrm>
            <a:off x="0" y="1371600"/>
            <a:ext cx="9144000" cy="2923877"/>
          </a:xfrm>
          <a:prstGeom prst="rect">
            <a:avLst/>
          </a:prstGeom>
          <a:noFill/>
        </p:spPr>
        <p:txBody>
          <a:bodyPr wrap="square" rtlCol="0">
            <a:spAutoFit/>
          </a:bodyPr>
          <a:lstStyle/>
          <a:p>
            <a:r>
              <a:rPr lang="en-US" sz="2000" dirty="0">
                <a:latin typeface="Calibri" pitchFamily="34" charset="0"/>
                <a:cs typeface="Calibri" pitchFamily="34" charset="0"/>
              </a:rPr>
              <a:t>Generally, you would rarely do independent samples or paired t-tests by hand. </a:t>
            </a:r>
          </a:p>
          <a:p>
            <a:endParaRPr lang="en-US" sz="1200" dirty="0">
              <a:latin typeface="Calibri" pitchFamily="34" charset="0"/>
              <a:cs typeface="Calibri" pitchFamily="34" charset="0"/>
            </a:endParaRPr>
          </a:p>
          <a:p>
            <a:pPr marL="457200" indent="-457200">
              <a:buFont typeface="Arial" pitchFamily="34" charset="0"/>
              <a:buChar char="•"/>
            </a:pPr>
            <a:r>
              <a:rPr lang="en-US" sz="2000" dirty="0">
                <a:latin typeface="Calibri" pitchFamily="34" charset="0"/>
                <a:cs typeface="Calibri" pitchFamily="34" charset="0"/>
              </a:rPr>
              <a:t>Independent Samples T-Test (AKA Two Sample T-Test)</a:t>
            </a:r>
          </a:p>
          <a:p>
            <a:pPr marL="1371600" lvl="2" indent="-457200">
              <a:buFont typeface="Arial" pitchFamily="34" charset="0"/>
              <a:buChar char="•"/>
            </a:pPr>
            <a:r>
              <a:rPr lang="en-US" sz="2000" dirty="0">
                <a:solidFill>
                  <a:schemeClr val="tx1">
                    <a:lumMod val="85000"/>
                    <a:lumOff val="15000"/>
                  </a:schemeClr>
                </a:solidFill>
                <a:latin typeface="Calibri" pitchFamily="34" charset="0"/>
                <a:cs typeface="Calibri" pitchFamily="34" charset="0"/>
              </a:rPr>
              <a:t>In the data, for each ID, there is a group variable (treatment vs. control) and the variable of interest (HSCL-25)</a:t>
            </a:r>
          </a:p>
          <a:p>
            <a:pPr marL="1371600" lvl="2" indent="-457200">
              <a:buFont typeface="Arial" pitchFamily="34" charset="0"/>
              <a:buChar char="•"/>
            </a:pPr>
            <a:endParaRPr lang="en-US" sz="1200" dirty="0">
              <a:latin typeface="Calibri" pitchFamily="34" charset="0"/>
              <a:cs typeface="Calibri" pitchFamily="34" charset="0"/>
            </a:endParaRPr>
          </a:p>
          <a:p>
            <a:pPr marL="457200" indent="-457200">
              <a:buFont typeface="Arial" pitchFamily="34" charset="0"/>
              <a:buChar char="•"/>
            </a:pPr>
            <a:r>
              <a:rPr lang="en-US" sz="2000" dirty="0">
                <a:latin typeface="Calibri" pitchFamily="34" charset="0"/>
                <a:cs typeface="Calibri" pitchFamily="34" charset="0"/>
              </a:rPr>
              <a:t>Paired T-Test (Just like the One Sample T-Test)</a:t>
            </a:r>
          </a:p>
          <a:p>
            <a:pPr marL="1371600" lvl="2" indent="-457200">
              <a:buFont typeface="Arial" pitchFamily="34" charset="0"/>
              <a:buChar char="•"/>
            </a:pPr>
            <a:r>
              <a:rPr lang="en-US" sz="2000" dirty="0">
                <a:solidFill>
                  <a:schemeClr val="tx1">
                    <a:lumMod val="85000"/>
                    <a:lumOff val="15000"/>
                  </a:schemeClr>
                </a:solidFill>
                <a:latin typeface="Calibri" pitchFamily="34" charset="0"/>
                <a:cs typeface="Calibri" pitchFamily="34" charset="0"/>
              </a:rPr>
              <a:t>In the data, for each ID, there are two variables – the first HSCL-25 score, and the second HSCL-25 score. You are expected to create the variable (call it Difference), which is the difference between the 1</a:t>
            </a:r>
            <a:r>
              <a:rPr lang="en-US" sz="2000" baseline="30000" dirty="0">
                <a:solidFill>
                  <a:schemeClr val="tx1">
                    <a:lumMod val="85000"/>
                    <a:lumOff val="15000"/>
                  </a:schemeClr>
                </a:solidFill>
                <a:latin typeface="Calibri" pitchFamily="34" charset="0"/>
                <a:cs typeface="Calibri" pitchFamily="34" charset="0"/>
              </a:rPr>
              <a:t>st</a:t>
            </a:r>
            <a:r>
              <a:rPr lang="en-US" sz="2000" dirty="0">
                <a:solidFill>
                  <a:schemeClr val="tx1">
                    <a:lumMod val="85000"/>
                    <a:lumOff val="15000"/>
                  </a:schemeClr>
                </a:solidFill>
                <a:latin typeface="Calibri" pitchFamily="34" charset="0"/>
                <a:cs typeface="Calibri" pitchFamily="34" charset="0"/>
              </a:rPr>
              <a:t> and 2</a:t>
            </a:r>
            <a:r>
              <a:rPr lang="en-US" sz="2000" baseline="30000" dirty="0">
                <a:solidFill>
                  <a:schemeClr val="tx1">
                    <a:lumMod val="85000"/>
                    <a:lumOff val="15000"/>
                  </a:schemeClr>
                </a:solidFill>
                <a:latin typeface="Calibri" pitchFamily="34" charset="0"/>
                <a:cs typeface="Calibri" pitchFamily="34" charset="0"/>
              </a:rPr>
              <a:t>nd</a:t>
            </a:r>
            <a:r>
              <a:rPr lang="en-US" sz="2000" dirty="0">
                <a:solidFill>
                  <a:schemeClr val="tx1">
                    <a:lumMod val="85000"/>
                    <a:lumOff val="15000"/>
                  </a:schemeClr>
                </a:solidFill>
                <a:latin typeface="Calibri" pitchFamily="34" charset="0"/>
                <a:cs typeface="Calibri" pitchFamily="34" charset="0"/>
              </a:rPr>
              <a:t> scores.</a:t>
            </a:r>
          </a:p>
        </p:txBody>
      </p:sp>
      <p:graphicFrame>
        <p:nvGraphicFramePr>
          <p:cNvPr id="5" name="Table 4"/>
          <p:cNvGraphicFramePr>
            <a:graphicFrameLocks noGrp="1"/>
          </p:cNvGraphicFramePr>
          <p:nvPr/>
        </p:nvGraphicFramePr>
        <p:xfrm>
          <a:off x="762000" y="5362575"/>
          <a:ext cx="2514600" cy="1343025"/>
        </p:xfrm>
        <a:graphic>
          <a:graphicData uri="http://schemas.openxmlformats.org/drawingml/2006/table">
            <a:tbl>
              <a:tblPr/>
              <a:tblGrid>
                <a:gridCol w="400163">
                  <a:extLst>
                    <a:ext uri="{9D8B030D-6E8A-4147-A177-3AD203B41FA5}">
                      <a16:colId xmlns:a16="http://schemas.microsoft.com/office/drawing/2014/main" val="20000"/>
                    </a:ext>
                  </a:extLst>
                </a:gridCol>
                <a:gridCol w="1200037">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66700">
                <a:tc>
                  <a:txBody>
                    <a:bodyPr/>
                    <a:lstStyle/>
                    <a:p>
                      <a:pPr algn="ctr" fontAlgn="b"/>
                      <a:r>
                        <a:rPr lang="en-US" sz="1600" b="0" i="0" u="none" strike="noStrike" dirty="0">
                          <a:solidFill>
                            <a:srgbClr val="000000"/>
                          </a:solidFill>
                          <a:latin typeface="Calibri"/>
                        </a:rPr>
                        <a:t>ID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Group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HSCL-25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700">
                <a:tc>
                  <a:txBody>
                    <a:bodyPr/>
                    <a:lstStyle/>
                    <a:p>
                      <a:pPr algn="ctr" fontAlgn="b"/>
                      <a:r>
                        <a:rPr lang="en-US" sz="1600" b="0"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TREATMENT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1.78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6700">
                <a:tc>
                  <a:txBody>
                    <a:bodyPr/>
                    <a:lstStyle/>
                    <a:p>
                      <a:pPr algn="ctr" fontAlgn="b"/>
                      <a:r>
                        <a:rPr lang="en-US" sz="1600" b="0" i="0" u="none" strike="noStrike">
                          <a:solidFill>
                            <a:srgbClr val="000000"/>
                          </a:solidFill>
                          <a:latin typeface="Calibri"/>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CONTROL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2.31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6700">
                <a:tc>
                  <a:txBody>
                    <a:bodyPr/>
                    <a:lstStyle/>
                    <a:p>
                      <a:pPr algn="ctr" fontAlgn="b"/>
                      <a:r>
                        <a:rPr lang="en-US" sz="1600" b="0" i="0" u="none" strike="noStrike">
                          <a:solidFill>
                            <a:srgbClr val="000000"/>
                          </a:solidFill>
                          <a:latin typeface="Calibri"/>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TREATMENT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1.63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6225">
                <a:tc>
                  <a:txBody>
                    <a:bodyPr/>
                    <a:lstStyle/>
                    <a:p>
                      <a:pPr algn="ctr" fontAlgn="b"/>
                      <a:r>
                        <a:rPr lang="en-US" sz="1600" b="0" i="0" u="none" strike="noStrike">
                          <a:solidFill>
                            <a:srgbClr val="000000"/>
                          </a:solidFill>
                          <a:latin typeface="Calibri"/>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CONTROL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p:nvPr/>
        </p:nvSpPr>
        <p:spPr>
          <a:xfrm rot="16200000">
            <a:off x="-180945" y="5819745"/>
            <a:ext cx="1371600" cy="400110"/>
          </a:xfrm>
          <a:prstGeom prst="rect">
            <a:avLst/>
          </a:prstGeom>
          <a:noFill/>
        </p:spPr>
        <p:txBody>
          <a:bodyPr wrap="square" rtlCol="0">
            <a:spAutoFit/>
          </a:bodyPr>
          <a:lstStyle/>
          <a:p>
            <a:r>
              <a:rPr lang="en-US" sz="2000" dirty="0">
                <a:latin typeface="Calibri" pitchFamily="34" charset="0"/>
                <a:cs typeface="Calibri" pitchFamily="34" charset="0"/>
              </a:rPr>
              <a:t>2 - Sample</a:t>
            </a:r>
          </a:p>
        </p:txBody>
      </p:sp>
      <p:sp>
        <p:nvSpPr>
          <p:cNvPr id="7" name="TextBox 6"/>
          <p:cNvSpPr txBox="1"/>
          <p:nvPr/>
        </p:nvSpPr>
        <p:spPr>
          <a:xfrm rot="16200000">
            <a:off x="3857655" y="5819746"/>
            <a:ext cx="1371600" cy="400110"/>
          </a:xfrm>
          <a:prstGeom prst="rect">
            <a:avLst/>
          </a:prstGeom>
          <a:noFill/>
        </p:spPr>
        <p:txBody>
          <a:bodyPr wrap="square" rtlCol="0">
            <a:spAutoFit/>
          </a:bodyPr>
          <a:lstStyle/>
          <a:p>
            <a:r>
              <a:rPr lang="en-US" sz="2000" dirty="0">
                <a:latin typeface="Calibri" pitchFamily="34" charset="0"/>
                <a:cs typeface="Calibri" pitchFamily="34" charset="0"/>
              </a:rPr>
              <a:t>1 - Sample</a:t>
            </a:r>
          </a:p>
        </p:txBody>
      </p:sp>
      <p:graphicFrame>
        <p:nvGraphicFramePr>
          <p:cNvPr id="9" name="Table 8"/>
          <p:cNvGraphicFramePr>
            <a:graphicFrameLocks noGrp="1"/>
          </p:cNvGraphicFramePr>
          <p:nvPr/>
        </p:nvGraphicFramePr>
        <p:xfrm>
          <a:off x="4775199" y="5362575"/>
          <a:ext cx="2540001" cy="1343025"/>
        </p:xfrm>
        <a:graphic>
          <a:graphicData uri="http://schemas.openxmlformats.org/drawingml/2006/table">
            <a:tbl>
              <a:tblPr/>
              <a:tblGrid>
                <a:gridCol w="256854">
                  <a:extLst>
                    <a:ext uri="{9D8B030D-6E8A-4147-A177-3AD203B41FA5}">
                      <a16:colId xmlns:a16="http://schemas.microsoft.com/office/drawing/2014/main" val="20000"/>
                    </a:ext>
                  </a:extLst>
                </a:gridCol>
                <a:gridCol w="761049">
                  <a:extLst>
                    <a:ext uri="{9D8B030D-6E8A-4147-A177-3AD203B41FA5}">
                      <a16:colId xmlns:a16="http://schemas.microsoft.com/office/drawing/2014/main" val="20001"/>
                    </a:ext>
                  </a:extLst>
                </a:gridCol>
                <a:gridCol w="761049">
                  <a:extLst>
                    <a:ext uri="{9D8B030D-6E8A-4147-A177-3AD203B41FA5}">
                      <a16:colId xmlns:a16="http://schemas.microsoft.com/office/drawing/2014/main" val="20002"/>
                    </a:ext>
                  </a:extLst>
                </a:gridCol>
                <a:gridCol w="761049">
                  <a:extLst>
                    <a:ext uri="{9D8B030D-6E8A-4147-A177-3AD203B41FA5}">
                      <a16:colId xmlns:a16="http://schemas.microsoft.com/office/drawing/2014/main" val="20003"/>
                    </a:ext>
                  </a:extLst>
                </a:gridCol>
              </a:tblGrid>
              <a:tr h="533400">
                <a:tc>
                  <a:txBody>
                    <a:bodyPr/>
                    <a:lstStyle/>
                    <a:p>
                      <a:pPr algn="ctr" fontAlgn="b"/>
                      <a:r>
                        <a:rPr lang="en-US" sz="1600" b="0" i="0" u="none" strike="noStrike">
                          <a:solidFill>
                            <a:srgbClr val="000000"/>
                          </a:solidFill>
                          <a:latin typeface="Calibri"/>
                        </a:rPr>
                        <a:t>ID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HSCL-25 (Before)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HSCL-25 (After)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HSCL-25 (Diff)</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700">
                <a:tc>
                  <a:txBody>
                    <a:bodyPr/>
                    <a:lstStyle/>
                    <a:p>
                      <a:pPr algn="ctr" fontAlgn="b"/>
                      <a:r>
                        <a:rPr lang="en-US" sz="1600" b="0"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6700">
                <a:tc>
                  <a:txBody>
                    <a:bodyPr/>
                    <a:lstStyle/>
                    <a:p>
                      <a:pPr algn="ctr" fontAlgn="b"/>
                      <a:r>
                        <a:rPr lang="en-US" sz="1600" b="0" i="0" u="none" strike="noStrike">
                          <a:solidFill>
                            <a:srgbClr val="000000"/>
                          </a:solidFill>
                          <a:latin typeface="Calibri"/>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0.17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6225">
                <a:tc>
                  <a:txBody>
                    <a:bodyPr/>
                    <a:lstStyle/>
                    <a:p>
                      <a:pPr algn="ctr" fontAlgn="b"/>
                      <a:r>
                        <a:rPr lang="en-US" sz="1600" b="0" i="0" u="none" strike="noStrike">
                          <a:solidFill>
                            <a:srgbClr val="000000"/>
                          </a:solidFill>
                          <a:latin typeface="Calibri"/>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0.36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TextBox 9"/>
          <p:cNvSpPr txBox="1"/>
          <p:nvPr/>
        </p:nvSpPr>
        <p:spPr>
          <a:xfrm>
            <a:off x="7696200" y="5358825"/>
            <a:ext cx="1371600" cy="1077218"/>
          </a:xfrm>
          <a:prstGeom prst="rect">
            <a:avLst/>
          </a:prstGeom>
          <a:noFill/>
        </p:spPr>
        <p:txBody>
          <a:bodyPr wrap="square" rtlCol="0">
            <a:spAutoFit/>
          </a:bodyPr>
          <a:lstStyle/>
          <a:p>
            <a:r>
              <a:rPr lang="en-US" sz="1600" dirty="0">
                <a:solidFill>
                  <a:srgbClr val="FF0000"/>
                </a:solidFill>
                <a:latin typeface="Calibri" pitchFamily="34" charset="0"/>
                <a:cs typeface="Calibri" pitchFamily="34" charset="0"/>
              </a:rPr>
              <a:t>Create this  Difference Variable if it’s not there</a:t>
            </a:r>
            <a:endParaRPr lang="en-US" dirty="0">
              <a:solidFill>
                <a:srgbClr val="FF0000"/>
              </a:solidFill>
              <a:latin typeface="Calibri" pitchFamily="34" charset="0"/>
              <a:cs typeface="Calibri" pitchFamily="34" charset="0"/>
            </a:endParaRPr>
          </a:p>
        </p:txBody>
      </p:sp>
      <p:cxnSp>
        <p:nvCxnSpPr>
          <p:cNvPr id="20" name="Straight Arrow Connector 19"/>
          <p:cNvCxnSpPr/>
          <p:nvPr/>
        </p:nvCxnSpPr>
        <p:spPr>
          <a:xfrm rot="10800000">
            <a:off x="7391400" y="5638800"/>
            <a:ext cx="3048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57600" y="5791200"/>
            <a:ext cx="609600" cy="400110"/>
          </a:xfrm>
          <a:prstGeom prst="rect">
            <a:avLst/>
          </a:prstGeom>
          <a:noFill/>
        </p:spPr>
        <p:txBody>
          <a:bodyPr wrap="square" rtlCol="0">
            <a:spAutoFit/>
          </a:bodyPr>
          <a:lstStyle/>
          <a:p>
            <a:r>
              <a:rPr lang="en-US" sz="2000" dirty="0">
                <a:latin typeface="Calibri" pitchFamily="34" charset="0"/>
                <a:cs typeface="Calibri" pitchFamily="34" charset="0"/>
              </a:rPr>
              <a:t>Vs.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609600"/>
            <a:ext cx="8077200" cy="838200"/>
          </a:xfrm>
        </p:spPr>
        <p:txBody>
          <a:bodyPr/>
          <a:lstStyle/>
          <a:p>
            <a:pPr algn="l"/>
            <a:r>
              <a:rPr lang="en-US" sz="3600" dirty="0">
                <a:solidFill>
                  <a:schemeClr val="bg1"/>
                </a:solidFill>
                <a:latin typeface="Calibri" pitchFamily="34" charset="0"/>
                <a:cs typeface="Calibri" pitchFamily="34" charset="0"/>
              </a:rPr>
              <a:t>What happens if…</a:t>
            </a:r>
          </a:p>
        </p:txBody>
      </p:sp>
      <p:sp>
        <p:nvSpPr>
          <p:cNvPr id="17411" name="TextBox 2"/>
          <p:cNvSpPr txBox="1">
            <a:spLocks noChangeArrowheads="1"/>
          </p:cNvSpPr>
          <p:nvPr/>
        </p:nvSpPr>
        <p:spPr bwMode="auto">
          <a:xfrm>
            <a:off x="0" y="1371600"/>
            <a:ext cx="9144000" cy="5324535"/>
          </a:xfrm>
          <a:prstGeom prst="rect">
            <a:avLst/>
          </a:prstGeom>
          <a:noFill/>
          <a:ln w="9525">
            <a:noFill/>
            <a:miter lim="800000"/>
            <a:headEnd/>
            <a:tailEnd/>
          </a:ln>
        </p:spPr>
        <p:txBody>
          <a:bodyPr wrap="square">
            <a:spAutoFit/>
          </a:bodyPr>
          <a:lstStyle/>
          <a:p>
            <a:pPr marL="457200" indent="-457200">
              <a:buFont typeface="Arial" pitchFamily="34" charset="0"/>
              <a:buChar char="•"/>
            </a:pPr>
            <a:r>
              <a:rPr lang="en-US" sz="2000" dirty="0">
                <a:latin typeface="Calibri" pitchFamily="34" charset="0"/>
                <a:cs typeface="Calibri" pitchFamily="34" charset="0"/>
              </a:rPr>
              <a:t>Your variable of interest is continuous but </a:t>
            </a:r>
            <a:r>
              <a:rPr lang="en-US" sz="2000" u="sng" dirty="0">
                <a:latin typeface="Calibri" pitchFamily="34" charset="0"/>
                <a:cs typeface="Calibri" pitchFamily="34" charset="0"/>
              </a:rPr>
              <a:t>not normal</a:t>
            </a:r>
            <a:r>
              <a:rPr lang="en-US" sz="2000" dirty="0">
                <a:latin typeface="Calibri" pitchFamily="34" charset="0"/>
                <a:cs typeface="Calibri" pitchFamily="34" charset="0"/>
              </a:rPr>
              <a:t>, and the sample size in each of the two (independent) samples is small?</a:t>
            </a:r>
          </a:p>
          <a:p>
            <a:pPr marL="1371600" lvl="2" indent="-457200">
              <a:buFont typeface="Arial" pitchFamily="34" charset="0"/>
              <a:buChar char="•"/>
            </a:pPr>
            <a:r>
              <a:rPr lang="en-US" sz="2000" dirty="0">
                <a:latin typeface="Calibri" pitchFamily="34" charset="0"/>
                <a:cs typeface="Calibri" pitchFamily="34" charset="0"/>
              </a:rPr>
              <a:t>Use non-parametric t-tests (See Chapter 15 of Devore)</a:t>
            </a:r>
          </a:p>
          <a:p>
            <a:pPr marL="457200" indent="-457200">
              <a:buFont typeface="Arial" pitchFamily="34" charset="0"/>
              <a:buChar char="•"/>
            </a:pPr>
            <a:r>
              <a:rPr lang="en-US" sz="2000" dirty="0">
                <a:latin typeface="Calibri" pitchFamily="34" charset="0"/>
                <a:cs typeface="Calibri" pitchFamily="34" charset="0"/>
              </a:rPr>
              <a:t>Your variable is continuous, and there are more than two independent samples:</a:t>
            </a:r>
          </a:p>
          <a:p>
            <a:pPr marL="1371600" lvl="2" indent="-457200">
              <a:buFont typeface="Arial" pitchFamily="34" charset="0"/>
              <a:buChar char="•"/>
            </a:pPr>
            <a:r>
              <a:rPr lang="en-US" sz="2000" dirty="0">
                <a:latin typeface="Calibri" pitchFamily="34" charset="0"/>
                <a:cs typeface="Calibri" pitchFamily="34" charset="0"/>
              </a:rPr>
              <a:t>If the variable is normal, use ANOVA (Analysis of Variance)</a:t>
            </a:r>
          </a:p>
          <a:p>
            <a:pPr marL="1371600" lvl="2" indent="-457200">
              <a:buFont typeface="Arial" pitchFamily="34" charset="0"/>
              <a:buChar char="•"/>
            </a:pPr>
            <a:r>
              <a:rPr lang="en-US" sz="2000" dirty="0">
                <a:latin typeface="Calibri" pitchFamily="34" charset="0"/>
                <a:cs typeface="Calibri" pitchFamily="34" charset="0"/>
              </a:rPr>
              <a:t>If the variable is not normal, use non-parametric ANOVA (See Chapter 15)</a:t>
            </a:r>
          </a:p>
          <a:p>
            <a:pPr marL="457200" indent="-457200">
              <a:buFont typeface="Arial" pitchFamily="34" charset="0"/>
              <a:buChar char="•"/>
            </a:pPr>
            <a:r>
              <a:rPr lang="en-US" sz="2000" dirty="0">
                <a:latin typeface="Calibri" pitchFamily="34" charset="0"/>
                <a:cs typeface="Calibri" pitchFamily="34" charset="0"/>
              </a:rPr>
              <a:t>You have two variables, both categorical (with two or more categories each), and you have a contingency table as below:</a:t>
            </a:r>
          </a:p>
          <a:p>
            <a:pPr marL="1371600" lvl="2" indent="-457200"/>
            <a:endParaRPr lang="en-US" sz="2000" dirty="0">
              <a:latin typeface="Calibri" pitchFamily="34" charset="0"/>
              <a:cs typeface="Calibri" pitchFamily="34" charset="0"/>
            </a:endParaRPr>
          </a:p>
          <a:p>
            <a:pPr marL="1371600" lvl="2" indent="-457200"/>
            <a:endParaRPr lang="en-US" sz="2000" dirty="0">
              <a:latin typeface="Calibri" pitchFamily="34" charset="0"/>
              <a:cs typeface="Calibri" pitchFamily="34" charset="0"/>
            </a:endParaRPr>
          </a:p>
          <a:p>
            <a:pPr marL="1371600" lvl="2" indent="-457200">
              <a:buFont typeface="Arial" pitchFamily="34" charset="0"/>
              <a:buChar char="•"/>
            </a:pPr>
            <a:endParaRPr lang="en-US" sz="2000" dirty="0">
              <a:latin typeface="Calibri" pitchFamily="34" charset="0"/>
              <a:cs typeface="Calibri" pitchFamily="34" charset="0"/>
            </a:endParaRPr>
          </a:p>
          <a:p>
            <a:pPr marL="1371600" lvl="2" indent="-457200">
              <a:buFont typeface="Arial" pitchFamily="34" charset="0"/>
              <a:buChar char="•"/>
            </a:pPr>
            <a:endParaRPr lang="en-US" sz="2000" dirty="0">
              <a:latin typeface="Calibri" pitchFamily="34" charset="0"/>
              <a:cs typeface="Calibri" pitchFamily="34" charset="0"/>
            </a:endParaRPr>
          </a:p>
          <a:p>
            <a:pPr marL="1371600" lvl="2" indent="-457200">
              <a:buFont typeface="Arial" pitchFamily="34" charset="0"/>
              <a:buChar char="•"/>
            </a:pPr>
            <a:endParaRPr lang="en-US" sz="2000" dirty="0">
              <a:latin typeface="Calibri" pitchFamily="34" charset="0"/>
              <a:cs typeface="Calibri" pitchFamily="34" charset="0"/>
            </a:endParaRPr>
          </a:p>
          <a:p>
            <a:pPr marL="1371600" lvl="2" indent="-457200">
              <a:buFont typeface="Arial" pitchFamily="34" charset="0"/>
              <a:buChar char="•"/>
            </a:pPr>
            <a:endParaRPr lang="en-US" sz="2000" dirty="0">
              <a:latin typeface="Calibri" pitchFamily="34" charset="0"/>
              <a:cs typeface="Calibri" pitchFamily="34" charset="0"/>
            </a:endParaRPr>
          </a:p>
          <a:p>
            <a:pPr marL="1371600" lvl="2" indent="-457200">
              <a:buFont typeface="Arial" pitchFamily="34" charset="0"/>
              <a:buChar char="•"/>
            </a:pPr>
            <a:r>
              <a:rPr lang="en-US" sz="2000" dirty="0">
                <a:latin typeface="Calibri" pitchFamily="34" charset="0"/>
                <a:cs typeface="Calibri" pitchFamily="34" charset="0"/>
              </a:rPr>
              <a:t>Use </a:t>
            </a:r>
            <a:r>
              <a:rPr lang="el-GR" sz="2000" dirty="0">
                <a:latin typeface="Calibri" pitchFamily="34" charset="0"/>
                <a:cs typeface="Calibri" pitchFamily="34" charset="0"/>
              </a:rPr>
              <a:t>χ</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(Chi-squared) tests to determine whether the gender distribution is different for each race category, or conversely, whether the race distribution is different for each gender (See Chapter 14.3)</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503309974"/>
              </p:ext>
            </p:extLst>
          </p:nvPr>
        </p:nvGraphicFramePr>
        <p:xfrm>
          <a:off x="1949450" y="4191000"/>
          <a:ext cx="5245100" cy="1666875"/>
        </p:xfrm>
        <a:graphic>
          <a:graphicData uri="http://schemas.openxmlformats.org/drawingml/2006/table">
            <a:tbl>
              <a:tblPr/>
              <a:tblGrid>
                <a:gridCol w="1688078">
                  <a:extLst>
                    <a:ext uri="{9D8B030D-6E8A-4147-A177-3AD203B41FA5}">
                      <a16:colId xmlns:a16="http://schemas.microsoft.com/office/drawing/2014/main" val="20000"/>
                    </a:ext>
                  </a:extLst>
                </a:gridCol>
                <a:gridCol w="647308">
                  <a:extLst>
                    <a:ext uri="{9D8B030D-6E8A-4147-A177-3AD203B41FA5}">
                      <a16:colId xmlns:a16="http://schemas.microsoft.com/office/drawing/2014/main" val="20001"/>
                    </a:ext>
                  </a:extLst>
                </a:gridCol>
                <a:gridCol w="736154">
                  <a:extLst>
                    <a:ext uri="{9D8B030D-6E8A-4147-A177-3AD203B41FA5}">
                      <a16:colId xmlns:a16="http://schemas.microsoft.com/office/drawing/2014/main" val="20002"/>
                    </a:ext>
                  </a:extLst>
                </a:gridCol>
                <a:gridCol w="675866">
                  <a:extLst>
                    <a:ext uri="{9D8B030D-6E8A-4147-A177-3AD203B41FA5}">
                      <a16:colId xmlns:a16="http://schemas.microsoft.com/office/drawing/2014/main" val="20003"/>
                    </a:ext>
                  </a:extLst>
                </a:gridCol>
                <a:gridCol w="710770">
                  <a:extLst>
                    <a:ext uri="{9D8B030D-6E8A-4147-A177-3AD203B41FA5}">
                      <a16:colId xmlns:a16="http://schemas.microsoft.com/office/drawing/2014/main" val="20004"/>
                    </a:ext>
                  </a:extLst>
                </a:gridCol>
                <a:gridCol w="786924">
                  <a:extLst>
                    <a:ext uri="{9D8B030D-6E8A-4147-A177-3AD203B41FA5}">
                      <a16:colId xmlns:a16="http://schemas.microsoft.com/office/drawing/2014/main" val="20005"/>
                    </a:ext>
                  </a:extLst>
                </a:gridCol>
              </a:tblGrid>
              <a:tr h="333375">
                <a:tc>
                  <a:txBody>
                    <a:bodyPr/>
                    <a:lstStyle/>
                    <a:p>
                      <a:pPr algn="l" fontAlgn="b"/>
                      <a:r>
                        <a:rPr lang="en-US"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Black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Asian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Other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375">
                <a:tc>
                  <a:txBody>
                    <a:bodyPr/>
                    <a:lstStyle/>
                    <a:p>
                      <a:pPr algn="l" fontAlgn="b"/>
                      <a:r>
                        <a:rPr lang="en-US" sz="2000" b="0" i="0" u="none" strike="noStrike" dirty="0">
                          <a:solidFill>
                            <a:srgbClr val="000000"/>
                          </a:solidFill>
                          <a:latin typeface="Calibri"/>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3375">
                <a:tc>
                  <a:txBody>
                    <a:bodyPr/>
                    <a:lstStyle/>
                    <a:p>
                      <a:pPr algn="l" fontAlgn="b"/>
                      <a:r>
                        <a:rPr lang="en-US" sz="2000" b="0" i="0" u="none" strike="noStrike" dirty="0">
                          <a:solidFill>
                            <a:srgbClr val="000000"/>
                          </a:solidFill>
                          <a:latin typeface="Calibri"/>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3375">
                <a:tc>
                  <a:txBody>
                    <a:bodyPr/>
                    <a:lstStyle/>
                    <a:p>
                      <a:pPr algn="l" fontAlgn="b"/>
                      <a:r>
                        <a:rPr lang="en-US" sz="2000" b="0" i="0" u="none" strike="noStrike">
                          <a:solidFill>
                            <a:srgbClr val="000000"/>
                          </a:solidFill>
                          <a:latin typeface="Calibri"/>
                        </a:rPr>
                        <a:t>Transgender</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375">
                <a:tc>
                  <a:txBody>
                    <a:bodyPr/>
                    <a:lstStyle/>
                    <a:p>
                      <a:pPr algn="l" fontAlgn="b"/>
                      <a:r>
                        <a:rPr lang="en-US" sz="20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254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761"/>
            <a:ext cx="8458200" cy="762000"/>
          </a:xfrm>
        </p:spPr>
        <p:txBody>
          <a:bodyPr/>
          <a:lstStyle/>
          <a:p>
            <a:pPr algn="l"/>
            <a:r>
              <a:rPr lang="en-US" sz="3600" b="1" dirty="0">
                <a:solidFill>
                  <a:schemeClr val="bg1"/>
                </a:solidFill>
                <a:latin typeface="Calibri" pitchFamily="34" charset="0"/>
                <a:cs typeface="Calibri" pitchFamily="34" charset="0"/>
              </a:rPr>
              <a:t>Remember Algebra 1?</a:t>
            </a:r>
          </a:p>
        </p:txBody>
      </p:sp>
      <p:pic>
        <p:nvPicPr>
          <p:cNvPr id="70658" name="Picture 2"/>
          <p:cNvPicPr>
            <a:picLocks noChangeAspect="1" noChangeArrowheads="1"/>
          </p:cNvPicPr>
          <p:nvPr/>
        </p:nvPicPr>
        <p:blipFill>
          <a:blip r:embed="rId2" cstate="print"/>
          <a:srcRect/>
          <a:stretch>
            <a:fillRect/>
          </a:stretch>
        </p:blipFill>
        <p:spPr bwMode="auto">
          <a:xfrm>
            <a:off x="533400" y="1600200"/>
            <a:ext cx="8200704" cy="2590721"/>
          </a:xfrm>
          <a:prstGeom prst="rect">
            <a:avLst/>
          </a:prstGeom>
          <a:noFill/>
          <a:ln w="9525">
            <a:noFill/>
            <a:miter lim="800000"/>
            <a:headEnd/>
            <a:tailEnd/>
          </a:ln>
        </p:spPr>
      </p:pic>
      <p:sp>
        <p:nvSpPr>
          <p:cNvPr id="4" name="TextBox 3"/>
          <p:cNvSpPr txBox="1"/>
          <p:nvPr/>
        </p:nvSpPr>
        <p:spPr>
          <a:xfrm>
            <a:off x="457200" y="4495800"/>
            <a:ext cx="8153400" cy="1569660"/>
          </a:xfrm>
          <a:prstGeom prst="rect">
            <a:avLst/>
          </a:prstGeom>
          <a:noFill/>
        </p:spPr>
        <p:txBody>
          <a:bodyPr wrap="square" rtlCol="0">
            <a:spAutoFit/>
          </a:bodyPr>
          <a:lstStyle/>
          <a:p>
            <a:pPr marL="457200" indent="-457200">
              <a:buAutoNum type="alphaLcParenBoth"/>
            </a:pPr>
            <a:r>
              <a:rPr lang="en-US" dirty="0">
                <a:latin typeface="Calibri" pitchFamily="34" charset="0"/>
                <a:cs typeface="Calibri" pitchFamily="34" charset="0"/>
              </a:rPr>
              <a:t>X and Y are directly related (slope is positive)</a:t>
            </a:r>
          </a:p>
          <a:p>
            <a:pPr marL="457200" indent="-457200">
              <a:buAutoNum type="alphaLcParenBoth"/>
            </a:pPr>
            <a:r>
              <a:rPr lang="en-US" dirty="0">
                <a:latin typeface="Calibri" pitchFamily="34" charset="0"/>
                <a:cs typeface="Calibri" pitchFamily="34" charset="0"/>
              </a:rPr>
              <a:t>X and Y are not related, or independent – for any value of X, Y is the same (slope is zero)</a:t>
            </a:r>
          </a:p>
          <a:p>
            <a:pPr marL="457200" indent="-457200">
              <a:buAutoNum type="alphaLcParenBoth"/>
            </a:pPr>
            <a:r>
              <a:rPr lang="en-US" dirty="0">
                <a:latin typeface="Calibri" pitchFamily="34" charset="0"/>
                <a:cs typeface="Calibri" pitchFamily="34" charset="0"/>
              </a:rPr>
              <a:t>X and Y are inversely related (slope is negative)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458200" cy="762000"/>
          </a:xfrm>
        </p:spPr>
        <p:txBody>
          <a:bodyPr/>
          <a:lstStyle/>
          <a:p>
            <a:pPr algn="l"/>
            <a:r>
              <a:rPr lang="en-US" sz="3600" b="1" dirty="0">
                <a:solidFill>
                  <a:schemeClr val="bg1"/>
                </a:solidFill>
                <a:latin typeface="Calibri" pitchFamily="34" charset="0"/>
                <a:cs typeface="Calibri" pitchFamily="34" charset="0"/>
              </a:rPr>
              <a:t>Variable Relationships</a:t>
            </a:r>
          </a:p>
        </p:txBody>
      </p:sp>
      <p:sp>
        <p:nvSpPr>
          <p:cNvPr id="3" name="TextBox 2"/>
          <p:cNvSpPr txBox="1"/>
          <p:nvPr/>
        </p:nvSpPr>
        <p:spPr>
          <a:xfrm>
            <a:off x="0" y="1297529"/>
            <a:ext cx="9144000" cy="2554545"/>
          </a:xfrm>
          <a:prstGeom prst="rect">
            <a:avLst/>
          </a:prstGeom>
          <a:noFill/>
        </p:spPr>
        <p:txBody>
          <a:bodyPr wrap="square" rtlCol="0">
            <a:spAutoFit/>
          </a:bodyPr>
          <a:lstStyle/>
          <a:p>
            <a:r>
              <a:rPr lang="en-US" dirty="0">
                <a:latin typeface="Calibri" pitchFamily="34" charset="0"/>
                <a:cs typeface="Calibri" pitchFamily="34" charset="0"/>
              </a:rPr>
              <a:t>Assume we’re interested in seeing if two variables x and y are related.</a:t>
            </a:r>
          </a:p>
          <a:p>
            <a:endParaRPr lang="en-US" sz="1600" dirty="0">
              <a:latin typeface="Calibri" pitchFamily="34" charset="0"/>
              <a:cs typeface="Calibri" pitchFamily="34" charset="0"/>
            </a:endParaRPr>
          </a:p>
          <a:p>
            <a:r>
              <a:rPr lang="en-US" dirty="0">
                <a:latin typeface="Calibri" pitchFamily="34" charset="0"/>
                <a:cs typeface="Calibri" pitchFamily="34" charset="0"/>
              </a:rPr>
              <a:t>Given </a:t>
            </a:r>
            <a:r>
              <a:rPr lang="en-US" i="1" dirty="0">
                <a:latin typeface="Calibri" pitchFamily="34" charset="0"/>
                <a:cs typeface="Calibri" pitchFamily="34" charset="0"/>
              </a:rPr>
              <a:t>n</a:t>
            </a:r>
            <a:r>
              <a:rPr lang="en-US" dirty="0">
                <a:latin typeface="Calibri" pitchFamily="34" charset="0"/>
                <a:cs typeface="Calibri" pitchFamily="34" charset="0"/>
              </a:rPr>
              <a:t> pairs of observations (x</a:t>
            </a:r>
            <a:r>
              <a:rPr lang="en-US" sz="1200" dirty="0">
                <a:latin typeface="Calibri" pitchFamily="34" charset="0"/>
                <a:cs typeface="Calibri" pitchFamily="34" charset="0"/>
              </a:rPr>
              <a:t>1</a:t>
            </a:r>
            <a:r>
              <a:rPr lang="en-US" dirty="0">
                <a:latin typeface="Calibri" pitchFamily="34" charset="0"/>
                <a:cs typeface="Calibri" pitchFamily="34" charset="0"/>
              </a:rPr>
              <a:t>, y</a:t>
            </a:r>
            <a:r>
              <a:rPr lang="en-US" sz="1200" dirty="0">
                <a:latin typeface="Calibri" pitchFamily="34" charset="0"/>
                <a:cs typeface="Calibri" pitchFamily="34" charset="0"/>
              </a:rPr>
              <a:t>1</a:t>
            </a:r>
            <a:r>
              <a:rPr lang="en-US" dirty="0">
                <a:latin typeface="Calibri" pitchFamily="34" charset="0"/>
                <a:cs typeface="Calibri" pitchFamily="34" charset="0"/>
              </a:rPr>
              <a:t>), (x</a:t>
            </a:r>
            <a:r>
              <a:rPr lang="en-US" sz="1200" dirty="0">
                <a:latin typeface="Calibri" pitchFamily="34" charset="0"/>
                <a:cs typeface="Calibri" pitchFamily="34" charset="0"/>
              </a:rPr>
              <a:t>2</a:t>
            </a:r>
            <a:r>
              <a:rPr lang="en-US" dirty="0">
                <a:latin typeface="Calibri" pitchFamily="34" charset="0"/>
                <a:cs typeface="Calibri" pitchFamily="34" charset="0"/>
              </a:rPr>
              <a:t>, y</a:t>
            </a:r>
            <a:r>
              <a:rPr lang="en-US" sz="1200" dirty="0">
                <a:latin typeface="Calibri" pitchFamily="34" charset="0"/>
                <a:cs typeface="Calibri" pitchFamily="34" charset="0"/>
              </a:rPr>
              <a:t>2</a:t>
            </a:r>
            <a:r>
              <a:rPr lang="en-US" dirty="0">
                <a:latin typeface="Calibri" pitchFamily="34" charset="0"/>
                <a:cs typeface="Calibri" pitchFamily="34" charset="0"/>
              </a:rPr>
              <a:t>), … , (</a:t>
            </a:r>
            <a:r>
              <a:rPr lang="en-US" dirty="0" err="1">
                <a:latin typeface="Calibri" pitchFamily="34" charset="0"/>
                <a:cs typeface="Calibri" pitchFamily="34" charset="0"/>
              </a:rPr>
              <a:t>x</a:t>
            </a:r>
            <a:r>
              <a:rPr lang="en-US" sz="1200" dirty="0" err="1">
                <a:latin typeface="Calibri" pitchFamily="34" charset="0"/>
                <a:cs typeface="Calibri" pitchFamily="34" charset="0"/>
              </a:rPr>
              <a:t>n</a:t>
            </a:r>
            <a:r>
              <a:rPr lang="en-US" dirty="0" err="1">
                <a:latin typeface="Calibri" pitchFamily="34" charset="0"/>
                <a:cs typeface="Calibri" pitchFamily="34" charset="0"/>
              </a:rPr>
              <a:t>,y</a:t>
            </a:r>
            <a:r>
              <a:rPr lang="en-US" sz="1200" dirty="0" err="1">
                <a:latin typeface="Calibri" pitchFamily="34" charset="0"/>
                <a:cs typeface="Calibri" pitchFamily="34" charset="0"/>
              </a:rPr>
              <a:t>n</a:t>
            </a:r>
            <a:r>
              <a:rPr lang="en-US" dirty="0">
                <a:latin typeface="Calibri" pitchFamily="34" charset="0"/>
                <a:cs typeface="Calibri" pitchFamily="34" charset="0"/>
              </a:rPr>
              <a:t>), x and y have a positive (direct) relationship if large </a:t>
            </a:r>
            <a:r>
              <a:rPr lang="en-US" dirty="0" err="1">
                <a:latin typeface="Calibri" pitchFamily="34" charset="0"/>
                <a:cs typeface="Calibri" pitchFamily="34" charset="0"/>
              </a:rPr>
              <a:t>x’s</a:t>
            </a:r>
            <a:r>
              <a:rPr lang="en-US" dirty="0">
                <a:latin typeface="Calibri" pitchFamily="34" charset="0"/>
                <a:cs typeface="Calibri" pitchFamily="34" charset="0"/>
              </a:rPr>
              <a:t> are paired up with large </a:t>
            </a:r>
            <a:r>
              <a:rPr lang="en-US" dirty="0" err="1">
                <a:latin typeface="Calibri" pitchFamily="34" charset="0"/>
                <a:cs typeface="Calibri" pitchFamily="34" charset="0"/>
              </a:rPr>
              <a:t>y’s</a:t>
            </a:r>
            <a:r>
              <a:rPr lang="en-US" dirty="0">
                <a:latin typeface="Calibri" pitchFamily="34" charset="0"/>
                <a:cs typeface="Calibri" pitchFamily="34" charset="0"/>
              </a:rPr>
              <a:t> and small </a:t>
            </a:r>
            <a:r>
              <a:rPr lang="en-US" dirty="0" err="1">
                <a:latin typeface="Calibri" pitchFamily="34" charset="0"/>
                <a:cs typeface="Calibri" pitchFamily="34" charset="0"/>
              </a:rPr>
              <a:t>x’s</a:t>
            </a:r>
            <a:r>
              <a:rPr lang="en-US" dirty="0">
                <a:latin typeface="Calibri" pitchFamily="34" charset="0"/>
                <a:cs typeface="Calibri" pitchFamily="34" charset="0"/>
              </a:rPr>
              <a:t> are paired up with small </a:t>
            </a:r>
            <a:r>
              <a:rPr lang="en-US" dirty="0" err="1">
                <a:latin typeface="Calibri" pitchFamily="34" charset="0"/>
                <a:cs typeface="Calibri" pitchFamily="34" charset="0"/>
              </a:rPr>
              <a:t>y’s</a:t>
            </a:r>
            <a:r>
              <a:rPr lang="en-US" dirty="0">
                <a:latin typeface="Calibri" pitchFamily="34" charset="0"/>
                <a:cs typeface="Calibri" pitchFamily="34" charset="0"/>
              </a:rPr>
              <a:t>; similarly, if large </a:t>
            </a:r>
            <a:r>
              <a:rPr lang="en-US" dirty="0" err="1">
                <a:latin typeface="Calibri" pitchFamily="34" charset="0"/>
                <a:cs typeface="Calibri" pitchFamily="34" charset="0"/>
              </a:rPr>
              <a:t>x’s</a:t>
            </a:r>
            <a:r>
              <a:rPr lang="en-US" dirty="0">
                <a:latin typeface="Calibri" pitchFamily="34" charset="0"/>
                <a:cs typeface="Calibri" pitchFamily="34" charset="0"/>
              </a:rPr>
              <a:t> are paired up with small </a:t>
            </a:r>
            <a:r>
              <a:rPr lang="en-US" dirty="0" err="1">
                <a:latin typeface="Calibri" pitchFamily="34" charset="0"/>
                <a:cs typeface="Calibri" pitchFamily="34" charset="0"/>
              </a:rPr>
              <a:t>y’s</a:t>
            </a:r>
            <a:r>
              <a:rPr lang="en-US" dirty="0">
                <a:latin typeface="Calibri" pitchFamily="34" charset="0"/>
                <a:cs typeface="Calibri" pitchFamily="34" charset="0"/>
              </a:rPr>
              <a:t> and small </a:t>
            </a:r>
            <a:r>
              <a:rPr lang="en-US" dirty="0" err="1">
                <a:latin typeface="Calibri" pitchFamily="34" charset="0"/>
                <a:cs typeface="Calibri" pitchFamily="34" charset="0"/>
              </a:rPr>
              <a:t>x’s</a:t>
            </a:r>
            <a:r>
              <a:rPr lang="en-US" dirty="0">
                <a:latin typeface="Calibri" pitchFamily="34" charset="0"/>
                <a:cs typeface="Calibri" pitchFamily="34" charset="0"/>
              </a:rPr>
              <a:t> are paired up with large </a:t>
            </a:r>
            <a:r>
              <a:rPr lang="en-US" dirty="0" err="1">
                <a:latin typeface="Calibri" pitchFamily="34" charset="0"/>
                <a:cs typeface="Calibri" pitchFamily="34" charset="0"/>
              </a:rPr>
              <a:t>y’s</a:t>
            </a:r>
            <a:r>
              <a:rPr lang="en-US" dirty="0">
                <a:latin typeface="Calibri" pitchFamily="34" charset="0"/>
                <a:cs typeface="Calibri" pitchFamily="34" charset="0"/>
              </a:rPr>
              <a:t>, then the relationship between x and y is negative (inverse).</a:t>
            </a:r>
          </a:p>
        </p:txBody>
      </p:sp>
      <p:pic>
        <p:nvPicPr>
          <p:cNvPr id="4" name="Picture 4" descr="1219"/>
          <p:cNvPicPr>
            <a:picLocks noChangeAspect="1" noChangeArrowheads="1"/>
          </p:cNvPicPr>
          <p:nvPr/>
        </p:nvPicPr>
        <p:blipFill>
          <a:blip r:embed="rId2" cstate="print"/>
          <a:srcRect/>
          <a:stretch>
            <a:fillRect/>
          </a:stretch>
        </p:blipFill>
        <p:spPr bwMode="auto">
          <a:xfrm>
            <a:off x="1638300" y="4006603"/>
            <a:ext cx="5867400" cy="285139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47800"/>
            <a:ext cx="9144000" cy="5078313"/>
          </a:xfrm>
          <a:prstGeom prst="rect">
            <a:avLst/>
          </a:prstGeom>
        </p:spPr>
        <p:txBody>
          <a:bodyPr wrap="square">
            <a:spAutoFit/>
          </a:bodyPr>
          <a:lstStyle/>
          <a:p>
            <a:pPr>
              <a:lnSpc>
                <a:spcPct val="90000"/>
              </a:lnSpc>
            </a:pPr>
            <a:r>
              <a:rPr lang="en-US" b="1" i="1" dirty="0">
                <a:latin typeface="Calibri" pitchFamily="34" charset="0"/>
                <a:cs typeface="Calibri" pitchFamily="34" charset="0"/>
              </a:rPr>
              <a:t>Covariance</a:t>
            </a:r>
          </a:p>
          <a:p>
            <a:pPr marL="457200" indent="-457200">
              <a:lnSpc>
                <a:spcPct val="90000"/>
              </a:lnSpc>
              <a:buFont typeface="Arial" pitchFamily="34" charset="0"/>
              <a:buChar char="•"/>
            </a:pPr>
            <a:r>
              <a:rPr lang="en-US" dirty="0">
                <a:latin typeface="Calibri" pitchFamily="34" charset="0"/>
                <a:cs typeface="Calibri" pitchFamily="34" charset="0"/>
              </a:rPr>
              <a:t>A measure of how much two variables X and Y change together </a:t>
            </a:r>
          </a:p>
          <a:p>
            <a:pPr marL="457200" indent="-457200">
              <a:lnSpc>
                <a:spcPct val="90000"/>
              </a:lnSpc>
              <a:buFont typeface="Arial" pitchFamily="34" charset="0"/>
              <a:buChar char="•"/>
            </a:pPr>
            <a:r>
              <a:rPr lang="en-US" dirty="0">
                <a:latin typeface="Calibri" pitchFamily="34" charset="0"/>
                <a:cs typeface="Calibri" pitchFamily="34" charset="0"/>
              </a:rPr>
              <a:t>The units of </a:t>
            </a:r>
            <a:r>
              <a:rPr lang="en-US" dirty="0" err="1">
                <a:latin typeface="Calibri" pitchFamily="34" charset="0"/>
                <a:cs typeface="Calibri" pitchFamily="34" charset="0"/>
              </a:rPr>
              <a:t>Cov</a:t>
            </a:r>
            <a:r>
              <a:rPr lang="en-US" dirty="0">
                <a:latin typeface="Calibri" pitchFamily="34" charset="0"/>
                <a:cs typeface="Calibri" pitchFamily="34" charset="0"/>
              </a:rPr>
              <a:t> (X, Y) are those of </a:t>
            </a:r>
            <a:r>
              <a:rPr lang="en-US" i="1" dirty="0">
                <a:latin typeface="Calibri" pitchFamily="34" charset="0"/>
                <a:cs typeface="Calibri" pitchFamily="34" charset="0"/>
              </a:rPr>
              <a:t>X</a:t>
            </a:r>
            <a:r>
              <a:rPr lang="en-US" dirty="0">
                <a:latin typeface="Calibri" pitchFamily="34" charset="0"/>
                <a:cs typeface="Calibri" pitchFamily="34" charset="0"/>
              </a:rPr>
              <a:t> multiplied by those of </a:t>
            </a:r>
            <a:r>
              <a:rPr lang="en-US" i="1" dirty="0">
                <a:latin typeface="Calibri" pitchFamily="34" charset="0"/>
                <a:cs typeface="Calibri" pitchFamily="34" charset="0"/>
              </a:rPr>
              <a:t>Y</a:t>
            </a:r>
          </a:p>
          <a:p>
            <a:pPr marL="1371600" lvl="2" indent="-457200">
              <a:lnSpc>
                <a:spcPct val="90000"/>
              </a:lnSpc>
              <a:buFont typeface="Arial" pitchFamily="34" charset="0"/>
              <a:buChar char="•"/>
            </a:pPr>
            <a:r>
              <a:rPr lang="en-US" i="1" dirty="0">
                <a:latin typeface="Calibri" pitchFamily="34" charset="0"/>
                <a:cs typeface="Calibri" pitchFamily="34" charset="0"/>
              </a:rPr>
              <a:t>Quite difficult to interpret</a:t>
            </a:r>
          </a:p>
          <a:p>
            <a:pPr marL="457200" indent="-457200">
              <a:lnSpc>
                <a:spcPct val="90000"/>
              </a:lnSpc>
              <a:buFont typeface="Arial" pitchFamily="34" charset="0"/>
              <a:buChar char="•"/>
            </a:pPr>
            <a:r>
              <a:rPr lang="en-US" dirty="0">
                <a:latin typeface="Calibri" pitchFamily="34" charset="0"/>
                <a:cs typeface="Calibri" pitchFamily="34" charset="0"/>
              </a:rPr>
              <a:t>The covariance of a variable X with itself is simply the variance of X</a:t>
            </a:r>
          </a:p>
          <a:p>
            <a:pPr>
              <a:lnSpc>
                <a:spcPct val="90000"/>
              </a:lnSpc>
            </a:pPr>
            <a:endParaRPr lang="en-US" dirty="0">
              <a:latin typeface="Calibri" pitchFamily="34" charset="0"/>
              <a:cs typeface="Calibri" pitchFamily="34" charset="0"/>
            </a:endParaRPr>
          </a:p>
          <a:p>
            <a:pPr>
              <a:lnSpc>
                <a:spcPct val="90000"/>
              </a:lnSpc>
            </a:pPr>
            <a:r>
              <a:rPr lang="en-US" b="1" i="1" dirty="0">
                <a:latin typeface="Calibri" pitchFamily="34" charset="0"/>
                <a:cs typeface="Calibri" pitchFamily="34" charset="0"/>
              </a:rPr>
              <a:t>Correlation</a:t>
            </a:r>
          </a:p>
          <a:p>
            <a:pPr>
              <a:lnSpc>
                <a:spcPct val="90000"/>
              </a:lnSpc>
            </a:pPr>
            <a:r>
              <a:rPr lang="en-US" dirty="0">
                <a:latin typeface="Calibri" pitchFamily="34" charset="0"/>
                <a:cs typeface="Calibri" pitchFamily="34" charset="0"/>
              </a:rPr>
              <a:t>A standardized measure of the strength of the relationship between variables, known as correlation (</a:t>
            </a:r>
            <a:r>
              <a:rPr lang="en-US" i="1" dirty="0">
                <a:latin typeface="Calibri" pitchFamily="34" charset="0"/>
                <a:cs typeface="Calibri" pitchFamily="34" charset="0"/>
              </a:rPr>
              <a:t>r</a:t>
            </a:r>
            <a:r>
              <a:rPr lang="en-US" dirty="0">
                <a:latin typeface="Calibri" pitchFamily="34" charset="0"/>
                <a:cs typeface="Calibri" pitchFamily="34" charset="0"/>
              </a:rPr>
              <a:t>), is often used instead. </a:t>
            </a:r>
          </a:p>
          <a:p>
            <a:pPr marL="457200" indent="-457200">
              <a:lnSpc>
                <a:spcPct val="90000"/>
              </a:lnSpc>
              <a:buFont typeface="Arial" pitchFamily="34" charset="0"/>
              <a:buChar char="•"/>
            </a:pPr>
            <a:r>
              <a:rPr lang="en-US" dirty="0">
                <a:latin typeface="Calibri" pitchFamily="34" charset="0"/>
                <a:cs typeface="Calibri" pitchFamily="34" charset="0"/>
              </a:rPr>
              <a:t>Value of r doesn’t depend on which variable is labeled x and which y</a:t>
            </a:r>
          </a:p>
          <a:p>
            <a:pPr marL="457200" indent="-457200">
              <a:lnSpc>
                <a:spcPct val="90000"/>
              </a:lnSpc>
              <a:buFont typeface="Arial" pitchFamily="34" charset="0"/>
              <a:buChar char="•"/>
            </a:pPr>
            <a:r>
              <a:rPr lang="en-US" dirty="0">
                <a:latin typeface="Calibri" pitchFamily="34" charset="0"/>
                <a:cs typeface="Calibri" pitchFamily="34" charset="0"/>
              </a:rPr>
              <a:t>Value of r is independent of units of measurement of x and y</a:t>
            </a:r>
          </a:p>
          <a:p>
            <a:pPr marL="457200" indent="-457200">
              <a:lnSpc>
                <a:spcPct val="90000"/>
              </a:lnSpc>
              <a:buFont typeface="Arial" pitchFamily="34" charset="0"/>
              <a:buChar char="•"/>
            </a:pPr>
            <a:r>
              <a:rPr lang="en-US" dirty="0">
                <a:latin typeface="Calibri" pitchFamily="34" charset="0"/>
                <a:cs typeface="Calibri" pitchFamily="34" charset="0"/>
              </a:rPr>
              <a:t>-1 ≤ r ≤ 1</a:t>
            </a:r>
          </a:p>
          <a:p>
            <a:pPr marL="457200" indent="-457200">
              <a:lnSpc>
                <a:spcPct val="90000"/>
              </a:lnSpc>
              <a:buFont typeface="Arial" pitchFamily="34" charset="0"/>
              <a:buChar char="•"/>
            </a:pPr>
            <a:r>
              <a:rPr lang="en-US" dirty="0">
                <a:latin typeface="Calibri" pitchFamily="34" charset="0"/>
                <a:cs typeface="Calibri" pitchFamily="34" charset="0"/>
              </a:rPr>
              <a:t>r = 1 </a:t>
            </a:r>
            <a:r>
              <a:rPr lang="en-US" dirty="0" err="1">
                <a:latin typeface="Calibri" pitchFamily="34" charset="0"/>
                <a:cs typeface="Calibri" pitchFamily="34" charset="0"/>
              </a:rPr>
              <a:t>iff</a:t>
            </a:r>
            <a:r>
              <a:rPr lang="en-US" dirty="0">
                <a:latin typeface="Calibri" pitchFamily="34" charset="0"/>
                <a:cs typeface="Calibri" pitchFamily="34" charset="0"/>
              </a:rPr>
              <a:t> all (x</a:t>
            </a:r>
            <a:r>
              <a:rPr lang="en-US" sz="1200" dirty="0">
                <a:latin typeface="Calibri" pitchFamily="34" charset="0"/>
                <a:cs typeface="Calibri" pitchFamily="34" charset="0"/>
              </a:rPr>
              <a:t>i</a:t>
            </a:r>
            <a:r>
              <a:rPr lang="en-US" dirty="0">
                <a:latin typeface="Calibri" pitchFamily="34" charset="0"/>
                <a:cs typeface="Calibri" pitchFamily="34" charset="0"/>
              </a:rPr>
              <a:t>, </a:t>
            </a:r>
            <a:r>
              <a:rPr lang="en-US" dirty="0" err="1">
                <a:latin typeface="Calibri" pitchFamily="34" charset="0"/>
                <a:cs typeface="Calibri" pitchFamily="34" charset="0"/>
              </a:rPr>
              <a:t>y</a:t>
            </a:r>
            <a:r>
              <a:rPr lang="en-US" sz="1200" dirty="0" err="1">
                <a:latin typeface="Calibri" pitchFamily="34" charset="0"/>
                <a:cs typeface="Calibri" pitchFamily="34" charset="0"/>
              </a:rPr>
              <a:t>i</a:t>
            </a:r>
            <a:r>
              <a:rPr lang="en-US" dirty="0">
                <a:latin typeface="Calibri" pitchFamily="34" charset="0"/>
                <a:cs typeface="Calibri" pitchFamily="34" charset="0"/>
              </a:rPr>
              <a:t>) pairs lie on a straight line with positive slope and r=-1 </a:t>
            </a:r>
            <a:r>
              <a:rPr lang="en-US" dirty="0" err="1">
                <a:latin typeface="Calibri" pitchFamily="34" charset="0"/>
                <a:cs typeface="Calibri" pitchFamily="34" charset="0"/>
              </a:rPr>
              <a:t>iff</a:t>
            </a:r>
            <a:r>
              <a:rPr lang="en-US" dirty="0">
                <a:latin typeface="Calibri" pitchFamily="34" charset="0"/>
                <a:cs typeface="Calibri" pitchFamily="34" charset="0"/>
              </a:rPr>
              <a:t> all (x</a:t>
            </a:r>
            <a:r>
              <a:rPr lang="en-US" sz="1200" dirty="0">
                <a:latin typeface="Calibri" pitchFamily="34" charset="0"/>
                <a:cs typeface="Calibri" pitchFamily="34" charset="0"/>
              </a:rPr>
              <a:t>i</a:t>
            </a:r>
            <a:r>
              <a:rPr lang="en-US" dirty="0">
                <a:latin typeface="Calibri" pitchFamily="34" charset="0"/>
                <a:cs typeface="Calibri" pitchFamily="34" charset="0"/>
              </a:rPr>
              <a:t>, </a:t>
            </a:r>
            <a:r>
              <a:rPr lang="en-US" dirty="0" err="1">
                <a:latin typeface="Calibri" pitchFamily="34" charset="0"/>
                <a:cs typeface="Calibri" pitchFamily="34" charset="0"/>
              </a:rPr>
              <a:t>y</a:t>
            </a:r>
            <a:r>
              <a:rPr lang="en-US" sz="1200" dirty="0" err="1">
                <a:latin typeface="Calibri" pitchFamily="34" charset="0"/>
                <a:cs typeface="Calibri" pitchFamily="34" charset="0"/>
              </a:rPr>
              <a:t>i</a:t>
            </a:r>
            <a:r>
              <a:rPr lang="en-US" dirty="0">
                <a:latin typeface="Calibri" pitchFamily="34" charset="0"/>
                <a:cs typeface="Calibri" pitchFamily="34" charset="0"/>
              </a:rPr>
              <a:t>) pairs lie on a straight line with negative slope</a:t>
            </a:r>
          </a:p>
          <a:p>
            <a:pPr marL="457200" indent="-457200">
              <a:lnSpc>
                <a:spcPct val="90000"/>
              </a:lnSpc>
              <a:buFont typeface="Arial" pitchFamily="34" charset="0"/>
              <a:buChar char="•"/>
            </a:pPr>
            <a:r>
              <a:rPr lang="en-US" dirty="0">
                <a:latin typeface="Calibri" pitchFamily="34" charset="0"/>
                <a:cs typeface="Calibri" pitchFamily="34" charset="0"/>
              </a:rPr>
              <a:t>r = 0 indicates a lack of a (linear) relationship between the variables</a:t>
            </a:r>
          </a:p>
        </p:txBody>
      </p:sp>
      <p:sp>
        <p:nvSpPr>
          <p:cNvPr id="5" name="Title 1"/>
          <p:cNvSpPr txBox="1">
            <a:spLocks/>
          </p:cNvSpPr>
          <p:nvPr/>
        </p:nvSpPr>
        <p:spPr bwMode="auto">
          <a:xfrm>
            <a:off x="0" y="533400"/>
            <a:ext cx="8458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bg1"/>
                </a:solidFill>
                <a:effectLst/>
                <a:uLnTx/>
                <a:uFillTx/>
                <a:latin typeface="Calibri" pitchFamily="34" charset="0"/>
                <a:ea typeface="+mj-ea"/>
                <a:cs typeface="Calibri" pitchFamily="34" charset="0"/>
              </a:rPr>
              <a:t>Sample Correlation and Covariance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2428267"/>
            <a:ext cx="5819775" cy="923925"/>
          </a:xfrm>
          <a:prstGeom prst="rect">
            <a:avLst/>
          </a:prstGeom>
          <a:noFill/>
        </p:spPr>
      </p:pic>
      <p:sp>
        <p:nvSpPr>
          <p:cNvPr id="3" name="Title 1"/>
          <p:cNvSpPr txBox="1">
            <a:spLocks/>
          </p:cNvSpPr>
          <p:nvPr/>
        </p:nvSpPr>
        <p:spPr bwMode="auto">
          <a:xfrm>
            <a:off x="0" y="596666"/>
            <a:ext cx="8458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bg1"/>
                </a:solidFill>
                <a:effectLst/>
                <a:uLnTx/>
                <a:uFillTx/>
                <a:latin typeface="Calibri" pitchFamily="34" charset="0"/>
                <a:ea typeface="+mj-ea"/>
                <a:cs typeface="Calibri" pitchFamily="34" charset="0"/>
              </a:rPr>
              <a:t>Sample Correlation and Covariance</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514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1381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2438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29547" y="4425810"/>
                <a:ext cx="9144000" cy="2274982"/>
              </a:xfrm>
              <a:prstGeom prst="rect">
                <a:avLst/>
              </a:prstGeom>
              <a:noFill/>
            </p:spPr>
            <p:txBody>
              <a:bodyPr wrap="square" rtlCol="0">
                <a:spAutoFit/>
              </a:bodyPr>
              <a:lstStyle/>
              <a:p>
                <a:r>
                  <a:rPr lang="en-US" sz="2000" b="1" i="1" dirty="0">
                    <a:latin typeface="Calibri" pitchFamily="34" charset="0"/>
                    <a:cs typeface="Calibri" pitchFamily="34" charset="0"/>
                  </a:rPr>
                  <a:t>Covariance</a:t>
                </a:r>
                <a:r>
                  <a:rPr lang="en-US" sz="2000" dirty="0">
                    <a:latin typeface="Calibri" pitchFamily="34" charset="0"/>
                    <a:cs typeface="Calibri" pitchFamily="34" charset="0"/>
                  </a:rPr>
                  <a:t>: value changes as units of x or y change – 0.8 could be a huge or a tiny covariance</a:t>
                </a:r>
              </a:p>
              <a:p>
                <a:r>
                  <a:rPr lang="en-US" sz="2000" b="1" i="1" dirty="0">
                    <a:latin typeface="Calibri" pitchFamily="34" charset="0"/>
                    <a:cs typeface="Calibri" pitchFamily="34" charset="0"/>
                  </a:rPr>
                  <a:t>Correlation (r)</a:t>
                </a:r>
                <a:r>
                  <a:rPr lang="en-US" sz="2000" dirty="0">
                    <a:latin typeface="Calibri" pitchFamily="34" charset="0"/>
                    <a:cs typeface="Calibri" pitchFamily="34" charset="0"/>
                  </a:rPr>
                  <a:t>: does not depend on units of measurement of x and y.</a:t>
                </a:r>
              </a:p>
              <a:p>
                <a:r>
                  <a:rPr lang="en-US" sz="2000" i="1" dirty="0">
                    <a:latin typeface="Calibri" pitchFamily="34" charset="0"/>
                    <a:cs typeface="Calibri" pitchFamily="34" charset="0"/>
                  </a:rPr>
                  <a:t>r </a:t>
                </a:r>
                <a:r>
                  <a:rPr lang="en-US" sz="2000" dirty="0">
                    <a:latin typeface="Calibri" pitchFamily="34" charset="0"/>
                    <a:cs typeface="Calibri" pitchFamily="34" charset="0"/>
                  </a:rPr>
                  <a:t>is referred to as the Pearson’s product moment correlation (or simply Pearson correlation)</a:t>
                </a:r>
              </a:p>
              <a:p>
                <a:r>
                  <a:rPr lang="en-US" sz="2000" b="1" i="1" dirty="0">
                    <a:latin typeface="Calibri" pitchFamily="34" charset="0"/>
                    <a:cs typeface="Calibri" pitchFamily="34" charset="0"/>
                  </a:rPr>
                  <a:t>Here:</a:t>
                </a:r>
                <a:r>
                  <a:rPr lang="en-US" sz="2000" dirty="0">
                    <a:latin typeface="Calibri" pitchFamily="34" charset="0"/>
                    <a:cs typeface="Calibri" pitchFamily="34" charset="0"/>
                  </a:rPr>
                  <a:t> </a:t>
                </a:r>
                <a14:m>
                  <m:oMath xmlns:m="http://schemas.openxmlformats.org/officeDocument/2006/math">
                    <m:acc>
                      <m:accPr>
                        <m:chr m:val="̅"/>
                        <m:ctrlPr>
                          <a:rPr lang="en-US" sz="2000" i="1">
                            <a:latin typeface="Cambria Math" panose="02040503050406030204" pitchFamily="18" charset="0"/>
                          </a:rPr>
                        </m:ctrlPr>
                      </m:accPr>
                      <m:e>
                        <m:r>
                          <m:rPr>
                            <m:sty m:val="p"/>
                          </m:rPr>
                          <a:rPr lang="en-US" sz="2000" i="0">
                            <a:latin typeface="Cambria Math" panose="02040503050406030204" pitchFamily="18" charset="0"/>
                          </a:rPr>
                          <m:t>x</m:t>
                        </m:r>
                      </m:e>
                    </m:acc>
                  </m:oMath>
                </a14:m>
                <a:r>
                  <a:rPr lang="en-US" sz="2000" dirty="0">
                    <a:latin typeface="Calibri" pitchFamily="34" charset="0"/>
                    <a:cs typeface="Calibri" pitchFamily="34" charset="0"/>
                  </a:rPr>
                  <a:t> and </a:t>
                </a:r>
                <a14:m>
                  <m:oMath xmlns:m="http://schemas.openxmlformats.org/officeDocument/2006/math">
                    <m:acc>
                      <m:accPr>
                        <m:chr m:val="̅"/>
                        <m:ctrlPr>
                          <a:rPr lang="en-US" sz="2000" i="1">
                            <a:latin typeface="Cambria Math" panose="02040503050406030204" pitchFamily="18" charset="0"/>
                          </a:rPr>
                        </m:ctrlPr>
                      </m:accPr>
                      <m:e>
                        <m:r>
                          <m:rPr>
                            <m:sty m:val="p"/>
                          </m:rPr>
                          <a:rPr lang="en-US" sz="2000" i="0">
                            <a:latin typeface="Cambria Math" panose="02040503050406030204" pitchFamily="18" charset="0"/>
                          </a:rPr>
                          <m:t>y</m:t>
                        </m:r>
                      </m:e>
                    </m:acc>
                  </m:oMath>
                </a14:m>
                <a:r>
                  <a:rPr lang="en-US" sz="2000" dirty="0">
                    <a:latin typeface="Calibri" pitchFamily="34" charset="0"/>
                    <a:cs typeface="Calibri" pitchFamily="34" charset="0"/>
                  </a:rPr>
                  <a:t> are values of the sample means of x and y; and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x</m:t>
                        </m:r>
                      </m:sub>
                    </m:sSub>
                  </m:oMath>
                </a14:m>
                <a:r>
                  <a:rPr lang="en-US" sz="2000" dirty="0">
                    <a:latin typeface="Calibri" pitchFamily="34" charset="0"/>
                    <a:cs typeface="Calibri" pitchFamily="34" charset="0"/>
                  </a:rPr>
                  <a:t> and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s</m:t>
                        </m:r>
                      </m:e>
                      <m:sub>
                        <m:r>
                          <m:rPr>
                            <m:sty m:val="p"/>
                          </m:rPr>
                          <a:rPr lang="en-US" sz="2000" b="0" i="0" smtClean="0">
                            <a:latin typeface="Cambria Math" panose="02040503050406030204" pitchFamily="18" charset="0"/>
                          </a:rPr>
                          <m:t>y</m:t>
                        </m:r>
                      </m:sub>
                    </m:sSub>
                  </m:oMath>
                </a14:m>
                <a:r>
                  <a:rPr lang="en-US" sz="2000" dirty="0">
                    <a:latin typeface="Calibri" pitchFamily="34" charset="0"/>
                    <a:cs typeface="Calibri" pitchFamily="34" charset="0"/>
                  </a:rPr>
                  <a:t> are the values of sample standard deviations of x and y, respectively; n = # observations</a:t>
                </a:r>
              </a:p>
            </p:txBody>
          </p:sp>
        </mc:Choice>
        <mc:Fallback xmlns="">
          <p:sp>
            <p:nvSpPr>
              <p:cNvPr id="14" name="TextBox 13"/>
              <p:cNvSpPr txBox="1">
                <a:spLocks noRot="1" noChangeAspect="1" noMove="1" noResize="1" noEditPoints="1" noAdjustHandles="1" noChangeArrowheads="1" noChangeShapeType="1" noTextEdit="1"/>
              </p:cNvSpPr>
              <p:nvPr/>
            </p:nvSpPr>
            <p:spPr>
              <a:xfrm>
                <a:off x="-29547" y="4425810"/>
                <a:ext cx="9144000" cy="2274982"/>
              </a:xfrm>
              <a:prstGeom prst="rect">
                <a:avLst/>
              </a:prstGeom>
              <a:blipFill>
                <a:blip r:embed="rId3"/>
                <a:stretch>
                  <a:fillRect l="-667" t="-1340" b="-4021"/>
                </a:stretch>
              </a:blipFill>
            </p:spPr>
            <p:txBody>
              <a:bodyPr/>
              <a:lstStyle/>
              <a:p>
                <a:r>
                  <a:rPr lang="en-US">
                    <a:noFill/>
                  </a:rPr>
                  <a:t> </a:t>
                </a:r>
              </a:p>
            </p:txBody>
          </p:sp>
        </mc:Fallback>
      </mc:AlternateContent>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1514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5" name="Group 4"/>
          <p:cNvGrpSpPr/>
          <p:nvPr/>
        </p:nvGrpSpPr>
        <p:grpSpPr>
          <a:xfrm>
            <a:off x="1817405" y="3388166"/>
            <a:ext cx="4823389" cy="1057275"/>
            <a:chOff x="1882211" y="3352800"/>
            <a:chExt cx="4823389" cy="1057275"/>
          </a:xfrm>
        </p:grpSpPr>
        <p:grpSp>
          <p:nvGrpSpPr>
            <p:cNvPr id="17" name="Group 16"/>
            <p:cNvGrpSpPr/>
            <p:nvPr/>
          </p:nvGrpSpPr>
          <p:grpSpPr>
            <a:xfrm>
              <a:off x="2819400" y="3352800"/>
              <a:ext cx="3886200" cy="1057275"/>
              <a:chOff x="2819400" y="3581400"/>
              <a:chExt cx="3886200" cy="1057275"/>
            </a:xfrm>
          </p:grpSpPr>
          <p:pic>
            <p:nvPicPr>
              <p:cNvPr id="1037" name="Picture 1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3581400"/>
                <a:ext cx="3886200" cy="1057275"/>
              </a:xfrm>
              <a:prstGeom prst="rect">
                <a:avLst/>
              </a:prstGeom>
              <a:noFill/>
            </p:spPr>
          </p:pic>
          <p:sp>
            <p:nvSpPr>
              <p:cNvPr id="16" name="TextBox 15"/>
              <p:cNvSpPr txBox="1"/>
              <p:nvPr/>
            </p:nvSpPr>
            <p:spPr>
              <a:xfrm>
                <a:off x="4267200" y="3810000"/>
                <a:ext cx="1447800" cy="307777"/>
              </a:xfrm>
              <a:prstGeom prst="rect">
                <a:avLst/>
              </a:prstGeom>
              <a:noFill/>
            </p:spPr>
            <p:txBody>
              <a:bodyPr wrap="square" rtlCol="0">
                <a:spAutoFit/>
              </a:bodyPr>
              <a:lstStyle/>
              <a:p>
                <a:r>
                  <a:rPr lang="en-US" sz="1400" b="1" i="1" dirty="0"/>
                  <a:t>i                       i</a:t>
                </a:r>
              </a:p>
            </p:txBody>
          </p:sp>
        </p:grpSp>
        <p:sp>
          <p:nvSpPr>
            <p:cNvPr id="18" name="TextBox 17"/>
            <p:cNvSpPr txBox="1"/>
            <p:nvPr/>
          </p:nvSpPr>
          <p:spPr>
            <a:xfrm>
              <a:off x="1882211" y="3640259"/>
              <a:ext cx="914400" cy="461665"/>
            </a:xfrm>
            <a:prstGeom prst="rect">
              <a:avLst/>
            </a:prstGeom>
            <a:noFill/>
          </p:spPr>
          <p:txBody>
            <a:bodyPr wrap="square" rtlCol="0">
              <a:spAutoFit/>
            </a:bodyPr>
            <a:lstStyle/>
            <a:p>
              <a:r>
                <a:rPr lang="en-US" dirty="0"/>
                <a:t>       =</a:t>
              </a:r>
            </a:p>
          </p:txBody>
        </p:sp>
      </p:grpSp>
      <mc:AlternateContent xmlns:mc="http://schemas.openxmlformats.org/markup-compatibility/2006" xmlns:a14="http://schemas.microsoft.com/office/drawing/2010/main">
        <mc:Choice Requires="a14">
          <p:sp>
            <p:nvSpPr>
              <p:cNvPr id="2" name="TextBox 1"/>
              <p:cNvSpPr txBox="1"/>
              <p:nvPr/>
            </p:nvSpPr>
            <p:spPr>
              <a:xfrm>
                <a:off x="2061893" y="1382855"/>
                <a:ext cx="5077094"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d>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061893" y="1382855"/>
                <a:ext cx="5077094" cy="1008225"/>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277"/>
            <a:ext cx="8458200" cy="762000"/>
          </a:xfrm>
        </p:spPr>
        <p:txBody>
          <a:bodyPr/>
          <a:lstStyle/>
          <a:p>
            <a:pPr algn="l"/>
            <a:r>
              <a:rPr lang="en-US" sz="3600" b="1" dirty="0">
                <a:solidFill>
                  <a:schemeClr val="bg1"/>
                </a:solidFill>
                <a:latin typeface="Calibri" pitchFamily="34" charset="0"/>
                <a:cs typeface="Calibri" pitchFamily="34" charset="0"/>
              </a:rPr>
              <a:t>Sample Correlation Calculation</a:t>
            </a:r>
          </a:p>
        </p:txBody>
      </p:sp>
      <p:grpSp>
        <p:nvGrpSpPr>
          <p:cNvPr id="4" name="Group 3"/>
          <p:cNvGrpSpPr/>
          <p:nvPr/>
        </p:nvGrpSpPr>
        <p:grpSpPr>
          <a:xfrm>
            <a:off x="2514600" y="1447800"/>
            <a:ext cx="3886200" cy="1057275"/>
            <a:chOff x="2819400" y="3581400"/>
            <a:chExt cx="3886200" cy="1057275"/>
          </a:xfrm>
        </p:grpSpPr>
        <p:pic>
          <p:nvPicPr>
            <p:cNvPr id="5" name="Picture 1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3581400"/>
              <a:ext cx="3886200" cy="1057275"/>
            </a:xfrm>
            <a:prstGeom prst="rect">
              <a:avLst/>
            </a:prstGeom>
            <a:noFill/>
          </p:spPr>
        </p:pic>
        <p:sp>
          <p:nvSpPr>
            <p:cNvPr id="6" name="TextBox 5"/>
            <p:cNvSpPr txBox="1"/>
            <p:nvPr/>
          </p:nvSpPr>
          <p:spPr>
            <a:xfrm>
              <a:off x="4267200" y="3810000"/>
              <a:ext cx="1447800" cy="307777"/>
            </a:xfrm>
            <a:prstGeom prst="rect">
              <a:avLst/>
            </a:prstGeom>
            <a:noFill/>
          </p:spPr>
          <p:txBody>
            <a:bodyPr wrap="square" rtlCol="0">
              <a:spAutoFit/>
            </a:bodyPr>
            <a:lstStyle/>
            <a:p>
              <a:r>
                <a:rPr lang="en-US" sz="1400" b="1" i="1" dirty="0"/>
                <a:t>i                       i</a:t>
              </a:r>
            </a:p>
          </p:txBody>
        </p:sp>
      </p:grpSp>
      <mc:AlternateContent xmlns:mc="http://schemas.openxmlformats.org/markup-compatibility/2006" xmlns:a14="http://schemas.microsoft.com/office/drawing/2010/main">
        <mc:Choice Requires="a14">
          <p:sp>
            <p:nvSpPr>
              <p:cNvPr id="8" name="TextBox 7"/>
              <p:cNvSpPr txBox="1"/>
              <p:nvPr/>
            </p:nvSpPr>
            <p:spPr>
              <a:xfrm>
                <a:off x="0" y="2425700"/>
                <a:ext cx="9144000" cy="4203330"/>
              </a:xfrm>
              <a:prstGeom prst="rect">
                <a:avLst/>
              </a:prstGeom>
              <a:noFill/>
            </p:spPr>
            <p:txBody>
              <a:bodyPr wrap="square" rtlCol="0">
                <a:spAutoFit/>
              </a:bodyPr>
              <a:lstStyle/>
              <a:p>
                <a:pPr algn="ctr"/>
                <a:r>
                  <a:rPr lang="en-US" b="1" dirty="0">
                    <a:latin typeface="Calibri" panose="020F0502020204030204" pitchFamily="34" charset="0"/>
                  </a:rPr>
                  <a:t>In English:</a:t>
                </a:r>
              </a:p>
              <a:p>
                <a:endParaRPr lang="en-US" sz="2000" dirty="0">
                  <a:latin typeface="Calibri" panose="020F0502020204030204" pitchFamily="34" charset="0"/>
                </a:endParaRPr>
              </a:p>
              <a:p>
                <a:r>
                  <a:rPr lang="en-US" sz="2000" dirty="0">
                    <a:latin typeface="Calibri" panose="020F0502020204030204" pitchFamily="34" charset="0"/>
                  </a:rPr>
                  <a:t>In a data set with </a:t>
                </a:r>
                <a14:m>
                  <m:oMath xmlns:m="http://schemas.openxmlformats.org/officeDocument/2006/math">
                    <m:r>
                      <a:rPr lang="en-US" sz="2000" i="1" dirty="0" smtClean="0">
                        <a:latin typeface="Cambria Math" panose="02040503050406030204" pitchFamily="18" charset="0"/>
                      </a:rPr>
                      <m:t>𝑛</m:t>
                    </m:r>
                  </m:oMath>
                </a14:m>
                <a:r>
                  <a:rPr lang="en-US" sz="2000" dirty="0">
                    <a:latin typeface="Calibri" panose="020F0502020204030204" pitchFamily="34" charset="0"/>
                  </a:rPr>
                  <a:t> observations, the correlation coefficient </a:t>
                </a:r>
                <a14:m>
                  <m:oMath xmlns:m="http://schemas.openxmlformats.org/officeDocument/2006/math">
                    <m:r>
                      <a:rPr lang="en-US" sz="2000" i="1" dirty="0" smtClean="0">
                        <a:latin typeface="Cambria Math" panose="02040503050406030204" pitchFamily="18" charset="0"/>
                      </a:rPr>
                      <m:t>𝑟</m:t>
                    </m:r>
                  </m:oMath>
                </a14:m>
                <a:r>
                  <a:rPr lang="en-US" sz="2000" dirty="0">
                    <a:latin typeface="Calibri" panose="020F0502020204030204" pitchFamily="34" charset="0"/>
                  </a:rPr>
                  <a:t> between variables </a:t>
                </a:r>
                <a14:m>
                  <m:oMath xmlns:m="http://schemas.openxmlformats.org/officeDocument/2006/math">
                    <m:r>
                      <a:rPr lang="en-US" sz="2000" i="1" dirty="0" smtClean="0">
                        <a:latin typeface="Cambria Math" panose="02040503050406030204" pitchFamily="18" charset="0"/>
                      </a:rPr>
                      <m:t>𝑥</m:t>
                    </m:r>
                  </m:oMath>
                </a14:m>
                <a:r>
                  <a:rPr lang="en-US" sz="2000" dirty="0">
                    <a:latin typeface="Calibri" panose="020F0502020204030204" pitchFamily="34" charset="0"/>
                  </a:rPr>
                  <a:t> and </a:t>
                </a:r>
                <a14:m>
                  <m:oMath xmlns:m="http://schemas.openxmlformats.org/officeDocument/2006/math">
                    <m:r>
                      <a:rPr lang="en-US" sz="2000" i="1" dirty="0" smtClean="0">
                        <a:latin typeface="Cambria Math" panose="02040503050406030204" pitchFamily="18" charset="0"/>
                      </a:rPr>
                      <m:t>𝑦</m:t>
                    </m:r>
                  </m:oMath>
                </a14:m>
                <a:r>
                  <a:rPr lang="en-US" sz="2000" dirty="0">
                    <a:latin typeface="Calibri" panose="020F0502020204030204" pitchFamily="34" charset="0"/>
                  </a:rPr>
                  <a:t> can be calculated as follows:</a:t>
                </a:r>
              </a:p>
              <a:p>
                <a:endParaRPr lang="en-US" sz="2000" dirty="0">
                  <a:latin typeface="Calibri" panose="020F0502020204030204" pitchFamily="34" charset="0"/>
                </a:endParaRPr>
              </a:p>
              <a:p>
                <a:r>
                  <a:rPr lang="en-US" sz="2000" dirty="0">
                    <a:latin typeface="Calibri" panose="020F0502020204030204" pitchFamily="34" charset="0"/>
                  </a:rPr>
                  <a:t>1. Find the mean values of the variables </a:t>
                </a:r>
                <a14:m>
                  <m:oMath xmlns:m="http://schemas.openxmlformats.org/officeDocument/2006/math">
                    <m:r>
                      <a:rPr lang="en-US" sz="2000" i="1" dirty="0" smtClean="0">
                        <a:latin typeface="Cambria Math" panose="02040503050406030204" pitchFamily="18" charset="0"/>
                      </a:rPr>
                      <m:t>𝑥</m:t>
                    </m:r>
                  </m:oMath>
                </a14:m>
                <a:r>
                  <a:rPr lang="en-US" sz="2000" dirty="0">
                    <a:latin typeface="Calibri" panose="020F0502020204030204" pitchFamily="34" charset="0"/>
                  </a:rPr>
                  <a:t> and </a:t>
                </a:r>
                <a14:m>
                  <m:oMath xmlns:m="http://schemas.openxmlformats.org/officeDocument/2006/math">
                    <m:r>
                      <a:rPr lang="en-US" sz="2000" i="1" dirty="0" smtClean="0">
                        <a:latin typeface="Cambria Math" panose="02040503050406030204" pitchFamily="18" charset="0"/>
                      </a:rPr>
                      <m:t>𝑦</m:t>
                    </m:r>
                  </m:oMath>
                </a14:m>
                <a:r>
                  <a:rPr lang="en-US" sz="2000" dirty="0">
                    <a:latin typeface="Calibri" panose="020F0502020204030204" pitchFamily="34" charset="0"/>
                  </a:rPr>
                  <a:t> (denoted by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latin typeface="Calibri" panose="020F0502020204030204" pitchFamily="34" charset="0"/>
                  </a:rPr>
                  <a:t> and </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𝑦</m:t>
                        </m:r>
                      </m:e>
                    </m:acc>
                  </m:oMath>
                </a14:m>
                <a:r>
                  <a:rPr lang="en-US" sz="2000" dirty="0">
                    <a:latin typeface="Calibri" panose="020F0502020204030204" pitchFamily="34" charset="0"/>
                  </a:rPr>
                  <a:t>)</a:t>
                </a:r>
              </a:p>
              <a:p>
                <a:r>
                  <a:rPr lang="en-US" sz="2000" dirty="0">
                    <a:latin typeface="Calibri" panose="020F0502020204030204" pitchFamily="34" charset="0"/>
                  </a:rPr>
                  <a:t>2. Find the standard deviation values of the variables </a:t>
                </a:r>
                <a14:m>
                  <m:oMath xmlns:m="http://schemas.openxmlformats.org/officeDocument/2006/math">
                    <m:r>
                      <a:rPr lang="en-US" sz="2000" i="1" dirty="0" smtClean="0">
                        <a:latin typeface="Cambria Math" panose="02040503050406030204" pitchFamily="18" charset="0"/>
                      </a:rPr>
                      <m:t>𝑥</m:t>
                    </m:r>
                  </m:oMath>
                </a14:m>
                <a:r>
                  <a:rPr lang="en-US" sz="2000" dirty="0">
                    <a:latin typeface="Calibri" panose="020F0502020204030204" pitchFamily="34" charset="0"/>
                  </a:rPr>
                  <a:t> and </a:t>
                </a:r>
                <a14:m>
                  <m:oMath xmlns:m="http://schemas.openxmlformats.org/officeDocument/2006/math">
                    <m:r>
                      <a:rPr lang="en-US" sz="2000" i="1" dirty="0" smtClean="0">
                        <a:latin typeface="Cambria Math" panose="02040503050406030204" pitchFamily="18" charset="0"/>
                      </a:rPr>
                      <m:t>𝑦</m:t>
                    </m:r>
                  </m:oMath>
                </a14:m>
                <a:r>
                  <a:rPr lang="en-US" sz="2000" dirty="0">
                    <a:latin typeface="Calibri" panose="020F0502020204030204" pitchFamily="34" charset="0"/>
                  </a:rPr>
                  <a:t> (denoted by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𝑥</m:t>
                        </m:r>
                      </m:sub>
                    </m:sSub>
                  </m:oMath>
                </a14:m>
                <a:r>
                  <a:rPr lang="en-US" sz="2000" dirty="0">
                    <a:latin typeface="Calibri" panose="020F0502020204030204" pitchFamily="34" charset="0"/>
                  </a:rPr>
                  <a:t> 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𝑦</m:t>
                        </m:r>
                      </m:sub>
                    </m:sSub>
                  </m:oMath>
                </a14:m>
                <a:r>
                  <a:rPr lang="en-US" sz="2000" dirty="0">
                    <a:latin typeface="Calibri" panose="020F0502020204030204" pitchFamily="34" charset="0"/>
                  </a:rPr>
                  <a:t>).</a:t>
                </a:r>
              </a:p>
              <a:p>
                <a:r>
                  <a:rPr lang="en-US" sz="2000" dirty="0">
                    <a:latin typeface="Calibri" panose="020F0502020204030204" pitchFamily="34" charset="0"/>
                  </a:rPr>
                  <a:t>3. For each observation </a:t>
                </a:r>
                <a14:m>
                  <m:oMath xmlns:m="http://schemas.openxmlformats.org/officeDocument/2006/math">
                    <m:r>
                      <a:rPr lang="en-US" sz="2000" i="1" dirty="0" smtClean="0">
                        <a:latin typeface="Cambria Math" panose="02040503050406030204" pitchFamily="18" charset="0"/>
                      </a:rPr>
                      <m:t>𝑖</m:t>
                    </m:r>
                  </m:oMath>
                </a14:m>
                <a:r>
                  <a:rPr lang="en-US" sz="2000" dirty="0">
                    <a:latin typeface="Calibri" panose="020F0502020204030204" pitchFamily="34" charset="0"/>
                  </a:rPr>
                  <a:t>, do the following:</a:t>
                </a:r>
              </a:p>
              <a:p>
                <a:r>
                  <a:rPr lang="en-US" sz="2000" dirty="0">
                    <a:latin typeface="Calibri" panose="020F0502020204030204" pitchFamily="34" charset="0"/>
                  </a:rPr>
                  <a:t>	a. Subtract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oMath>
                </a14:m>
                <a:r>
                  <a:rPr lang="en-US" sz="2000" dirty="0">
                    <a:latin typeface="Calibri" panose="020F0502020204030204" pitchFamily="34" charset="0"/>
                  </a:rPr>
                  <a:t> from </a:t>
                </a:r>
                <a14:m>
                  <m:oMath xmlns:m="http://schemas.openxmlformats.org/officeDocument/2006/math">
                    <m:r>
                      <a:rPr lang="en-US" sz="2000" i="1" dirty="0" smtClean="0">
                        <a:latin typeface="Cambria Math" panose="02040503050406030204" pitchFamily="18" charset="0"/>
                      </a:rPr>
                      <m:t>𝑥</m:t>
                    </m:r>
                  </m:oMath>
                </a14:m>
                <a:r>
                  <a:rPr lang="en-US" sz="2000" dirty="0">
                    <a:latin typeface="Calibri" panose="020F0502020204030204" pitchFamily="34" charset="0"/>
                  </a:rPr>
                  <a:t>, and divide the difference by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𝑥</m:t>
                        </m:r>
                      </m:sub>
                    </m:sSub>
                  </m:oMath>
                </a14:m>
                <a:r>
                  <a:rPr lang="en-US" sz="2000" dirty="0">
                    <a:latin typeface="Calibri" panose="020F0502020204030204" pitchFamily="34" charset="0"/>
                  </a:rPr>
                  <a:t>.</a:t>
                </a:r>
              </a:p>
              <a:p>
                <a:r>
                  <a:rPr lang="en-US" sz="2000" dirty="0">
                    <a:latin typeface="Calibri" panose="020F0502020204030204" pitchFamily="34" charset="0"/>
                  </a:rPr>
                  <a:t>	b. Subtract </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𝑦</m:t>
                        </m:r>
                      </m:e>
                    </m:acc>
                  </m:oMath>
                </a14:m>
                <a:r>
                  <a:rPr lang="en-US" sz="2000" dirty="0">
                    <a:latin typeface="Calibri" panose="020F0502020204030204" pitchFamily="34" charset="0"/>
                  </a:rPr>
                  <a:t> from </a:t>
                </a:r>
                <a14:m>
                  <m:oMath xmlns:m="http://schemas.openxmlformats.org/officeDocument/2006/math">
                    <m:r>
                      <a:rPr lang="en-US" sz="2000" b="0" i="1" dirty="0" smtClean="0">
                        <a:latin typeface="Cambria Math" panose="02040503050406030204" pitchFamily="18" charset="0"/>
                      </a:rPr>
                      <m:t>𝑦</m:t>
                    </m:r>
                  </m:oMath>
                </a14:m>
                <a:r>
                  <a:rPr lang="en-US" sz="2000" dirty="0">
                    <a:latin typeface="Calibri" panose="020F0502020204030204" pitchFamily="34" charset="0"/>
                  </a:rPr>
                  <a:t>, and divide the difference by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𝑦</m:t>
                        </m:r>
                      </m:sub>
                    </m:sSub>
                  </m:oMath>
                </a14:m>
                <a:r>
                  <a:rPr lang="en-US" sz="2000" dirty="0">
                    <a:latin typeface="Calibri" panose="020F0502020204030204" pitchFamily="34" charset="0"/>
                  </a:rPr>
                  <a:t>.</a:t>
                </a:r>
              </a:p>
              <a:p>
                <a:r>
                  <a:rPr lang="en-US" sz="2000" dirty="0">
                    <a:latin typeface="Calibri" panose="020F0502020204030204" pitchFamily="34" charset="0"/>
                  </a:rPr>
                  <a:t>	c. Multiply 3.a by 3.b.</a:t>
                </a:r>
              </a:p>
              <a:p>
                <a:r>
                  <a:rPr lang="en-US" sz="2000" dirty="0">
                    <a:latin typeface="Calibri" panose="020F0502020204030204" pitchFamily="34" charset="0"/>
                  </a:rPr>
                  <a:t>4. Calculate the sum of 3.c across all observations </a:t>
                </a:r>
                <a14:m>
                  <m:oMath xmlns:m="http://schemas.openxmlformats.org/officeDocument/2006/math">
                    <m:r>
                      <a:rPr lang="en-US" sz="2000" i="1" dirty="0" smtClean="0">
                        <a:latin typeface="Cambria Math" panose="02040503050406030204" pitchFamily="18" charset="0"/>
                      </a:rPr>
                      <m:t>𝑖</m:t>
                    </m:r>
                  </m:oMath>
                </a14:m>
                <a:r>
                  <a:rPr lang="en-US" sz="2000" dirty="0">
                    <a:latin typeface="Calibri" panose="020F0502020204030204" pitchFamily="34" charset="0"/>
                  </a:rPr>
                  <a:t>.</a:t>
                </a:r>
              </a:p>
              <a:p>
                <a:r>
                  <a:rPr lang="en-US" sz="2000" dirty="0">
                    <a:latin typeface="Calibri" panose="020F0502020204030204" pitchFamily="34" charset="0"/>
                  </a:rPr>
                  <a:t>5. Divide the sum in 4 above by the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 1</m:t>
                    </m:r>
                  </m:oMath>
                </a14:m>
                <a:r>
                  <a:rPr lang="en-US" sz="2000" i="1" dirty="0">
                    <a:latin typeface="Calibri" panose="020F0502020204030204" pitchFamily="34" charset="0"/>
                  </a:rPr>
                  <a:t>.</a:t>
                </a:r>
                <a:endParaRPr lang="en-US" dirty="0">
                  <a:latin typeface="Calibri" panose="020F050202020403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0" y="2425700"/>
                <a:ext cx="9144000" cy="4203330"/>
              </a:xfrm>
              <a:prstGeom prst="rect">
                <a:avLst/>
              </a:prstGeom>
              <a:blipFill rotWithShape="0">
                <a:blip r:embed="rId3"/>
                <a:stretch>
                  <a:fillRect l="-667" t="-1161" r="-1067" b="-1742"/>
                </a:stretch>
              </a:blipFill>
            </p:spPr>
            <p:txBody>
              <a:bodyPr/>
              <a:lstStyle/>
              <a:p>
                <a:r>
                  <a:rPr 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385"/>
            <a:ext cx="8458200" cy="838200"/>
          </a:xfrm>
        </p:spPr>
        <p:txBody>
          <a:bodyPr/>
          <a:lstStyle/>
          <a:p>
            <a:pPr algn="l"/>
            <a:r>
              <a:rPr lang="en-US" b="1" dirty="0">
                <a:solidFill>
                  <a:schemeClr val="bg1"/>
                </a:solidFill>
                <a:latin typeface="Calibri" pitchFamily="34" charset="0"/>
                <a:cs typeface="Calibri" pitchFamily="34" charset="0"/>
              </a:rPr>
              <a:t>Example</a:t>
            </a:r>
          </a:p>
        </p:txBody>
      </p:sp>
      <p:pic>
        <p:nvPicPr>
          <p:cNvPr id="4" name="Picture 667"/>
          <p:cNvPicPr>
            <a:picLocks noChangeAspect="1" noChangeArrowheads="1"/>
          </p:cNvPicPr>
          <p:nvPr/>
        </p:nvPicPr>
        <p:blipFill>
          <a:blip r:embed="rId2" cstate="print"/>
          <a:srcRect/>
          <a:stretch>
            <a:fillRect/>
          </a:stretch>
        </p:blipFill>
        <p:spPr bwMode="auto">
          <a:xfrm>
            <a:off x="137745" y="1386585"/>
            <a:ext cx="8868510" cy="543966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609600"/>
            <a:ext cx="8991600" cy="762000"/>
          </a:xfrm>
        </p:spPr>
        <p:txBody>
          <a:bodyPr/>
          <a:lstStyle/>
          <a:p>
            <a:pPr algn="l"/>
            <a:r>
              <a:rPr lang="en-US" sz="3600" b="1" dirty="0">
                <a:solidFill>
                  <a:schemeClr val="bg1"/>
                </a:solidFill>
                <a:latin typeface="Calibri" pitchFamily="34" charset="0"/>
                <a:cs typeface="Calibri" pitchFamily="34" charset="0"/>
              </a:rPr>
              <a:t>Following the Steps on the Previous Slide…</a:t>
            </a:r>
          </a:p>
        </p:txBody>
      </p:sp>
      <p:sp>
        <p:nvSpPr>
          <p:cNvPr id="63491" name="Rectangle 3"/>
          <p:cNvSpPr>
            <a:spLocks noGrp="1" noChangeArrowheads="1"/>
          </p:cNvSpPr>
          <p:nvPr>
            <p:ph type="body" idx="1"/>
          </p:nvPr>
        </p:nvSpPr>
        <p:spPr>
          <a:xfrm>
            <a:off x="0" y="1600200"/>
            <a:ext cx="9144000" cy="5410200"/>
          </a:xfrm>
        </p:spPr>
        <p:txBody>
          <a:bodyPr/>
          <a:lstStyle/>
          <a:p>
            <a:pPr marL="609600" indent="-609600">
              <a:lnSpc>
                <a:spcPct val="80000"/>
              </a:lnSpc>
            </a:pPr>
            <a:r>
              <a:rPr lang="en-US" sz="2400" dirty="0">
                <a:latin typeface="Calibri" pitchFamily="34" charset="0"/>
                <a:cs typeface="Calibri" pitchFamily="34" charset="0"/>
              </a:rPr>
              <a:t>Calculate Average Income across all tracts (Cell B13) and Average House Value (Cell C13) across all tracts.</a:t>
            </a:r>
          </a:p>
          <a:p>
            <a:pPr marL="609600" indent="-609600">
              <a:lnSpc>
                <a:spcPct val="80000"/>
              </a:lnSpc>
            </a:pPr>
            <a:r>
              <a:rPr lang="en-US" sz="2400" dirty="0">
                <a:latin typeface="Calibri" pitchFamily="34" charset="0"/>
                <a:cs typeface="Calibri" pitchFamily="34" charset="0"/>
              </a:rPr>
              <a:t>For each tract,</a:t>
            </a:r>
          </a:p>
          <a:p>
            <a:pPr marL="990600" lvl="1" indent="-533400">
              <a:lnSpc>
                <a:spcPct val="80000"/>
              </a:lnSpc>
            </a:pPr>
            <a:r>
              <a:rPr lang="en-US" sz="2000" dirty="0">
                <a:latin typeface="Calibri" pitchFamily="34" charset="0"/>
                <a:cs typeface="Calibri" pitchFamily="34" charset="0"/>
              </a:rPr>
              <a:t>Subtract the Average Income (B13) from the tract Income (column B). This difference can be found in column D.</a:t>
            </a:r>
          </a:p>
          <a:p>
            <a:pPr marL="990600" lvl="1" indent="-533400">
              <a:lnSpc>
                <a:spcPct val="80000"/>
              </a:lnSpc>
            </a:pPr>
            <a:r>
              <a:rPr lang="en-US" sz="2000" dirty="0">
                <a:latin typeface="Calibri" pitchFamily="34" charset="0"/>
                <a:cs typeface="Calibri" pitchFamily="34" charset="0"/>
              </a:rPr>
              <a:t>Subtract the Average House Value (C13) from the tract House Value (column C). This difference can be found in column E.</a:t>
            </a:r>
          </a:p>
          <a:p>
            <a:pPr marL="990600" lvl="1" indent="-533400">
              <a:lnSpc>
                <a:spcPct val="80000"/>
              </a:lnSpc>
            </a:pPr>
            <a:r>
              <a:rPr lang="en-US" sz="2000" dirty="0">
                <a:latin typeface="Calibri" pitchFamily="34" charset="0"/>
                <a:cs typeface="Calibri" pitchFamily="34" charset="0"/>
              </a:rPr>
              <a:t>Multiply the value in column D by the value in column E (product is in column F).</a:t>
            </a:r>
          </a:p>
          <a:p>
            <a:pPr marL="609600" indent="-609600">
              <a:lnSpc>
                <a:spcPct val="80000"/>
              </a:lnSpc>
            </a:pPr>
            <a:r>
              <a:rPr lang="en-US" sz="2400" dirty="0">
                <a:latin typeface="Calibri" pitchFamily="34" charset="0"/>
                <a:cs typeface="Calibri" pitchFamily="34" charset="0"/>
              </a:rPr>
              <a:t>Add up the values in column F (the sum is in cell F13).</a:t>
            </a:r>
          </a:p>
          <a:p>
            <a:pPr marL="609600" indent="-609600">
              <a:lnSpc>
                <a:spcPct val="80000"/>
              </a:lnSpc>
            </a:pPr>
            <a:r>
              <a:rPr lang="en-US" sz="2400" dirty="0">
                <a:latin typeface="Calibri" pitchFamily="34" charset="0"/>
                <a:cs typeface="Calibri" pitchFamily="34" charset="0"/>
              </a:rPr>
              <a:t>Calculate the standard deviation of Income (Cell B15) and the standard deviation of  House Value (Cell C15).</a:t>
            </a:r>
          </a:p>
          <a:p>
            <a:pPr marL="609600" indent="-609600">
              <a:lnSpc>
                <a:spcPct val="80000"/>
              </a:lnSpc>
            </a:pPr>
            <a:r>
              <a:rPr lang="en-US" sz="2400" dirty="0">
                <a:latin typeface="Calibri" pitchFamily="34" charset="0"/>
                <a:cs typeface="Calibri" pitchFamily="34" charset="0"/>
              </a:rPr>
              <a:t>Divide cell F15 by the product of B15, C15, and A15 (A15 is simply the number of observations minus 1).The result, in cell E17, is the correlation of income and house value. Note that the same value can be obtained with the formula in cell E18.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cstate="print"/>
          <a:srcRect/>
          <a:stretch>
            <a:fillRect/>
          </a:stretch>
        </p:blipFill>
        <p:spPr bwMode="auto">
          <a:xfrm>
            <a:off x="0" y="157163"/>
            <a:ext cx="9153525" cy="6543675"/>
          </a:xfrm>
          <a:prstGeom prst="rect">
            <a:avLst/>
          </a:prstGeom>
          <a:noFill/>
          <a:ln w="9525">
            <a:noFill/>
            <a:miter lim="800000"/>
            <a:headEnd/>
            <a:tailEnd/>
          </a:ln>
        </p:spPr>
      </p:pic>
      <p:sp>
        <p:nvSpPr>
          <p:cNvPr id="4099" name="TextBox 5"/>
          <p:cNvSpPr txBox="1">
            <a:spLocks noChangeArrowheads="1"/>
          </p:cNvSpPr>
          <p:nvPr/>
        </p:nvSpPr>
        <p:spPr bwMode="auto">
          <a:xfrm>
            <a:off x="0" y="4114800"/>
            <a:ext cx="9144000" cy="2246769"/>
          </a:xfrm>
          <a:prstGeom prst="rect">
            <a:avLst/>
          </a:prstGeom>
          <a:noFill/>
          <a:ln w="9525">
            <a:noFill/>
            <a:miter lim="800000"/>
            <a:headEnd/>
            <a:tailEnd/>
          </a:ln>
        </p:spPr>
        <p:txBody>
          <a:bodyPr>
            <a:spAutoFit/>
          </a:bodyPr>
          <a:lstStyle/>
          <a:p>
            <a:r>
              <a:rPr lang="en-US" sz="2000" b="1" u="sng" dirty="0">
                <a:latin typeface="Calibri" pitchFamily="34" charset="0"/>
                <a:cs typeface="Calibri" pitchFamily="34" charset="0"/>
              </a:rPr>
              <a:t>Example</a:t>
            </a:r>
            <a:r>
              <a:rPr lang="en-US" sz="2000" dirty="0">
                <a:latin typeface="Calibri" pitchFamily="34" charset="0"/>
                <a:cs typeface="Calibri" pitchFamily="34" charset="0"/>
              </a:rPr>
              <a:t>: </a:t>
            </a:r>
          </a:p>
          <a:p>
            <a:r>
              <a:rPr lang="en-US" sz="2000" dirty="0">
                <a:latin typeface="Calibri" pitchFamily="34" charset="0"/>
                <a:cs typeface="Calibri" pitchFamily="34" charset="0"/>
              </a:rPr>
              <a:t>Assume you have 40 Philly residents and 50 NY residents, and the incomes of the Philly residents will be denoted as X</a:t>
            </a:r>
            <a:r>
              <a:rPr lang="en-US" sz="1200" dirty="0">
                <a:latin typeface="Calibri" pitchFamily="34" charset="0"/>
                <a:cs typeface="Calibri" pitchFamily="34" charset="0"/>
              </a:rPr>
              <a:t>1</a:t>
            </a:r>
            <a:r>
              <a:rPr lang="en-US" sz="2000" dirty="0">
                <a:latin typeface="Calibri" pitchFamily="34" charset="0"/>
                <a:cs typeface="Calibri" pitchFamily="34" charset="0"/>
              </a:rPr>
              <a:t>, X</a:t>
            </a:r>
            <a:r>
              <a:rPr lang="en-US" sz="1200" dirty="0">
                <a:latin typeface="Calibri" pitchFamily="34" charset="0"/>
                <a:cs typeface="Calibri" pitchFamily="34" charset="0"/>
              </a:rPr>
              <a:t>2</a:t>
            </a:r>
            <a:r>
              <a:rPr lang="en-US" sz="2000" dirty="0">
                <a:latin typeface="Calibri" pitchFamily="34" charset="0"/>
                <a:cs typeface="Calibri" pitchFamily="34" charset="0"/>
              </a:rPr>
              <a:t>,…,X</a:t>
            </a:r>
            <a:r>
              <a:rPr lang="en-US" sz="1200" dirty="0">
                <a:latin typeface="Calibri" pitchFamily="34" charset="0"/>
                <a:cs typeface="Calibri" pitchFamily="34" charset="0"/>
              </a:rPr>
              <a:t>40</a:t>
            </a:r>
            <a:r>
              <a:rPr lang="en-US" sz="2000" dirty="0">
                <a:latin typeface="Calibri" pitchFamily="34" charset="0"/>
                <a:cs typeface="Calibri" pitchFamily="34" charset="0"/>
              </a:rPr>
              <a:t>, and the incomes of the NY residents will be denoted as Y</a:t>
            </a:r>
            <a:r>
              <a:rPr lang="en-US" sz="1200" dirty="0">
                <a:latin typeface="Calibri" pitchFamily="34" charset="0"/>
                <a:cs typeface="Calibri" pitchFamily="34" charset="0"/>
              </a:rPr>
              <a:t>1</a:t>
            </a:r>
            <a:r>
              <a:rPr lang="en-US" sz="2000" dirty="0">
                <a:latin typeface="Calibri" pitchFamily="34" charset="0"/>
                <a:cs typeface="Calibri" pitchFamily="34" charset="0"/>
              </a:rPr>
              <a:t>, Y</a:t>
            </a:r>
            <a:r>
              <a:rPr lang="en-US" sz="1200" dirty="0">
                <a:latin typeface="Calibri" pitchFamily="34" charset="0"/>
                <a:cs typeface="Calibri" pitchFamily="34" charset="0"/>
              </a:rPr>
              <a:t>2</a:t>
            </a:r>
            <a:r>
              <a:rPr lang="en-US" sz="2000" dirty="0">
                <a:latin typeface="Calibri" pitchFamily="34" charset="0"/>
                <a:cs typeface="Calibri" pitchFamily="34" charset="0"/>
              </a:rPr>
              <a:t>,…,Y</a:t>
            </a:r>
            <a:r>
              <a:rPr lang="en-US" sz="1200" dirty="0">
                <a:latin typeface="Calibri" pitchFamily="34" charset="0"/>
                <a:cs typeface="Calibri" pitchFamily="34" charset="0"/>
              </a:rPr>
              <a:t>50</a:t>
            </a:r>
            <a:r>
              <a:rPr lang="en-US" sz="2000" dirty="0">
                <a:latin typeface="Calibri" pitchFamily="34" charset="0"/>
                <a:cs typeface="Calibri" pitchFamily="34" charset="0"/>
              </a:rPr>
              <a:t>. The mean of the population from which the 40 Philly residents are taken is denoted by </a:t>
            </a:r>
            <a:r>
              <a:rPr lang="el-GR" sz="2000" dirty="0">
                <a:latin typeface="Calibri" pitchFamily="34" charset="0"/>
                <a:cs typeface="Calibri" pitchFamily="34" charset="0"/>
              </a:rPr>
              <a:t>μ</a:t>
            </a:r>
            <a:r>
              <a:rPr lang="en-US" sz="1100" dirty="0">
                <a:latin typeface="Calibri" pitchFamily="34" charset="0"/>
                <a:cs typeface="Calibri" pitchFamily="34" charset="0"/>
              </a:rPr>
              <a:t>1</a:t>
            </a:r>
            <a:r>
              <a:rPr lang="en-US" sz="2000" dirty="0">
                <a:latin typeface="Calibri" pitchFamily="34" charset="0"/>
                <a:cs typeface="Calibri" pitchFamily="34" charset="0"/>
              </a:rPr>
              <a:t>, and the variance of this population is denoted as </a:t>
            </a:r>
            <a:r>
              <a:rPr lang="el-GR" sz="2000" dirty="0">
                <a:latin typeface="Calibri" pitchFamily="34" charset="0"/>
                <a:cs typeface="Calibri" pitchFamily="34" charset="0"/>
              </a:rPr>
              <a:t>σ</a:t>
            </a:r>
            <a:r>
              <a:rPr lang="en-US" sz="2000" baseline="-25000" dirty="0">
                <a:latin typeface="Calibri" pitchFamily="34" charset="0"/>
                <a:cs typeface="Calibri" pitchFamily="34" charset="0"/>
              </a:rPr>
              <a:t>1</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The mean of the population from which the 50 NY residents are taken is denoted by </a:t>
            </a:r>
            <a:r>
              <a:rPr lang="el-GR" sz="2000" dirty="0">
                <a:latin typeface="Calibri" pitchFamily="34" charset="0"/>
                <a:cs typeface="Calibri" pitchFamily="34" charset="0"/>
              </a:rPr>
              <a:t>μ</a:t>
            </a:r>
            <a:r>
              <a:rPr lang="en-US" sz="1100" dirty="0">
                <a:latin typeface="Calibri" pitchFamily="34" charset="0"/>
                <a:cs typeface="Calibri" pitchFamily="34" charset="0"/>
              </a:rPr>
              <a:t>2</a:t>
            </a:r>
            <a:r>
              <a:rPr lang="en-US" sz="2000" dirty="0">
                <a:latin typeface="Calibri" pitchFamily="34" charset="0"/>
                <a:cs typeface="Calibri" pitchFamily="34" charset="0"/>
              </a:rPr>
              <a:t>, and the variance as </a:t>
            </a:r>
            <a:r>
              <a:rPr lang="el-GR" sz="2000" dirty="0">
                <a:latin typeface="Calibri" pitchFamily="34" charset="0"/>
                <a:cs typeface="Calibri" pitchFamily="34" charset="0"/>
              </a:rPr>
              <a:t>σ</a:t>
            </a:r>
            <a:r>
              <a:rPr lang="en-US" sz="2000" baseline="-25000" dirty="0">
                <a:latin typeface="Calibri" pitchFamily="34" charset="0"/>
                <a:cs typeface="Calibri" pitchFamily="34" charset="0"/>
              </a:rPr>
              <a:t>2</a:t>
            </a:r>
            <a:r>
              <a:rPr lang="en-US" sz="2000" baseline="30000" dirty="0">
                <a:latin typeface="Calibri" pitchFamily="34" charset="0"/>
                <a:cs typeface="Calibri" pitchFamily="34" charset="0"/>
              </a:rPr>
              <a:t>2</a:t>
            </a:r>
            <a:r>
              <a:rPr lang="en-US" sz="2000" dirty="0">
                <a:latin typeface="Calibri" pitchFamily="34" charset="0"/>
                <a:cs typeface="Calibri" pitchFamily="34" charset="0"/>
              </a:rPr>
              <a:t>. Is </a:t>
            </a:r>
            <a:r>
              <a:rPr lang="el-GR" sz="2000" dirty="0">
                <a:latin typeface="Calibri" pitchFamily="34" charset="0"/>
                <a:cs typeface="Calibri" pitchFamily="34" charset="0"/>
              </a:rPr>
              <a:t>μ</a:t>
            </a:r>
            <a:r>
              <a:rPr lang="en-US" sz="1100" dirty="0">
                <a:latin typeface="Calibri" pitchFamily="34" charset="0"/>
                <a:cs typeface="Calibri" pitchFamily="34" charset="0"/>
              </a:rPr>
              <a:t>1</a:t>
            </a:r>
            <a:r>
              <a:rPr lang="en-US" sz="2000" dirty="0">
                <a:latin typeface="Calibri" pitchFamily="34" charset="0"/>
                <a:cs typeface="Calibri" pitchFamily="34" charset="0"/>
              </a:rPr>
              <a:t> = </a:t>
            </a:r>
            <a:r>
              <a:rPr lang="el-GR" sz="2000" dirty="0">
                <a:latin typeface="Calibri" pitchFamily="34" charset="0"/>
                <a:cs typeface="Calibri" pitchFamily="34" charset="0"/>
              </a:rPr>
              <a:t>μ</a:t>
            </a:r>
            <a:r>
              <a:rPr lang="en-US" sz="1100" dirty="0">
                <a:latin typeface="Calibri" pitchFamily="34" charset="0"/>
                <a:cs typeface="Calibri" pitchFamily="34" charset="0"/>
              </a:rPr>
              <a:t>2</a:t>
            </a:r>
            <a:r>
              <a:rPr lang="en-US" sz="2000" dirty="0">
                <a:latin typeface="Calibri" pitchFamily="34" charset="0"/>
                <a:cs typeface="Calibri" pitchFamily="34" charset="0"/>
              </a:rPr>
              <a:t> ?</a:t>
            </a:r>
          </a:p>
        </p:txBody>
      </p:sp>
      <p:cxnSp>
        <p:nvCxnSpPr>
          <p:cNvPr id="10" name="Straight Connector 9"/>
          <p:cNvCxnSpPr/>
          <p:nvPr/>
        </p:nvCxnSpPr>
        <p:spPr>
          <a:xfrm>
            <a:off x="3886200" y="3276600"/>
            <a:ext cx="1447800" cy="0"/>
          </a:xfrm>
          <a:prstGeom prst="line">
            <a:avLst/>
          </a:prstGeom>
          <a:ln w="2540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609600"/>
            <a:ext cx="868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bg1"/>
                </a:solidFill>
                <a:effectLst/>
                <a:uLnTx/>
                <a:uFillTx/>
                <a:latin typeface="Calibri" pitchFamily="34" charset="0"/>
                <a:ea typeface="+mj-ea"/>
                <a:cs typeface="Calibri" pitchFamily="34" charset="0"/>
              </a:rPr>
              <a:t>Positive Correlation – Example</a:t>
            </a:r>
          </a:p>
        </p:txBody>
      </p:sp>
      <p:sp>
        <p:nvSpPr>
          <p:cNvPr id="5" name="Content Placeholder 2"/>
          <p:cNvSpPr txBox="1">
            <a:spLocks/>
          </p:cNvSpPr>
          <p:nvPr/>
        </p:nvSpPr>
        <p:spPr bwMode="auto">
          <a:xfrm>
            <a:off x="0" y="1371600"/>
            <a:ext cx="91440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indent="-514350">
              <a:spcBef>
                <a:spcPct val="20000"/>
              </a:spcBef>
              <a:buFont typeface="Arial" pitchFamily="34" charset="0"/>
              <a:buChar char="•"/>
              <a:defRPr/>
            </a:pPr>
            <a:r>
              <a:rPr kumimoji="0" lang="en-US" sz="2800" b="0" i="0" u="none" strike="noStrike" kern="0" cap="none" spc="0" normalizeH="0" baseline="0" noProof="0" dirty="0">
                <a:ln>
                  <a:noFill/>
                </a:ln>
                <a:solidFill>
                  <a:schemeClr val="tx1"/>
                </a:solidFill>
                <a:effectLst/>
                <a:uLnTx/>
                <a:uFillTx/>
                <a:latin typeface="Calibri" pitchFamily="34" charset="0"/>
                <a:cs typeface="Calibri" pitchFamily="34" charset="0"/>
              </a:rPr>
              <a:t>As the values of one variable increase, so do the values of the other variable</a:t>
            </a:r>
          </a:p>
          <a:p>
            <a:pPr marL="514350" indent="-514350">
              <a:spcBef>
                <a:spcPct val="20000"/>
              </a:spcBef>
              <a:buFont typeface="Arial" pitchFamily="34" charset="0"/>
              <a:buChar char="•"/>
              <a:defRPr/>
            </a:pPr>
            <a:r>
              <a:rPr kumimoji="0" lang="en-US" sz="2800" b="0" i="0" u="none" strike="noStrike" kern="0" cap="none" spc="0" normalizeH="0" baseline="0" noProof="0" dirty="0">
                <a:ln>
                  <a:noFill/>
                </a:ln>
                <a:solidFill>
                  <a:schemeClr val="tx1"/>
                </a:solidFill>
                <a:effectLst/>
                <a:uLnTx/>
                <a:uFillTx/>
                <a:latin typeface="Calibri" pitchFamily="34" charset="0"/>
                <a:cs typeface="Calibri" pitchFamily="34" charset="0"/>
              </a:rPr>
              <a:t>E.g., there is a strong positive correlation between income and years of school. </a:t>
            </a:r>
          </a:p>
        </p:txBody>
      </p:sp>
      <p:cxnSp>
        <p:nvCxnSpPr>
          <p:cNvPr id="7" name="Straight Arrow Connector 6"/>
          <p:cNvCxnSpPr/>
          <p:nvPr/>
        </p:nvCxnSpPr>
        <p:spPr>
          <a:xfrm>
            <a:off x="3048000" y="4876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nvGraphicFramePr>
        <p:xfrm>
          <a:off x="609600" y="3276600"/>
          <a:ext cx="2260600" cy="3200400"/>
        </p:xfrm>
        <a:graphic>
          <a:graphicData uri="http://schemas.openxmlformats.org/drawingml/2006/table">
            <a:tbl>
              <a:tblPr>
                <a:tableStyleId>{284E427A-3D55-4303-BF80-6455036E1DE7}</a:tableStyleId>
              </a:tblPr>
              <a:tblGrid>
                <a:gridCol w="113030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tblGrid>
              <a:tr h="533400">
                <a:tc>
                  <a:txBody>
                    <a:bodyPr/>
                    <a:lstStyle/>
                    <a:p>
                      <a:pPr algn="ctr" rtl="0" fontAlgn="b"/>
                      <a:r>
                        <a:rPr lang="en-US" sz="1600" b="1" u="none" strike="noStrike" dirty="0">
                          <a:latin typeface="Calibri" pitchFamily="34" charset="0"/>
                          <a:cs typeface="Calibri" pitchFamily="34" charset="0"/>
                        </a:rPr>
                        <a:t>Years of Schooling</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Income (in $1,000)</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0"/>
                  </a:ext>
                </a:extLst>
              </a:tr>
              <a:tr h="266700">
                <a:tc>
                  <a:txBody>
                    <a:bodyPr/>
                    <a:lstStyle/>
                    <a:p>
                      <a:pPr algn="ctr" rtl="0" fontAlgn="b"/>
                      <a:r>
                        <a:rPr lang="en-US" sz="1600" b="1" u="none" strike="noStrike" dirty="0">
                          <a:latin typeface="Calibri" pitchFamily="34" charset="0"/>
                          <a:cs typeface="Calibri" pitchFamily="34" charset="0"/>
                        </a:rPr>
                        <a:t>8</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20</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1"/>
                  </a:ext>
                </a:extLst>
              </a:tr>
              <a:tr h="266700">
                <a:tc>
                  <a:txBody>
                    <a:bodyPr/>
                    <a:lstStyle/>
                    <a:p>
                      <a:pPr algn="ctr" rtl="0" fontAlgn="b"/>
                      <a:r>
                        <a:rPr lang="en-US" sz="1600" b="1" u="none" strike="noStrike" dirty="0">
                          <a:latin typeface="Calibri" pitchFamily="34" charset="0"/>
                          <a:cs typeface="Calibri" pitchFamily="34" charset="0"/>
                        </a:rPr>
                        <a:t>9</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21</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2"/>
                  </a:ext>
                </a:extLst>
              </a:tr>
              <a:tr h="266700">
                <a:tc>
                  <a:txBody>
                    <a:bodyPr/>
                    <a:lstStyle/>
                    <a:p>
                      <a:pPr algn="ctr" rtl="0" fontAlgn="b"/>
                      <a:r>
                        <a:rPr lang="en-US" sz="1600" b="1" u="none" strike="noStrike" dirty="0">
                          <a:latin typeface="Calibri" pitchFamily="34" charset="0"/>
                          <a:cs typeface="Calibri" pitchFamily="34" charset="0"/>
                        </a:rPr>
                        <a:t>10</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25</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3"/>
                  </a:ext>
                </a:extLst>
              </a:tr>
              <a:tr h="266700">
                <a:tc>
                  <a:txBody>
                    <a:bodyPr/>
                    <a:lstStyle/>
                    <a:p>
                      <a:pPr algn="ctr" rtl="0" fontAlgn="b"/>
                      <a:r>
                        <a:rPr lang="en-US" sz="1600" b="1" u="none" strike="noStrike" dirty="0">
                          <a:latin typeface="Calibri" pitchFamily="34" charset="0"/>
                          <a:cs typeface="Calibri" pitchFamily="34" charset="0"/>
                        </a:rPr>
                        <a:t>11</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27</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4"/>
                  </a:ext>
                </a:extLst>
              </a:tr>
              <a:tr h="266700">
                <a:tc>
                  <a:txBody>
                    <a:bodyPr/>
                    <a:lstStyle/>
                    <a:p>
                      <a:pPr algn="ctr" rtl="0" fontAlgn="b"/>
                      <a:r>
                        <a:rPr lang="en-US" sz="1600" b="1" u="none" strike="noStrike" dirty="0">
                          <a:latin typeface="Calibri" pitchFamily="34" charset="0"/>
                          <a:cs typeface="Calibri" pitchFamily="34" charset="0"/>
                        </a:rPr>
                        <a:t>12</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30</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5"/>
                  </a:ext>
                </a:extLst>
              </a:tr>
              <a:tr h="266700">
                <a:tc>
                  <a:txBody>
                    <a:bodyPr/>
                    <a:lstStyle/>
                    <a:p>
                      <a:pPr algn="ctr" rtl="0" fontAlgn="b"/>
                      <a:r>
                        <a:rPr lang="en-US" sz="1600" b="1" u="none" strike="noStrike" dirty="0">
                          <a:latin typeface="Calibri" pitchFamily="34" charset="0"/>
                          <a:cs typeface="Calibri" pitchFamily="34" charset="0"/>
                        </a:rPr>
                        <a:t>13</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38</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6"/>
                  </a:ext>
                </a:extLst>
              </a:tr>
              <a:tr h="266700">
                <a:tc>
                  <a:txBody>
                    <a:bodyPr/>
                    <a:lstStyle/>
                    <a:p>
                      <a:pPr algn="ctr" rtl="0" fontAlgn="b"/>
                      <a:r>
                        <a:rPr lang="en-US" sz="1600" b="1" u="none" strike="noStrike" dirty="0">
                          <a:latin typeface="Calibri" pitchFamily="34" charset="0"/>
                          <a:cs typeface="Calibri" pitchFamily="34" charset="0"/>
                        </a:rPr>
                        <a:t>14</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40</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7"/>
                  </a:ext>
                </a:extLst>
              </a:tr>
              <a:tr h="266700">
                <a:tc>
                  <a:txBody>
                    <a:bodyPr/>
                    <a:lstStyle/>
                    <a:p>
                      <a:pPr algn="ctr" rtl="0" fontAlgn="b"/>
                      <a:r>
                        <a:rPr lang="en-US" sz="1600" b="1" u="none" strike="noStrike" dirty="0">
                          <a:latin typeface="Calibri" pitchFamily="34" charset="0"/>
                          <a:cs typeface="Calibri" pitchFamily="34" charset="0"/>
                        </a:rPr>
                        <a:t>15</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41</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8"/>
                  </a:ext>
                </a:extLst>
              </a:tr>
              <a:tr h="266700">
                <a:tc>
                  <a:txBody>
                    <a:bodyPr/>
                    <a:lstStyle/>
                    <a:p>
                      <a:pPr algn="ctr" rtl="0" fontAlgn="b"/>
                      <a:r>
                        <a:rPr lang="en-US" sz="1600" b="1" u="none" strike="noStrike" dirty="0">
                          <a:latin typeface="Calibri" pitchFamily="34" charset="0"/>
                          <a:cs typeface="Calibri" pitchFamily="34" charset="0"/>
                        </a:rPr>
                        <a:t>16</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50</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09"/>
                  </a:ext>
                </a:extLst>
              </a:tr>
              <a:tr h="266700">
                <a:tc>
                  <a:txBody>
                    <a:bodyPr/>
                    <a:lstStyle/>
                    <a:p>
                      <a:pPr algn="ctr" rtl="0" fontAlgn="b"/>
                      <a:r>
                        <a:rPr lang="en-US" sz="1600" b="1" u="none" strike="noStrike" dirty="0">
                          <a:latin typeface="Calibri" pitchFamily="34" charset="0"/>
                          <a:cs typeface="Calibri" pitchFamily="34" charset="0"/>
                        </a:rPr>
                        <a:t>17</a:t>
                      </a:r>
                      <a:endParaRPr lang="en-US" sz="1600" b="1" i="0" u="none" strike="noStrike" dirty="0">
                        <a:solidFill>
                          <a:srgbClr val="000000"/>
                        </a:solidFill>
                        <a:latin typeface="Calibri" pitchFamily="34" charset="0"/>
                        <a:cs typeface="Calibri" pitchFamily="34" charset="0"/>
                      </a:endParaRPr>
                    </a:p>
                  </a:txBody>
                  <a:tcPr marL="0" marR="0" marT="0" marB="0" anchor="b"/>
                </a:tc>
                <a:tc>
                  <a:txBody>
                    <a:bodyPr/>
                    <a:lstStyle/>
                    <a:p>
                      <a:pPr algn="ctr" rtl="0" fontAlgn="b"/>
                      <a:r>
                        <a:rPr lang="en-US" sz="1600" b="1" u="none" strike="noStrike" dirty="0">
                          <a:latin typeface="Calibri" pitchFamily="34" charset="0"/>
                          <a:cs typeface="Calibri" pitchFamily="34" charset="0"/>
                        </a:rPr>
                        <a:t>60</a:t>
                      </a:r>
                      <a:endParaRPr lang="en-US" sz="1600" b="1" i="0" u="none" strike="noStrike" dirty="0">
                        <a:solidFill>
                          <a:srgbClr val="000000"/>
                        </a:solidFill>
                        <a:latin typeface="Calibri" pitchFamily="34" charset="0"/>
                        <a:cs typeface="Calibri" pitchFamily="34" charset="0"/>
                      </a:endParaRPr>
                    </a:p>
                  </a:txBody>
                  <a:tcPr marL="0" marR="0" marT="0" marB="0" anchor="b"/>
                </a:tc>
                <a:extLst>
                  <a:ext uri="{0D108BD9-81ED-4DB2-BD59-A6C34878D82A}">
                    <a16:rowId xmlns:a16="http://schemas.microsoft.com/office/drawing/2014/main" val="10010"/>
                  </a:ext>
                </a:extLst>
              </a:tr>
            </a:tbl>
          </a:graphicData>
        </a:graphic>
      </p:graphicFrame>
      <p:graphicFrame>
        <p:nvGraphicFramePr>
          <p:cNvPr id="6" name="Chart 5"/>
          <p:cNvGraphicFramePr/>
          <p:nvPr/>
        </p:nvGraphicFramePr>
        <p:xfrm>
          <a:off x="3886200" y="3352800"/>
          <a:ext cx="497205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586683"/>
            <a:ext cx="868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bg1"/>
                </a:solidFill>
                <a:effectLst/>
                <a:uLnTx/>
                <a:uFillTx/>
                <a:latin typeface="Calibri" pitchFamily="34" charset="0"/>
                <a:ea typeface="+mj-ea"/>
                <a:cs typeface="Calibri" pitchFamily="34" charset="0"/>
              </a:rPr>
              <a:t>Negative Correlation – Example</a:t>
            </a:r>
          </a:p>
        </p:txBody>
      </p:sp>
      <p:sp>
        <p:nvSpPr>
          <p:cNvPr id="5" name="Content Placeholder 2"/>
          <p:cNvSpPr txBox="1">
            <a:spLocks/>
          </p:cNvSpPr>
          <p:nvPr/>
        </p:nvSpPr>
        <p:spPr bwMode="auto">
          <a:xfrm>
            <a:off x="0" y="1481554"/>
            <a:ext cx="91440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a:buFont typeface="Arial" pitchFamily="34" charset="0"/>
              <a:buChar char="•"/>
            </a:pPr>
            <a:r>
              <a:rPr lang="en-US" dirty="0">
                <a:latin typeface="Calibri" pitchFamily="34" charset="0"/>
                <a:cs typeface="Calibri" pitchFamily="34" charset="0"/>
              </a:rPr>
              <a:t>As values of one variable increase, the values of the other variable decrease. </a:t>
            </a:r>
          </a:p>
          <a:p>
            <a:pPr marL="457200" indent="-457200">
              <a:buFont typeface="Arial" pitchFamily="34" charset="0"/>
              <a:buChar char="•"/>
            </a:pPr>
            <a:r>
              <a:rPr lang="en-US" dirty="0">
                <a:latin typeface="Calibri" pitchFamily="34" charset="0"/>
                <a:cs typeface="Calibri" pitchFamily="34" charset="0"/>
              </a:rPr>
              <a:t>For instance, in </a:t>
            </a:r>
            <a:r>
              <a:rPr lang="en-US" i="1" dirty="0">
                <a:latin typeface="Calibri" pitchFamily="34" charset="0"/>
                <a:cs typeface="Calibri" pitchFamily="34" charset="0"/>
              </a:rPr>
              <a:t>higher</a:t>
            </a:r>
            <a:r>
              <a:rPr lang="en-US" dirty="0">
                <a:latin typeface="Calibri" pitchFamily="34" charset="0"/>
                <a:cs typeface="Calibri" pitchFamily="34" charset="0"/>
              </a:rPr>
              <a:t> income neighborhoods, there tend to be </a:t>
            </a:r>
            <a:r>
              <a:rPr lang="en-US" i="1" dirty="0">
                <a:latin typeface="Calibri" pitchFamily="34" charset="0"/>
                <a:cs typeface="Calibri" pitchFamily="34" charset="0"/>
              </a:rPr>
              <a:t>lower</a:t>
            </a:r>
            <a:r>
              <a:rPr lang="en-US" dirty="0">
                <a:latin typeface="Calibri" pitchFamily="34" charset="0"/>
                <a:cs typeface="Calibri" pitchFamily="34" charset="0"/>
              </a:rPr>
              <a:t> rates of violent crime (e.g., # of robberies per 10,000 people)</a:t>
            </a:r>
          </a:p>
        </p:txBody>
      </p:sp>
      <p:cxnSp>
        <p:nvCxnSpPr>
          <p:cNvPr id="7" name="Straight Arrow Connector 6"/>
          <p:cNvCxnSpPr/>
          <p:nvPr/>
        </p:nvCxnSpPr>
        <p:spPr>
          <a:xfrm>
            <a:off x="3505200" y="4876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8" name="Table 7"/>
          <p:cNvGraphicFramePr>
            <a:graphicFrameLocks noGrp="1"/>
          </p:cNvGraphicFramePr>
          <p:nvPr/>
        </p:nvGraphicFramePr>
        <p:xfrm>
          <a:off x="533399" y="3505200"/>
          <a:ext cx="2667001" cy="2682240"/>
        </p:xfrm>
        <a:graphic>
          <a:graphicData uri="http://schemas.openxmlformats.org/drawingml/2006/table">
            <a:tbl>
              <a:tblPr>
                <a:tableStyleId>{284E427A-3D55-4303-BF80-6455036E1DE7}</a:tableStyleId>
              </a:tblPr>
              <a:tblGrid>
                <a:gridCol w="762000">
                  <a:extLst>
                    <a:ext uri="{9D8B030D-6E8A-4147-A177-3AD203B41FA5}">
                      <a16:colId xmlns:a16="http://schemas.microsoft.com/office/drawing/2014/main" val="20000"/>
                    </a:ext>
                  </a:extLst>
                </a:gridCol>
                <a:gridCol w="854076">
                  <a:extLst>
                    <a:ext uri="{9D8B030D-6E8A-4147-A177-3AD203B41FA5}">
                      <a16:colId xmlns:a16="http://schemas.microsoft.com/office/drawing/2014/main" val="20001"/>
                    </a:ext>
                  </a:extLst>
                </a:gridCol>
                <a:gridCol w="1050925">
                  <a:extLst>
                    <a:ext uri="{9D8B030D-6E8A-4147-A177-3AD203B41FA5}">
                      <a16:colId xmlns:a16="http://schemas.microsoft.com/office/drawing/2014/main" val="20002"/>
                    </a:ext>
                  </a:extLst>
                </a:gridCol>
              </a:tblGrid>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libri" pitchFamily="34" charset="0"/>
                          <a:cs typeface="Calibri" pitchFamily="34" charset="0"/>
                        </a:rPr>
                        <a:t>Area</a:t>
                      </a:r>
                      <a:endParaRPr kumimoji="0" lang="en-US" sz="1600" b="1"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libri" pitchFamily="34" charset="0"/>
                          <a:cs typeface="Calibri" pitchFamily="34" charset="0"/>
                        </a:rPr>
                        <a:t>Income</a:t>
                      </a:r>
                      <a:endParaRPr kumimoji="0" lang="en-US" sz="1600" b="1"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libri" pitchFamily="34" charset="0"/>
                          <a:cs typeface="Calibri" pitchFamily="34" charset="0"/>
                        </a:rPr>
                        <a:t>Robberies per 10,000 people</a:t>
                      </a:r>
                      <a:endParaRPr kumimoji="0" lang="en-US" sz="1600" b="1"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0"/>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A</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$30,000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36</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1"/>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B</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$40,000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33</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2"/>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C</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$50,000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27</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3"/>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D</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$60,000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25</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4"/>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E</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$70,000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20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5"/>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F</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$80,000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18</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6"/>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G</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$90,000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14</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7"/>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H</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$100,000</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latin typeface="Calibri" pitchFamily="34" charset="0"/>
                          <a:cs typeface="Calibri" pitchFamily="34" charset="0"/>
                        </a:rPr>
                        <a:t>15</a:t>
                      </a:r>
                      <a:endParaRPr kumimoji="0" lang="en-US" sz="16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8"/>
                  </a:ext>
                </a:extLst>
              </a:tr>
            </a:tbl>
          </a:graphicData>
        </a:graphic>
      </p:graphicFrame>
      <p:grpSp>
        <p:nvGrpSpPr>
          <p:cNvPr id="9" name="Group 9"/>
          <p:cNvGrpSpPr>
            <a:grpSpLocks/>
          </p:cNvGrpSpPr>
          <p:nvPr/>
        </p:nvGrpSpPr>
        <p:grpSpPr bwMode="auto">
          <a:xfrm>
            <a:off x="4267200" y="3657600"/>
            <a:ext cx="4572000" cy="2514600"/>
            <a:chOff x="4267200" y="4191000"/>
            <a:chExt cx="4572000" cy="2514600"/>
          </a:xfrm>
        </p:grpSpPr>
        <p:graphicFrame>
          <p:nvGraphicFramePr>
            <p:cNvPr id="10" name="Chart 9"/>
            <p:cNvGraphicFramePr/>
            <p:nvPr/>
          </p:nvGraphicFramePr>
          <p:xfrm>
            <a:off x="4343400" y="4495800"/>
            <a:ext cx="4191000" cy="22098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7"/>
            <p:cNvSpPr txBox="1">
              <a:spLocks noChangeArrowheads="1"/>
            </p:cNvSpPr>
            <p:nvPr/>
          </p:nvSpPr>
          <p:spPr bwMode="auto">
            <a:xfrm>
              <a:off x="4267200" y="4191000"/>
              <a:ext cx="4572000" cy="338554"/>
            </a:xfrm>
            <a:prstGeom prst="rect">
              <a:avLst/>
            </a:prstGeom>
            <a:noFill/>
            <a:ln w="9525">
              <a:noFill/>
              <a:miter lim="800000"/>
              <a:headEnd/>
              <a:tailEnd/>
            </a:ln>
          </p:spPr>
          <p:txBody>
            <a:bodyPr wrap="square">
              <a:spAutoFit/>
            </a:bodyPr>
            <a:lstStyle/>
            <a:p>
              <a:r>
                <a:rPr lang="en-US" sz="1600" b="1" dirty="0">
                  <a:latin typeface="Calibri" pitchFamily="34" charset="0"/>
                </a:rPr>
                <a:t>Number of Robberies per 10,000 People vs. Income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579276"/>
            <a:ext cx="86868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bg1"/>
                </a:solidFill>
                <a:effectLst/>
                <a:uLnTx/>
                <a:uFillTx/>
                <a:latin typeface="Calibri" pitchFamily="34" charset="0"/>
                <a:ea typeface="+mj-ea"/>
                <a:cs typeface="Calibri" pitchFamily="34" charset="0"/>
              </a:rPr>
              <a:t>Zero Correlation – Example</a:t>
            </a:r>
          </a:p>
        </p:txBody>
      </p:sp>
      <p:sp>
        <p:nvSpPr>
          <p:cNvPr id="5" name="Content Placeholder 2"/>
          <p:cNvSpPr txBox="1">
            <a:spLocks/>
          </p:cNvSpPr>
          <p:nvPr/>
        </p:nvSpPr>
        <p:spPr bwMode="auto">
          <a:xfrm>
            <a:off x="0" y="1551992"/>
            <a:ext cx="9144000"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indent="-514350">
              <a:lnSpc>
                <a:spcPct val="80000"/>
              </a:lnSpc>
              <a:buFont typeface="Arial" pitchFamily="34" charset="0"/>
              <a:buChar char="•"/>
            </a:pPr>
            <a:r>
              <a:rPr lang="en-US" sz="3200" dirty="0">
                <a:latin typeface="Calibri" pitchFamily="34" charset="0"/>
                <a:cs typeface="Calibri" pitchFamily="34" charset="0"/>
              </a:rPr>
              <a:t>There is no (linear) relationship between two variables</a:t>
            </a:r>
          </a:p>
          <a:p>
            <a:pPr marL="514350" indent="-514350">
              <a:lnSpc>
                <a:spcPct val="80000"/>
              </a:lnSpc>
              <a:buFont typeface="Arial" pitchFamily="34" charset="0"/>
              <a:buChar char="•"/>
            </a:pPr>
            <a:r>
              <a:rPr lang="en-US" sz="3200" dirty="0">
                <a:latin typeface="Calibri" pitchFamily="34" charset="0"/>
                <a:cs typeface="Calibri" pitchFamily="34" charset="0"/>
              </a:rPr>
              <a:t>E.g., median house value and average amount of rain (in inches) for a number of cities</a:t>
            </a:r>
          </a:p>
        </p:txBody>
      </p:sp>
      <p:cxnSp>
        <p:nvCxnSpPr>
          <p:cNvPr id="7" name="Straight Arrow Connector 6"/>
          <p:cNvCxnSpPr/>
          <p:nvPr/>
        </p:nvCxnSpPr>
        <p:spPr>
          <a:xfrm>
            <a:off x="3429000" y="4876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8" name="Table 7"/>
          <p:cNvGraphicFramePr>
            <a:graphicFrameLocks noGrp="1"/>
          </p:cNvGraphicFramePr>
          <p:nvPr/>
        </p:nvGraphicFramePr>
        <p:xfrm>
          <a:off x="533400" y="3657600"/>
          <a:ext cx="2743200" cy="2468880"/>
        </p:xfrm>
        <a:graphic>
          <a:graphicData uri="http://schemas.openxmlformats.org/drawingml/2006/table">
            <a:tbl>
              <a:tblPr>
                <a:tableStyleId>{284E427A-3D55-4303-BF80-6455036E1DE7}</a:tableStyleId>
              </a:tblPr>
              <a:tblGrid>
                <a:gridCol w="771525">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114425">
                  <a:extLst>
                    <a:ext uri="{9D8B030D-6E8A-4147-A177-3AD203B41FA5}">
                      <a16:colId xmlns:a16="http://schemas.microsoft.com/office/drawing/2014/main" val="20002"/>
                    </a:ext>
                  </a:extLst>
                </a:gridCol>
              </a:tblGrid>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a:ln>
                            <a:noFill/>
                          </a:ln>
                          <a:effectLst/>
                          <a:latin typeface="Calibri" pitchFamily="34" charset="0"/>
                          <a:cs typeface="Calibri" pitchFamily="34" charset="0"/>
                        </a:rPr>
                        <a:t>City Name</a:t>
                      </a:r>
                      <a:endParaRPr kumimoji="0" lang="en-US" sz="1800" b="1"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a:ln>
                            <a:noFill/>
                          </a:ln>
                          <a:effectLst/>
                          <a:latin typeface="Calibri" pitchFamily="34" charset="0"/>
                          <a:cs typeface="Calibri" pitchFamily="34" charset="0"/>
                        </a:rPr>
                        <a:t>House Value</a:t>
                      </a:r>
                      <a:endParaRPr kumimoji="0" lang="en-US" sz="1800" b="1"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a:ln>
                            <a:noFill/>
                          </a:ln>
                          <a:effectLst/>
                          <a:latin typeface="Calibri" pitchFamily="34" charset="0"/>
                          <a:cs typeface="Calibri" pitchFamily="34" charset="0"/>
                        </a:rPr>
                        <a:t>Inches of Rain</a:t>
                      </a:r>
                      <a:endParaRPr kumimoji="0" lang="en-US" sz="1800" b="1"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0"/>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A</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150000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30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1"/>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B</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160000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25</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2"/>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C</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140000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27</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3"/>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D</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120000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21</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4"/>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E</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130000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17</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5"/>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F</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200000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17</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6"/>
                  </a:ext>
                </a:extLst>
              </a:tr>
              <a:tr h="19050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G</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180000</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latin typeface="Calibri" pitchFamily="34" charset="0"/>
                          <a:cs typeface="Calibri" pitchFamily="34" charset="0"/>
                        </a:rPr>
                        <a:t>28</a:t>
                      </a:r>
                      <a:endParaRPr kumimoji="0" lang="en-US" sz="1800" b="0" i="0" u="none" strike="noStrike" cap="none" normalizeH="0" baseline="0" dirty="0">
                        <a:ln>
                          <a:noFill/>
                        </a:ln>
                        <a:solidFill>
                          <a:srgbClr val="000000"/>
                        </a:solidFill>
                        <a:effectLst/>
                        <a:latin typeface="Calibri" pitchFamily="34" charset="0"/>
                        <a:cs typeface="Calibri" pitchFamily="34" charset="0"/>
                      </a:endParaRPr>
                    </a:p>
                  </a:txBody>
                  <a:tcPr marL="0" marR="0" marT="0" marB="0" anchor="b" horzOverflow="overflow"/>
                </a:tc>
                <a:extLst>
                  <a:ext uri="{0D108BD9-81ED-4DB2-BD59-A6C34878D82A}">
                    <a16:rowId xmlns:a16="http://schemas.microsoft.com/office/drawing/2014/main" val="10007"/>
                  </a:ext>
                </a:extLst>
              </a:tr>
            </a:tbl>
          </a:graphicData>
        </a:graphic>
      </p:graphicFrame>
      <p:graphicFrame>
        <p:nvGraphicFramePr>
          <p:cNvPr id="12" name="Chart 11"/>
          <p:cNvGraphicFramePr/>
          <p:nvPr/>
        </p:nvGraphicFramePr>
        <p:xfrm>
          <a:off x="4267200" y="35052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528638"/>
            <a:ext cx="8610600" cy="838200"/>
          </a:xfrm>
        </p:spPr>
        <p:txBody>
          <a:bodyPr/>
          <a:lstStyle/>
          <a:p>
            <a:pPr algn="l"/>
            <a:r>
              <a:rPr lang="en-US" sz="3600" b="1" dirty="0">
                <a:solidFill>
                  <a:schemeClr val="bg1"/>
                </a:solidFill>
                <a:latin typeface="Calibri" pitchFamily="34" charset="0"/>
                <a:cs typeface="Calibri" pitchFamily="34" charset="0"/>
              </a:rPr>
              <a:t>Zero Correlation: No Relationship?</a:t>
            </a:r>
          </a:p>
        </p:txBody>
      </p:sp>
      <p:pic>
        <p:nvPicPr>
          <p:cNvPr id="3" name="Picture 4"/>
          <p:cNvPicPr>
            <a:picLocks noChangeAspect="1" noChangeArrowheads="1"/>
          </p:cNvPicPr>
          <p:nvPr/>
        </p:nvPicPr>
        <p:blipFill>
          <a:blip r:embed="rId2" cstate="print"/>
          <a:srcRect/>
          <a:stretch>
            <a:fillRect/>
          </a:stretch>
        </p:blipFill>
        <p:spPr bwMode="auto">
          <a:xfrm>
            <a:off x="533400" y="2371725"/>
            <a:ext cx="7620000" cy="4333875"/>
          </a:xfrm>
          <a:prstGeom prst="rect">
            <a:avLst/>
          </a:prstGeom>
          <a:noFill/>
        </p:spPr>
      </p:pic>
      <p:sp>
        <p:nvSpPr>
          <p:cNvPr id="4" name="Rectangle 3"/>
          <p:cNvSpPr txBox="1">
            <a:spLocks noChangeArrowheads="1"/>
          </p:cNvSpPr>
          <p:nvPr/>
        </p:nvSpPr>
        <p:spPr bwMode="auto">
          <a:xfrm>
            <a:off x="609600" y="1371600"/>
            <a:ext cx="80010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400" b="0" i="0" u="none" strike="noStrike" kern="0" cap="none" spc="0" normalizeH="0" baseline="0" noProof="0" dirty="0">
                <a:ln>
                  <a:noFill/>
                </a:ln>
                <a:solidFill>
                  <a:schemeClr val="tx1"/>
                </a:solidFill>
                <a:effectLst/>
                <a:uLnTx/>
                <a:uFillTx/>
                <a:latin typeface="Calibri" pitchFamily="34" charset="0"/>
                <a:cs typeface="Calibri" pitchFamily="34" charset="0"/>
              </a:rPr>
              <a:t>It only means that there is no </a:t>
            </a:r>
            <a:r>
              <a:rPr kumimoji="0" lang="en-US" sz="2400" b="1" i="1" u="none" strike="noStrike" kern="0" cap="none" spc="0" normalizeH="0" baseline="0" noProof="0" dirty="0">
                <a:ln>
                  <a:noFill/>
                </a:ln>
                <a:solidFill>
                  <a:schemeClr val="tx1"/>
                </a:solidFill>
                <a:effectLst/>
                <a:uLnTx/>
                <a:uFillTx/>
                <a:latin typeface="Calibri" pitchFamily="34" charset="0"/>
                <a:cs typeface="Calibri" pitchFamily="34" charset="0"/>
              </a:rPr>
              <a:t>linear</a:t>
            </a:r>
            <a:r>
              <a:rPr kumimoji="0" lang="en-US" sz="2400" b="0" i="0" u="none" strike="noStrike" kern="0" cap="none" spc="0" normalizeH="0" baseline="0" noProof="0" dirty="0">
                <a:ln>
                  <a:noFill/>
                </a:ln>
                <a:solidFill>
                  <a:schemeClr val="tx1"/>
                </a:solidFill>
                <a:effectLst/>
                <a:uLnTx/>
                <a:uFillTx/>
                <a:latin typeface="Calibri" pitchFamily="34" charset="0"/>
                <a:cs typeface="Calibri" pitchFamily="34" charset="0"/>
              </a:rPr>
              <a:t> relationship between</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400" b="0" i="0" u="none" strike="noStrike" kern="0" cap="none" spc="0" normalizeH="0" baseline="0" noProof="0" dirty="0">
                <a:ln>
                  <a:noFill/>
                </a:ln>
                <a:solidFill>
                  <a:schemeClr val="tx1"/>
                </a:solidFill>
                <a:effectLst/>
                <a:uLnTx/>
                <a:uFillTx/>
                <a:latin typeface="Calibri" pitchFamily="34" charset="0"/>
                <a:cs typeface="Calibri" pitchFamily="34" charset="0"/>
              </a:rPr>
              <a:t>the variables. Consider the following example:</a:t>
            </a:r>
          </a:p>
        </p:txBody>
      </p:sp>
      <p:sp>
        <p:nvSpPr>
          <p:cNvPr id="5" name="Rectangle 4"/>
          <p:cNvSpPr/>
          <p:nvPr/>
        </p:nvSpPr>
        <p:spPr>
          <a:xfrm>
            <a:off x="7010400" y="2362200"/>
            <a:ext cx="2133600" cy="2246769"/>
          </a:xfrm>
          <a:prstGeom prst="rect">
            <a:avLst/>
          </a:prstGeom>
        </p:spPr>
        <p:txBody>
          <a:bodyPr wrap="square">
            <a:spAutoFit/>
          </a:bodyPr>
          <a:lstStyle/>
          <a:p>
            <a:pPr>
              <a:spcBef>
                <a:spcPct val="50000"/>
              </a:spcBef>
            </a:pPr>
            <a:r>
              <a:rPr lang="en-US" sz="2000" dirty="0">
                <a:latin typeface="Calibri" pitchFamily="34" charset="0"/>
                <a:cs typeface="Calibri" pitchFamily="34" charset="0"/>
              </a:rPr>
              <a:t>There is a clear </a:t>
            </a:r>
            <a:r>
              <a:rPr lang="en-US" sz="2000" i="1" dirty="0">
                <a:latin typeface="Calibri" pitchFamily="34" charset="0"/>
                <a:cs typeface="Calibri" pitchFamily="34" charset="0"/>
              </a:rPr>
              <a:t>quadratic </a:t>
            </a:r>
            <a:r>
              <a:rPr lang="en-US" sz="2000" dirty="0">
                <a:latin typeface="Calibri" pitchFamily="34" charset="0"/>
                <a:cs typeface="Calibri" pitchFamily="34" charset="0"/>
              </a:rPr>
              <a:t>relationship here, even though the correlation coefficient would be zero.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9126"/>
            <a:ext cx="8458200" cy="762000"/>
          </a:xfrm>
        </p:spPr>
        <p:txBody>
          <a:bodyPr/>
          <a:lstStyle/>
          <a:p>
            <a:pPr algn="l"/>
            <a:r>
              <a:rPr lang="en-US" sz="3600" b="1" dirty="0">
                <a:solidFill>
                  <a:schemeClr val="bg1"/>
                </a:solidFill>
                <a:latin typeface="Calibri" pitchFamily="34" charset="0"/>
                <a:cs typeface="Calibri" pitchFamily="34" charset="0"/>
              </a:rPr>
              <a:t>Scatterplots and Correlations</a:t>
            </a:r>
          </a:p>
        </p:txBody>
      </p:sp>
      <p:sp>
        <p:nvSpPr>
          <p:cNvPr id="3" name="Content Placeholder 2"/>
          <p:cNvSpPr>
            <a:spLocks noGrp="1"/>
          </p:cNvSpPr>
          <p:nvPr>
            <p:ph idx="1"/>
          </p:nvPr>
        </p:nvSpPr>
        <p:spPr>
          <a:xfrm>
            <a:off x="685800" y="6477000"/>
            <a:ext cx="7772400" cy="381000"/>
          </a:xfrm>
        </p:spPr>
        <p:txBody>
          <a:bodyPr/>
          <a:lstStyle/>
          <a:p>
            <a:pPr marL="0" indent="0">
              <a:buNone/>
            </a:pPr>
            <a:r>
              <a:rPr lang="en-US" sz="1600" dirty="0">
                <a:latin typeface="Calibri" pitchFamily="34" charset="0"/>
                <a:cs typeface="Calibri" pitchFamily="34" charset="0"/>
              </a:rPr>
              <a:t>Source: </a:t>
            </a:r>
            <a:r>
              <a:rPr lang="en-US" sz="1600" dirty="0">
                <a:latin typeface="Calibri" pitchFamily="34" charset="0"/>
                <a:cs typeface="Calibri" pitchFamily="34" charset="0"/>
                <a:hlinkClick r:id="rId2"/>
              </a:rPr>
              <a:t>http://upload.wikimedia.org/wikipedia/commons/0/02/Correlation_examples.png</a:t>
            </a:r>
            <a:endParaRPr lang="en-US" sz="1600" dirty="0">
              <a:latin typeface="Calibri" pitchFamily="34" charset="0"/>
              <a:cs typeface="Calibri" pitchFamily="34" charset="0"/>
            </a:endParaRPr>
          </a:p>
        </p:txBody>
      </p:sp>
      <p:pic>
        <p:nvPicPr>
          <p:cNvPr id="2050" name="Picture 2" descr="http://upload.wikimedia.org/wikipedia/commons/0/02/Correlation_examples.png"/>
          <p:cNvPicPr>
            <a:picLocks noChangeAspect="1" noChangeArrowheads="1"/>
          </p:cNvPicPr>
          <p:nvPr/>
        </p:nvPicPr>
        <p:blipFill>
          <a:blip r:embed="rId3" cstate="print"/>
          <a:srcRect/>
          <a:stretch>
            <a:fillRect/>
          </a:stretch>
        </p:blipFill>
        <p:spPr bwMode="auto">
          <a:xfrm>
            <a:off x="685800" y="1981200"/>
            <a:ext cx="7848600" cy="3295651"/>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0" y="609600"/>
            <a:ext cx="8458200" cy="762000"/>
          </a:xfrm>
        </p:spPr>
        <p:txBody>
          <a:bodyPr/>
          <a:lstStyle/>
          <a:p>
            <a:pPr algn="l"/>
            <a:r>
              <a:rPr lang="en-US" sz="3600" b="1" dirty="0">
                <a:solidFill>
                  <a:schemeClr val="bg1"/>
                </a:solidFill>
                <a:latin typeface="Calibri" pitchFamily="34" charset="0"/>
                <a:cs typeface="Calibri" pitchFamily="34" charset="0"/>
              </a:rPr>
              <a:t>Some Remarks</a:t>
            </a:r>
          </a:p>
        </p:txBody>
      </p:sp>
      <p:sp>
        <p:nvSpPr>
          <p:cNvPr id="25603" name="Content Placeholder 2"/>
          <p:cNvSpPr>
            <a:spLocks noGrp="1"/>
          </p:cNvSpPr>
          <p:nvPr>
            <p:ph idx="4294967295"/>
          </p:nvPr>
        </p:nvSpPr>
        <p:spPr>
          <a:xfrm>
            <a:off x="0" y="1600200"/>
            <a:ext cx="9144000" cy="4953000"/>
          </a:xfrm>
        </p:spPr>
        <p:txBody>
          <a:bodyPr/>
          <a:lstStyle/>
          <a:p>
            <a:pPr>
              <a:lnSpc>
                <a:spcPct val="80000"/>
              </a:lnSpc>
            </a:pPr>
            <a:r>
              <a:rPr lang="en-US" sz="2400" dirty="0">
                <a:latin typeface="Calibri" pitchFamily="34" charset="0"/>
                <a:cs typeface="Calibri" pitchFamily="34" charset="0"/>
              </a:rPr>
              <a:t>A correlation of a variable and itself is always 1.</a:t>
            </a:r>
          </a:p>
          <a:p>
            <a:pPr>
              <a:lnSpc>
                <a:spcPct val="80000"/>
              </a:lnSpc>
            </a:pPr>
            <a:r>
              <a:rPr lang="en-US" sz="2400" dirty="0">
                <a:latin typeface="Calibri" pitchFamily="34" charset="0"/>
                <a:cs typeface="Calibri" pitchFamily="34" charset="0"/>
              </a:rPr>
              <a:t>In practice, we rarely see perfect positive or negative correlations (i.e., correlations of exactly 1 or -1)</a:t>
            </a:r>
          </a:p>
          <a:p>
            <a:pPr>
              <a:lnSpc>
                <a:spcPct val="80000"/>
              </a:lnSpc>
            </a:pPr>
            <a:r>
              <a:rPr lang="en-US" sz="2400" dirty="0">
                <a:latin typeface="Calibri" pitchFamily="34" charset="0"/>
                <a:cs typeface="Calibri" pitchFamily="34" charset="0"/>
              </a:rPr>
              <a:t>What is a high correlation, what is a low correlation?</a:t>
            </a:r>
          </a:p>
          <a:p>
            <a:pPr lvl="1">
              <a:lnSpc>
                <a:spcPct val="80000"/>
              </a:lnSpc>
            </a:pPr>
            <a:r>
              <a:rPr lang="en-US" sz="2400" dirty="0">
                <a:latin typeface="Calibri" pitchFamily="34" charset="0"/>
                <a:cs typeface="Calibri" pitchFamily="34" charset="0"/>
              </a:rPr>
              <a:t>Depends on the field</a:t>
            </a:r>
          </a:p>
          <a:p>
            <a:pPr lvl="1">
              <a:lnSpc>
                <a:spcPct val="80000"/>
              </a:lnSpc>
            </a:pPr>
            <a:r>
              <a:rPr lang="en-US" sz="2400" dirty="0">
                <a:latin typeface="Calibri" pitchFamily="34" charset="0"/>
                <a:cs typeface="Calibri" pitchFamily="34" charset="0"/>
              </a:rPr>
              <a:t>Devore (p. 531) states the following rule of thumb:</a:t>
            </a:r>
          </a:p>
          <a:p>
            <a:pPr lvl="2">
              <a:lnSpc>
                <a:spcPct val="80000"/>
              </a:lnSpc>
            </a:pPr>
            <a:r>
              <a:rPr lang="en-US" dirty="0">
                <a:latin typeface="Calibri" pitchFamily="34" charset="0"/>
                <a:cs typeface="Calibri" pitchFamily="34" charset="0"/>
              </a:rPr>
              <a:t>0 ≤ |r| ≤ 0.5: weak correlation</a:t>
            </a:r>
          </a:p>
          <a:p>
            <a:pPr lvl="2">
              <a:lnSpc>
                <a:spcPct val="80000"/>
              </a:lnSpc>
            </a:pPr>
            <a:r>
              <a:rPr lang="en-US" dirty="0">
                <a:latin typeface="Calibri" pitchFamily="34" charset="0"/>
                <a:cs typeface="Calibri" pitchFamily="34" charset="0"/>
              </a:rPr>
              <a:t>0.8 ≤ |r| ≤ 1: strong correlation</a:t>
            </a:r>
          </a:p>
          <a:p>
            <a:pPr lvl="2">
              <a:lnSpc>
                <a:spcPct val="80000"/>
              </a:lnSpc>
            </a:pPr>
            <a:r>
              <a:rPr lang="en-US" dirty="0">
                <a:latin typeface="Calibri" pitchFamily="34" charset="0"/>
                <a:cs typeface="Calibri" pitchFamily="34" charset="0"/>
              </a:rPr>
              <a:t>Otherwise (between 0.5 and 0.8): moderate correlation</a:t>
            </a:r>
          </a:p>
          <a:p>
            <a:pPr>
              <a:lnSpc>
                <a:spcPct val="80000"/>
              </a:lnSpc>
            </a:pPr>
            <a:r>
              <a:rPr lang="en-US" sz="2400" dirty="0">
                <a:latin typeface="Calibri" pitchFamily="34" charset="0"/>
                <a:cs typeface="Calibri" pitchFamily="34" charset="0"/>
              </a:rPr>
              <a:t>There might be confounding factors that explain a strong positive or negative correlation between variables</a:t>
            </a:r>
          </a:p>
          <a:p>
            <a:pPr lvl="1">
              <a:lnSpc>
                <a:spcPct val="80000"/>
              </a:lnSpc>
            </a:pPr>
            <a:r>
              <a:rPr lang="en-US" sz="2400" dirty="0">
                <a:latin typeface="Calibri" pitchFamily="34" charset="0"/>
                <a:cs typeface="Calibri" pitchFamily="34" charset="0"/>
              </a:rPr>
              <a:t>E.g., volume of ice cream consumption might be correlated with crime rates. Why?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609600"/>
            <a:ext cx="8077200" cy="762000"/>
          </a:xfrm>
        </p:spPr>
        <p:txBody>
          <a:bodyPr/>
          <a:lstStyle/>
          <a:p>
            <a:pPr algn="l" eaLnBrk="1" hangingPunct="1"/>
            <a:r>
              <a:rPr lang="en-US" sz="3600">
                <a:solidFill>
                  <a:schemeClr val="bg1"/>
                </a:solidFill>
                <a:latin typeface="Calibri" pitchFamily="34" charset="0"/>
                <a:cs typeface="Calibri" pitchFamily="34" charset="0"/>
              </a:rPr>
              <a:t>Hypothesis Tests</a:t>
            </a:r>
          </a:p>
        </p:txBody>
      </p:sp>
      <p:pic>
        <p:nvPicPr>
          <p:cNvPr id="5123" name="Picture 2"/>
          <p:cNvPicPr>
            <a:picLocks noChangeAspect="1" noChangeArrowheads="1"/>
          </p:cNvPicPr>
          <p:nvPr/>
        </p:nvPicPr>
        <p:blipFill>
          <a:blip r:embed="rId3" cstate="print"/>
          <a:srcRect/>
          <a:stretch>
            <a:fillRect/>
          </a:stretch>
        </p:blipFill>
        <p:spPr bwMode="auto">
          <a:xfrm>
            <a:off x="152400" y="2152650"/>
            <a:ext cx="8867775" cy="4629150"/>
          </a:xfrm>
          <a:prstGeom prst="rect">
            <a:avLst/>
          </a:prstGeom>
          <a:noFill/>
          <a:ln w="9525">
            <a:noFill/>
            <a:miter lim="800000"/>
            <a:headEnd/>
            <a:tailEnd/>
          </a:ln>
        </p:spPr>
      </p:pic>
      <p:sp>
        <p:nvSpPr>
          <p:cNvPr id="5124" name="Rectangle 3"/>
          <p:cNvSpPr>
            <a:spLocks noChangeArrowheads="1"/>
          </p:cNvSpPr>
          <p:nvPr/>
        </p:nvSpPr>
        <p:spPr bwMode="auto">
          <a:xfrm>
            <a:off x="152400" y="1524000"/>
            <a:ext cx="8696325" cy="400050"/>
          </a:xfrm>
          <a:prstGeom prst="rect">
            <a:avLst/>
          </a:prstGeom>
          <a:noFill/>
          <a:ln w="9525">
            <a:noFill/>
            <a:miter lim="800000"/>
            <a:headEnd/>
            <a:tailEnd/>
          </a:ln>
        </p:spPr>
        <p:txBody>
          <a:bodyPr wrap="none">
            <a:spAutoFit/>
          </a:bodyPr>
          <a:lstStyle/>
          <a:p>
            <a:r>
              <a:rPr lang="en-US" sz="2000">
                <a:latin typeface="Calibri" pitchFamily="34" charset="0"/>
                <a:cs typeface="Calibri" pitchFamily="34" charset="0"/>
              </a:rPr>
              <a:t>Case I: When we have normal populations with known variances (quite unrealistic)</a:t>
            </a:r>
          </a:p>
        </p:txBody>
      </p:sp>
      <mc:AlternateContent xmlns:mc="http://schemas.openxmlformats.org/markup-compatibility/2006" xmlns:a14="http://schemas.microsoft.com/office/drawing/2010/main">
        <mc:Choice Requires="a14">
          <p:sp>
            <p:nvSpPr>
              <p:cNvPr id="2" name="TextBox 1"/>
              <p:cNvSpPr txBox="1"/>
              <p:nvPr/>
            </p:nvSpPr>
            <p:spPr>
              <a:xfrm>
                <a:off x="5562600" y="2182989"/>
                <a:ext cx="3286125" cy="461665"/>
              </a:xfrm>
              <a:prstGeom prst="rect">
                <a:avLst/>
              </a:prstGeom>
              <a:noFill/>
            </p:spPr>
            <p:txBody>
              <a:bodyPr wrap="square" rtlCol="0">
                <a:spAutoFit/>
              </a:bodyPr>
              <a:lstStyle/>
              <a:p>
                <a:r>
                  <a:rPr lang="en-US" dirty="0">
                    <a:latin typeface="Calibri" panose="020F0502020204030204" pitchFamily="34" charset="0"/>
                  </a:rPr>
                  <a:t>Generally,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0</m:t>
                        </m:r>
                      </m:sub>
                    </m:sSub>
                  </m:oMath>
                </a14:m>
                <a:r>
                  <a:rPr lang="en-US" dirty="0">
                    <a:latin typeface="Calibri" panose="020F0502020204030204" pitchFamily="34" charset="0"/>
                  </a:rPr>
                  <a:t>= 0</a:t>
                </a:r>
              </a:p>
            </p:txBody>
          </p:sp>
        </mc:Choice>
        <mc:Fallback xmlns="">
          <p:sp>
            <p:nvSpPr>
              <p:cNvPr id="2" name="TextBox 1"/>
              <p:cNvSpPr txBox="1">
                <a:spLocks noRot="1" noChangeAspect="1" noMove="1" noResize="1" noEditPoints="1" noAdjustHandles="1" noChangeArrowheads="1" noChangeShapeType="1" noTextEdit="1"/>
              </p:cNvSpPr>
              <p:nvPr/>
            </p:nvSpPr>
            <p:spPr>
              <a:xfrm>
                <a:off x="5562600" y="2182989"/>
                <a:ext cx="3286125" cy="461665"/>
              </a:xfrm>
              <a:prstGeom prst="rect">
                <a:avLst/>
              </a:prstGeom>
              <a:blipFill rotWithShape="0">
                <a:blip r:embed="rId4"/>
                <a:stretch>
                  <a:fillRect l="-2968" t="-10526" b="-28947"/>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609600"/>
            <a:ext cx="8077200" cy="762000"/>
          </a:xfrm>
        </p:spPr>
        <p:txBody>
          <a:bodyPr/>
          <a:lstStyle/>
          <a:p>
            <a:pPr algn="l"/>
            <a:r>
              <a:rPr lang="en-US" sz="3600">
                <a:solidFill>
                  <a:schemeClr val="bg1"/>
                </a:solidFill>
                <a:latin typeface="Calibri" pitchFamily="34" charset="0"/>
                <a:cs typeface="Calibri" pitchFamily="34" charset="0"/>
              </a:rPr>
              <a:t>Standardizing the Difference</a:t>
            </a:r>
          </a:p>
        </p:txBody>
      </p:sp>
      <p:pic>
        <p:nvPicPr>
          <p:cNvPr id="614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3733800"/>
            <a:ext cx="4648200" cy="419100"/>
          </a:xfrm>
          <a:prstGeom prst="rect">
            <a:avLst/>
          </a:prstGeom>
          <a:noFill/>
          <a:ln w="9525">
            <a:noFill/>
            <a:miter lim="800000"/>
            <a:headEnd/>
            <a:tailEnd/>
          </a:ln>
        </p:spPr>
      </p:pic>
      <p:pic>
        <p:nvPicPr>
          <p:cNvPr id="614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419600"/>
            <a:ext cx="4705350" cy="790575"/>
          </a:xfrm>
          <a:prstGeom prst="rect">
            <a:avLst/>
          </a:prstGeom>
          <a:noFill/>
          <a:ln w="9525">
            <a:noFill/>
            <a:miter lim="800000"/>
            <a:headEnd/>
            <a:tailEnd/>
          </a:ln>
        </p:spPr>
      </p:pic>
      <p:pic>
        <p:nvPicPr>
          <p:cNvPr id="614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52600" y="5257800"/>
            <a:ext cx="4895850" cy="1133475"/>
          </a:xfrm>
          <a:prstGeom prst="rect">
            <a:avLst/>
          </a:prstGeom>
          <a:noFill/>
          <a:ln w="9525">
            <a:noFill/>
            <a:miter lim="800000"/>
            <a:headEnd/>
            <a:tailEnd/>
          </a:ln>
        </p:spPr>
      </p:pic>
      <p:sp>
        <p:nvSpPr>
          <p:cNvPr id="6150" name="Rectangle 7"/>
          <p:cNvSpPr>
            <a:spLocks noChangeArrowheads="1"/>
          </p:cNvSpPr>
          <p:nvPr/>
        </p:nvSpPr>
        <p:spPr bwMode="auto">
          <a:xfrm>
            <a:off x="0" y="12954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6151" name="Rectangle 8"/>
          <p:cNvSpPr>
            <a:spLocks noChangeArrowheads="1"/>
          </p:cNvSpPr>
          <p:nvPr/>
        </p:nvSpPr>
        <p:spPr bwMode="auto">
          <a:xfrm>
            <a:off x="0" y="2085975"/>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6152"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6153" name="TextBox 11"/>
          <p:cNvSpPr txBox="1">
            <a:spLocks noChangeArrowheads="1"/>
          </p:cNvSpPr>
          <p:nvPr/>
        </p:nvSpPr>
        <p:spPr bwMode="auto">
          <a:xfrm>
            <a:off x="0" y="1447800"/>
            <a:ext cx="9144000" cy="2308225"/>
          </a:xfrm>
          <a:prstGeom prst="rect">
            <a:avLst/>
          </a:prstGeom>
          <a:noFill/>
          <a:ln w="9525">
            <a:noFill/>
            <a:miter lim="800000"/>
            <a:headEnd/>
            <a:tailEnd/>
          </a:ln>
        </p:spPr>
        <p:txBody>
          <a:bodyPr>
            <a:spAutoFit/>
          </a:bodyPr>
          <a:lstStyle/>
          <a:p>
            <a:r>
              <a:rPr lang="en-US" dirty="0">
                <a:latin typeface="Calibri" pitchFamily="34" charset="0"/>
                <a:cs typeface="Calibri" pitchFamily="34" charset="0"/>
              </a:rPr>
              <a:t>In the formula for z on the previous slide, all we’re doing is standardizing the variable of interest, as usual. Here, the variable of interest is X̅ - Y̅, the difference of the two sample means. To standardize, we subtract the expected value of the variable, and divide by the standard deviation. The expected value and the variance are computed as follows: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2400" y="609600"/>
            <a:ext cx="8305800" cy="762000"/>
          </a:xfrm>
        </p:spPr>
        <p:txBody>
          <a:bodyPr/>
          <a:lstStyle/>
          <a:p>
            <a:pPr algn="l" eaLnBrk="1" hangingPunct="1"/>
            <a:r>
              <a:rPr lang="en-US" sz="3600" dirty="0">
                <a:solidFill>
                  <a:schemeClr val="bg1"/>
                </a:solidFill>
                <a:latin typeface="Calibri" pitchFamily="34" charset="0"/>
                <a:cs typeface="Calibri" pitchFamily="34" charset="0"/>
              </a:rPr>
              <a:t>Example (known population S.D.’s)</a:t>
            </a:r>
          </a:p>
        </p:txBody>
      </p:sp>
      <p:sp>
        <p:nvSpPr>
          <p:cNvPr id="3" name="TextBox 2"/>
          <p:cNvSpPr txBox="1"/>
          <p:nvPr/>
        </p:nvSpPr>
        <p:spPr>
          <a:xfrm>
            <a:off x="0" y="1371600"/>
            <a:ext cx="9144000" cy="5447645"/>
          </a:xfrm>
          <a:prstGeom prst="rect">
            <a:avLst/>
          </a:prstGeom>
          <a:noFill/>
        </p:spPr>
        <p:txBody>
          <a:bodyPr>
            <a:spAutoFit/>
          </a:bodyPr>
          <a:lstStyle/>
          <a:p>
            <a:pPr>
              <a:defRPr/>
            </a:pPr>
            <a:r>
              <a:rPr lang="en-US" dirty="0">
                <a:latin typeface="Calibri" pitchFamily="34" charset="0"/>
                <a:cs typeface="Calibri" pitchFamily="34" charset="0"/>
              </a:rPr>
              <a:t>Assume you have a sample of 20 weight lifters, and their average body mass index (BMI) is X̅ = 29.8. Assume you also have a sample of 30 sumo wrestlers, and their average BMI is Y̅ = 34.7. Assuming that BMI’s in the two populations are normal, with </a:t>
            </a:r>
            <a:r>
              <a:rPr lang="el-GR" dirty="0">
                <a:latin typeface="Calibri" pitchFamily="34" charset="0"/>
                <a:cs typeface="Calibri" pitchFamily="34" charset="0"/>
              </a:rPr>
              <a:t>σ</a:t>
            </a:r>
            <a:r>
              <a:rPr lang="en-US" sz="1200" dirty="0">
                <a:latin typeface="Calibri" pitchFamily="34" charset="0"/>
                <a:cs typeface="Calibri" pitchFamily="34" charset="0"/>
              </a:rPr>
              <a:t>1</a:t>
            </a:r>
            <a:r>
              <a:rPr lang="en-US" dirty="0">
                <a:latin typeface="Calibri" pitchFamily="34" charset="0"/>
                <a:cs typeface="Calibri" pitchFamily="34" charset="0"/>
              </a:rPr>
              <a:t> =4.0 and </a:t>
            </a:r>
            <a:r>
              <a:rPr lang="el-GR" dirty="0">
                <a:latin typeface="Calibri" pitchFamily="34" charset="0"/>
                <a:cs typeface="Calibri" pitchFamily="34" charset="0"/>
              </a:rPr>
              <a:t>σ</a:t>
            </a:r>
            <a:r>
              <a:rPr lang="en-US" sz="1200" dirty="0">
                <a:latin typeface="Calibri" pitchFamily="34" charset="0"/>
                <a:cs typeface="Calibri" pitchFamily="34" charset="0"/>
              </a:rPr>
              <a:t>2</a:t>
            </a:r>
            <a:r>
              <a:rPr lang="en-US" dirty="0">
                <a:latin typeface="Calibri" pitchFamily="34" charset="0"/>
                <a:cs typeface="Calibri" pitchFamily="34" charset="0"/>
              </a:rPr>
              <a:t> = 5.0, does the data indicate that the BMI of weight lifters and sumo wrestlers is different?</a:t>
            </a:r>
          </a:p>
          <a:p>
            <a:pPr marL="457200" indent="-457200">
              <a:buFont typeface="Arial" pitchFamily="34" charset="0"/>
              <a:buChar char="•"/>
              <a:defRPr/>
            </a:pPr>
            <a:endParaRPr lang="en-US" sz="1200" dirty="0">
              <a:latin typeface="Calibri" pitchFamily="34" charset="0"/>
              <a:cs typeface="Calibri" pitchFamily="34" charset="0"/>
            </a:endParaRPr>
          </a:p>
          <a:p>
            <a:pPr marL="457200" indent="-457200">
              <a:buFont typeface="Arial" pitchFamily="34" charset="0"/>
              <a:buChar char="•"/>
              <a:defRPr/>
            </a:pPr>
            <a:r>
              <a:rPr lang="en-US" dirty="0">
                <a:latin typeface="Calibri" pitchFamily="34" charset="0"/>
                <a:cs typeface="Calibri" pitchFamily="34" charset="0"/>
              </a:rPr>
              <a:t>Parameter of Interest: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the difference between true average BMIs of weight lifters and sumo wrestlers under H</a:t>
            </a:r>
            <a:r>
              <a:rPr lang="en-US" sz="1200" dirty="0">
                <a:latin typeface="Calibri" pitchFamily="34" charset="0"/>
                <a:cs typeface="Calibri" pitchFamily="34" charset="0"/>
              </a:rPr>
              <a:t>0</a:t>
            </a:r>
            <a:r>
              <a:rPr lang="en-US" dirty="0">
                <a:latin typeface="Calibri" pitchFamily="34" charset="0"/>
                <a:cs typeface="Calibri" pitchFamily="34" charset="0"/>
              </a:rPr>
              <a:t>.</a:t>
            </a:r>
          </a:p>
          <a:p>
            <a:pPr marL="457200" indent="-457200">
              <a:buFont typeface="Arial" pitchFamily="34" charset="0"/>
              <a:buChar char="•"/>
              <a:defRPr/>
            </a:pPr>
            <a:r>
              <a:rPr lang="en-US" dirty="0">
                <a:latin typeface="Calibri" pitchFamily="34" charset="0"/>
                <a:cs typeface="Calibri" pitchFamily="34" charset="0"/>
              </a:rPr>
              <a:t>H</a:t>
            </a:r>
            <a:r>
              <a:rPr lang="en-US" sz="1200" dirty="0">
                <a:latin typeface="Calibri" pitchFamily="34" charset="0"/>
                <a:cs typeface="Calibri" pitchFamily="34" charset="0"/>
              </a:rPr>
              <a:t>0</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a:t>
            </a:r>
            <a:r>
              <a:rPr lang="el-GR" dirty="0">
                <a:latin typeface="Calibri" pitchFamily="34" charset="0"/>
                <a:cs typeface="Calibri" pitchFamily="34" charset="0"/>
              </a:rPr>
              <a:t> Δ</a:t>
            </a:r>
            <a:r>
              <a:rPr lang="en-US" sz="1200" dirty="0">
                <a:latin typeface="Calibri" pitchFamily="34" charset="0"/>
                <a:cs typeface="Calibri" pitchFamily="34" charset="0"/>
              </a:rPr>
              <a:t>0</a:t>
            </a:r>
            <a:r>
              <a:rPr lang="el-GR" dirty="0">
                <a:latin typeface="Calibri" pitchFamily="34" charset="0"/>
                <a:cs typeface="Calibri" pitchFamily="34" charset="0"/>
              </a:rPr>
              <a:t> </a:t>
            </a:r>
            <a:r>
              <a:rPr lang="en-US" dirty="0">
                <a:latin typeface="Calibri" pitchFamily="34" charset="0"/>
                <a:cs typeface="Calibri" pitchFamily="34" charset="0"/>
              </a:rPr>
              <a:t>= 0; H</a:t>
            </a:r>
            <a:r>
              <a:rPr lang="en-US" sz="1200" dirty="0">
                <a:latin typeface="Calibri" pitchFamily="34" charset="0"/>
                <a:cs typeface="Calibri" pitchFamily="34" charset="0"/>
              </a:rPr>
              <a:t>a</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l-GR" dirty="0">
                <a:latin typeface="Calibri" pitchFamily="34" charset="0"/>
                <a:cs typeface="Calibri" pitchFamily="34" charset="0"/>
              </a:rPr>
              <a:t> </a:t>
            </a:r>
            <a:r>
              <a:rPr lang="en-US" dirty="0">
                <a:latin typeface="Calibri" pitchFamily="34" charset="0"/>
                <a:cs typeface="Calibri" pitchFamily="34" charset="0"/>
              </a:rPr>
              <a:t>= 0 (2-tailed test)</a:t>
            </a:r>
          </a:p>
          <a:p>
            <a:pPr marL="457200" indent="-457200">
              <a:buFont typeface="Arial" pitchFamily="34" charset="0"/>
              <a:buChar char="•"/>
              <a:defRPr/>
            </a:pPr>
            <a:r>
              <a:rPr lang="en-US" dirty="0">
                <a:latin typeface="Calibri" pitchFamily="34" charset="0"/>
                <a:cs typeface="Calibri" pitchFamily="34" charset="0"/>
              </a:rPr>
              <a:t>With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n-US" dirty="0">
                <a:latin typeface="Calibri" pitchFamily="34" charset="0"/>
                <a:cs typeface="Calibri" pitchFamily="34" charset="0"/>
              </a:rPr>
              <a:t> = 0 (under H</a:t>
            </a:r>
            <a:r>
              <a:rPr lang="en-US" sz="1200" dirty="0">
                <a:latin typeface="Calibri" pitchFamily="34" charset="0"/>
                <a:cs typeface="Calibri" pitchFamily="34" charset="0"/>
              </a:rPr>
              <a:t>0</a:t>
            </a:r>
            <a:r>
              <a:rPr lang="en-US" dirty="0">
                <a:latin typeface="Calibri" pitchFamily="34" charset="0"/>
                <a:cs typeface="Calibri" pitchFamily="34" charset="0"/>
              </a:rPr>
              <a:t>), the test statistic value is</a:t>
            </a:r>
          </a:p>
          <a:p>
            <a:pPr marL="457200" indent="-457200">
              <a:buFont typeface="Arial" pitchFamily="34" charset="0"/>
              <a:buChar char="•"/>
              <a:defRPr/>
            </a:pPr>
            <a:r>
              <a:rPr lang="en-US" dirty="0">
                <a:latin typeface="Calibri" pitchFamily="34" charset="0"/>
                <a:cs typeface="Calibri" pitchFamily="34" charset="0"/>
              </a:rPr>
              <a:t>Substituting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n-US" dirty="0">
                <a:latin typeface="Calibri" pitchFamily="34" charset="0"/>
                <a:cs typeface="Calibri" pitchFamily="34" charset="0"/>
              </a:rPr>
              <a:t> = 0, m=20, x̅=29.8, </a:t>
            </a:r>
            <a:r>
              <a:rPr lang="el-GR" dirty="0">
                <a:latin typeface="Calibri" pitchFamily="34" charset="0"/>
                <a:cs typeface="Calibri" pitchFamily="34" charset="0"/>
              </a:rPr>
              <a:t>σ</a:t>
            </a:r>
            <a:r>
              <a:rPr lang="en-US" sz="1200" dirty="0">
                <a:latin typeface="Calibri" pitchFamily="34" charset="0"/>
                <a:cs typeface="Calibri" pitchFamily="34" charset="0"/>
              </a:rPr>
              <a:t>1</a:t>
            </a:r>
            <a:r>
              <a:rPr lang="en-US" dirty="0">
                <a:latin typeface="Calibri" pitchFamily="34" charset="0"/>
                <a:cs typeface="Calibri" pitchFamily="34" charset="0"/>
              </a:rPr>
              <a:t>=4.0, n=25, </a:t>
            </a:r>
          </a:p>
          <a:p>
            <a:pPr>
              <a:defRPr/>
            </a:pPr>
            <a:r>
              <a:rPr lang="en-US" dirty="0">
                <a:latin typeface="Calibri" pitchFamily="34" charset="0"/>
                <a:cs typeface="Calibri" pitchFamily="34" charset="0"/>
              </a:rPr>
              <a:t>	y̅=34.7, and </a:t>
            </a:r>
            <a:r>
              <a:rPr lang="el-GR" dirty="0">
                <a:latin typeface="Calibri" pitchFamily="34" charset="0"/>
                <a:cs typeface="Calibri" pitchFamily="34" charset="0"/>
              </a:rPr>
              <a:t>σ</a:t>
            </a:r>
            <a:r>
              <a:rPr lang="en-US" sz="1200" dirty="0">
                <a:latin typeface="Calibri" pitchFamily="34" charset="0"/>
                <a:cs typeface="Calibri" pitchFamily="34" charset="0"/>
              </a:rPr>
              <a:t>2</a:t>
            </a:r>
            <a:r>
              <a:rPr lang="en-US" dirty="0">
                <a:latin typeface="Calibri" pitchFamily="34" charset="0"/>
                <a:cs typeface="Calibri" pitchFamily="34" charset="0"/>
              </a:rPr>
              <a:t> = 5.0, we get z=-3.66. </a:t>
            </a:r>
          </a:p>
          <a:p>
            <a:pPr marL="342900" indent="-342900">
              <a:buFont typeface="Arial" panose="020B0604020202020204" pitchFamily="34" charset="0"/>
              <a:buChar char="•"/>
              <a:defRPr/>
            </a:pPr>
            <a:r>
              <a:rPr lang="en-US" dirty="0">
                <a:latin typeface="Calibri" pitchFamily="34" charset="0"/>
                <a:cs typeface="Calibri" pitchFamily="34" charset="0"/>
              </a:rPr>
              <a:t>In R, the p-value that corresponds to z=-3.66 can be computed with formula =2*(1-pnorm(abs(-3.66))) = 0.000252. </a:t>
            </a:r>
          </a:p>
          <a:p>
            <a:pPr marL="342900" indent="-342900">
              <a:buFont typeface="Arial" panose="020B0604020202020204" pitchFamily="34" charset="0"/>
              <a:buChar char="•"/>
              <a:defRPr/>
            </a:pPr>
            <a:r>
              <a:rPr lang="en-US" dirty="0">
                <a:latin typeface="Calibri" pitchFamily="34" charset="0"/>
                <a:cs typeface="Calibri" pitchFamily="34" charset="0"/>
              </a:rPr>
              <a:t>Because p &lt; 0.05, REJECT the null hypothesis!</a:t>
            </a:r>
          </a:p>
        </p:txBody>
      </p:sp>
      <p:sp>
        <p:nvSpPr>
          <p:cNvPr id="717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717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717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7175"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4362450"/>
            <a:ext cx="1943100" cy="12001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63" y="195262"/>
            <a:ext cx="9153525" cy="6467475"/>
          </a:xfrm>
          <a:prstGeom prst="rect">
            <a:avLst/>
          </a:prstGeom>
        </p:spPr>
      </p:pic>
      <p:sp>
        <p:nvSpPr>
          <p:cNvPr id="8195" name="TextBox 4"/>
          <p:cNvSpPr txBox="1">
            <a:spLocks noChangeArrowheads="1"/>
          </p:cNvSpPr>
          <p:nvPr/>
        </p:nvSpPr>
        <p:spPr bwMode="auto">
          <a:xfrm>
            <a:off x="0" y="3811588"/>
            <a:ext cx="9144000" cy="3046412"/>
          </a:xfrm>
          <a:prstGeom prst="rect">
            <a:avLst/>
          </a:prstGeom>
          <a:noFill/>
          <a:ln w="9525">
            <a:noFill/>
            <a:miter lim="800000"/>
            <a:headEnd/>
            <a:tailEnd/>
          </a:ln>
        </p:spPr>
        <p:txBody>
          <a:bodyPr>
            <a:spAutoFit/>
          </a:bodyPr>
          <a:lstStyle/>
          <a:p>
            <a:r>
              <a:rPr lang="en-US" dirty="0">
                <a:latin typeface="Calibri" pitchFamily="34" charset="0"/>
                <a:cs typeface="Calibri" pitchFamily="34" charset="0"/>
              </a:rPr>
              <a:t>Essentially, this is the same formula as before. But if we don’t know the standard deviations of the two populations (and we typically do not), and both sample sizes are large, we can simply plug in S for </a:t>
            </a:r>
            <a:r>
              <a:rPr lang="el-GR" dirty="0">
                <a:latin typeface="Calibri" pitchFamily="34" charset="0"/>
                <a:cs typeface="Calibri" pitchFamily="34" charset="0"/>
              </a:rPr>
              <a:t>σ</a:t>
            </a:r>
            <a:r>
              <a:rPr lang="en-US" dirty="0">
                <a:latin typeface="Calibri" pitchFamily="34" charset="0"/>
                <a:cs typeface="Calibri" pitchFamily="34" charset="0"/>
              </a:rPr>
              <a:t>.</a:t>
            </a:r>
          </a:p>
          <a:p>
            <a:endParaRPr lang="en-US" dirty="0">
              <a:latin typeface="Calibri" pitchFamily="34" charset="0"/>
              <a:cs typeface="Calibri" pitchFamily="34" charset="0"/>
            </a:endParaRPr>
          </a:p>
          <a:p>
            <a:r>
              <a:rPr lang="en-US" dirty="0">
                <a:latin typeface="Calibri" pitchFamily="34" charset="0"/>
                <a:cs typeface="Calibri" pitchFamily="34" charset="0"/>
              </a:rPr>
              <a:t>The use of the test statistic z above, along with the previously stated upper-, lower-, and two-tailed rejected regions based on z critical values gives large sample tests whose significance levels are approximately </a:t>
            </a:r>
            <a:r>
              <a:rPr lang="el-GR" dirty="0">
                <a:latin typeface="Calibri" pitchFamily="34" charset="0"/>
                <a:cs typeface="Calibri" pitchFamily="34" charset="0"/>
              </a:rPr>
              <a:t>α</a:t>
            </a:r>
            <a:r>
              <a:rPr lang="en-US" dirty="0">
                <a:latin typeface="Calibri" pitchFamily="34" charset="0"/>
                <a:cs typeface="Calibri" pitchFamily="34" charset="0"/>
              </a:rPr>
              <a:t>. A P-value is computed exactly as it was for our earlier z-tests.</a:t>
            </a:r>
          </a:p>
        </p:txBody>
      </p:sp>
      <p:sp>
        <p:nvSpPr>
          <p:cNvPr id="4" name="TextBox 3"/>
          <p:cNvSpPr txBox="1"/>
          <p:nvPr/>
        </p:nvSpPr>
        <p:spPr>
          <a:xfrm>
            <a:off x="228599" y="195262"/>
            <a:ext cx="86868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rPr>
              <a:t>Tests Based on Large Samples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180975"/>
            <a:ext cx="9172575" cy="6677025"/>
          </a:xfrm>
          <a:prstGeom prst="rect">
            <a:avLst/>
          </a:prstGeom>
          <a:noFill/>
          <a:ln w="9525">
            <a:noFill/>
            <a:miter lim="800000"/>
            <a:headEnd/>
            <a:tailEnd/>
          </a:ln>
        </p:spPr>
      </p:pic>
      <p:sp>
        <p:nvSpPr>
          <p:cNvPr id="9219" name="TextBox 5"/>
          <p:cNvSpPr txBox="1">
            <a:spLocks noChangeArrowheads="1"/>
          </p:cNvSpPr>
          <p:nvPr/>
        </p:nvSpPr>
        <p:spPr bwMode="auto">
          <a:xfrm>
            <a:off x="5943600" y="3810000"/>
            <a:ext cx="3048000" cy="461963"/>
          </a:xfrm>
          <a:prstGeom prst="rect">
            <a:avLst/>
          </a:prstGeom>
          <a:noFill/>
          <a:ln w="9525">
            <a:noFill/>
            <a:miter lim="800000"/>
            <a:headEnd/>
            <a:tailEnd/>
          </a:ln>
        </p:spPr>
        <p:txBody>
          <a:bodyPr>
            <a:spAutoFit/>
          </a:bodyPr>
          <a:lstStyle/>
          <a:p>
            <a:r>
              <a:rPr lang="en-US" dirty="0">
                <a:latin typeface="Calibri" pitchFamily="34" charset="0"/>
                <a:cs typeface="Calibri" pitchFamily="34" charset="0"/>
              </a:rPr>
              <a:t>(See p. 315 of Devore)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152400" y="685800"/>
            <a:ext cx="7924800" cy="646113"/>
          </a:xfrm>
          <a:prstGeom prst="rect">
            <a:avLst/>
          </a:prstGeom>
          <a:noFill/>
          <a:ln w="9525">
            <a:noFill/>
            <a:miter lim="800000"/>
            <a:headEnd/>
            <a:tailEnd/>
          </a:ln>
        </p:spPr>
        <p:txBody>
          <a:bodyPr>
            <a:spAutoFit/>
          </a:bodyPr>
          <a:lstStyle/>
          <a:p>
            <a:r>
              <a:rPr lang="en-US" sz="3600">
                <a:solidFill>
                  <a:schemeClr val="bg1"/>
                </a:solidFill>
                <a:latin typeface="Calibri" pitchFamily="34" charset="0"/>
                <a:cs typeface="Calibri" pitchFamily="34" charset="0"/>
              </a:rPr>
              <a:t>Example</a:t>
            </a:r>
          </a:p>
        </p:txBody>
      </p:sp>
      <p:sp>
        <p:nvSpPr>
          <p:cNvPr id="6" name="TextBox 5"/>
          <p:cNvSpPr txBox="1"/>
          <p:nvPr/>
        </p:nvSpPr>
        <p:spPr>
          <a:xfrm>
            <a:off x="0" y="1295400"/>
            <a:ext cx="9144000" cy="5632311"/>
          </a:xfrm>
          <a:prstGeom prst="rect">
            <a:avLst/>
          </a:prstGeom>
          <a:noFill/>
        </p:spPr>
        <p:txBody>
          <a:bodyPr>
            <a:spAutoFit/>
          </a:bodyPr>
          <a:lstStyle/>
          <a:p>
            <a:pPr>
              <a:defRPr/>
            </a:pPr>
            <a:r>
              <a:rPr lang="en-US" dirty="0">
                <a:latin typeface="Calibri" pitchFamily="34" charset="0"/>
                <a:cs typeface="Calibri" pitchFamily="34" charset="0"/>
              </a:rPr>
              <a:t>Assume that you’re trying to compare two brands of hot dog in terms of fat content. Assume that 50 hot dogs are sampled from the first brand, and the average (</a:t>
            </a:r>
            <a:r>
              <a:rPr lang="en-US" dirty="0" err="1">
                <a:latin typeface="Calibri" pitchFamily="34" charset="0"/>
                <a:cs typeface="Calibri" pitchFamily="34" charset="0"/>
              </a:rPr>
              <a:t>s.d</a:t>
            </a:r>
            <a:r>
              <a:rPr lang="en-US" dirty="0">
                <a:latin typeface="Calibri" pitchFamily="34" charset="0"/>
                <a:cs typeface="Calibri" pitchFamily="34" charset="0"/>
              </a:rPr>
              <a:t>.) fat content is 26.7 g (3.0 g), and 100 hot dogs are sampled from the second brand, and the average (</a:t>
            </a:r>
            <a:r>
              <a:rPr lang="en-US" dirty="0" err="1">
                <a:latin typeface="Calibri" pitchFamily="34" charset="0"/>
                <a:cs typeface="Calibri" pitchFamily="34" charset="0"/>
              </a:rPr>
              <a:t>s.d</a:t>
            </a:r>
            <a:r>
              <a:rPr lang="en-US" dirty="0">
                <a:latin typeface="Calibri" pitchFamily="34" charset="0"/>
                <a:cs typeface="Calibri" pitchFamily="34" charset="0"/>
              </a:rPr>
              <a:t>.) fat content is 25.3 g (2.0 g). Are the two brands significantly different in terms of fat content at the 0.05 significance level? </a:t>
            </a:r>
          </a:p>
          <a:p>
            <a:pPr marL="457200" indent="-457200">
              <a:buFont typeface="Arial" pitchFamily="34" charset="0"/>
              <a:buChar char="•"/>
              <a:defRPr/>
            </a:pPr>
            <a:r>
              <a:rPr lang="en-US" dirty="0">
                <a:latin typeface="Calibri" pitchFamily="34" charset="0"/>
                <a:cs typeface="Calibri" pitchFamily="34" charset="0"/>
              </a:rPr>
              <a:t>Parameter of Interest: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the difference under H</a:t>
            </a:r>
            <a:r>
              <a:rPr lang="en-US" sz="1200" dirty="0">
                <a:latin typeface="Calibri" pitchFamily="34" charset="0"/>
                <a:cs typeface="Calibri" pitchFamily="34" charset="0"/>
              </a:rPr>
              <a:t>0</a:t>
            </a:r>
            <a:r>
              <a:rPr lang="en-US" dirty="0">
                <a:latin typeface="Calibri" pitchFamily="34" charset="0"/>
                <a:cs typeface="Calibri" pitchFamily="34" charset="0"/>
              </a:rPr>
              <a:t>.</a:t>
            </a:r>
          </a:p>
          <a:p>
            <a:pPr marL="457200" indent="-457200">
              <a:buFont typeface="Arial" pitchFamily="34" charset="0"/>
              <a:buChar char="•"/>
              <a:defRPr/>
            </a:pPr>
            <a:r>
              <a:rPr lang="en-US" dirty="0">
                <a:latin typeface="Calibri" pitchFamily="34" charset="0"/>
                <a:cs typeface="Calibri" pitchFamily="34" charset="0"/>
              </a:rPr>
              <a:t>H</a:t>
            </a:r>
            <a:r>
              <a:rPr lang="en-US" sz="1200" dirty="0">
                <a:latin typeface="Calibri" pitchFamily="34" charset="0"/>
                <a:cs typeface="Calibri" pitchFamily="34" charset="0"/>
              </a:rPr>
              <a:t>0</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a:t>
            </a:r>
            <a:r>
              <a:rPr lang="el-GR" dirty="0">
                <a:latin typeface="Calibri" pitchFamily="34" charset="0"/>
                <a:cs typeface="Calibri" pitchFamily="34" charset="0"/>
              </a:rPr>
              <a:t> Δ</a:t>
            </a:r>
            <a:r>
              <a:rPr lang="en-US" sz="1200" dirty="0">
                <a:latin typeface="Calibri" pitchFamily="34" charset="0"/>
                <a:cs typeface="Calibri" pitchFamily="34" charset="0"/>
              </a:rPr>
              <a:t>0</a:t>
            </a:r>
            <a:r>
              <a:rPr lang="el-GR" dirty="0">
                <a:latin typeface="Calibri" pitchFamily="34" charset="0"/>
                <a:cs typeface="Calibri" pitchFamily="34" charset="0"/>
              </a:rPr>
              <a:t> </a:t>
            </a:r>
            <a:r>
              <a:rPr lang="en-US" dirty="0">
                <a:latin typeface="Calibri" pitchFamily="34" charset="0"/>
                <a:cs typeface="Calibri" pitchFamily="34" charset="0"/>
              </a:rPr>
              <a:t>= 0; H</a:t>
            </a:r>
            <a:r>
              <a:rPr lang="en-US" sz="1200" dirty="0">
                <a:latin typeface="Calibri" pitchFamily="34" charset="0"/>
                <a:cs typeface="Calibri" pitchFamily="34" charset="0"/>
              </a:rPr>
              <a:t>a</a:t>
            </a:r>
            <a:r>
              <a:rPr lang="en-US" dirty="0">
                <a:latin typeface="Calibri" pitchFamily="34" charset="0"/>
                <a:cs typeface="Calibri" pitchFamily="34" charset="0"/>
              </a:rPr>
              <a:t>: </a:t>
            </a:r>
            <a:r>
              <a:rPr lang="el-GR" dirty="0">
                <a:latin typeface="Calibri" pitchFamily="34" charset="0"/>
                <a:cs typeface="Calibri" pitchFamily="34" charset="0"/>
              </a:rPr>
              <a:t>μ</a:t>
            </a:r>
            <a:r>
              <a:rPr lang="en-US" sz="1200" dirty="0">
                <a:latin typeface="Calibri" pitchFamily="34" charset="0"/>
                <a:cs typeface="Calibri" pitchFamily="34" charset="0"/>
              </a:rPr>
              <a:t>1</a:t>
            </a:r>
            <a:r>
              <a:rPr lang="en-US" dirty="0">
                <a:latin typeface="Calibri" pitchFamily="34" charset="0"/>
                <a:cs typeface="Calibri" pitchFamily="34" charset="0"/>
              </a:rPr>
              <a:t> - </a:t>
            </a:r>
            <a:r>
              <a:rPr lang="el-GR" dirty="0">
                <a:latin typeface="Calibri" pitchFamily="34" charset="0"/>
                <a:cs typeface="Calibri" pitchFamily="34" charset="0"/>
              </a:rPr>
              <a:t>μ</a:t>
            </a:r>
            <a:r>
              <a:rPr lang="en-US" sz="1200" dirty="0">
                <a:latin typeface="Calibri" pitchFamily="34" charset="0"/>
                <a:cs typeface="Calibri" pitchFamily="34" charset="0"/>
              </a:rPr>
              <a:t>2</a:t>
            </a:r>
            <a:r>
              <a:rPr lang="en-US" dirty="0">
                <a:latin typeface="Calibri" pitchFamily="34" charset="0"/>
                <a:cs typeface="Calibri" pitchFamily="34" charset="0"/>
              </a:rPr>
              <a:t> ≠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l-GR" dirty="0">
                <a:latin typeface="Calibri" pitchFamily="34" charset="0"/>
                <a:cs typeface="Calibri" pitchFamily="34" charset="0"/>
              </a:rPr>
              <a:t> </a:t>
            </a:r>
            <a:r>
              <a:rPr lang="en-US" dirty="0">
                <a:latin typeface="Calibri" pitchFamily="34" charset="0"/>
                <a:cs typeface="Calibri" pitchFamily="34" charset="0"/>
              </a:rPr>
              <a:t>= 0 (2-tailed test)</a:t>
            </a:r>
          </a:p>
          <a:p>
            <a:pPr marL="457200" indent="-457200">
              <a:buFont typeface="Arial" pitchFamily="34" charset="0"/>
              <a:buChar char="•"/>
              <a:defRPr/>
            </a:pPr>
            <a:r>
              <a:rPr lang="en-US" dirty="0">
                <a:latin typeface="Calibri" pitchFamily="34" charset="0"/>
                <a:cs typeface="Calibri" pitchFamily="34" charset="0"/>
              </a:rPr>
              <a:t>With </a:t>
            </a:r>
            <a:r>
              <a:rPr lang="el-GR" dirty="0">
                <a:latin typeface="Calibri" pitchFamily="34" charset="0"/>
                <a:cs typeface="Calibri" pitchFamily="34" charset="0"/>
              </a:rPr>
              <a:t>Δ</a:t>
            </a:r>
            <a:r>
              <a:rPr lang="en-US" sz="1200" dirty="0">
                <a:latin typeface="Calibri" pitchFamily="34" charset="0"/>
                <a:cs typeface="Calibri" pitchFamily="34" charset="0"/>
              </a:rPr>
              <a:t>0</a:t>
            </a:r>
            <a:r>
              <a:rPr lang="en-US" dirty="0">
                <a:latin typeface="Calibri" pitchFamily="34" charset="0"/>
                <a:cs typeface="Calibri" pitchFamily="34" charset="0"/>
              </a:rPr>
              <a:t> = 0 (under H</a:t>
            </a:r>
            <a:r>
              <a:rPr lang="en-US" sz="1200" dirty="0">
                <a:latin typeface="Calibri" pitchFamily="34" charset="0"/>
                <a:cs typeface="Calibri" pitchFamily="34" charset="0"/>
              </a:rPr>
              <a:t>0</a:t>
            </a:r>
            <a:r>
              <a:rPr lang="en-US" dirty="0">
                <a:latin typeface="Calibri" pitchFamily="34" charset="0"/>
                <a:cs typeface="Calibri" pitchFamily="34" charset="0"/>
              </a:rPr>
              <a:t>), the test statistic value is </a:t>
            </a:r>
          </a:p>
          <a:p>
            <a:pPr marL="457200" indent="-457200">
              <a:buFont typeface="Arial" pitchFamily="34" charset="0"/>
              <a:buChar char="•"/>
              <a:defRPr/>
            </a:pPr>
            <a:r>
              <a:rPr lang="en-US" dirty="0">
                <a:latin typeface="Calibri" pitchFamily="34" charset="0"/>
                <a:cs typeface="Calibri" pitchFamily="34" charset="0"/>
              </a:rPr>
              <a:t>For </a:t>
            </a:r>
            <a:r>
              <a:rPr lang="el-GR" dirty="0">
                <a:latin typeface="Calibri" pitchFamily="34" charset="0"/>
                <a:cs typeface="Calibri" pitchFamily="34" charset="0"/>
              </a:rPr>
              <a:t>α</a:t>
            </a:r>
            <a:r>
              <a:rPr lang="en-US" dirty="0">
                <a:latin typeface="Calibri" pitchFamily="34" charset="0"/>
                <a:cs typeface="Calibri" pitchFamily="34" charset="0"/>
              </a:rPr>
              <a:t> = 0.05, </a:t>
            </a:r>
            <a:r>
              <a:rPr lang="el-GR" dirty="0">
                <a:latin typeface="Calibri" pitchFamily="34" charset="0"/>
                <a:cs typeface="Calibri" pitchFamily="34" charset="0"/>
              </a:rPr>
              <a:t>α</a:t>
            </a:r>
            <a:r>
              <a:rPr lang="en-US" dirty="0">
                <a:latin typeface="Calibri" pitchFamily="34" charset="0"/>
                <a:cs typeface="Calibri" pitchFamily="34" charset="0"/>
              </a:rPr>
              <a:t>/2 = 0.025, and z</a:t>
            </a:r>
            <a:r>
              <a:rPr lang="el-GR" sz="1200" dirty="0">
                <a:latin typeface="Calibri" pitchFamily="34" charset="0"/>
                <a:cs typeface="Calibri" pitchFamily="34" charset="0"/>
              </a:rPr>
              <a:t>α</a:t>
            </a:r>
            <a:r>
              <a:rPr lang="en-US" sz="1200" dirty="0">
                <a:latin typeface="Calibri" pitchFamily="34" charset="0"/>
                <a:cs typeface="Calibri" pitchFamily="34" charset="0"/>
              </a:rPr>
              <a:t>/2</a:t>
            </a:r>
            <a:r>
              <a:rPr lang="en-US" dirty="0">
                <a:latin typeface="Calibri" pitchFamily="34" charset="0"/>
                <a:cs typeface="Calibri" pitchFamily="34" charset="0"/>
              </a:rPr>
              <a:t> = 1.96. </a:t>
            </a:r>
          </a:p>
          <a:p>
            <a:pPr marL="457200" indent="-457200">
              <a:buFont typeface="Arial" pitchFamily="34" charset="0"/>
              <a:buChar char="•"/>
              <a:defRPr/>
            </a:pPr>
            <a:r>
              <a:rPr lang="en-US" dirty="0">
                <a:latin typeface="Calibri" pitchFamily="34" charset="0"/>
                <a:cs typeface="Calibri" pitchFamily="34" charset="0"/>
              </a:rPr>
              <a:t>Substituting m=50, x̅=26.7, s</a:t>
            </a:r>
            <a:r>
              <a:rPr lang="en-US" sz="1200" dirty="0">
                <a:latin typeface="Calibri" pitchFamily="34" charset="0"/>
                <a:cs typeface="Calibri" pitchFamily="34" charset="0"/>
              </a:rPr>
              <a:t>1</a:t>
            </a:r>
            <a:r>
              <a:rPr lang="en-US" dirty="0">
                <a:latin typeface="Calibri" pitchFamily="34" charset="0"/>
                <a:cs typeface="Calibri" pitchFamily="34" charset="0"/>
              </a:rPr>
              <a:t>=3.0, n=100, y̅=25.3, </a:t>
            </a:r>
          </a:p>
          <a:p>
            <a:pPr>
              <a:defRPr/>
            </a:pPr>
            <a:r>
              <a:rPr lang="en-US" dirty="0">
                <a:latin typeface="Calibri" pitchFamily="34" charset="0"/>
                <a:cs typeface="Calibri" pitchFamily="34" charset="0"/>
              </a:rPr>
              <a:t>	and s</a:t>
            </a:r>
            <a:r>
              <a:rPr lang="en-US" sz="1200" dirty="0">
                <a:latin typeface="Calibri" pitchFamily="34" charset="0"/>
                <a:cs typeface="Calibri" pitchFamily="34" charset="0"/>
              </a:rPr>
              <a:t>2</a:t>
            </a:r>
            <a:r>
              <a:rPr lang="en-US" dirty="0">
                <a:latin typeface="Calibri" pitchFamily="34" charset="0"/>
                <a:cs typeface="Calibri" pitchFamily="34" charset="0"/>
              </a:rPr>
              <a:t> = 2.0 in the formula above, we get z=2.98. </a:t>
            </a:r>
          </a:p>
          <a:p>
            <a:pPr marL="457200" indent="-457200">
              <a:buFont typeface="Arial" pitchFamily="34" charset="0"/>
              <a:buChar char="•"/>
              <a:defRPr/>
            </a:pPr>
            <a:r>
              <a:rPr lang="en-US" dirty="0">
                <a:latin typeface="Calibri" pitchFamily="34" charset="0"/>
                <a:cs typeface="Calibri" pitchFamily="34" charset="0"/>
              </a:rPr>
              <a:t>(Two-Tailed) P-value = 2(1-</a:t>
            </a:r>
            <a:r>
              <a:rPr lang="el-GR" dirty="0">
                <a:latin typeface="Calibri" pitchFamily="34" charset="0"/>
                <a:cs typeface="Calibri" pitchFamily="34" charset="0"/>
              </a:rPr>
              <a:t>Φ</a:t>
            </a:r>
            <a:r>
              <a:rPr lang="en-US" dirty="0">
                <a:latin typeface="Calibri" pitchFamily="34" charset="0"/>
                <a:cs typeface="Calibri" pitchFamily="34" charset="0"/>
              </a:rPr>
              <a:t>(|z|)) = 2(1-</a:t>
            </a:r>
            <a:r>
              <a:rPr lang="el-GR" dirty="0">
                <a:latin typeface="Calibri" pitchFamily="34" charset="0"/>
                <a:cs typeface="Calibri" pitchFamily="34" charset="0"/>
              </a:rPr>
              <a:t>Φ</a:t>
            </a:r>
            <a:r>
              <a:rPr lang="en-US" dirty="0">
                <a:latin typeface="Calibri" pitchFamily="34" charset="0"/>
                <a:cs typeface="Calibri" pitchFamily="34" charset="0"/>
              </a:rPr>
              <a:t>(2.98)) = 2(1-0.999)=0.003</a:t>
            </a:r>
          </a:p>
          <a:p>
            <a:pPr marL="457200" indent="-457200">
              <a:buFont typeface="Arial" pitchFamily="34" charset="0"/>
              <a:buChar char="•"/>
              <a:defRPr/>
            </a:pPr>
            <a:r>
              <a:rPr lang="en-US" dirty="0">
                <a:latin typeface="Calibri" pitchFamily="34" charset="0"/>
                <a:cs typeface="Calibri" pitchFamily="34" charset="0"/>
              </a:rPr>
              <a:t>In R: 2*(1-pnorm(abs(2.98)))</a:t>
            </a:r>
          </a:p>
          <a:p>
            <a:pPr marL="457200" indent="-457200">
              <a:buFont typeface="Arial" pitchFamily="34" charset="0"/>
              <a:buChar char="•"/>
              <a:defRPr/>
            </a:pPr>
            <a:r>
              <a:rPr lang="en-US" dirty="0">
                <a:latin typeface="Calibri" pitchFamily="34" charset="0"/>
                <a:cs typeface="Calibri" pitchFamily="34" charset="0"/>
              </a:rPr>
              <a:t>Because p-value = 0.002 &lt; 0.05, we reject the null hypothesis!</a:t>
            </a:r>
          </a:p>
        </p:txBody>
      </p:sp>
      <p:sp>
        <p:nvSpPr>
          <p:cNvPr id="102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24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1024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72250" y="4114800"/>
            <a:ext cx="1733550" cy="11811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TotalTime>
  <Words>3908</Words>
  <Application>Microsoft Office PowerPoint</Application>
  <PresentationFormat>On-screen Show (4:3)</PresentationFormat>
  <Paragraphs>458</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 Math</vt:lpstr>
      <vt:lpstr>Times New Roman</vt:lpstr>
      <vt:lpstr>Default Design</vt:lpstr>
      <vt:lpstr>PowerPoint Presentation</vt:lpstr>
      <vt:lpstr>Inference About Two Samples</vt:lpstr>
      <vt:lpstr>PowerPoint Presentation</vt:lpstr>
      <vt:lpstr>Hypothesis Tests</vt:lpstr>
      <vt:lpstr>Standardizing the Difference</vt:lpstr>
      <vt:lpstr>Example (known population S.D.’s)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and Causality</vt:lpstr>
      <vt:lpstr>Paired t-tests</vt:lpstr>
      <vt:lpstr>PowerPoint Presentation</vt:lpstr>
      <vt:lpstr>Assumptions</vt:lpstr>
      <vt:lpstr>To State It Formally…</vt:lpstr>
      <vt:lpstr>PowerPoint Presentation</vt:lpstr>
      <vt:lpstr>Data Format</vt:lpstr>
      <vt:lpstr>What happens if…</vt:lpstr>
      <vt:lpstr>Remember Algebra 1?</vt:lpstr>
      <vt:lpstr>Variable Relationships</vt:lpstr>
      <vt:lpstr>PowerPoint Presentation</vt:lpstr>
      <vt:lpstr>PowerPoint Presentation</vt:lpstr>
      <vt:lpstr>Sample Correlation Calculation</vt:lpstr>
      <vt:lpstr>Example</vt:lpstr>
      <vt:lpstr>Following the Steps on the Previous Slide…</vt:lpstr>
      <vt:lpstr>PowerPoint Presentation</vt:lpstr>
      <vt:lpstr>PowerPoint Presentation</vt:lpstr>
      <vt:lpstr>PowerPoint Presentation</vt:lpstr>
      <vt:lpstr>Zero Correlation: No Relationship?</vt:lpstr>
      <vt:lpstr>Scatterplots and Correlations</vt:lpstr>
      <vt:lpstr>Some Remarks</vt:lpstr>
    </vt:vector>
  </TitlesOfParts>
  <Company>RMDP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ch09D_Page_01.jpg</dc:title>
  <dc:creator>Donna Perdue</dc:creator>
  <cp:lastModifiedBy>Eugene Brusilovskiy</cp:lastModifiedBy>
  <cp:revision>153</cp:revision>
  <dcterms:created xsi:type="dcterms:W3CDTF">2007-03-06T19:49:57Z</dcterms:created>
  <dcterms:modified xsi:type="dcterms:W3CDTF">2022-08-24T16:48:15Z</dcterms:modified>
</cp:coreProperties>
</file>