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71" r:id="rId3"/>
    <p:sldId id="270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9" r:id="rId14"/>
    <p:sldId id="265" r:id="rId15"/>
    <p:sldId id="266" r:id="rId16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works\documents\&#1044;&#1080;&#1089;&#1077;&#1088;&#1090;&#1072;&#1094;&#1110;&#1103;_&#1084;&#1072;&#1090;%20&#1084;&#1077;&#1090;&#1086;&#1076;&#1080;\&#1088;&#1086;&#1079;&#1088;&#1072;&#1093;&#1091;&#1085;&#1082;&#1080;\&#1087;&#1086;&#1082;&#1072;&#1079;&#1085;&#1080;&#1082;&#1080;%20&#1088;&#1086;&#1089;&#1083;&#1080;&#1085;&#1085;&#1080;&#1094;&#1090;&#1074;&#1072;%20&#1087;&#1086;%20&#1092;&#1086;&#1088;&#1084;&#1072;&#1084;%20&#1074;&#1083;&#1072;&#1089;&#1085;&#1086;&#1089;&#1090;&#1110;_2013_&#1074;&#1072;&#1088;&#1110;&#1072;&#1085;&#1090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[показники рослинництва по формам власності_2013_варіант2.xlsx]Лист4!Сводная таблица4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c:spPr>
        <c:dLbl>
          <c:idx val="0"/>
          <c:layout>
            <c:manualLayout>
              <c:x val="1.1251757090334599E-3"/>
              <c:y val="-3.4825870646766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c:spPr>
        <c:dLbl>
          <c:idx val="0"/>
          <c:layout>
            <c:manualLayout>
              <c:x val="-4.1255966072119622E-17"/>
              <c:y val="-1.9900497512437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c:spPr>
        <c:dLbl>
          <c:idx val="0"/>
          <c:layout>
            <c:manualLayout>
              <c:x val="-8.2511932144239244E-17"/>
              <c:y val="-8.29187396351575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 cmpd="thickThin"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lumMod val="60000"/>
              <a:lumOff val="40000"/>
            </a:schemeClr>
          </a:solidFill>
          <a:ln cmpd="thickThin"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lumMod val="60000"/>
              <a:lumOff val="40000"/>
            </a:schemeClr>
          </a:solidFill>
          <a:ln cmpd="thickThin">
            <a:solidFill>
              <a:schemeClr val="bg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2749343832021"/>
          <c:y val="3.9390812825512794E-2"/>
          <c:w val="0.83684396068138556"/>
          <c:h val="0.69126354503492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Лист4!$B$1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Лист4!$A$2:$A$23</c:f>
              <c:strCache>
                <c:ptCount val="21"/>
                <c:pt idx="0">
                  <c:v>&lt;500</c:v>
                </c:pt>
                <c:pt idx="1">
                  <c:v>500-999</c:v>
                </c:pt>
                <c:pt idx="2">
                  <c:v>1000-1499</c:v>
                </c:pt>
                <c:pt idx="3">
                  <c:v>1500-1999</c:v>
                </c:pt>
                <c:pt idx="4">
                  <c:v>2000-2499</c:v>
                </c:pt>
                <c:pt idx="5">
                  <c:v>2500-2999</c:v>
                </c:pt>
                <c:pt idx="6">
                  <c:v>3000-3499</c:v>
                </c:pt>
                <c:pt idx="7">
                  <c:v>3500-3999</c:v>
                </c:pt>
                <c:pt idx="8">
                  <c:v>4000-4499</c:v>
                </c:pt>
                <c:pt idx="9">
                  <c:v>4500-4999</c:v>
                </c:pt>
                <c:pt idx="10">
                  <c:v>5000-5499</c:v>
                </c:pt>
                <c:pt idx="11">
                  <c:v>5500-5999</c:v>
                </c:pt>
                <c:pt idx="12">
                  <c:v>6000-6499</c:v>
                </c:pt>
                <c:pt idx="13">
                  <c:v>6500-6999</c:v>
                </c:pt>
                <c:pt idx="14">
                  <c:v>7000-7499</c:v>
                </c:pt>
                <c:pt idx="15">
                  <c:v>7500-7999</c:v>
                </c:pt>
                <c:pt idx="16">
                  <c:v>8000-8499</c:v>
                </c:pt>
                <c:pt idx="17">
                  <c:v>8500-8999</c:v>
                </c:pt>
                <c:pt idx="18">
                  <c:v>9000-9499</c:v>
                </c:pt>
                <c:pt idx="19">
                  <c:v>9500-10000</c:v>
                </c:pt>
                <c:pt idx="20">
                  <c:v>&gt;10000</c:v>
                </c:pt>
              </c:strCache>
            </c:strRef>
          </c:cat>
          <c:val>
            <c:numRef>
              <c:f>Лист4!$B$2:$B$23</c:f>
              <c:numCache>
                <c:formatCode>General</c:formatCode>
                <c:ptCount val="21"/>
                <c:pt idx="0">
                  <c:v>1799</c:v>
                </c:pt>
                <c:pt idx="1">
                  <c:v>1438</c:v>
                </c:pt>
                <c:pt idx="2">
                  <c:v>982</c:v>
                </c:pt>
                <c:pt idx="3">
                  <c:v>802</c:v>
                </c:pt>
                <c:pt idx="4">
                  <c:v>603</c:v>
                </c:pt>
                <c:pt idx="5">
                  <c:v>389</c:v>
                </c:pt>
                <c:pt idx="6">
                  <c:v>264</c:v>
                </c:pt>
                <c:pt idx="7">
                  <c:v>208</c:v>
                </c:pt>
                <c:pt idx="8">
                  <c:v>166</c:v>
                </c:pt>
                <c:pt idx="9">
                  <c:v>97</c:v>
                </c:pt>
                <c:pt idx="10">
                  <c:v>92</c:v>
                </c:pt>
                <c:pt idx="11">
                  <c:v>71</c:v>
                </c:pt>
                <c:pt idx="12">
                  <c:v>48</c:v>
                </c:pt>
                <c:pt idx="13">
                  <c:v>36</c:v>
                </c:pt>
                <c:pt idx="14">
                  <c:v>28</c:v>
                </c:pt>
                <c:pt idx="15">
                  <c:v>25</c:v>
                </c:pt>
                <c:pt idx="16">
                  <c:v>24</c:v>
                </c:pt>
                <c:pt idx="17">
                  <c:v>20</c:v>
                </c:pt>
                <c:pt idx="18">
                  <c:v>25</c:v>
                </c:pt>
                <c:pt idx="19">
                  <c:v>16</c:v>
                </c:pt>
                <c:pt idx="20">
                  <c:v>157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F2-4444-87A3-7FC0769132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4"/>
        <c:overlap val="-100"/>
        <c:axId val="379871000"/>
        <c:axId val="379871392"/>
      </c:barChart>
      <c:catAx>
        <c:axId val="379871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Arable land area, ha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71392"/>
        <c:crosses val="autoZero"/>
        <c:auto val="1"/>
        <c:lblAlgn val="ctr"/>
        <c:lblOffset val="100"/>
        <c:noMultiLvlLbl val="0"/>
      </c:catAx>
      <c:valAx>
        <c:axId val="37987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enterprises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7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[показники рослинництва по формам власності_2013_варіант2.xlsx]прибуток-інші!Сводная таблица4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'прибуток-інші'!$B$3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'прибуток-інші'!$A$4:$A$21</c:f>
              <c:strCache>
                <c:ptCount val="17"/>
                <c:pt idx="0">
                  <c:v>&lt;-5</c:v>
                </c:pt>
                <c:pt idx="1">
                  <c:v>-5--4</c:v>
                </c:pt>
                <c:pt idx="2">
                  <c:v>-4--3</c:v>
                </c:pt>
                <c:pt idx="3">
                  <c:v>-3--2</c:v>
                </c:pt>
                <c:pt idx="4">
                  <c:v>-2--1</c:v>
                </c:pt>
                <c:pt idx="5">
                  <c:v>-1-0</c:v>
                </c:pt>
                <c:pt idx="6">
                  <c:v>0-1</c:v>
                </c:pt>
                <c:pt idx="7">
                  <c:v>1-2</c:v>
                </c:pt>
                <c:pt idx="8">
                  <c:v>2-3</c:v>
                </c:pt>
                <c:pt idx="9">
                  <c:v>3-4</c:v>
                </c:pt>
                <c:pt idx="10">
                  <c:v>4-5</c:v>
                </c:pt>
                <c:pt idx="11">
                  <c:v>5-6</c:v>
                </c:pt>
                <c:pt idx="12">
                  <c:v>6-7</c:v>
                </c:pt>
                <c:pt idx="13">
                  <c:v>7-8</c:v>
                </c:pt>
                <c:pt idx="14">
                  <c:v>8-9</c:v>
                </c:pt>
                <c:pt idx="15">
                  <c:v>9-10</c:v>
                </c:pt>
                <c:pt idx="16">
                  <c:v>&gt;10</c:v>
                </c:pt>
              </c:strCache>
            </c:strRef>
          </c:cat>
          <c:val>
            <c:numRef>
              <c:f>'прибуток-інші'!$B$4:$B$21</c:f>
              <c:numCache>
                <c:formatCode>General</c:formatCode>
                <c:ptCount val="17"/>
                <c:pt idx="0">
                  <c:v>61</c:v>
                </c:pt>
                <c:pt idx="1">
                  <c:v>17</c:v>
                </c:pt>
                <c:pt idx="2">
                  <c:v>45</c:v>
                </c:pt>
                <c:pt idx="3">
                  <c:v>127</c:v>
                </c:pt>
                <c:pt idx="4">
                  <c:v>342</c:v>
                </c:pt>
                <c:pt idx="5">
                  <c:v>1671</c:v>
                </c:pt>
                <c:pt idx="6">
                  <c:v>3372</c:v>
                </c:pt>
                <c:pt idx="7">
                  <c:v>946</c:v>
                </c:pt>
                <c:pt idx="8">
                  <c:v>341</c:v>
                </c:pt>
                <c:pt idx="9">
                  <c:v>143</c:v>
                </c:pt>
                <c:pt idx="10">
                  <c:v>55</c:v>
                </c:pt>
                <c:pt idx="11">
                  <c:v>42</c:v>
                </c:pt>
                <c:pt idx="12">
                  <c:v>19</c:v>
                </c:pt>
                <c:pt idx="13">
                  <c:v>13</c:v>
                </c:pt>
                <c:pt idx="14">
                  <c:v>7</c:v>
                </c:pt>
                <c:pt idx="15">
                  <c:v>4</c:v>
                </c:pt>
                <c:pt idx="16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F9-4B37-84E6-D1BD8D160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10546264"/>
        <c:axId val="310545088"/>
      </c:barChart>
      <c:catAx>
        <c:axId val="310546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Profit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per </a:t>
                </a:r>
                <a:r>
                  <a:rPr lang="en-US" dirty="0"/>
                  <a:t>1 ha of arable land</a:t>
                </a:r>
                <a:r>
                  <a:rPr lang="ru-RU" dirty="0"/>
                  <a:t>, </a:t>
                </a:r>
                <a:r>
                  <a:rPr lang="en-US" dirty="0"/>
                  <a:t>1000 UAH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545088"/>
        <c:crosses val="autoZero"/>
        <c:auto val="1"/>
        <c:lblAlgn val="ctr"/>
        <c:lblOffset val="100"/>
        <c:noMultiLvlLbl val="0"/>
      </c:catAx>
      <c:valAx>
        <c:axId val="31054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farms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54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D191-6D20-4581-B7B7-164FCB16E6D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8C9A-C0CB-42F6-9D85-D874B24AC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28C9A-C0CB-42F6-9D85-D874B24AC5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6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516-A89A-4938-86D0-10BCCCEC31F9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3F7-FA68-4C12-9999-1AC7787B968B}" type="datetime1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11ED-7FD6-485F-AE63-8D4D898B110A}" type="datetime1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567-A43D-4148-873B-0D19088DCCA6}" type="datetime1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96F4CE-427F-4707-A704-CF4868981A34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l-PL" smtClean="0"/>
              <a:t>(c) A. Skrypnyk, E. Bukin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9D7-FC18-4868-98D0-C43C47BFEFF5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D45-0FE1-49D0-A24C-D556068C0329}" type="datetime1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2224DA-1AFC-4490-8B50-F0E628F08A12}" type="datetime1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FF3B-77DC-49A8-A0DA-B6645EEC6D51}" type="datetime1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E8DA-04FB-4222-B39E-F739C3F5DC88}" type="datetime1">
              <a:rPr lang="en-US" smtClean="0"/>
              <a:t>9/29/2016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E39C-EB63-4CD7-AE9B-DAAC4F626215}" type="datetime1">
              <a:rPr lang="en-US" smtClean="0"/>
              <a:t>9/29/2016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D60525-EA19-49F1-ABA9-C8D551C9F845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FDFC62C-9C09-4402-9213-475E0D75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DEA on wheat production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A. </a:t>
            </a:r>
            <a:r>
              <a:rPr lang="en-US" dirty="0" err="1" smtClean="0"/>
              <a:t>Skrypnyk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E. </a:t>
            </a:r>
            <a:r>
              <a:rPr lang="en-US" dirty="0" err="1" smtClean="0"/>
              <a:t>Bukin</a:t>
            </a:r>
            <a:endParaRPr lang="en-US" dirty="0" smtClean="0"/>
          </a:p>
          <a:p>
            <a:r>
              <a:rPr lang="en-US" dirty="0" smtClean="0"/>
              <a:t>National University of Life and Environmental Science of Ukraine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Performance indicators </a:t>
            </a:r>
            <a:r>
              <a:rPr lang="en-US" sz="4400" dirty="0"/>
              <a:t>of wheat production </a:t>
            </a:r>
            <a:r>
              <a:rPr lang="en-US" sz="4400" dirty="0" smtClean="0"/>
              <a:t>in selected enterprises (EFF VRS &gt; 75%)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A. Skrypnyk, E. Bukin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874457"/>
              </p:ext>
            </p:extLst>
          </p:nvPr>
        </p:nvGraphicFramePr>
        <p:xfrm>
          <a:off x="685800" y="2047495"/>
          <a:ext cx="7772396" cy="422529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64018"/>
                <a:gridCol w="1006294"/>
                <a:gridCol w="1558835"/>
                <a:gridCol w="1497874"/>
                <a:gridCol w="1341120"/>
                <a:gridCol w="1404255"/>
              </a:tblGrid>
              <a:tr h="3738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№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Area. ha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Costs. (1000) UAH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Production. </a:t>
                      </a:r>
                      <a:r>
                        <a:rPr lang="en-GB" sz="1400" u="none" strike="noStrike" dirty="0" err="1" smtClean="0">
                          <a:effectLst/>
                        </a:rPr>
                        <a:t>Centner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Variable scale effect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Yield. c/ha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7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</a:tr>
              <a:tr h="19771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…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1,866.1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13,469.0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22.19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4,545.0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40,265.0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66.33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2,310.0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23,138.0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38.12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3,033.3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36,042.0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0.814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59.09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3,727.8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32,022.0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52.15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77,102.4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1,036,902.0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50.95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122,328.0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781,734.0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128,552.5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798,837.0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28.86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156,564.0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1,684,710.0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55.11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77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209,486.0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1,193,236.0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20.59</a:t>
                      </a:r>
                      <a:endParaRPr lang="en-GB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7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757496"/>
            <a:ext cx="6827520" cy="4778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</a:t>
            </a:r>
            <a:r>
              <a:rPr lang="en-US" dirty="0" err="1" smtClean="0"/>
              <a:t>yieds</a:t>
            </a:r>
            <a:r>
              <a:rPr lang="en-US" dirty="0" smtClean="0"/>
              <a:t> based on efficiency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stage DEA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Base on the linear regression</a:t>
            </a:r>
          </a:p>
          <a:p>
            <a:endParaRPr lang="en-US" dirty="0" smtClean="0"/>
          </a:p>
          <a:p>
            <a:r>
              <a:rPr lang="en-US" dirty="0" smtClean="0"/>
              <a:t>Dependent Variable </a:t>
            </a:r>
          </a:p>
          <a:p>
            <a:pPr lvl="1"/>
            <a:r>
              <a:rPr lang="en-US" dirty="0" smtClean="0"/>
              <a:t>Technical Efficiency with Variable return to scale</a:t>
            </a:r>
          </a:p>
          <a:p>
            <a:endParaRPr lang="en-US" dirty="0" smtClean="0"/>
          </a:p>
          <a:p>
            <a:r>
              <a:rPr lang="en-US" dirty="0" smtClean="0"/>
              <a:t>Independent Variables: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Yield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interacting with 		</a:t>
            </a:r>
            <a:r>
              <a:rPr lang="en-US" b="1" dirty="0" smtClean="0">
                <a:solidFill>
                  <a:srgbClr val="FF0000"/>
                </a:solidFill>
              </a:rPr>
              <a:t>Area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A. Skrypnyk, E. Bukin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Multicollinearity proble</a:t>
            </a:r>
            <a:r>
              <a:rPr lang="en-US" dirty="0"/>
              <a:t>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672173"/>
            <a:ext cx="7071360" cy="494875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lm(formula = 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eff_vrs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~ yields * area, data = 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s_stage_data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-1.57552 -0.05994 -0.02315  0.03188  0.90886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   Estimate Std. Error t value 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(Intercept) 7.866e-02  3.194e-03  24.632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yields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1.246e-02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1.068e-04 116.630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area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9.376e-06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2.910e-06   3.221  0.00128 **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yields:area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3.931e-07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8.522e-08   4.613 4.05e-06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Signif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Residual standard error: 0.1167 on 7192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Multiple R-squared:  0.7088,	Adjusted R-squared: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0.7087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F-statistic:  5835 on 3 and 7192 DF,  p-value: &lt; 2.2e-16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Increasing size of the area dedicated to wheat has a low effect </a:t>
            </a:r>
            <a:r>
              <a:rPr lang="en-US" dirty="0" smtClean="0"/>
              <a:t>on </a:t>
            </a:r>
            <a:r>
              <a:rPr lang="en-US" dirty="0" smtClean="0"/>
              <a:t>production efficiency</a:t>
            </a:r>
          </a:p>
          <a:p>
            <a:pPr lvl="0"/>
            <a:r>
              <a:rPr lang="en-US" dirty="0" smtClean="0"/>
              <a:t>There </a:t>
            </a:r>
            <a:r>
              <a:rPr lang="en-GB" dirty="0"/>
              <a:t>is a yields association with efficiency. </a:t>
            </a:r>
            <a:r>
              <a:rPr lang="en-GB" dirty="0" smtClean="0"/>
              <a:t>Increase </a:t>
            </a:r>
            <a:r>
              <a:rPr lang="en-GB" dirty="0"/>
              <a:t>in technical </a:t>
            </a:r>
            <a:r>
              <a:rPr lang="en-GB" dirty="0" smtClean="0"/>
              <a:t>efficiency of one crop production is </a:t>
            </a:r>
            <a:r>
              <a:rPr lang="en-GB" dirty="0"/>
              <a:t>associated with an </a:t>
            </a:r>
            <a:r>
              <a:rPr lang="en-GB" dirty="0" smtClean="0"/>
              <a:t>increase of </a:t>
            </a:r>
            <a:r>
              <a:rPr lang="en-GB" dirty="0"/>
              <a:t>yields. </a:t>
            </a:r>
            <a:endParaRPr lang="en-GB" dirty="0" smtClean="0"/>
          </a:p>
          <a:p>
            <a:r>
              <a:rPr lang="en-US" dirty="0"/>
              <a:t>There is no optimal area size for </a:t>
            </a:r>
            <a:r>
              <a:rPr lang="en-US" dirty="0" smtClean="0"/>
              <a:t>area dedicated to one crop and of the farm. </a:t>
            </a:r>
          </a:p>
          <a:p>
            <a:r>
              <a:rPr lang="en-US" dirty="0" smtClean="0"/>
              <a:t>The </a:t>
            </a:r>
            <a:r>
              <a:rPr lang="en-US" dirty="0"/>
              <a:t>number of enterprises reduces exponentially with increasing arable land 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vast majority of agricultural enterprises demonstrated unprofitable </a:t>
            </a:r>
            <a:r>
              <a:rPr lang="en-US" dirty="0" smtClean="0"/>
              <a:t>results</a:t>
            </a:r>
            <a:r>
              <a:rPr lang="en-US" dirty="0" smtClean="0"/>
              <a:t> or results with the </a:t>
            </a:r>
            <a:r>
              <a:rPr lang="en-US" smtClean="0"/>
              <a:t>lowest profit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Arable land area of farms with the different form of ownership in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Диаграмма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8475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79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 from crops production per 1 ha in the agricultural farms of Ukraine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Диаграмма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910616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40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Reasoning:</a:t>
            </a:r>
          </a:p>
          <a:p>
            <a:pPr lvl="1"/>
            <a:r>
              <a:rPr lang="en-US" dirty="0" smtClean="0"/>
              <a:t>Efficiency measurement in Ukrainian agriculture is one of the most underexplored subjects.</a:t>
            </a:r>
          </a:p>
          <a:p>
            <a:pPr lvl="1"/>
            <a:r>
              <a:rPr lang="en-US" dirty="0" smtClean="0"/>
              <a:t>Drivers hidden behind changing efficiency are still a subject to debates.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To perform efficiency analysis on the production data from Ukraine</a:t>
            </a:r>
            <a:endParaRPr lang="en-US" dirty="0"/>
          </a:p>
          <a:p>
            <a:pPr lvl="1"/>
            <a:r>
              <a:rPr lang="en-US" dirty="0" smtClean="0"/>
              <a:t>Explore and deepen knowledge of DEA application</a:t>
            </a:r>
          </a:p>
          <a:p>
            <a:pPr lvl="1"/>
            <a:r>
              <a:rPr lang="en-US" dirty="0" smtClean="0"/>
              <a:t>Perform second stage DEA analysis to identify factors affecting efficiency.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 – Theory behind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uk-U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uk-U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uk-U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u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uk-UA" dirty="0"/>
                  <a:t> </a:t>
                </a:r>
                <a:r>
                  <a:rPr lang="en-US" dirty="0"/>
                  <a:t>vector of </a:t>
                </a:r>
                <a:r>
                  <a:rPr lang="en-US" dirty="0" smtClean="0"/>
                  <a:t>output weights</a:t>
                </a:r>
              </a:p>
              <a:p>
                <a:r>
                  <a:rPr lang="en-US" dirty="0" smtClean="0"/>
                  <a:t>v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uk-UA" dirty="0"/>
                  <a:t> </a:t>
                </a:r>
                <a:r>
                  <a:rPr lang="en-US" dirty="0"/>
                  <a:t>vector of input </a:t>
                </a:r>
                <a:r>
                  <a:rPr lang="en-US" dirty="0" smtClean="0"/>
                  <a:t>weights</a:t>
                </a:r>
              </a:p>
              <a:p>
                <a:r>
                  <a:rPr lang="en-US" dirty="0"/>
                  <a:t>Inputs and outputs firm </a:t>
                </a:r>
                <a:r>
                  <a:rPr lang="en-US" i="1" dirty="0" err="1"/>
                  <a:t>i</a:t>
                </a:r>
                <a:r>
                  <a:rPr lang="en-US" dirty="0"/>
                  <a:t> represented by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333" r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Multiplicative form of DEA: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uk-UA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k-U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Dual solution: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833" t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686914"/>
                  </p:ext>
                </p:extLst>
              </p:nvPr>
            </p:nvGraphicFramePr>
            <p:xfrm>
              <a:off x="4629150" y="4345937"/>
              <a:ext cx="3896591" cy="110934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73821"/>
                    <a:gridCol w="2722770"/>
                  </a:tblGrid>
                  <a:tr h="23887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oMath>
                          </a14:m>
                          <a:r>
                            <a:rPr lang="uk-UA" sz="1800" dirty="0">
                              <a:effectLst/>
                            </a:rPr>
                            <a:t>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uk-UA" sz="1800">
                              <a:effectLst/>
                            </a:rPr>
                            <a:t>,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0764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oMath>
                          </a14:m>
                          <a:r>
                            <a:rPr lang="uk-UA" sz="1800" b="0" dirty="0" smtClean="0">
                              <a:effectLst/>
                            </a:rPr>
                            <a:t> </a:t>
                          </a:r>
                          <a:endParaRPr lang="en-US" sz="18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uk-UA" sz="1800" dirty="0">
                              <a:effectLst/>
                            </a:rPr>
                            <a:t>,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0764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uk-UA" sz="1800" dirty="0">
                              <a:effectLst/>
                            </a:rPr>
                            <a:t>,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0764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uk-UA" sz="1800" dirty="0">
                              <a:effectLst/>
                            </a:rPr>
                            <a:t>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686914"/>
                  </p:ext>
                </p:extLst>
              </p:nvPr>
            </p:nvGraphicFramePr>
            <p:xfrm>
              <a:off x="4629150" y="4345937"/>
              <a:ext cx="3896591" cy="110934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73821"/>
                    <a:gridCol w="2722770"/>
                  </a:tblGrid>
                  <a:tr h="286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t="-27660" r="-231606" b="-3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43177" t="-27660" b="-30212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t="-133333" r="-23160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43177" t="-133333" b="-215556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43177" t="-228261" b="-11087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43177" t="-335556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DEA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11801149"/>
                  </p:ext>
                </p:extLst>
              </p:nvPr>
            </p:nvGraphicFramePr>
            <p:xfrm>
              <a:off x="206821" y="2581959"/>
              <a:ext cx="3452031" cy="2490915"/>
            </p:xfrm>
            <a:graphic>
              <a:graphicData uri="http://schemas.openxmlformats.org/drawingml/2006/table">
                <a:tbl>
                  <a:tblPr firstRow="1" firstCol="1" bandRow="1">
                    <a:tableStyleId>{C083E6E3-FA7D-4D7B-A595-EF9225AFEA82}</a:tableStyleId>
                  </a:tblPr>
                  <a:tblGrid>
                    <a:gridCol w="476819"/>
                    <a:gridCol w="354841"/>
                    <a:gridCol w="313899"/>
                    <a:gridCol w="491319"/>
                    <a:gridCol w="477672"/>
                    <a:gridCol w="641445"/>
                    <a:gridCol w="696036"/>
                  </a:tblGrid>
                  <a:tr h="354140"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2000" dirty="0" err="1" smtClean="0">
                              <a:effectLst/>
                            </a:rPr>
                            <a:t>Farm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A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B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C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E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F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7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G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11801149"/>
                  </p:ext>
                </p:extLst>
              </p:nvPr>
            </p:nvGraphicFramePr>
            <p:xfrm>
              <a:off x="206821" y="2581959"/>
              <a:ext cx="3452031" cy="2490915"/>
            </p:xfrm>
            <a:graphic>
              <a:graphicData uri="http://schemas.openxmlformats.org/drawingml/2006/table">
                <a:tbl>
                  <a:tblPr firstRow="1" firstCol="1" bandRow="1">
                    <a:tableStyleId>{C083E6E3-FA7D-4D7B-A595-EF9225AFEA82}</a:tableStyleId>
                  </a:tblPr>
                  <a:tblGrid>
                    <a:gridCol w="476819"/>
                    <a:gridCol w="354841"/>
                    <a:gridCol w="313899"/>
                    <a:gridCol w="491319"/>
                    <a:gridCol w="477672"/>
                    <a:gridCol w="641445"/>
                    <a:gridCol w="696036"/>
                  </a:tblGrid>
                  <a:tr h="357315"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2000" dirty="0" err="1" smtClean="0">
                              <a:effectLst/>
                            </a:rPr>
                            <a:t>Farm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68627" t="-171186" r="-747059" b="-637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2099" t="-171186" r="-370370" b="-637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40506" t="-171186" r="-279747" b="-637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31429" t="-171186" r="-110476" b="-637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93913" t="-171186" r="-870" b="-637288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A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B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C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E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F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7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G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Content Placeholder 12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73" y="1593669"/>
            <a:ext cx="6040137" cy="44674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DEA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7279998"/>
                  </p:ext>
                </p:extLst>
              </p:nvPr>
            </p:nvGraphicFramePr>
            <p:xfrm>
              <a:off x="685800" y="2779215"/>
              <a:ext cx="7772400" cy="2834640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713506"/>
                    <a:gridCol w="797984"/>
                    <a:gridCol w="590167"/>
                    <a:gridCol w="702625"/>
                    <a:gridCol w="768019"/>
                    <a:gridCol w="637231"/>
                    <a:gridCol w="850375"/>
                    <a:gridCol w="553320"/>
                    <a:gridCol w="702625"/>
                    <a:gridCol w="729051"/>
                    <a:gridCol w="727497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Firm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97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B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0.714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0.214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0.286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0.833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F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G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7279998"/>
                  </p:ext>
                </p:extLst>
              </p:nvPr>
            </p:nvGraphicFramePr>
            <p:xfrm>
              <a:off x="685800" y="2779215"/>
              <a:ext cx="7772400" cy="2546604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713506"/>
                    <a:gridCol w="797984"/>
                    <a:gridCol w="590167"/>
                    <a:gridCol w="702625"/>
                    <a:gridCol w="768019"/>
                    <a:gridCol w="637231"/>
                    <a:gridCol w="850375"/>
                    <a:gridCol w="553320"/>
                    <a:gridCol w="702625"/>
                    <a:gridCol w="729051"/>
                    <a:gridCol w="727497"/>
                  </a:tblGrid>
                  <a:tr h="298323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Firm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0076" t="-22449" r="-787023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56701" t="-22449" r="-962887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870" t="-22449" r="-712174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65873" t="-22449" r="-550000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59048" t="-22449" r="-560000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4286" t="-22449" r="-320000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14286" t="-22449" r="-392308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02609" t="-22449" r="-210435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65000" t="-22449" r="-101667" b="-7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73109" t="-22449" r="-2521" b="-793878"/>
                          </a:stretch>
                        </a:blipFill>
                      </a:tcPr>
                    </a:tc>
                  </a:tr>
                  <a:tr h="3211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1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B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0.714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0.214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0.286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1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1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0.833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1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1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F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1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G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1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 producers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used</a:t>
            </a:r>
          </a:p>
          <a:p>
            <a:pPr lvl="1"/>
            <a:r>
              <a:rPr lang="en-US" dirty="0" smtClean="0"/>
              <a:t>Farm-level data collected with the </a:t>
            </a:r>
            <a:r>
              <a:rPr lang="en-US" dirty="0"/>
              <a:t>form 50sg </a:t>
            </a:r>
            <a:r>
              <a:rPr lang="en-US" dirty="0" smtClean="0"/>
              <a:t>in 2012.</a:t>
            </a:r>
          </a:p>
          <a:p>
            <a:r>
              <a:rPr lang="en-US" dirty="0" smtClean="0"/>
              <a:t>1 Output</a:t>
            </a:r>
          </a:p>
          <a:p>
            <a:pPr lvl="1"/>
            <a:r>
              <a:rPr lang="en-US" dirty="0" smtClean="0"/>
              <a:t>Wheat production in center</a:t>
            </a:r>
          </a:p>
          <a:p>
            <a:r>
              <a:rPr lang="en-US" dirty="0" smtClean="0"/>
              <a:t>6 Inputs</a:t>
            </a:r>
          </a:p>
          <a:p>
            <a:pPr lvl="1"/>
            <a:r>
              <a:rPr lang="en-US" dirty="0" smtClean="0"/>
              <a:t>Land (Ha)</a:t>
            </a:r>
          </a:p>
          <a:p>
            <a:pPr lvl="1"/>
            <a:r>
              <a:rPr lang="en-US" dirty="0" smtClean="0"/>
              <a:t>Seeds</a:t>
            </a:r>
          </a:p>
          <a:p>
            <a:pPr lvl="1"/>
            <a:r>
              <a:rPr lang="en-US" dirty="0" smtClean="0"/>
              <a:t>Fertilizers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Gas/oil</a:t>
            </a:r>
          </a:p>
          <a:p>
            <a:pPr lvl="1"/>
            <a:r>
              <a:rPr lang="en-US" dirty="0" smtClean="0"/>
              <a:t>Labor</a:t>
            </a:r>
          </a:p>
          <a:p>
            <a:pPr lvl="1"/>
            <a:r>
              <a:rPr lang="en-US" dirty="0" smtClean="0"/>
              <a:t>Capital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Simple DEA with the Variable return to scale assumption.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101915"/>
                  </p:ext>
                </p:extLst>
              </p:nvPr>
            </p:nvGraphicFramePr>
            <p:xfrm>
              <a:off x="5356384" y="3628707"/>
              <a:ext cx="2529267" cy="110934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61924"/>
                    <a:gridCol w="1767343"/>
                  </a:tblGrid>
                  <a:tr h="23887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oMath>
                          </a14:m>
                          <a:r>
                            <a:rPr lang="uk-UA" sz="1800" dirty="0">
                              <a:effectLst/>
                            </a:rPr>
                            <a:t>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uk-UA" sz="1800">
                              <a:effectLst/>
                            </a:rPr>
                            <a:t>,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0764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oMath>
                          </a14:m>
                          <a:r>
                            <a:rPr lang="uk-UA" sz="1800" dirty="0" smtClean="0">
                              <a:effectLst/>
                            </a:rPr>
                            <a:t>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uk-UA" sz="1800" dirty="0">
                              <a:effectLst/>
                            </a:rPr>
                            <a:t>,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0764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uk-UA" sz="1800"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uk-UA" sz="1800" dirty="0">
                              <a:effectLst/>
                            </a:rPr>
                            <a:t>,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0764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uk-UA" sz="1800" dirty="0">
                              <a:effectLst/>
                            </a:rPr>
                            <a:t>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101915"/>
                  </p:ext>
                </p:extLst>
              </p:nvPr>
            </p:nvGraphicFramePr>
            <p:xfrm>
              <a:off x="5356384" y="3628707"/>
              <a:ext cx="2529267" cy="110934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61924"/>
                    <a:gridCol w="1767343"/>
                  </a:tblGrid>
                  <a:tr h="286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t="-29787" r="-232800" b="-2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955" t="-29787" b="-297872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t="-135556" r="-2328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955" t="-135556" b="-211111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955" t="-230435" b="-106522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955" t="-337778" b="-88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frontier with the VRS</a:t>
            </a:r>
            <a:endParaRPr lang="en-US" dirty="0"/>
          </a:p>
        </p:txBody>
      </p:sp>
      <p:pic>
        <p:nvPicPr>
          <p:cNvPr id="4" name="Рисунок 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810" y="1607789"/>
            <a:ext cx="7217766" cy="505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(c) A. Skrypnyk, E. Bukin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C62C-9C09-4402-9213-475E0D755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219</TotalTime>
  <Words>838</Words>
  <Application>Microsoft Office PowerPoint</Application>
  <PresentationFormat>On-screen Show (4:3)</PresentationFormat>
  <Paragraphs>377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SimSun</vt:lpstr>
      <vt:lpstr>Arial</vt:lpstr>
      <vt:lpstr>Calibri</vt:lpstr>
      <vt:lpstr>Cambria</vt:lpstr>
      <vt:lpstr>Cambria Math</vt:lpstr>
      <vt:lpstr>Courier New</vt:lpstr>
      <vt:lpstr>Rockwell</vt:lpstr>
      <vt:lpstr>Rockwell Condensed</vt:lpstr>
      <vt:lpstr>Times New Roman</vt:lpstr>
      <vt:lpstr>Wingdings</vt:lpstr>
      <vt:lpstr>Wood Type</vt:lpstr>
      <vt:lpstr>Example of DEA on wheat production data</vt:lpstr>
      <vt:lpstr>Arable land area of farms with the different form of ownership in 2013</vt:lpstr>
      <vt:lpstr>Profit from crops production per 1 ha in the agricultural farms of Ukraine</vt:lpstr>
      <vt:lpstr>Problem statement and purpose</vt:lpstr>
      <vt:lpstr>DEA – Theory behind</vt:lpstr>
      <vt:lpstr>Simple DEA example</vt:lpstr>
      <vt:lpstr>Simple DEA results</vt:lpstr>
      <vt:lpstr>Wheat producers example</vt:lpstr>
      <vt:lpstr>Production frontier with the VRS</vt:lpstr>
      <vt:lpstr>Performance indicators of wheat production in selected enterprises (EFF VRS &gt; 75%)</vt:lpstr>
      <vt:lpstr>Distribution of yieds based on efficiency</vt:lpstr>
      <vt:lpstr>Second stage DEA analysis</vt:lpstr>
      <vt:lpstr>No Multicollinearity problem</vt:lpstr>
      <vt:lpstr>Regression 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DEA on the wheat production data in Ukraine</dc:title>
  <dc:creator>Eduard</dc:creator>
  <cp:lastModifiedBy>Bukin, Eduard (ESS)</cp:lastModifiedBy>
  <cp:revision>22</cp:revision>
  <cp:lastPrinted>2016-09-28T16:04:12Z</cp:lastPrinted>
  <dcterms:created xsi:type="dcterms:W3CDTF">2016-09-26T21:58:32Z</dcterms:created>
  <dcterms:modified xsi:type="dcterms:W3CDTF">2016-09-29T19:17:02Z</dcterms:modified>
</cp:coreProperties>
</file>