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3" r:id="rId4"/>
    <p:sldId id="264" r:id="rId5"/>
    <p:sldId id="265" r:id="rId6"/>
    <p:sldId id="266" r:id="rId7"/>
    <p:sldId id="26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2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81C14-79C7-4CEC-A766-9662DC255C0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8307980-F54A-4AA1-BEB5-A66C381E0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A95782-5155-4DDF-B06D-35F01C4C94BD}"/>
              </a:ext>
            </a:extLst>
          </p:cNvPr>
          <p:cNvSpPr>
            <a:spLocks noGrp="1"/>
          </p:cNvSpPr>
          <p:nvPr>
            <p:ph type="dt" sz="half" idx="10"/>
          </p:nvPr>
        </p:nvSpPr>
        <p:spPr/>
        <p:txBody>
          <a:bodyPr/>
          <a:lstStyle/>
          <a:p>
            <a:fld id="{48BD9009-980E-4203-AAD0-9FDA7764B0BB}"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C6D7EDB8-7776-4EBC-9ED9-1FE8A78973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B508CA-B4FC-4189-B222-9DFCF6540B5B}"/>
              </a:ext>
            </a:extLst>
          </p:cNvPr>
          <p:cNvSpPr>
            <a:spLocks noGrp="1"/>
          </p:cNvSpPr>
          <p:nvPr>
            <p:ph type="sldNum" sz="quarter" idx="12"/>
          </p:nvPr>
        </p:nvSpPr>
        <p:spPr/>
        <p:txBody>
          <a:body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380145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1DBC1F-BB76-41B3-907C-6F7DC1136F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845137-C300-44F9-87E8-F7A8AFAADB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49AF98-83AA-4DAF-A214-A3E7261AB3CA}"/>
              </a:ext>
            </a:extLst>
          </p:cNvPr>
          <p:cNvSpPr>
            <a:spLocks noGrp="1"/>
          </p:cNvSpPr>
          <p:nvPr>
            <p:ph type="dt" sz="half" idx="10"/>
          </p:nvPr>
        </p:nvSpPr>
        <p:spPr/>
        <p:txBody>
          <a:bodyPr/>
          <a:lstStyle/>
          <a:p>
            <a:fld id="{48BD9009-980E-4203-AAD0-9FDA7764B0BB}"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CE096958-0EE8-4C87-8872-88B6E616CA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E1FE20-1EEB-4529-A841-528E78309D06}"/>
              </a:ext>
            </a:extLst>
          </p:cNvPr>
          <p:cNvSpPr>
            <a:spLocks noGrp="1"/>
          </p:cNvSpPr>
          <p:nvPr>
            <p:ph type="sldNum" sz="quarter" idx="12"/>
          </p:nvPr>
        </p:nvSpPr>
        <p:spPr/>
        <p:txBody>
          <a:body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5118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D9F0EF-9C6B-47EC-9936-4306B40B68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5FA811-143E-4D63-B136-3C445508374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D84D8C-C8BF-4748-8B5F-EE42F43B392F}"/>
              </a:ext>
            </a:extLst>
          </p:cNvPr>
          <p:cNvSpPr>
            <a:spLocks noGrp="1"/>
          </p:cNvSpPr>
          <p:nvPr>
            <p:ph type="dt" sz="half" idx="10"/>
          </p:nvPr>
        </p:nvSpPr>
        <p:spPr/>
        <p:txBody>
          <a:bodyPr/>
          <a:lstStyle/>
          <a:p>
            <a:fld id="{48BD9009-980E-4203-AAD0-9FDA7764B0BB}"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482B7464-69CE-477F-95F2-7B223D259A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0F52D9-D1F2-47D1-9018-FA4CECDE6E79}"/>
              </a:ext>
            </a:extLst>
          </p:cNvPr>
          <p:cNvSpPr>
            <a:spLocks noGrp="1"/>
          </p:cNvSpPr>
          <p:nvPr>
            <p:ph type="sldNum" sz="quarter" idx="12"/>
          </p:nvPr>
        </p:nvSpPr>
        <p:spPr/>
        <p:txBody>
          <a:body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229230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B9994-7139-4078-8B86-EB2C7C6BCF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F57384-2E1B-4F92-B475-7AA7F389D33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A1078D-0EFD-4302-B1F1-5C9B3301FD26}"/>
              </a:ext>
            </a:extLst>
          </p:cNvPr>
          <p:cNvSpPr>
            <a:spLocks noGrp="1"/>
          </p:cNvSpPr>
          <p:nvPr>
            <p:ph type="dt" sz="half" idx="10"/>
          </p:nvPr>
        </p:nvSpPr>
        <p:spPr/>
        <p:txBody>
          <a:bodyPr/>
          <a:lstStyle/>
          <a:p>
            <a:fld id="{48BD9009-980E-4203-AAD0-9FDA7764B0BB}"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B82C1939-92DD-48D5-A5A6-5254CC846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F43422-9E4A-4527-8030-5CC806EA1F4F}"/>
              </a:ext>
            </a:extLst>
          </p:cNvPr>
          <p:cNvSpPr>
            <a:spLocks noGrp="1"/>
          </p:cNvSpPr>
          <p:nvPr>
            <p:ph type="sldNum" sz="quarter" idx="12"/>
          </p:nvPr>
        </p:nvSpPr>
        <p:spPr/>
        <p:txBody>
          <a:body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167760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66A95-7EC3-4DE0-A20A-B4F0EB73F8A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6CA5C2B-FBB3-4018-9317-640F307CA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1E1AC0-A1CE-4A20-8BF9-A03DF09B462A}"/>
              </a:ext>
            </a:extLst>
          </p:cNvPr>
          <p:cNvSpPr>
            <a:spLocks noGrp="1"/>
          </p:cNvSpPr>
          <p:nvPr>
            <p:ph type="dt" sz="half" idx="10"/>
          </p:nvPr>
        </p:nvSpPr>
        <p:spPr/>
        <p:txBody>
          <a:bodyPr/>
          <a:lstStyle/>
          <a:p>
            <a:fld id="{48BD9009-980E-4203-AAD0-9FDA7764B0BB}"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3DDB03A6-B74E-4833-A850-3F82789EF0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D657F7-93B7-4B56-85A5-E2B1D6146504}"/>
              </a:ext>
            </a:extLst>
          </p:cNvPr>
          <p:cNvSpPr>
            <a:spLocks noGrp="1"/>
          </p:cNvSpPr>
          <p:nvPr>
            <p:ph type="sldNum" sz="quarter" idx="12"/>
          </p:nvPr>
        </p:nvSpPr>
        <p:spPr/>
        <p:txBody>
          <a:body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1511497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36D91-9172-406A-9E8C-645FD0C41C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C0DB7F-955C-4ED5-8236-4D91B47920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A421EE-D713-4D94-BE30-03C488B367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0BAE389-F795-48BF-BB7A-AC2A51530CB3}"/>
              </a:ext>
            </a:extLst>
          </p:cNvPr>
          <p:cNvSpPr>
            <a:spLocks noGrp="1"/>
          </p:cNvSpPr>
          <p:nvPr>
            <p:ph type="dt" sz="half" idx="10"/>
          </p:nvPr>
        </p:nvSpPr>
        <p:spPr/>
        <p:txBody>
          <a:bodyPr/>
          <a:lstStyle/>
          <a:p>
            <a:fld id="{48BD9009-980E-4203-AAD0-9FDA7764B0BB}" type="datetimeFigureOut">
              <a:rPr lang="zh-CN" altLang="en-US" smtClean="0"/>
              <a:t>2022/10/19</a:t>
            </a:fld>
            <a:endParaRPr lang="zh-CN" altLang="en-US"/>
          </a:p>
        </p:txBody>
      </p:sp>
      <p:sp>
        <p:nvSpPr>
          <p:cNvPr id="6" name="页脚占位符 5">
            <a:extLst>
              <a:ext uri="{FF2B5EF4-FFF2-40B4-BE49-F238E27FC236}">
                <a16:creationId xmlns:a16="http://schemas.microsoft.com/office/drawing/2014/main" id="{E1B57238-80C7-4191-A329-E175193926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2D4018-2BB4-4840-947E-85F57F877847}"/>
              </a:ext>
            </a:extLst>
          </p:cNvPr>
          <p:cNvSpPr>
            <a:spLocks noGrp="1"/>
          </p:cNvSpPr>
          <p:nvPr>
            <p:ph type="sldNum" sz="quarter" idx="12"/>
          </p:nvPr>
        </p:nvSpPr>
        <p:spPr/>
        <p:txBody>
          <a:body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378404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703BB-6819-471E-885E-2CF205315AA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CC5BA3-B707-4BD2-8ACA-6C3AA909B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520F422-9CB8-46E7-8C21-B29D88EDC4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7EFC94-61BE-4A10-980F-81402DD4D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D9373B-92A7-44C7-9A1C-94E807FA95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B3D172D-4442-480B-A58C-FBEB9111395A}"/>
              </a:ext>
            </a:extLst>
          </p:cNvPr>
          <p:cNvSpPr>
            <a:spLocks noGrp="1"/>
          </p:cNvSpPr>
          <p:nvPr>
            <p:ph type="dt" sz="half" idx="10"/>
          </p:nvPr>
        </p:nvSpPr>
        <p:spPr/>
        <p:txBody>
          <a:bodyPr/>
          <a:lstStyle/>
          <a:p>
            <a:fld id="{48BD9009-980E-4203-AAD0-9FDA7764B0BB}" type="datetimeFigureOut">
              <a:rPr lang="zh-CN" altLang="en-US" smtClean="0"/>
              <a:t>2022/10/19</a:t>
            </a:fld>
            <a:endParaRPr lang="zh-CN" altLang="en-US"/>
          </a:p>
        </p:txBody>
      </p:sp>
      <p:sp>
        <p:nvSpPr>
          <p:cNvPr id="8" name="页脚占位符 7">
            <a:extLst>
              <a:ext uri="{FF2B5EF4-FFF2-40B4-BE49-F238E27FC236}">
                <a16:creationId xmlns:a16="http://schemas.microsoft.com/office/drawing/2014/main" id="{D576344B-46E1-4ABE-8924-36ABDCCADA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4E44B2-8CC7-49EA-AB34-F6C5302FC65F}"/>
              </a:ext>
            </a:extLst>
          </p:cNvPr>
          <p:cNvSpPr>
            <a:spLocks noGrp="1"/>
          </p:cNvSpPr>
          <p:nvPr>
            <p:ph type="sldNum" sz="quarter" idx="12"/>
          </p:nvPr>
        </p:nvSpPr>
        <p:spPr/>
        <p:txBody>
          <a:body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56280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E3FBE-38FE-4147-A619-2B14CB4EDF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7D18D30-FB65-42FB-B232-386D16137CF9}"/>
              </a:ext>
            </a:extLst>
          </p:cNvPr>
          <p:cNvSpPr>
            <a:spLocks noGrp="1"/>
          </p:cNvSpPr>
          <p:nvPr>
            <p:ph type="dt" sz="half" idx="10"/>
          </p:nvPr>
        </p:nvSpPr>
        <p:spPr/>
        <p:txBody>
          <a:bodyPr/>
          <a:lstStyle/>
          <a:p>
            <a:fld id="{48BD9009-980E-4203-AAD0-9FDA7764B0BB}" type="datetimeFigureOut">
              <a:rPr lang="zh-CN" altLang="en-US" smtClean="0"/>
              <a:t>2022/10/19</a:t>
            </a:fld>
            <a:endParaRPr lang="zh-CN" altLang="en-US"/>
          </a:p>
        </p:txBody>
      </p:sp>
      <p:sp>
        <p:nvSpPr>
          <p:cNvPr id="4" name="页脚占位符 3">
            <a:extLst>
              <a:ext uri="{FF2B5EF4-FFF2-40B4-BE49-F238E27FC236}">
                <a16:creationId xmlns:a16="http://schemas.microsoft.com/office/drawing/2014/main" id="{95D4DBB5-86CB-45C1-B98E-7473CA758F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93A888-4657-4A5F-BE15-7B622895C4ED}"/>
              </a:ext>
            </a:extLst>
          </p:cNvPr>
          <p:cNvSpPr>
            <a:spLocks noGrp="1"/>
          </p:cNvSpPr>
          <p:nvPr>
            <p:ph type="sldNum" sz="quarter" idx="12"/>
          </p:nvPr>
        </p:nvSpPr>
        <p:spPr/>
        <p:txBody>
          <a:body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309017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540170-875D-4C20-A861-16BD2AF5529F}"/>
              </a:ext>
            </a:extLst>
          </p:cNvPr>
          <p:cNvSpPr>
            <a:spLocks noGrp="1"/>
          </p:cNvSpPr>
          <p:nvPr>
            <p:ph type="dt" sz="half" idx="10"/>
          </p:nvPr>
        </p:nvSpPr>
        <p:spPr/>
        <p:txBody>
          <a:bodyPr/>
          <a:lstStyle/>
          <a:p>
            <a:fld id="{48BD9009-980E-4203-AAD0-9FDA7764B0BB}" type="datetimeFigureOut">
              <a:rPr lang="zh-CN" altLang="en-US" smtClean="0"/>
              <a:t>2022/10/19</a:t>
            </a:fld>
            <a:endParaRPr lang="zh-CN" altLang="en-US"/>
          </a:p>
        </p:txBody>
      </p:sp>
      <p:sp>
        <p:nvSpPr>
          <p:cNvPr id="3" name="页脚占位符 2">
            <a:extLst>
              <a:ext uri="{FF2B5EF4-FFF2-40B4-BE49-F238E27FC236}">
                <a16:creationId xmlns:a16="http://schemas.microsoft.com/office/drawing/2014/main" id="{5100740A-9A0F-4D9C-85E0-E2256C05CB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76E3A0-7A3B-4D60-9A18-BCC1FDDA69C3}"/>
              </a:ext>
            </a:extLst>
          </p:cNvPr>
          <p:cNvSpPr>
            <a:spLocks noGrp="1"/>
          </p:cNvSpPr>
          <p:nvPr>
            <p:ph type="sldNum" sz="quarter" idx="12"/>
          </p:nvPr>
        </p:nvSpPr>
        <p:spPr/>
        <p:txBody>
          <a:body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49538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0CC21-9117-4E58-9AD7-DBF717053D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A3F55B6-AC12-4EA9-837B-29C03FE46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853A50A-EE5E-4F37-A448-21CA9FCB6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46C8FF-507E-48DC-937E-EEDC439C29D9}"/>
              </a:ext>
            </a:extLst>
          </p:cNvPr>
          <p:cNvSpPr>
            <a:spLocks noGrp="1"/>
          </p:cNvSpPr>
          <p:nvPr>
            <p:ph type="dt" sz="half" idx="10"/>
          </p:nvPr>
        </p:nvSpPr>
        <p:spPr/>
        <p:txBody>
          <a:bodyPr/>
          <a:lstStyle/>
          <a:p>
            <a:fld id="{48BD9009-980E-4203-AAD0-9FDA7764B0BB}" type="datetimeFigureOut">
              <a:rPr lang="zh-CN" altLang="en-US" smtClean="0"/>
              <a:t>2022/10/19</a:t>
            </a:fld>
            <a:endParaRPr lang="zh-CN" altLang="en-US"/>
          </a:p>
        </p:txBody>
      </p:sp>
      <p:sp>
        <p:nvSpPr>
          <p:cNvPr id="6" name="页脚占位符 5">
            <a:extLst>
              <a:ext uri="{FF2B5EF4-FFF2-40B4-BE49-F238E27FC236}">
                <a16:creationId xmlns:a16="http://schemas.microsoft.com/office/drawing/2014/main" id="{879789CB-114E-4D44-AE0E-46B0D7CDF5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7978CF-F6F6-4C38-BF38-C68076343CB2}"/>
              </a:ext>
            </a:extLst>
          </p:cNvPr>
          <p:cNvSpPr>
            <a:spLocks noGrp="1"/>
          </p:cNvSpPr>
          <p:nvPr>
            <p:ph type="sldNum" sz="quarter" idx="12"/>
          </p:nvPr>
        </p:nvSpPr>
        <p:spPr/>
        <p:txBody>
          <a:body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22387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3CBED-9242-43A5-8B5B-37AA7B4F09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AA14F0-920C-46DE-9D06-7B5B3AEA5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7C113F-91D5-44DD-93B6-6559640A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B06D12-4FAB-4420-845A-2939DC7318D8}"/>
              </a:ext>
            </a:extLst>
          </p:cNvPr>
          <p:cNvSpPr>
            <a:spLocks noGrp="1"/>
          </p:cNvSpPr>
          <p:nvPr>
            <p:ph type="dt" sz="half" idx="10"/>
          </p:nvPr>
        </p:nvSpPr>
        <p:spPr/>
        <p:txBody>
          <a:bodyPr/>
          <a:lstStyle/>
          <a:p>
            <a:fld id="{48BD9009-980E-4203-AAD0-9FDA7764B0BB}" type="datetimeFigureOut">
              <a:rPr lang="zh-CN" altLang="en-US" smtClean="0"/>
              <a:t>2022/10/19</a:t>
            </a:fld>
            <a:endParaRPr lang="zh-CN" altLang="en-US"/>
          </a:p>
        </p:txBody>
      </p:sp>
      <p:sp>
        <p:nvSpPr>
          <p:cNvPr id="6" name="页脚占位符 5">
            <a:extLst>
              <a:ext uri="{FF2B5EF4-FFF2-40B4-BE49-F238E27FC236}">
                <a16:creationId xmlns:a16="http://schemas.microsoft.com/office/drawing/2014/main" id="{BE0913D5-E826-4356-A2CC-FD3DBDBF2F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8FC4A9-3E3C-48BC-8B9F-075999538406}"/>
              </a:ext>
            </a:extLst>
          </p:cNvPr>
          <p:cNvSpPr>
            <a:spLocks noGrp="1"/>
          </p:cNvSpPr>
          <p:nvPr>
            <p:ph type="sldNum" sz="quarter" idx="12"/>
          </p:nvPr>
        </p:nvSpPr>
        <p:spPr/>
        <p:txBody>
          <a:body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3160073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C4742E-93AD-4D36-88B1-9A0EF74E1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E23567A-D926-45C4-99E0-C96A4ECF4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FF44D9-9568-469E-A7B4-93DD13ED6A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D9009-980E-4203-AAD0-9FDA7764B0BB}"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8F07796B-BDD3-469D-8138-8BDDA7FCEE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092CC4-1784-47BE-A995-64510BF6E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D184B-1A86-4DC1-B2FC-198906F8E026}" type="slidenum">
              <a:rPr lang="zh-CN" altLang="en-US" smtClean="0"/>
              <a:t>‹#›</a:t>
            </a:fld>
            <a:endParaRPr lang="zh-CN" altLang="en-US"/>
          </a:p>
        </p:txBody>
      </p:sp>
    </p:spTree>
    <p:extLst>
      <p:ext uri="{BB962C8B-B14F-4D97-AF65-F5344CB8AC3E}">
        <p14:creationId xmlns:p14="http://schemas.microsoft.com/office/powerpoint/2010/main" val="184548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BIL-BU/Brain_age_DL/blob/main/brain_age_transformer.py" TargetMode="External"/><Relationship Id="rId2" Type="http://schemas.openxmlformats.org/officeDocument/2006/relationships/hyperlink" Target="https://github.com/shengfly/global-local-transform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3EFD0-F8C6-4CC0-AADA-340B1BEC4266}"/>
              </a:ext>
            </a:extLst>
          </p:cNvPr>
          <p:cNvSpPr>
            <a:spLocks noGrp="1"/>
          </p:cNvSpPr>
          <p:nvPr>
            <p:ph type="title"/>
          </p:nvPr>
        </p:nvSpPr>
        <p:spPr>
          <a:xfrm>
            <a:off x="838200" y="249237"/>
            <a:ext cx="10515600" cy="1325563"/>
          </a:xfrm>
        </p:spPr>
        <p:txBody>
          <a:bodyPr>
            <a:normAutofit/>
          </a:bodyPr>
          <a:lstStyle/>
          <a:p>
            <a:r>
              <a:rPr lang="en-US" altLang="zh-CN" sz="3600" dirty="0"/>
              <a:t>Comparison &amp; Explanation &amp; Future work</a:t>
            </a:r>
            <a:endParaRPr lang="zh-CN" altLang="en-US" sz="3600" dirty="0"/>
          </a:p>
        </p:txBody>
      </p:sp>
      <p:graphicFrame>
        <p:nvGraphicFramePr>
          <p:cNvPr id="4" name="表格 4">
            <a:extLst>
              <a:ext uri="{FF2B5EF4-FFF2-40B4-BE49-F238E27FC236}">
                <a16:creationId xmlns:a16="http://schemas.microsoft.com/office/drawing/2014/main" id="{00FA6045-26F5-4CE1-9A38-FEC9DD0AA2BB}"/>
              </a:ext>
            </a:extLst>
          </p:cNvPr>
          <p:cNvGraphicFramePr>
            <a:graphicFrameLocks noGrp="1"/>
          </p:cNvGraphicFramePr>
          <p:nvPr>
            <p:ph idx="1"/>
            <p:extLst>
              <p:ext uri="{D42A27DB-BD31-4B8C-83A1-F6EECF244321}">
                <p14:modId xmlns:p14="http://schemas.microsoft.com/office/powerpoint/2010/main" val="703152226"/>
              </p:ext>
            </p:extLst>
          </p:nvPr>
        </p:nvGraphicFramePr>
        <p:xfrm>
          <a:off x="838200" y="1574800"/>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22324436"/>
                    </a:ext>
                  </a:extLst>
                </a:gridCol>
                <a:gridCol w="5257800">
                  <a:extLst>
                    <a:ext uri="{9D8B030D-6E8A-4147-A177-3AD203B41FA5}">
                      <a16:colId xmlns:a16="http://schemas.microsoft.com/office/drawing/2014/main" val="3558392045"/>
                    </a:ext>
                  </a:extLst>
                </a:gridCol>
              </a:tblGrid>
              <a:tr h="370840">
                <a:tc>
                  <a:txBody>
                    <a:bodyPr/>
                    <a:lstStyle/>
                    <a:p>
                      <a:r>
                        <a:rPr lang="en-US" altLang="zh-CN" dirty="0"/>
                        <a:t>2D convolution</a:t>
                      </a:r>
                      <a:endParaRPr lang="zh-CN" altLang="en-US" dirty="0"/>
                    </a:p>
                  </a:txBody>
                  <a:tcPr/>
                </a:tc>
                <a:tc>
                  <a:txBody>
                    <a:bodyPr/>
                    <a:lstStyle/>
                    <a:p>
                      <a:r>
                        <a:rPr lang="en-US" altLang="zh-CN" dirty="0"/>
                        <a:t>3D convolution</a:t>
                      </a:r>
                      <a:endParaRPr lang="zh-CN" altLang="en-US" dirty="0"/>
                    </a:p>
                  </a:txBody>
                  <a:tcPr/>
                </a:tc>
                <a:extLst>
                  <a:ext uri="{0D108BD9-81ED-4DB2-BD59-A6C34878D82A}">
                    <a16:rowId xmlns:a16="http://schemas.microsoft.com/office/drawing/2014/main" val="64621351"/>
                  </a:ext>
                </a:extLst>
              </a:tr>
              <a:tr h="370840">
                <a:tc>
                  <a:txBody>
                    <a:bodyPr/>
                    <a:lstStyle/>
                    <a:p>
                      <a:r>
                        <a:rPr lang="en-US" altLang="zh-CN" dirty="0"/>
                        <a:t>Input: [n, 182, 218, 182], n is batch size</a:t>
                      </a:r>
                      <a:endParaRPr lang="zh-CN" altLang="en-US" dirty="0"/>
                    </a:p>
                  </a:txBody>
                  <a:tcPr/>
                </a:tc>
                <a:tc>
                  <a:txBody>
                    <a:bodyPr/>
                    <a:lstStyle/>
                    <a:p>
                      <a:r>
                        <a:rPr lang="en-US" altLang="zh-CN" dirty="0"/>
                        <a:t>Input: [n, 1, 182, 218, 182], 1 is channel</a:t>
                      </a:r>
                      <a:endParaRPr lang="zh-CN" altLang="en-US" dirty="0"/>
                    </a:p>
                  </a:txBody>
                  <a:tcPr/>
                </a:tc>
                <a:extLst>
                  <a:ext uri="{0D108BD9-81ED-4DB2-BD59-A6C34878D82A}">
                    <a16:rowId xmlns:a16="http://schemas.microsoft.com/office/drawing/2014/main" val="860831770"/>
                  </a:ext>
                </a:extLst>
              </a:tr>
              <a:tr h="370840">
                <a:tc>
                  <a:txBody>
                    <a:bodyPr/>
                    <a:lstStyle/>
                    <a:p>
                      <a:r>
                        <a:rPr lang="en-US" altLang="zh-CN" dirty="0"/>
                        <a:t>Convolution (per step): [n, 182, 60, 60]</a:t>
                      </a:r>
                      <a:endParaRPr lang="zh-CN" altLang="en-US" dirty="0"/>
                    </a:p>
                  </a:txBody>
                  <a:tcPr/>
                </a:tc>
                <a:tc>
                  <a:txBody>
                    <a:bodyPr/>
                    <a:lstStyle/>
                    <a:p>
                      <a:r>
                        <a:rPr lang="en-US" altLang="zh-CN" b="1" dirty="0"/>
                        <a:t>Convolution (per step): [n, 1, 60, 60, 60]</a:t>
                      </a:r>
                      <a:endParaRPr lang="zh-CN" altLang="en-US" b="1" dirty="0"/>
                    </a:p>
                  </a:txBody>
                  <a:tcPr/>
                </a:tc>
                <a:extLst>
                  <a:ext uri="{0D108BD9-81ED-4DB2-BD59-A6C34878D82A}">
                    <a16:rowId xmlns:a16="http://schemas.microsoft.com/office/drawing/2014/main" val="2814506464"/>
                  </a:ext>
                </a:extLst>
              </a:tr>
              <a:tr h="370840">
                <a:tc>
                  <a:txBody>
                    <a:bodyPr/>
                    <a:lstStyle/>
                    <a:p>
                      <a:r>
                        <a:rPr lang="en-US" altLang="zh-CN" dirty="0"/>
                        <a:t>Step: patch size // 2 =&gt; 30</a:t>
                      </a:r>
                      <a:endParaRPr lang="zh-CN" altLang="en-US" dirty="0"/>
                    </a:p>
                  </a:txBody>
                  <a:tcPr/>
                </a:tc>
                <a:tc>
                  <a:txBody>
                    <a:bodyPr/>
                    <a:lstStyle/>
                    <a:p>
                      <a:r>
                        <a:rPr lang="en-US" altLang="zh-CN" b="1" dirty="0"/>
                        <a:t>Step: patch size =&gt; 60</a:t>
                      </a:r>
                      <a:endParaRPr lang="zh-CN" altLang="en-US" b="1" dirty="0"/>
                    </a:p>
                  </a:txBody>
                  <a:tcPr/>
                </a:tc>
                <a:extLst>
                  <a:ext uri="{0D108BD9-81ED-4DB2-BD59-A6C34878D82A}">
                    <a16:rowId xmlns:a16="http://schemas.microsoft.com/office/drawing/2014/main" val="476385988"/>
                  </a:ext>
                </a:extLst>
              </a:tr>
              <a:tr h="370840">
                <a:tc>
                  <a:txBody>
                    <a:bodyPr/>
                    <a:lstStyle/>
                    <a:p>
                      <a:r>
                        <a:rPr lang="en-US" altLang="zh-CN" dirty="0"/>
                        <a:t>Vgg8: 8 convolutional layers</a:t>
                      </a:r>
                      <a:endParaRPr lang="zh-CN" altLang="en-US" dirty="0"/>
                    </a:p>
                  </a:txBody>
                  <a:tcPr/>
                </a:tc>
                <a:tc>
                  <a:txBody>
                    <a:bodyPr/>
                    <a:lstStyle/>
                    <a:p>
                      <a:r>
                        <a:rPr lang="en-US" altLang="zh-CN" b="1" dirty="0"/>
                        <a:t>Vgg: 4 convolutional layers</a:t>
                      </a:r>
                      <a:endParaRPr lang="zh-CN" altLang="en-US" b="1" dirty="0"/>
                    </a:p>
                  </a:txBody>
                  <a:tcPr/>
                </a:tc>
                <a:extLst>
                  <a:ext uri="{0D108BD9-81ED-4DB2-BD59-A6C34878D82A}">
                    <a16:rowId xmlns:a16="http://schemas.microsoft.com/office/drawing/2014/main" val="1075777661"/>
                  </a:ext>
                </a:extLst>
              </a:tr>
            </a:tbl>
          </a:graphicData>
        </a:graphic>
      </p:graphicFrame>
      <p:sp>
        <p:nvSpPr>
          <p:cNvPr id="5" name="文本框 4">
            <a:extLst>
              <a:ext uri="{FF2B5EF4-FFF2-40B4-BE49-F238E27FC236}">
                <a16:creationId xmlns:a16="http://schemas.microsoft.com/office/drawing/2014/main" id="{18F39E9A-5717-420C-9584-0F49F43DE05A}"/>
              </a:ext>
            </a:extLst>
          </p:cNvPr>
          <p:cNvSpPr txBox="1"/>
          <p:nvPr/>
        </p:nvSpPr>
        <p:spPr>
          <a:xfrm>
            <a:off x="838200" y="3559491"/>
            <a:ext cx="10400071"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result may worse if feed [n, 1, 182, 60, 60] into vgg. It may because that the shape is not suitable for convolution. But use 3D sliding window can also help us detect which part gives the worst prediction.</a:t>
            </a:r>
          </a:p>
          <a:p>
            <a:pPr marL="285750" indent="-285750">
              <a:buFont typeface="Arial" panose="020B0604020202020204" pitchFamily="34" charset="0"/>
              <a:buChar char="•"/>
            </a:pPr>
            <a:r>
              <a:rPr lang="en-US" altLang="zh-CN" dirty="0"/>
              <a:t>Change step and vgg because 3D convolution use huge GPU memory. It is an attempt that I remove half of layers in vgg and remove overlap.</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power of vgg used in 3D convolution is much less than previous one. And the plot shows the model is still has the convergence tendency when epoch 10. It is worth trying to train more than 10 epoch.</a:t>
            </a:r>
          </a:p>
          <a:p>
            <a:pPr marL="285750" indent="-285750">
              <a:buFont typeface="Arial" panose="020B0604020202020204" pitchFamily="34" charset="0"/>
              <a:buChar char="•"/>
            </a:pPr>
            <a:r>
              <a:rPr lang="en-US" altLang="zh-CN" dirty="0"/>
              <a:t>The idea patch size is no long 60 in my opinion when step = patch_size. I missed this point when I train 3D model. I will try a better patch size for it.</a:t>
            </a:r>
            <a:endParaRPr lang="zh-CN" altLang="en-US" dirty="0"/>
          </a:p>
        </p:txBody>
      </p:sp>
    </p:spTree>
    <p:extLst>
      <p:ext uri="{BB962C8B-B14F-4D97-AF65-F5344CB8AC3E}">
        <p14:creationId xmlns:p14="http://schemas.microsoft.com/office/powerpoint/2010/main" val="99060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2D714-149F-46DC-8DF5-5C09A4676798}"/>
              </a:ext>
            </a:extLst>
          </p:cNvPr>
          <p:cNvSpPr>
            <a:spLocks noGrp="1"/>
          </p:cNvSpPr>
          <p:nvPr>
            <p:ph type="title"/>
          </p:nvPr>
        </p:nvSpPr>
        <p:spPr/>
        <p:txBody>
          <a:bodyPr/>
          <a:lstStyle/>
          <a:p>
            <a:r>
              <a:rPr lang="en-US" altLang="zh-CN" dirty="0"/>
              <a:t>Explanation</a:t>
            </a:r>
            <a:endParaRPr lang="zh-CN" altLang="en-US" dirty="0"/>
          </a:p>
        </p:txBody>
      </p:sp>
      <p:sp>
        <p:nvSpPr>
          <p:cNvPr id="3" name="内容占位符 2">
            <a:extLst>
              <a:ext uri="{FF2B5EF4-FFF2-40B4-BE49-F238E27FC236}">
                <a16:creationId xmlns:a16="http://schemas.microsoft.com/office/drawing/2014/main" id="{5EE056E1-95BD-47B7-8781-1D966B2EDC73}"/>
              </a:ext>
            </a:extLst>
          </p:cNvPr>
          <p:cNvSpPr>
            <a:spLocks noGrp="1"/>
          </p:cNvSpPr>
          <p:nvPr>
            <p:ph idx="1"/>
          </p:nvPr>
        </p:nvSpPr>
        <p:spPr/>
        <p:txBody>
          <a:bodyPr/>
          <a:lstStyle/>
          <a:p>
            <a:r>
              <a:rPr lang="en-US" altLang="zh-CN" dirty="0"/>
              <a:t>Using new patch size 42</a:t>
            </a:r>
          </a:p>
          <a:p>
            <a:r>
              <a:rPr lang="en-US" altLang="zh-CN" dirty="0"/>
              <a:t>1by1 convolution layer still cannot fix GPU memory problem. So, it is not applied in this model.</a:t>
            </a:r>
          </a:p>
          <a:p>
            <a:r>
              <a:rPr lang="en-US" altLang="zh-CN" dirty="0"/>
              <a:t>Masking the patches that the rate of black area is over 85%. It improved the accuracy.</a:t>
            </a:r>
          </a:p>
          <a:p>
            <a:endParaRPr lang="zh-CN" altLang="en-US" dirty="0"/>
          </a:p>
        </p:txBody>
      </p:sp>
    </p:spTree>
    <p:extLst>
      <p:ext uri="{BB962C8B-B14F-4D97-AF65-F5344CB8AC3E}">
        <p14:creationId xmlns:p14="http://schemas.microsoft.com/office/powerpoint/2010/main" val="141941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E73BF-2AA1-4806-ACF2-125CA84E83BC}"/>
              </a:ext>
            </a:extLst>
          </p:cNvPr>
          <p:cNvSpPr>
            <a:spLocks noGrp="1"/>
          </p:cNvSpPr>
          <p:nvPr>
            <p:ph type="title"/>
          </p:nvPr>
        </p:nvSpPr>
        <p:spPr/>
        <p:txBody>
          <a:bodyPr/>
          <a:lstStyle/>
          <a:p>
            <a:r>
              <a:rPr lang="en-US" altLang="zh-CN" dirty="0"/>
              <a:t>Conclusions</a:t>
            </a:r>
            <a:endParaRPr lang="zh-CN" altLang="en-US" dirty="0"/>
          </a:p>
        </p:txBody>
      </p:sp>
      <p:sp>
        <p:nvSpPr>
          <p:cNvPr id="3" name="内容占位符 2">
            <a:extLst>
              <a:ext uri="{FF2B5EF4-FFF2-40B4-BE49-F238E27FC236}">
                <a16:creationId xmlns:a16="http://schemas.microsoft.com/office/drawing/2014/main" id="{E2831ECD-61B6-46D1-9580-7AA2B30FFE86}"/>
              </a:ext>
            </a:extLst>
          </p:cNvPr>
          <p:cNvSpPr>
            <a:spLocks noGrp="1"/>
          </p:cNvSpPr>
          <p:nvPr>
            <p:ph idx="1"/>
          </p:nvPr>
        </p:nvSpPr>
        <p:spPr/>
        <p:txBody>
          <a:bodyPr/>
          <a:lstStyle/>
          <a:p>
            <a:r>
              <a:rPr lang="en-US" altLang="zh-CN" dirty="0"/>
              <a:t>Model parallel makes objective progress.</a:t>
            </a:r>
          </a:p>
          <a:p>
            <a:r>
              <a:rPr lang="en-US" altLang="zh-CN" dirty="0"/>
              <a:t>2 GPU allow to extract image feature by vgg8, no longer vgg4.</a:t>
            </a:r>
          </a:p>
          <a:p>
            <a:r>
              <a:rPr lang="en-US" altLang="zh-CN" dirty="0"/>
              <a:t>But still using patch size = 42, step = 42, because of GPU memory issue.</a:t>
            </a:r>
          </a:p>
          <a:p>
            <a:r>
              <a:rPr lang="en-US" altLang="zh-CN" dirty="0"/>
              <a:t>Using 1-by-1 convolutional layer really can relieve GPU issue in some way, but it is not enough.</a:t>
            </a:r>
          </a:p>
          <a:p>
            <a:r>
              <a:rPr lang="en-US" altLang="zh-CN" dirty="0"/>
              <a:t>Recommend trying Model parallel on 4 GPUs.</a:t>
            </a:r>
          </a:p>
        </p:txBody>
      </p:sp>
    </p:spTree>
    <p:extLst>
      <p:ext uri="{BB962C8B-B14F-4D97-AF65-F5344CB8AC3E}">
        <p14:creationId xmlns:p14="http://schemas.microsoft.com/office/powerpoint/2010/main" val="253358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F8087-BB39-485F-84D2-EECC23CE8C20}"/>
              </a:ext>
            </a:extLst>
          </p:cNvPr>
          <p:cNvSpPr>
            <a:spLocks noGrp="1"/>
          </p:cNvSpPr>
          <p:nvPr>
            <p:ph type="title"/>
          </p:nvPr>
        </p:nvSpPr>
        <p:spPr/>
        <p:txBody>
          <a:bodyPr/>
          <a:lstStyle/>
          <a:p>
            <a:r>
              <a:rPr lang="en-US" altLang="zh-CN" dirty="0"/>
              <a:t>Attempt on 32 GB GPU</a:t>
            </a:r>
            <a:endParaRPr lang="zh-CN" altLang="en-US" dirty="0"/>
          </a:p>
        </p:txBody>
      </p:sp>
      <p:sp>
        <p:nvSpPr>
          <p:cNvPr id="3" name="内容占位符 2">
            <a:extLst>
              <a:ext uri="{FF2B5EF4-FFF2-40B4-BE49-F238E27FC236}">
                <a16:creationId xmlns:a16="http://schemas.microsoft.com/office/drawing/2014/main" id="{D8BE6E68-797F-4F7D-83DB-E00CAD2D3279}"/>
              </a:ext>
            </a:extLst>
          </p:cNvPr>
          <p:cNvSpPr>
            <a:spLocks noGrp="1"/>
          </p:cNvSpPr>
          <p:nvPr>
            <p:ph idx="1"/>
          </p:nvPr>
        </p:nvSpPr>
        <p:spPr/>
        <p:txBody>
          <a:bodyPr/>
          <a:lstStyle/>
          <a:p>
            <a:r>
              <a:rPr lang="en-US" altLang="zh-CN" dirty="0"/>
              <a:t>Similar to run on 2 16 GB GPUs</a:t>
            </a:r>
          </a:p>
          <a:p>
            <a:r>
              <a:rPr lang="en-US" altLang="zh-CN" dirty="0"/>
              <a:t>Speed:</a:t>
            </a:r>
          </a:p>
          <a:p>
            <a:r>
              <a:rPr lang="en-US" altLang="zh-CN" dirty="0"/>
              <a:t>2 GPUs: (11*60+9)/(5*8) = 16.725</a:t>
            </a:r>
          </a:p>
          <a:p>
            <a:r>
              <a:rPr lang="en-US" altLang="zh-CN" dirty="0"/>
              <a:t>1 GPU: (12*60)/(4*10+1) = 17.56 &lt; Speed &lt; 720/42 = 17.14</a:t>
            </a:r>
          </a:p>
          <a:p>
            <a:r>
              <a:rPr lang="en-US" altLang="zh-CN" dirty="0"/>
              <a:t>Need to try and analyze more</a:t>
            </a:r>
          </a:p>
        </p:txBody>
      </p:sp>
    </p:spTree>
    <p:extLst>
      <p:ext uri="{BB962C8B-B14F-4D97-AF65-F5344CB8AC3E}">
        <p14:creationId xmlns:p14="http://schemas.microsoft.com/office/powerpoint/2010/main" val="28008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C4577-9795-464B-91E7-CA478673F15D}"/>
              </a:ext>
            </a:extLst>
          </p:cNvPr>
          <p:cNvSpPr>
            <a:spLocks noGrp="1"/>
          </p:cNvSpPr>
          <p:nvPr>
            <p:ph type="title"/>
          </p:nvPr>
        </p:nvSpPr>
        <p:spPr/>
        <p:txBody>
          <a:bodyPr/>
          <a:lstStyle/>
          <a:p>
            <a:r>
              <a:rPr lang="en-US" altLang="zh-CN" dirty="0"/>
              <a:t>Compared </a:t>
            </a:r>
            <a:r>
              <a:rPr lang="en-US" altLang="zh-CN"/>
              <a:t>to original code</a:t>
            </a:r>
            <a:endParaRPr lang="zh-CN" altLang="en-US"/>
          </a:p>
        </p:txBody>
      </p:sp>
      <p:sp>
        <p:nvSpPr>
          <p:cNvPr id="3" name="内容占位符 2">
            <a:extLst>
              <a:ext uri="{FF2B5EF4-FFF2-40B4-BE49-F238E27FC236}">
                <a16:creationId xmlns:a16="http://schemas.microsoft.com/office/drawing/2014/main" id="{9AFFBA06-861F-4412-97BC-8676B170BD5F}"/>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altLang="zh-CN" sz="1800" b="0" i="0" u="sng" strike="noStrike" dirty="0">
                <a:solidFill>
                  <a:srgbClr val="0097A7"/>
                </a:solidFill>
                <a:effectLst/>
                <a:latin typeface="Arial" panose="020B0604020202020204" pitchFamily="34" charset="0"/>
                <a:hlinkClick r:id="rId2"/>
              </a:rPr>
              <a:t>https://github.com/shengfly/global-local-transformer</a:t>
            </a:r>
            <a:endParaRPr lang="en-US" altLang="zh-CN" sz="1800" b="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altLang="zh-CN" sz="1800" b="0" i="0" u="sng" strike="noStrike" dirty="0">
                <a:solidFill>
                  <a:srgbClr val="0097A7"/>
                </a:solidFill>
                <a:effectLst/>
                <a:latin typeface="Arial" panose="020B0604020202020204" pitchFamily="34" charset="0"/>
                <a:hlinkClick r:id="rId3"/>
              </a:rPr>
              <a:t>https://github.com/BIL-BU/Brain_age_DL/blob/main/brain_age_transformer.py</a:t>
            </a:r>
            <a:endParaRPr lang="en-US" altLang="zh-CN" sz="1800" b="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altLang="zh-CN" sz="1800" b="0" i="0" u="none" strike="noStrike" dirty="0">
                <a:solidFill>
                  <a:srgbClr val="595959"/>
                </a:solidFill>
                <a:effectLst/>
                <a:latin typeface="Arial" panose="020B0604020202020204" pitchFamily="34" charset="0"/>
              </a:rPr>
              <a:t>Line 30 to 211 is the model definition</a:t>
            </a:r>
          </a:p>
          <a:p>
            <a:pPr marL="742950" lvl="1" indent="-285750" rtl="0" fontAlgn="base">
              <a:spcBef>
                <a:spcPts val="0"/>
              </a:spcBef>
              <a:spcAft>
                <a:spcPts val="0"/>
              </a:spcAft>
              <a:buFont typeface="Arial" panose="020B0604020202020204" pitchFamily="34" charset="0"/>
              <a:buChar char="•"/>
            </a:pPr>
            <a:r>
              <a:rPr lang="en-US" altLang="zh-CN" sz="1400" b="0" i="0" u="none" strike="noStrike" dirty="0">
                <a:solidFill>
                  <a:srgbClr val="595959"/>
                </a:solidFill>
                <a:effectLst/>
                <a:latin typeface="Arial" panose="020B0604020202020204" pitchFamily="34" charset="0"/>
              </a:rPr>
              <a:t>Convert 2D conv to 3D conv, also 2D patch selection to 3D patch selection</a:t>
            </a:r>
          </a:p>
          <a:p>
            <a:pPr marL="742950" lvl="1" indent="-285750" rtl="0" fontAlgn="base">
              <a:spcBef>
                <a:spcPts val="0"/>
              </a:spcBef>
              <a:spcAft>
                <a:spcPts val="0"/>
              </a:spcAft>
              <a:buFont typeface="Arial" panose="020B0604020202020204" pitchFamily="34" charset="0"/>
              <a:buChar char="•"/>
            </a:pPr>
            <a:r>
              <a:rPr lang="en-US" altLang="zh-CN" sz="1400" b="0" i="0" u="none" strike="noStrike" dirty="0">
                <a:solidFill>
                  <a:srgbClr val="595959"/>
                </a:solidFill>
                <a:effectLst/>
                <a:latin typeface="Arial" panose="020B0604020202020204" pitchFamily="34" charset="0"/>
              </a:rPr>
              <a:t>Make its output as a matrix for training</a:t>
            </a:r>
          </a:p>
          <a:p>
            <a:pPr rtl="0" fontAlgn="base">
              <a:spcBef>
                <a:spcPts val="0"/>
              </a:spcBef>
              <a:spcAft>
                <a:spcPts val="0"/>
              </a:spcAft>
              <a:buFont typeface="Arial" panose="020B0604020202020204" pitchFamily="34" charset="0"/>
              <a:buChar char="•"/>
            </a:pPr>
            <a:r>
              <a:rPr lang="en-US" altLang="zh-CN" sz="1800" b="0" i="0" u="none" strike="noStrike" dirty="0">
                <a:solidFill>
                  <a:srgbClr val="595959"/>
                </a:solidFill>
                <a:effectLst/>
                <a:latin typeface="Arial" panose="020B0604020202020204" pitchFamily="34" charset="0"/>
              </a:rPr>
              <a:t>Others is what we added</a:t>
            </a:r>
          </a:p>
          <a:p>
            <a:pPr marL="742950" lvl="1" indent="-285750" rtl="0" fontAlgn="base">
              <a:spcBef>
                <a:spcPts val="0"/>
              </a:spcBef>
              <a:spcAft>
                <a:spcPts val="0"/>
              </a:spcAft>
              <a:buFont typeface="Arial" panose="020B0604020202020204" pitchFamily="34" charset="0"/>
              <a:buChar char="•"/>
            </a:pPr>
            <a:r>
              <a:rPr lang="en-US" altLang="zh-CN" sz="1400" b="0" i="0" u="none" strike="noStrike" dirty="0">
                <a:solidFill>
                  <a:srgbClr val="595959"/>
                </a:solidFill>
                <a:effectLst/>
                <a:latin typeface="Arial" panose="020B0604020202020204" pitchFamily="34" charset="0"/>
              </a:rPr>
              <a:t>Make input dictionary, {</a:t>
            </a:r>
            <a:r>
              <a:rPr lang="en-US" altLang="zh-CN" sz="1400" b="0" i="0" u="none" strike="noStrike" dirty="0" err="1">
                <a:solidFill>
                  <a:srgbClr val="595959"/>
                </a:solidFill>
                <a:effectLst/>
                <a:latin typeface="Arial" panose="020B0604020202020204" pitchFamily="34" charset="0"/>
              </a:rPr>
              <a:t>image_path</a:t>
            </a:r>
            <a:r>
              <a:rPr lang="en-US" altLang="zh-CN" sz="1400" b="0" i="0" u="none" strike="noStrike" dirty="0">
                <a:solidFill>
                  <a:srgbClr val="595959"/>
                </a:solidFill>
                <a:effectLst/>
                <a:latin typeface="Arial" panose="020B0604020202020204" pitchFamily="34" charset="0"/>
              </a:rPr>
              <a:t>, age}</a:t>
            </a:r>
          </a:p>
          <a:p>
            <a:pPr marL="742950" lvl="1" indent="-285750" rtl="0" fontAlgn="base">
              <a:spcBef>
                <a:spcPts val="0"/>
              </a:spcBef>
              <a:spcAft>
                <a:spcPts val="0"/>
              </a:spcAft>
              <a:buFont typeface="Arial" panose="020B0604020202020204" pitchFamily="34" charset="0"/>
              <a:buChar char="•"/>
            </a:pPr>
            <a:r>
              <a:rPr lang="en-US" altLang="zh-CN" sz="1400" b="0" i="0" u="none" strike="noStrike" dirty="0">
                <a:solidFill>
                  <a:srgbClr val="595959"/>
                </a:solidFill>
                <a:effectLst/>
                <a:latin typeface="Arial" panose="020B0604020202020204" pitchFamily="34" charset="0"/>
              </a:rPr>
              <a:t>Define dataset based on </a:t>
            </a:r>
            <a:r>
              <a:rPr lang="en-US" altLang="zh-CN" sz="1400" b="0" i="0" u="none" strike="noStrike" dirty="0" err="1">
                <a:solidFill>
                  <a:srgbClr val="595959"/>
                </a:solidFill>
                <a:effectLst/>
                <a:latin typeface="Arial" panose="020B0604020202020204" pitchFamily="34" charset="0"/>
              </a:rPr>
              <a:t>pytorch</a:t>
            </a:r>
            <a:endParaRPr lang="en-US" altLang="zh-CN" sz="1400" b="0" i="0" u="none" strike="noStrike" dirty="0">
              <a:solidFill>
                <a:srgbClr val="595959"/>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altLang="zh-CN" sz="1400" b="0" i="0" u="none" strike="noStrike" dirty="0">
                <a:solidFill>
                  <a:srgbClr val="595959"/>
                </a:solidFill>
                <a:effectLst/>
                <a:latin typeface="Arial" panose="020B0604020202020204" pitchFamily="34" charset="0"/>
              </a:rPr>
              <a:t>Using </a:t>
            </a:r>
            <a:r>
              <a:rPr lang="en-US" altLang="zh-CN" sz="1400" b="0" i="0" u="none" strike="noStrike" dirty="0" err="1">
                <a:solidFill>
                  <a:srgbClr val="595959"/>
                </a:solidFill>
                <a:effectLst/>
                <a:latin typeface="Arial" panose="020B0604020202020204" pitchFamily="34" charset="0"/>
              </a:rPr>
              <a:t>kfolds</a:t>
            </a:r>
            <a:r>
              <a:rPr lang="en-US" altLang="zh-CN" sz="1400" b="0" i="0" u="none" strike="noStrike" dirty="0">
                <a:solidFill>
                  <a:srgbClr val="595959"/>
                </a:solidFill>
                <a:effectLst/>
                <a:latin typeface="Arial" panose="020B0604020202020204" pitchFamily="34" charset="0"/>
              </a:rPr>
              <a:t> to generate inputs</a:t>
            </a:r>
          </a:p>
          <a:p>
            <a:pPr marL="742950" lvl="1" indent="-285750" rtl="0" fontAlgn="base">
              <a:spcBef>
                <a:spcPts val="0"/>
              </a:spcBef>
              <a:spcAft>
                <a:spcPts val="0"/>
              </a:spcAft>
              <a:buFont typeface="Arial" panose="020B0604020202020204" pitchFamily="34" charset="0"/>
              <a:buChar char="•"/>
            </a:pPr>
            <a:r>
              <a:rPr lang="en-US" altLang="zh-CN" sz="1400" b="0" i="0" u="none" strike="noStrike" dirty="0">
                <a:solidFill>
                  <a:srgbClr val="595959"/>
                </a:solidFill>
                <a:effectLst/>
                <a:latin typeface="Arial" panose="020B0604020202020204" pitchFamily="34" charset="0"/>
              </a:rPr>
              <a:t>Train and evaluate</a:t>
            </a:r>
          </a:p>
          <a:p>
            <a:pPr marL="742950" lvl="1" indent="-285750" rtl="0" fontAlgn="base">
              <a:spcBef>
                <a:spcPts val="0"/>
              </a:spcBef>
              <a:spcAft>
                <a:spcPts val="0"/>
              </a:spcAft>
              <a:buFont typeface="Arial" panose="020B0604020202020204" pitchFamily="34" charset="0"/>
              <a:buChar char="•"/>
            </a:pPr>
            <a:r>
              <a:rPr lang="en-US" altLang="zh-CN" sz="1400" b="0" i="0" u="none" strike="noStrike" dirty="0">
                <a:solidFill>
                  <a:srgbClr val="595959"/>
                </a:solidFill>
                <a:effectLst/>
                <a:latin typeface="Arial" panose="020B0604020202020204" pitchFamily="34" charset="0"/>
              </a:rPr>
              <a:t>Plot accuracy</a:t>
            </a:r>
          </a:p>
          <a:p>
            <a:pPr marL="742950" lvl="1" indent="-285750" rtl="0" fontAlgn="base">
              <a:spcBef>
                <a:spcPts val="0"/>
              </a:spcBef>
              <a:spcAft>
                <a:spcPts val="1200"/>
              </a:spcAft>
              <a:buFont typeface="Arial" panose="020B0604020202020204" pitchFamily="34" charset="0"/>
              <a:buChar char="•"/>
            </a:pPr>
            <a:r>
              <a:rPr lang="en-US" altLang="zh-CN" sz="1400" b="0" i="0" u="none" strike="noStrike" dirty="0">
                <a:solidFill>
                  <a:srgbClr val="595959"/>
                </a:solidFill>
                <a:effectLst/>
                <a:latin typeface="Arial" panose="020B0604020202020204" pitchFamily="34" charset="0"/>
              </a:rPr>
              <a:t>Make a demo</a:t>
            </a:r>
          </a:p>
        </p:txBody>
      </p:sp>
    </p:spTree>
    <p:extLst>
      <p:ext uri="{BB962C8B-B14F-4D97-AF65-F5344CB8AC3E}">
        <p14:creationId xmlns:p14="http://schemas.microsoft.com/office/powerpoint/2010/main" val="23378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FC7D6-AE3E-4D2F-B7A0-4DEB84A4268B}"/>
              </a:ext>
            </a:extLst>
          </p:cNvPr>
          <p:cNvSpPr>
            <a:spLocks noGrp="1"/>
          </p:cNvSpPr>
          <p:nvPr>
            <p:ph type="title"/>
          </p:nvPr>
        </p:nvSpPr>
        <p:spPr/>
        <p:txBody>
          <a:bodyPr/>
          <a:lstStyle/>
          <a:p>
            <a:r>
              <a:rPr lang="en-US" altLang="zh-CN" dirty="0"/>
              <a:t>Comparison</a:t>
            </a:r>
            <a:endParaRPr lang="zh-CN" altLang="en-US" dirty="0"/>
          </a:p>
        </p:txBody>
      </p:sp>
      <p:sp>
        <p:nvSpPr>
          <p:cNvPr id="3" name="内容占位符 2">
            <a:extLst>
              <a:ext uri="{FF2B5EF4-FFF2-40B4-BE49-F238E27FC236}">
                <a16:creationId xmlns:a16="http://schemas.microsoft.com/office/drawing/2014/main" id="{A2380BA0-FE7B-4B58-8CEA-5460E6E9681A}"/>
              </a:ext>
            </a:extLst>
          </p:cNvPr>
          <p:cNvSpPr>
            <a:spLocks noGrp="1"/>
          </p:cNvSpPr>
          <p:nvPr>
            <p:ph idx="1"/>
          </p:nvPr>
        </p:nvSpPr>
        <p:spPr/>
        <p:txBody>
          <a:bodyPr/>
          <a:lstStyle/>
          <a:p>
            <a:r>
              <a:rPr lang="en-US" altLang="zh-CN" dirty="0"/>
              <a:t>The top is from one 32GB GPU</a:t>
            </a:r>
          </a:p>
          <a:p>
            <a:r>
              <a:rPr lang="en-US" altLang="zh-CN" dirty="0"/>
              <a:t>The bottom is from two 16 GB GPUs</a:t>
            </a:r>
          </a:p>
          <a:p>
            <a:r>
              <a:rPr lang="en-US" altLang="zh-CN" dirty="0"/>
              <a:t>Training time</a:t>
            </a:r>
          </a:p>
          <a:p>
            <a:pPr lvl="1"/>
            <a:r>
              <a:rPr lang="en-US" altLang="zh-CN" dirty="0"/>
              <a:t>One GPU: 11:43:42</a:t>
            </a:r>
          </a:p>
          <a:p>
            <a:pPr lvl="1"/>
            <a:r>
              <a:rPr lang="en-US" altLang="zh-CN" dirty="0"/>
              <a:t>Two GPUs: 10:30:20</a:t>
            </a:r>
          </a:p>
          <a:p>
            <a:r>
              <a:rPr lang="en-US" altLang="zh-CN" dirty="0"/>
              <a:t>Training accuracy</a:t>
            </a:r>
          </a:p>
          <a:p>
            <a:pPr lvl="1"/>
            <a:r>
              <a:rPr lang="en-US" altLang="zh-CN" dirty="0"/>
              <a:t>One GPU: MAE = 5.89322</a:t>
            </a:r>
          </a:p>
          <a:p>
            <a:pPr lvl="1"/>
            <a:r>
              <a:rPr lang="en-US" altLang="zh-CN" dirty="0"/>
              <a:t>Two GPUs: MAE = 5.61622</a:t>
            </a:r>
          </a:p>
          <a:p>
            <a:r>
              <a:rPr lang="en-US" altLang="zh-CN" dirty="0"/>
              <a:t>2 GPUs performs better than 1 GPU</a:t>
            </a:r>
          </a:p>
        </p:txBody>
      </p:sp>
    </p:spTree>
    <p:extLst>
      <p:ext uri="{BB962C8B-B14F-4D97-AF65-F5344CB8AC3E}">
        <p14:creationId xmlns:p14="http://schemas.microsoft.com/office/powerpoint/2010/main" val="64219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49944-7432-4B50-BE3A-0DA43C4D62E0}"/>
              </a:ext>
            </a:extLst>
          </p:cNvPr>
          <p:cNvSpPr>
            <a:spLocks noGrp="1"/>
          </p:cNvSpPr>
          <p:nvPr>
            <p:ph type="title"/>
          </p:nvPr>
        </p:nvSpPr>
        <p:spPr/>
        <p:txBody>
          <a:bodyPr/>
          <a:lstStyle/>
          <a:p>
            <a:r>
              <a:rPr lang="en-US" altLang="zh-CN" dirty="0"/>
              <a:t>HCP Images</a:t>
            </a:r>
            <a:endParaRPr lang="zh-CN" altLang="en-US" dirty="0"/>
          </a:p>
        </p:txBody>
      </p:sp>
      <p:sp>
        <p:nvSpPr>
          <p:cNvPr id="6" name="文本框 5">
            <a:extLst>
              <a:ext uri="{FF2B5EF4-FFF2-40B4-BE49-F238E27FC236}">
                <a16:creationId xmlns:a16="http://schemas.microsoft.com/office/drawing/2014/main" id="{CBF3856D-EFDE-405F-88CB-034192524DFC}"/>
              </a:ext>
            </a:extLst>
          </p:cNvPr>
          <p:cNvSpPr txBox="1"/>
          <p:nvPr/>
        </p:nvSpPr>
        <p:spPr>
          <a:xfrm>
            <a:off x="838200" y="5167311"/>
            <a:ext cx="4223446" cy="369332"/>
          </a:xfrm>
          <a:prstGeom prst="rect">
            <a:avLst/>
          </a:prstGeom>
          <a:noFill/>
        </p:spPr>
        <p:txBody>
          <a:bodyPr wrap="square" rtlCol="0">
            <a:spAutoFit/>
          </a:bodyPr>
          <a:lstStyle/>
          <a:p>
            <a:r>
              <a:rPr lang="en-US" altLang="zh-CN" dirty="0"/>
              <a:t>Transformer: Final average MAE is:  </a:t>
            </a:r>
            <a:r>
              <a:rPr lang="en-US" altLang="zh-CN" dirty="0">
                <a:solidFill>
                  <a:srgbClr val="444444"/>
                </a:solidFill>
                <a:latin typeface="Droid Sans Mono"/>
              </a:rPr>
              <a:t>13.2</a:t>
            </a:r>
            <a:endParaRPr lang="zh-CN" altLang="en-US" dirty="0"/>
          </a:p>
        </p:txBody>
      </p:sp>
      <p:sp>
        <p:nvSpPr>
          <p:cNvPr id="7" name="内容占位符 2">
            <a:extLst>
              <a:ext uri="{FF2B5EF4-FFF2-40B4-BE49-F238E27FC236}">
                <a16:creationId xmlns:a16="http://schemas.microsoft.com/office/drawing/2014/main" id="{347EEF0C-7C34-4556-83D4-83B3F0C8D3C3}"/>
              </a:ext>
            </a:extLst>
          </p:cNvPr>
          <p:cNvSpPr txBox="1">
            <a:spLocks/>
          </p:cNvSpPr>
          <p:nvPr/>
        </p:nvSpPr>
        <p:spPr>
          <a:xfrm>
            <a:off x="5468701" y="2622859"/>
            <a:ext cx="6423906" cy="30995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The plot shows when only use HCP dataset</a:t>
            </a:r>
          </a:p>
          <a:p>
            <a:r>
              <a:rPr lang="en-US" altLang="zh-CN" sz="2400" dirty="0"/>
              <a:t>Random select 330 images from HCP</a:t>
            </a:r>
          </a:p>
          <a:p>
            <a:r>
              <a:rPr lang="en-US" altLang="zh-CN" sz="2400" dirty="0"/>
              <a:t>The selected dataset is unbalance, but may not cause such a large MAE</a:t>
            </a:r>
          </a:p>
          <a:p>
            <a:r>
              <a:rPr lang="en-US" altLang="zh-CN" sz="2400" dirty="0"/>
              <a:t>Mixed ADNI and HCP images has the similar result</a:t>
            </a:r>
          </a:p>
          <a:p>
            <a:r>
              <a:rPr lang="en-US" altLang="zh-CN" sz="2400" dirty="0"/>
              <a:t>Plan to try only local part</a:t>
            </a:r>
          </a:p>
        </p:txBody>
      </p:sp>
    </p:spTree>
    <p:extLst>
      <p:ext uri="{BB962C8B-B14F-4D97-AF65-F5344CB8AC3E}">
        <p14:creationId xmlns:p14="http://schemas.microsoft.com/office/powerpoint/2010/main" val="1617368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612</Words>
  <Application>Microsoft Office PowerPoint</Application>
  <PresentationFormat>宽屏</PresentationFormat>
  <Paragraphs>62</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Droid Sans Mono</vt:lpstr>
      <vt:lpstr>等线</vt:lpstr>
      <vt:lpstr>等线 Light</vt:lpstr>
      <vt:lpstr>Arial</vt:lpstr>
      <vt:lpstr>Office 主题​​</vt:lpstr>
      <vt:lpstr>Comparison &amp; Explanation &amp; Future work</vt:lpstr>
      <vt:lpstr>Explanation</vt:lpstr>
      <vt:lpstr>Conclusions</vt:lpstr>
      <vt:lpstr>Attempt on 32 GB GPU</vt:lpstr>
      <vt:lpstr>Compared to original code</vt:lpstr>
      <vt:lpstr>Comparison</vt:lpstr>
      <vt:lpstr>HCP 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zh</dc:creator>
  <cp:lastModifiedBy>s zh</cp:lastModifiedBy>
  <cp:revision>17</cp:revision>
  <dcterms:created xsi:type="dcterms:W3CDTF">2022-01-28T18:53:20Z</dcterms:created>
  <dcterms:modified xsi:type="dcterms:W3CDTF">2022-10-20T00:32:44Z</dcterms:modified>
</cp:coreProperties>
</file>