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 Thin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Roboto Medium"/>
      <p:regular r:id="rId30"/>
      <p:bold r:id="rId31"/>
      <p:italic r:id="rId32"/>
      <p:boldItalic r:id="rId33"/>
    </p:embeddedFont>
    <p:embeddedFont>
      <p:font typeface="PT Sans Narrow"/>
      <p:regular r:id="rId34"/>
      <p:bold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Thin-regular.fntdata"/><Relationship Id="rId21" Type="http://schemas.openxmlformats.org/officeDocument/2006/relationships/slide" Target="slides/slide16.xml"/><Relationship Id="rId24" Type="http://schemas.openxmlformats.org/officeDocument/2006/relationships/font" Target="fonts/RobotoThin-italic.fntdata"/><Relationship Id="rId23" Type="http://schemas.openxmlformats.org/officeDocument/2006/relationships/font" Target="fonts/RobotoThin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RobotoThin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edium-bold.fntdata"/><Relationship Id="rId30" Type="http://schemas.openxmlformats.org/officeDocument/2006/relationships/font" Target="fonts/RobotoMedium-regular.fntdata"/><Relationship Id="rId11" Type="http://schemas.openxmlformats.org/officeDocument/2006/relationships/slide" Target="slides/slide6.xml"/><Relationship Id="rId33" Type="http://schemas.openxmlformats.org/officeDocument/2006/relationships/font" Target="fonts/RobotoMedium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edium-italic.fntdata"/><Relationship Id="rId13" Type="http://schemas.openxmlformats.org/officeDocument/2006/relationships/slide" Target="slides/slide8.xml"/><Relationship Id="rId35" Type="http://schemas.openxmlformats.org/officeDocument/2006/relationships/font" Target="fonts/PTSansNarrow-bold.fntdata"/><Relationship Id="rId12" Type="http://schemas.openxmlformats.org/officeDocument/2006/relationships/slide" Target="slides/slide7.xml"/><Relationship Id="rId34" Type="http://schemas.openxmlformats.org/officeDocument/2006/relationships/font" Target="fonts/PTSansNarrow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Devin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7813c5dd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7813c5dd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3652d1384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3652d1384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Linglong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7813c5dd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7813c5dd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Julian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eab9ef0c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eab9ef0c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the Video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e899c31a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e899c31a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Chenliang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e879b6b38_0_1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e879b6b38_0_1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5dbb85f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5dbb85f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3652d138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3652d138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e879b6b3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e879b6b3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3652d138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3652d138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Chenliang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3652d138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3652d138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Chenliang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3652d1384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3652d138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Linglong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3652d1384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3652d1384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Linglong - Internal Clock that is used with the input difficulty, to determine how much time should be spent between new mole activation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 interpreter can detect when a signal goes from high/low i.e changes state, and can use that to determine mole hit.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Mole Picker- Uses the difficulty to determine how many clock cycles should go by before a new mole is sent out.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 Tracker - Compares position hit &amp; current mole position, to see if score should be incremented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3652d1384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3652d1384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Chenliang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3652d1384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3652d1384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 p14:dur="600">
        <p:fade thruBlk="1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RuJjXd6h7__xYRaBvPnvrmDPOBr2uoos/view" TargetMode="External"/><Relationship Id="rId4" Type="http://schemas.openxmlformats.org/officeDocument/2006/relationships/image" Target="../media/image2.jpg"/><Relationship Id="rId5" Type="http://schemas.openxmlformats.org/officeDocument/2006/relationships/hyperlink" Target="https://drive.google.com/file/d/1RuJjXd6h7__xYRaBvPnvrmDPOBr2uoos/view?usp=sharin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2426700" y="425000"/>
            <a:ext cx="4290600" cy="158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Whack-A-Mole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900201" y="2096050"/>
            <a:ext cx="3356400" cy="18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Devin Goodwin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Linglong 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Julian Leguizamon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Chenliang Wang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4300" y="1739700"/>
            <a:ext cx="1399601" cy="139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600" y="1739700"/>
            <a:ext cx="1399601" cy="13995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type="ctrTitle"/>
          </p:nvPr>
        </p:nvSpPr>
        <p:spPr>
          <a:xfrm>
            <a:off x="2426700" y="3971800"/>
            <a:ext cx="4290600" cy="7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Team #16: Elon Mux</a:t>
            </a:r>
            <a:endParaRPr sz="2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VGA Display</a:t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25" y="2229725"/>
            <a:ext cx="1957850" cy="1856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2434" y="2736401"/>
            <a:ext cx="1066122" cy="1066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8575" y="2229725"/>
            <a:ext cx="1957850" cy="1856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6421" y="2736401"/>
            <a:ext cx="1066122" cy="1066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 rotWithShape="1">
          <a:blip r:embed="rId6">
            <a:alphaModFix/>
          </a:blip>
          <a:srcRect b="1238" l="2467" r="0" t="1228"/>
          <a:stretch/>
        </p:blipFill>
        <p:spPr>
          <a:xfrm>
            <a:off x="6562550" y="2291501"/>
            <a:ext cx="1957875" cy="185694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/>
          <p:nvPr/>
        </p:nvSpPr>
        <p:spPr>
          <a:xfrm>
            <a:off x="446350" y="1792800"/>
            <a:ext cx="18864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Empty Grid</a:t>
            </a:r>
            <a:endParaRPr/>
          </a:p>
        </p:txBody>
      </p:sp>
      <p:sp>
        <p:nvSpPr>
          <p:cNvPr id="162" name="Google Shape;162;p22"/>
          <p:cNvSpPr txBox="1"/>
          <p:nvPr/>
        </p:nvSpPr>
        <p:spPr>
          <a:xfrm>
            <a:off x="3522313" y="1854700"/>
            <a:ext cx="18864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Mole in SQ1</a:t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6562563" y="1854700"/>
            <a:ext cx="18864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Mole Hit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</a:t>
            </a:r>
            <a:r>
              <a:rPr lang="en"/>
              <a:t>Snippet</a:t>
            </a:r>
            <a:r>
              <a:rPr lang="en"/>
              <a:t> #1 - Linear Feedback Shift Register</a:t>
            </a:r>
            <a:endParaRPr/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04" y="648900"/>
            <a:ext cx="4422391" cy="42659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0" name="Google Shape;170;p23"/>
          <p:cNvSpPr txBox="1"/>
          <p:nvPr/>
        </p:nvSpPr>
        <p:spPr>
          <a:xfrm>
            <a:off x="5133325" y="648900"/>
            <a:ext cx="3797100" cy="42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Linear Feedback Shift Registers are one of the main ways to generate pseudo-randomized numbers on hardware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value of the bit being added in to the end is determined by the 20th and the 17th register.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overall sequence repeats itself after 2^20 - 1 cycles, which is 1,048,575 cycles.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Which values determine the next input are specially configured for each length to ensure that the time it takes for the sequence to repeat is maximized.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Code Snippet #2 - VGA Mole Representation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00" y="1430575"/>
            <a:ext cx="4230326" cy="28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/>
          <p:nvPr/>
        </p:nvSpPr>
        <p:spPr>
          <a:xfrm>
            <a:off x="4935350" y="2357875"/>
            <a:ext cx="471600" cy="86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2285" y="1481275"/>
            <a:ext cx="2982460" cy="28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2275" y="1531975"/>
            <a:ext cx="2875557" cy="272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311700" y="134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Demo of Current Gameplay:</a:t>
            </a:r>
            <a:endParaRPr/>
          </a:p>
        </p:txBody>
      </p:sp>
      <p:pic>
        <p:nvPicPr>
          <p:cNvPr id="185" name="Google Shape;185;p25" title="Quick Demo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1575" y="706888"/>
            <a:ext cx="679284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 txBox="1"/>
          <p:nvPr/>
        </p:nvSpPr>
        <p:spPr>
          <a:xfrm>
            <a:off x="81450" y="4592375"/>
            <a:ext cx="89811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Link: </a:t>
            </a: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https://drive.google.com/file/d/1RuJjXd6h7__xYRaBvPnvrmDPOBr2uoos/view?usp=sharing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Successes - 12/02/2020</a:t>
            </a:r>
            <a:endParaRPr/>
          </a:p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311700" y="1266325"/>
            <a:ext cx="8520600" cy="3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of </a:t>
            </a:r>
            <a:r>
              <a:rPr lang="en"/>
              <a:t>12/02/2020: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FPGA can currently take in the button inputs to set the difficulty of the game, and how long the game can run.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Mole is randomly generated, and successfully lights up the LED on the FPGA board.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Mole is pushed down when its corresponding switch is hit.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Seven Segment Display is able to display the time, difficulty, and keep track of the score as it updates.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FPGA was able to interface with the VGA to display distinct squares on the monitor.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Failures as of 12/02/2020</a:t>
            </a:r>
            <a:endParaRPr/>
          </a:p>
        </p:txBody>
      </p:sp>
      <p:grpSp>
        <p:nvGrpSpPr>
          <p:cNvPr id="198" name="Google Shape;198;p27"/>
          <p:cNvGrpSpPr/>
          <p:nvPr/>
        </p:nvGrpSpPr>
        <p:grpSpPr>
          <a:xfrm>
            <a:off x="0" y="1189989"/>
            <a:ext cx="2726700" cy="3482836"/>
            <a:chOff x="0" y="1189989"/>
            <a:chExt cx="2726700" cy="3482836"/>
          </a:xfrm>
        </p:grpSpPr>
        <p:sp>
          <p:nvSpPr>
            <p:cNvPr id="199" name="Google Shape;199;p27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fmla="val 50000" name="adj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VGA Display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" name="Google Shape;200;p27"/>
            <p:cNvSpPr txBox="1"/>
            <p:nvPr/>
          </p:nvSpPr>
          <p:spPr>
            <a:xfrm>
              <a:off x="410850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Char char="●"/>
              </a:pPr>
              <a:r>
                <a:rPr lang="en" sz="1300">
                  <a:solidFill>
                    <a:schemeClr val="dk2"/>
                  </a:solidFill>
                </a:rPr>
                <a:t>Still have to merge the VGA displaying capabilities with the current Mole Generation.</a:t>
              </a:r>
              <a:endParaRPr sz="1300">
                <a:solidFill>
                  <a:schemeClr val="dk2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1" name="Google Shape;201;p27"/>
          <p:cNvGrpSpPr/>
          <p:nvPr/>
        </p:nvGrpSpPr>
        <p:grpSpPr>
          <a:xfrm>
            <a:off x="2263425" y="1189775"/>
            <a:ext cx="2541300" cy="3483050"/>
            <a:chOff x="2263425" y="1189775"/>
            <a:chExt cx="2541300" cy="3483050"/>
          </a:xfrm>
        </p:grpSpPr>
        <p:sp>
          <p:nvSpPr>
            <p:cNvPr id="202" name="Google Shape;202;p27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Multiple Moles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" name="Google Shape;203;p27"/>
            <p:cNvSpPr txBox="1"/>
            <p:nvPr/>
          </p:nvSpPr>
          <p:spPr>
            <a:xfrm>
              <a:off x="2512202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Char char="●"/>
              </a:pPr>
              <a:r>
                <a:rPr lang="en" sz="1300">
                  <a:solidFill>
                    <a:schemeClr val="dk2"/>
                  </a:solidFill>
                </a:rPr>
                <a:t>We wanted to have multiple moles pop up at random intervals. While we were able to achieve random intervals, we are still working on having multiple moles on the VGA  </a:t>
              </a:r>
              <a:endParaRPr sz="1300">
                <a:solidFill>
                  <a:schemeClr val="dk2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4" name="Google Shape;204;p27"/>
          <p:cNvGrpSpPr/>
          <p:nvPr/>
        </p:nvGrpSpPr>
        <p:grpSpPr>
          <a:xfrm>
            <a:off x="4329974" y="1189775"/>
            <a:ext cx="2541300" cy="3483050"/>
            <a:chOff x="4329974" y="1189775"/>
            <a:chExt cx="2541300" cy="3483050"/>
          </a:xfrm>
        </p:grpSpPr>
        <p:sp>
          <p:nvSpPr>
            <p:cNvPr id="205" name="Google Shape;205;p27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Time Interval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" name="Google Shape;206;p27"/>
            <p:cNvSpPr txBox="1"/>
            <p:nvPr/>
          </p:nvSpPr>
          <p:spPr>
            <a:xfrm>
              <a:off x="4613553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Char char="●"/>
              </a:pPr>
              <a:r>
                <a:rPr lang="en" sz="1300">
                  <a:solidFill>
                    <a:schemeClr val="dk2"/>
                  </a:solidFill>
                </a:rPr>
                <a:t>Currently we have hard set times between mole. We still need to add in code that actually randomizes how long the mole is up for.</a:t>
              </a:r>
              <a:endParaRPr sz="1300">
                <a:solidFill>
                  <a:schemeClr val="dk2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7" name="Google Shape;207;p27"/>
          <p:cNvGrpSpPr/>
          <p:nvPr/>
        </p:nvGrpSpPr>
        <p:grpSpPr>
          <a:xfrm>
            <a:off x="6396739" y="1189775"/>
            <a:ext cx="2541300" cy="3483050"/>
            <a:chOff x="6396739" y="1189775"/>
            <a:chExt cx="2541300" cy="3483050"/>
          </a:xfrm>
        </p:grpSpPr>
        <p:sp>
          <p:nvSpPr>
            <p:cNvPr id="208" name="Google Shape;208;p27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0C8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Switch Fail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" name="Google Shape;209;p27"/>
            <p:cNvSpPr txBox="1"/>
            <p:nvPr/>
          </p:nvSpPr>
          <p:spPr>
            <a:xfrm>
              <a:off x="6714905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Char char="●"/>
              </a:pPr>
              <a:r>
                <a:rPr lang="en" sz="1300">
                  <a:solidFill>
                    <a:schemeClr val="dk2"/>
                  </a:solidFill>
                </a:rPr>
                <a:t>Occasionally, hitting a switch will fail to register the mole being hit down. One way to fix this issue would be to increase the length of the switch hit signal being high.  </a:t>
              </a:r>
              <a:endParaRPr sz="1300">
                <a:solidFill>
                  <a:schemeClr val="dk2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Wrap Up 12/7/2020</a:t>
            </a:r>
            <a:endParaRPr/>
          </a:p>
        </p:txBody>
      </p:sp>
      <p:sp>
        <p:nvSpPr>
          <p:cNvPr id="215" name="Google Shape;215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were able to resolve or improve on of the failures from the 2nd. The VGA’s ability to interface with the FPGA to display the squares was verified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was included that makes it so that the moles themselves pop down after a random amount of time, as well as allowing for the handling of more than one mole being up at the same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issue with switch inputs not catching the mole has been improved. While the switch will still occasionally to catch the mole, it occurs much less frequently now.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Goal/Motivation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goal of this project is to create a fun and interactive Whack-A-Mole game for the FPGA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Whack-A-Mole works as a stand-alone FPGA board game or with an added peripheral of a VGA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Ideally the game can be played in </a:t>
            </a:r>
            <a:r>
              <a:rPr lang="en"/>
              <a:t>leisure</a:t>
            </a:r>
            <a:r>
              <a:rPr lang="en"/>
              <a:t> or friendly </a:t>
            </a:r>
            <a:r>
              <a:rPr lang="en"/>
              <a:t>competition</a:t>
            </a:r>
            <a:r>
              <a:rPr lang="en"/>
              <a:t> between friends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5"/>
          <p:cNvGrpSpPr/>
          <p:nvPr/>
        </p:nvGrpSpPr>
        <p:grpSpPr>
          <a:xfrm>
            <a:off x="717181" y="3782559"/>
            <a:ext cx="7709620" cy="955211"/>
            <a:chOff x="1593000" y="2322568"/>
            <a:chExt cx="5957975" cy="643500"/>
          </a:xfrm>
        </p:grpSpPr>
        <p:sp>
          <p:nvSpPr>
            <p:cNvPr id="82" name="Google Shape;82;p1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Score incrementation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SzPts val="1000"/>
                <a:buChar char="●"/>
              </a:pPr>
              <a:r>
                <a:rPr lang="en" sz="1000"/>
                <a:t>When a mole is hit, the score increments by 1 until the timer runs out. At which point the game ends  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9" name="Google Shape;89;p15"/>
          <p:cNvGrpSpPr/>
          <p:nvPr/>
        </p:nvGrpSpPr>
        <p:grpSpPr>
          <a:xfrm>
            <a:off x="717181" y="2810527"/>
            <a:ext cx="7709620" cy="955211"/>
            <a:chOff x="1593000" y="2322568"/>
            <a:chExt cx="5957975" cy="643500"/>
          </a:xfrm>
        </p:grpSpPr>
        <p:sp>
          <p:nvSpPr>
            <p:cNvPr id="90" name="Google Shape;90;p1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Switches </a:t>
              </a:r>
              <a:r>
                <a:rPr b="1" lang="en" sz="2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Char char="●"/>
              </a:pPr>
              <a:r>
                <a:t/>
              </a:r>
              <a:endParaRPr sz="1000"/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-292100" lvl="0" marL="45720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SzPts val="1000"/>
                <a:buChar char="●"/>
              </a:pPr>
              <a:r>
                <a:rPr lang="en" sz="1000"/>
                <a:t>The switch doesn’t have to be in the down position, its position just has to change to count as a hit.</a:t>
              </a:r>
              <a:endParaRPr sz="1000"/>
            </a:p>
            <a:p>
              <a:pPr indent="0" lvl="0" marL="45720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" name="Google Shape;97;p15"/>
          <p:cNvGrpSpPr/>
          <p:nvPr/>
        </p:nvGrpSpPr>
        <p:grpSpPr>
          <a:xfrm>
            <a:off x="717181" y="1838456"/>
            <a:ext cx="7709620" cy="955211"/>
            <a:chOff x="1593000" y="2322568"/>
            <a:chExt cx="5957975" cy="643500"/>
          </a:xfrm>
        </p:grpSpPr>
        <p:sp>
          <p:nvSpPr>
            <p:cNvPr id="98" name="Google Shape;98;p1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VGA</a:t>
              </a:r>
              <a:r>
                <a:rPr b="1" lang="en" sz="2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-292100" lvl="0" marL="45720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SzPts val="1000"/>
                <a:buChar char="●"/>
              </a:pPr>
              <a:r>
                <a:rPr lang="en" sz="1000"/>
                <a:t>O</a:t>
              </a:r>
              <a:r>
                <a:rPr lang="en" sz="1000"/>
                <a:t>nce they press the button to start, the Moles will start popping up. If there’s a VGA connected then they will appear as squares, and regardless leds will light up corresponding to which switch needs to be hit.</a:t>
              </a:r>
              <a:endParaRPr sz="1000"/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5" name="Google Shape;105;p15"/>
          <p:cNvGrpSpPr/>
          <p:nvPr/>
        </p:nvGrpSpPr>
        <p:grpSpPr>
          <a:xfrm>
            <a:off x="717181" y="866436"/>
            <a:ext cx="7709620" cy="955211"/>
            <a:chOff x="1593000" y="2322568"/>
            <a:chExt cx="5957975" cy="643500"/>
          </a:xfrm>
        </p:grpSpPr>
        <p:sp>
          <p:nvSpPr>
            <p:cNvPr id="106" name="Google Shape;106;p1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Difficulty</a:t>
              </a:r>
              <a:r>
                <a:rPr b="1" lang="en" sz="2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and Time </a:t>
              </a:r>
              <a:endParaRPr b="1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Font typeface="Roboto"/>
                <a:buChar char="●"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User can increment the time of the game by 5 seconds by pressing the button.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Font typeface="Roboto"/>
                <a:buChar char="●"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Can be 0-60 seconds long.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Font typeface="Roboto"/>
                <a:buChar char="●"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Difficulty</a:t>
              </a: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 can be set from 0 - 2, corresponds to the time user has to hit the mole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3" name="Google Shape;113;p15"/>
          <p:cNvSpPr txBox="1"/>
          <p:nvPr>
            <p:ph type="title"/>
          </p:nvPr>
        </p:nvSpPr>
        <p:spPr>
          <a:xfrm>
            <a:off x="311700" y="13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Functionality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Specifications</a:t>
            </a:r>
            <a:endParaRPr/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this design, the requirement was that there would be a component that would interact with the VGA to display the moles.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moles need to come out at random positions, and need to register that they have been hit when the correct switch is changed.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VGA, if connected, needs to properly track which moles are currently up, as well as the moment they are hit.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major requirement for this project was that no peripherals would be needed to play the game. Ideally with just the FPGA alone the game would be able to run.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was decided that the game would run with a maximum of 8 moles.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system should record the current score and game time.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Block Diagram</a:t>
            </a:r>
            <a:endParaRPr/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3">
            <a:alphaModFix/>
          </a:blip>
          <a:srcRect b="15547" l="0" r="0" t="0"/>
          <a:stretch/>
        </p:blipFill>
        <p:spPr>
          <a:xfrm>
            <a:off x="1045663" y="375900"/>
            <a:ext cx="7052666" cy="44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524" y="538150"/>
            <a:ext cx="7466564" cy="45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Diagram</a:t>
            </a:r>
            <a:r>
              <a:rPr lang="en"/>
              <a:t> - Buttons</a:t>
            </a:r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700" y="2445950"/>
            <a:ext cx="3184175" cy="2389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</a:t>
            </a:r>
            <a:r>
              <a:rPr lang="en"/>
              <a:t>Diagram - Mole Gameplay</a:t>
            </a:r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75" y="733150"/>
            <a:ext cx="7877653" cy="42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 - To Seven Segment Display</a:t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023" y="572700"/>
            <a:ext cx="6399954" cy="439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 - Outputs to LED / VGA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823" y="550838"/>
            <a:ext cx="6010354" cy="44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