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row.k8s.io/docs/getting-started-deploy/"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kata-containers/kata-containers/blob/main/ci/README.md"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04af07303f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04af07303f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part of the project we’re developing is the dashboard. Currently, the dashboard displays a summary of the jobs run through Github, </a:t>
            </a:r>
            <a:r>
              <a:rPr lang="en"/>
              <a:t>including</a:t>
            </a:r>
            <a:r>
              <a:rPr lang="en"/>
              <a:t> the number of runs, passes, fails, and skips. The webpage is hosted on a github IO page and dynamically fetches the test data from github, which is updated nightly and the data itself is displayed in a table through CDN’s API.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4af07303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04af07303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original dashboard developed for Kata continuous integration</a:t>
            </a:r>
            <a:endParaRPr/>
          </a:p>
          <a:p>
            <a:pPr indent="0" lvl="0" marL="0" rtl="0" algn="l">
              <a:spcBef>
                <a:spcPts val="0"/>
              </a:spcBef>
              <a:spcAft>
                <a:spcPts val="0"/>
              </a:spcAft>
              <a:buNone/>
            </a:pPr>
            <a:r>
              <a:rPr lang="en"/>
              <a:t>It simply shows the jobs with a summary as well as an optional drop-down section to display the individual runs.</a:t>
            </a:r>
            <a:endParaRPr/>
          </a:p>
          <a:p>
            <a:pPr indent="0" lvl="0" marL="0" rtl="0" algn="l">
              <a:spcBef>
                <a:spcPts val="0"/>
              </a:spcBef>
              <a:spcAft>
                <a:spcPts val="0"/>
              </a:spcAft>
              <a:buClr>
                <a:schemeClr val="dk1"/>
              </a:buClr>
              <a:buSzPts val="1100"/>
              <a:buFont typeface="Arial"/>
              <a:buNone/>
            </a:pPr>
            <a:r>
              <a:rPr lang="en">
                <a:solidFill>
                  <a:schemeClr val="dk1"/>
                </a:solidFill>
              </a:rPr>
              <a:t>Since it uses the CDN datatable, it includes sorting based on the column values as well as searching based on the job name.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weather simply indicates how well the test has been performing over the runs observed (with better weather meaning more passes)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04af07303f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04af07303f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Currently, we added basic HTML styling as well as a sidebar navigation menu by forking and cloning the </a:t>
            </a:r>
            <a:r>
              <a:rPr lang="en"/>
              <a:t>repository</a:t>
            </a:r>
            <a:r>
              <a:rPr lang="en"/>
              <a:t> the source code was hosted from.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04af00b3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04af00b3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forward, we want to add filtering options. For instance, some of the tests aren’t required, so we could filter by required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Moreover, we want to add </a:t>
            </a:r>
            <a:r>
              <a:rPr lang="en"/>
              <a:t>additional </a:t>
            </a:r>
            <a:r>
              <a:rPr lang="en"/>
              <a:t>sorting. C</a:t>
            </a:r>
            <a:r>
              <a:rPr lang="en"/>
              <a:t>urrently, nightly results are sorted by test name. We aim to also sort by pull request or even by the nightly run if we integrate multiple nightly runs into the display.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want to implement a tree view to display the jobs with a collapse all/expand all option. However, before we move forward we must discuss with our mentor about </a:t>
            </a:r>
            <a:r>
              <a:rPr lang="en"/>
              <a:t>switching</a:t>
            </a:r>
            <a:r>
              <a:rPr lang="en"/>
              <a:t> to Node and React to better facilitate these new implementations.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04af07303f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04af07303f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ALICJA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04af07303f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04af07303f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ALICJA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Prow Documentation: “</a:t>
            </a:r>
            <a:r>
              <a:rPr lang="en">
                <a:solidFill>
                  <a:schemeClr val="dk1"/>
                </a:solidFill>
              </a:rPr>
              <a:t>Prow is a Kubernetes based CI/CD system. Jobs can be triggered by various types of events and report their status to many different services. In addition to job execution, Prow provides GitHub automation in the form of policy enforcement, chat-ops via </a:t>
            </a:r>
            <a:r>
              <a:rPr lang="en">
                <a:solidFill>
                  <a:srgbClr val="188038"/>
                </a:solidFill>
                <a:latin typeface="Roboto Mono"/>
                <a:ea typeface="Roboto Mono"/>
                <a:cs typeface="Roboto Mono"/>
                <a:sym typeface="Roboto Mono"/>
              </a:rPr>
              <a:t>/foo</a:t>
            </a:r>
            <a:r>
              <a:rPr lang="en">
                <a:solidFill>
                  <a:schemeClr val="dk1"/>
                </a:solidFill>
              </a:rPr>
              <a:t> style commands, and automatic PR merging.”</a:t>
            </a:r>
            <a:br>
              <a:rPr lang="en"/>
            </a:br>
            <a:br>
              <a:rPr lang="en"/>
            </a:br>
            <a:r>
              <a:rPr lang="en"/>
              <a:t>Aurelien: “</a:t>
            </a:r>
            <a:r>
              <a:rPr lang="en">
                <a:solidFill>
                  <a:schemeClr val="dk1"/>
                </a:solidFill>
              </a:rPr>
              <a:t>As mentioned in the original proposal, a big win would be to implement a CI bot to help us automate things and run commands via Github comments. One way to do this would be to set up Prow (</a:t>
            </a:r>
            <a:r>
              <a:rPr lang="en" u="sng">
                <a:solidFill>
                  <a:schemeClr val="hlink"/>
                </a:solidFill>
                <a:hlinkClick r:id="rId2"/>
              </a:rPr>
              <a:t>https://docs.prow.k8s.io/docs/getting-started-deploy/</a:t>
            </a:r>
            <a:r>
              <a:rPr lang="en">
                <a:solidFill>
                  <a:schemeClr val="dk1"/>
                </a:solidFill>
              </a:rPr>
              <a:t>), which is used in the Kubernetes and containerd project for example. Prow is deployed in a Kubernetes cluster however, meaning we'd have to host this cluster with some cloud provider, which isn't free. We could probably use the Azure Kubernetes Service, as Microsoft is already sponsoring the Kata project. However that would incur a cost against the current sponsoring, which we should estimate. This could be a good first step here.”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04af07303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04af07303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 sz="1000">
                <a:solidFill>
                  <a:schemeClr val="dk1"/>
                </a:solidFill>
              </a:rPr>
              <a:t>ALICJA</a:t>
            </a:r>
            <a:endParaRPr b="1" sz="1000">
              <a:solidFill>
                <a:schemeClr val="dk1"/>
              </a:solidFill>
            </a:endParaRPr>
          </a:p>
          <a:p>
            <a:pPr indent="0" lvl="0" marL="0" rtl="0" algn="l">
              <a:lnSpc>
                <a:spcPct val="100000"/>
              </a:lnSpc>
              <a:spcBef>
                <a:spcPts val="1800"/>
              </a:spcBef>
              <a:spcAft>
                <a:spcPts val="0"/>
              </a:spcAft>
              <a:buNone/>
            </a:pPr>
            <a:r>
              <a:rPr b="1" lang="en" sz="1000">
                <a:solidFill>
                  <a:schemeClr val="dk1"/>
                </a:solidFill>
              </a:rPr>
              <a:t>~Prow Process</a:t>
            </a:r>
            <a:endParaRPr b="1" sz="1000">
              <a:solidFill>
                <a:schemeClr val="dk1"/>
              </a:solidFill>
            </a:endParaRPr>
          </a:p>
          <a:p>
            <a:pPr indent="-292100" lvl="0" marL="457200" rtl="0" algn="l">
              <a:lnSpc>
                <a:spcPct val="100000"/>
              </a:lnSpc>
              <a:spcBef>
                <a:spcPts val="1800"/>
              </a:spcBef>
              <a:spcAft>
                <a:spcPts val="0"/>
              </a:spcAft>
              <a:buClr>
                <a:schemeClr val="dk1"/>
              </a:buClr>
              <a:buSzPts val="1000"/>
              <a:buAutoNum type="arabicPeriod"/>
            </a:pPr>
            <a:r>
              <a:rPr lang="en" sz="1000">
                <a:solidFill>
                  <a:schemeClr val="dk1"/>
                </a:solidFill>
              </a:rPr>
              <a:t>PR Created: A contributor opens a PR in the Kata Containers GitHub repo.</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Prow Triggers Tests: Prow automatically triggers CI jobs defined for Kata Containers (e.g., tests that run Kata Containers on different configurations).</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Bot Feedback: The Prow GitHub bot comments on the PR with test results. Developers can use bot commands (e.g., /retest) to interact with it.</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Merge After Approval: Once tests pass and approvals are obtained (e.g., via /approve), Prow can merge the PR automatically.</a:t>
            </a:r>
            <a:endParaRPr b="1" sz="1700">
              <a:solidFill>
                <a:schemeClr val="dk1"/>
              </a:solidFill>
            </a:endParaRPr>
          </a:p>
          <a:p>
            <a:pPr indent="0" lvl="0" marL="0" rtl="0" algn="l">
              <a:lnSpc>
                <a:spcPct val="100000"/>
              </a:lnSpc>
              <a:spcBef>
                <a:spcPts val="1800"/>
              </a:spcBef>
              <a:spcAft>
                <a:spcPts val="0"/>
              </a:spcAft>
              <a:buClr>
                <a:schemeClr val="dk1"/>
              </a:buClr>
              <a:buSzPts val="1100"/>
              <a:buFont typeface="Arial"/>
              <a:buNone/>
            </a:pPr>
            <a:r>
              <a:rPr b="1" lang="en">
                <a:solidFill>
                  <a:schemeClr val="dk1"/>
                </a:solidFill>
              </a:rPr>
              <a:t>“Prow in a Nutshell</a:t>
            </a:r>
            <a:endParaRPr b="1">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a:solidFill>
                  <a:schemeClr val="dk1"/>
                </a:solidFill>
              </a:rPr>
              <a:t>Prow creates jobs based on various types of events, such as:</a:t>
            </a:r>
            <a:endParaRPr>
              <a:solidFill>
                <a:schemeClr val="dk1"/>
              </a:solidFill>
            </a:endParaRPr>
          </a:p>
          <a:p>
            <a:pPr indent="-298450" lvl="0" marL="457200" rtl="0" algn="l">
              <a:lnSpc>
                <a:spcPct val="100000"/>
              </a:lnSpc>
              <a:spcBef>
                <a:spcPts val="1200"/>
              </a:spcBef>
              <a:spcAft>
                <a:spcPts val="0"/>
              </a:spcAft>
              <a:buClr>
                <a:schemeClr val="dk1"/>
              </a:buClr>
              <a:buSzPts val="1100"/>
              <a:buChar char="●"/>
            </a:pPr>
            <a:r>
              <a:rPr lang="en">
                <a:solidFill>
                  <a:schemeClr val="dk1"/>
                </a:solidFill>
              </a:rPr>
              <a:t>GitHub events (e.g., a new PR is created, or is merged, or a person comments “/retest” on a PR),</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Pub/Sub messages,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time (these are created by </a:t>
            </a:r>
            <a:r>
              <a:rPr b="1" lang="en">
                <a:solidFill>
                  <a:schemeClr val="dk1"/>
                </a:solidFill>
              </a:rPr>
              <a:t>Horologium</a:t>
            </a:r>
            <a:r>
              <a:rPr lang="en">
                <a:solidFill>
                  <a:schemeClr val="dk1"/>
                </a:solidFill>
              </a:rPr>
              <a:t> and are called </a:t>
            </a:r>
            <a:r>
              <a:rPr b="1" lang="en">
                <a:solidFill>
                  <a:schemeClr val="dk1"/>
                </a:solidFill>
              </a:rPr>
              <a:t>periodic</a:t>
            </a:r>
            <a:r>
              <a:rPr lang="en">
                <a:solidFill>
                  <a:schemeClr val="dk1"/>
                </a:solidFill>
              </a:rPr>
              <a:t> jobs), and</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retesting (triggered by </a:t>
            </a:r>
            <a:r>
              <a:rPr b="1" lang="en">
                <a:solidFill>
                  <a:schemeClr val="dk1"/>
                </a:solidFill>
              </a:rPr>
              <a:t>Tide</a:t>
            </a:r>
            <a:r>
              <a:rPr lang="en">
                <a:solidFill>
                  <a:schemeClr val="dk1"/>
                </a:solidFill>
              </a:rPr>
              <a:t>).</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a:solidFill>
                  <a:schemeClr val="dk1"/>
                </a:solidFill>
              </a:rPr>
              <a:t>Jobs are created inside the Service Cluster as Kubernetes Custom Resources. The </a:t>
            </a:r>
            <a:r>
              <a:rPr b="1" lang="en">
                <a:solidFill>
                  <a:schemeClr val="dk1"/>
                </a:solidFill>
              </a:rPr>
              <a:t>Prow Controller Manager</a:t>
            </a:r>
            <a:r>
              <a:rPr lang="en">
                <a:solidFill>
                  <a:schemeClr val="dk1"/>
                </a:solidFill>
              </a:rPr>
              <a:t> takes triggered jobs and schedules them into a build cluster, where they run as Kubernetes pods. </a:t>
            </a:r>
            <a:r>
              <a:rPr b="1" lang="en">
                <a:solidFill>
                  <a:schemeClr val="dk1"/>
                </a:solidFill>
              </a:rPr>
              <a:t>Crier</a:t>
            </a:r>
            <a:r>
              <a:rPr lang="en">
                <a:solidFill>
                  <a:schemeClr val="dk1"/>
                </a:solidFill>
              </a:rPr>
              <a:t> then reports the results back to GitHub.”</a:t>
            </a:r>
            <a:endParaRPr>
              <a:solidFill>
                <a:schemeClr val="dk1"/>
              </a:solidFill>
            </a:endParaRPr>
          </a:p>
          <a:p>
            <a:pPr indent="0" lvl="0" marL="0" rtl="0" algn="l">
              <a:spcBef>
                <a:spcPts val="1200"/>
              </a:spcBef>
              <a:spcAft>
                <a:spcPts val="0"/>
              </a:spcAft>
              <a:buNone/>
            </a:pPr>
            <a:r>
              <a:rPr b="1" lang="en"/>
              <a:t>Overview of Diagram</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GitHub Interaction:</a:t>
            </a:r>
            <a:endParaRPr/>
          </a:p>
          <a:p>
            <a:pPr indent="-298450" lvl="1" marL="914400" rtl="0" algn="l">
              <a:spcBef>
                <a:spcPts val="0"/>
              </a:spcBef>
              <a:spcAft>
                <a:spcPts val="0"/>
              </a:spcAft>
              <a:buSzPts val="1100"/>
              <a:buChar char="○"/>
            </a:pPr>
            <a:r>
              <a:rPr lang="en"/>
              <a:t>Webhooks trigger actions when pull requests (PRs) are opened, commented on, or updated.</a:t>
            </a:r>
            <a:endParaRPr/>
          </a:p>
          <a:p>
            <a:pPr indent="-298450" lvl="1" marL="914400" rtl="0" algn="l">
              <a:spcBef>
                <a:spcPts val="0"/>
              </a:spcBef>
              <a:spcAft>
                <a:spcPts val="0"/>
              </a:spcAft>
              <a:buSzPts val="1100"/>
              <a:buChar char="○"/>
            </a:pPr>
            <a:r>
              <a:rPr lang="en"/>
              <a:t>GitHub commands like /retest or /meow (which are handled by Prow plugins) can be used in PR comments to trigger certain CI/CD workflows.</a:t>
            </a:r>
            <a:endParaRPr/>
          </a:p>
          <a:p>
            <a:pPr indent="-298450" lvl="0" marL="457200" rtl="0" algn="l">
              <a:spcBef>
                <a:spcPts val="0"/>
              </a:spcBef>
              <a:spcAft>
                <a:spcPts val="0"/>
              </a:spcAft>
              <a:buSzPts val="1100"/>
              <a:buChar char="●"/>
            </a:pPr>
            <a:r>
              <a:rPr lang="en"/>
              <a:t>Prow Components:</a:t>
            </a:r>
            <a:endParaRPr/>
          </a:p>
          <a:p>
            <a:pPr indent="-298450" lvl="1" marL="914400" rtl="0" algn="l">
              <a:spcBef>
                <a:spcPts val="0"/>
              </a:spcBef>
              <a:spcAft>
                <a:spcPts val="0"/>
              </a:spcAft>
              <a:buSzPts val="1100"/>
              <a:buChar char="○"/>
            </a:pPr>
            <a:r>
              <a:rPr lang="en"/>
              <a:t>Webhook Handler: Receives webhooks from GitHub and forwards them to Prow for further actions.</a:t>
            </a:r>
            <a:endParaRPr/>
          </a:p>
          <a:p>
            <a:pPr indent="-298450" lvl="1" marL="914400" rtl="0" algn="l">
              <a:spcBef>
                <a:spcPts val="0"/>
              </a:spcBef>
              <a:spcAft>
                <a:spcPts val="0"/>
              </a:spcAft>
              <a:buSzPts val="1100"/>
              <a:buChar char="○"/>
            </a:pPr>
            <a:r>
              <a:rPr lang="en"/>
              <a:t>Tide: Handles retesting and automatic merging of PRs if all conditions are met.</a:t>
            </a:r>
            <a:endParaRPr/>
          </a:p>
          <a:p>
            <a:pPr indent="-298450" lvl="1" marL="914400" rtl="0" algn="l">
              <a:spcBef>
                <a:spcPts val="0"/>
              </a:spcBef>
              <a:spcAft>
                <a:spcPts val="0"/>
              </a:spcAft>
              <a:buSzPts val="1100"/>
              <a:buChar char="○"/>
            </a:pPr>
            <a:r>
              <a:rPr lang="en"/>
              <a:t>Crier: Reports status and results (e.g., pass/fail) back to GitHub.</a:t>
            </a:r>
            <a:endParaRPr/>
          </a:p>
          <a:p>
            <a:pPr indent="-298450" lvl="1" marL="914400" rtl="0" algn="l">
              <a:spcBef>
                <a:spcPts val="0"/>
              </a:spcBef>
              <a:spcAft>
                <a:spcPts val="0"/>
              </a:spcAft>
              <a:buSzPts val="1100"/>
              <a:buChar char="○"/>
            </a:pPr>
            <a:r>
              <a:rPr lang="en"/>
              <a:t>Horologium: Manages scheduled jobs, creating new ones at specific intervals.</a:t>
            </a:r>
            <a:endParaRPr/>
          </a:p>
          <a:p>
            <a:pPr indent="-298450" lvl="1" marL="914400" rtl="0" algn="l">
              <a:spcBef>
                <a:spcPts val="0"/>
              </a:spcBef>
              <a:spcAft>
                <a:spcPts val="0"/>
              </a:spcAft>
              <a:buSzPts val="1100"/>
              <a:buChar char="○"/>
            </a:pPr>
            <a:r>
              <a:rPr lang="en"/>
              <a:t>Sinker: Cleans up old jobs and resources, such as Pods, after they are no longer needed.</a:t>
            </a:r>
            <a:endParaRPr/>
          </a:p>
          <a:p>
            <a:pPr indent="-298450" lvl="0" marL="457200" rtl="0" algn="l">
              <a:spcBef>
                <a:spcPts val="0"/>
              </a:spcBef>
              <a:spcAft>
                <a:spcPts val="0"/>
              </a:spcAft>
              <a:buSzPts val="1100"/>
              <a:buChar char="●"/>
            </a:pPr>
            <a:r>
              <a:rPr lang="en"/>
              <a:t>Job Management:</a:t>
            </a:r>
            <a:endParaRPr/>
          </a:p>
          <a:p>
            <a:pPr indent="-298450" lvl="1" marL="914400" rtl="0" algn="l">
              <a:spcBef>
                <a:spcPts val="0"/>
              </a:spcBef>
              <a:spcAft>
                <a:spcPts val="0"/>
              </a:spcAft>
              <a:buSzPts val="1100"/>
              <a:buChar char="○"/>
            </a:pPr>
            <a:r>
              <a:rPr lang="en"/>
              <a:t>Prowjobs: A key concept in Prow. These are Kubernetes CRDs (Custom Resource Definitions) that define and track the CI/CD jobs.</a:t>
            </a:r>
            <a:endParaRPr/>
          </a:p>
          <a:p>
            <a:pPr indent="-298450" lvl="1" marL="914400" rtl="0" algn="l">
              <a:spcBef>
                <a:spcPts val="0"/>
              </a:spcBef>
              <a:spcAft>
                <a:spcPts val="0"/>
              </a:spcAft>
              <a:buSzPts val="1100"/>
              <a:buChar char="○"/>
            </a:pPr>
            <a:r>
              <a:rPr lang="en"/>
              <a:t>Build Cluster: Where the actual job execution (e.g., running tests in Pods) happens.</a:t>
            </a:r>
            <a:endParaRPr/>
          </a:p>
          <a:p>
            <a:pPr indent="-298450" lvl="1" marL="914400" rtl="0" algn="l">
              <a:spcBef>
                <a:spcPts val="0"/>
              </a:spcBef>
              <a:spcAft>
                <a:spcPts val="0"/>
              </a:spcAft>
              <a:buSzPts val="1100"/>
              <a:buChar char="○"/>
            </a:pPr>
            <a:r>
              <a:rPr lang="en"/>
              <a:t>Pods: The jobs are run as Pods inside the Kubernetes cluster.</a:t>
            </a:r>
            <a:endParaRPr/>
          </a:p>
          <a:p>
            <a:pPr indent="-298450" lvl="0" marL="457200" rtl="0" algn="l">
              <a:spcBef>
                <a:spcPts val="0"/>
              </a:spcBef>
              <a:spcAft>
                <a:spcPts val="0"/>
              </a:spcAft>
              <a:buSzPts val="1100"/>
              <a:buChar char="●"/>
            </a:pPr>
            <a:r>
              <a:rPr lang="en"/>
              <a:t>Deck: The dashboard for visualizing job status and results.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Summary</a:t>
            </a:r>
            <a:r>
              <a:rPr lang="en"/>
              <a:t>: This diagram illustrates how Prow integrates GitHub, Kubernetes, and various plugins to automate continuous integration (CI) tasks like testing, retesting, reporting, and merging PRs.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04af00b3f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04af00b3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04af00b3f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04af00b3f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04af00b3f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04af00b3f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4af00b3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4af00b3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Scope of project has broadened somewhat since the original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04af07303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04af07303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4af07303f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4af07303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XITENG</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Introduction to Kata Containers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Lightweight Virtual Machines for Containers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Combines the speed of containers with the security of virtual machines.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Enhanced Security: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Provides hardware-enforced isolation between workloads using virtualization technology.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Seamless Integration: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Compatible with existing container ecosystems like Docker and Kubernetes.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Efficient Performance: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Offers fast boot times and minimal resource overhead similar to traditional containers.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4af0730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4af0730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XITENG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Unlike traditional containers, Kata Containers run inside lightweight VMs.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Inside each VM, an agent runs, managing container processes inside the VM. The agent receives gRPC calls from the Kata Shim to perform actions like starting or stopping containers.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4af07303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4af07303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XITENG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Introduction to Kubernetes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Open-Source Container Orchestration Platform</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Automates deployment, scaling, and management of containerized applications.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Key Features: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Self-Healing:</a:t>
            </a:r>
            <a:r>
              <a:rPr lang="en">
                <a:solidFill>
                  <a:schemeClr val="dk1"/>
                </a:solidFill>
              </a:rPr>
              <a:t> Automatically restarts failed containers and replaces unresponsive nodes.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Load Balancing &amp; Service Discovery:</a:t>
            </a:r>
            <a:r>
              <a:rPr lang="en">
                <a:solidFill>
                  <a:schemeClr val="dk1"/>
                </a:solidFill>
              </a:rPr>
              <a:t> Distributes network traffic for stable deployments.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Automated Rollouts and Rollbacks:</a:t>
            </a:r>
            <a:r>
              <a:rPr lang="en">
                <a:solidFill>
                  <a:schemeClr val="dk1"/>
                </a:solidFill>
              </a:rPr>
              <a:t> Manages updates with zero downtime.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Declarative Configuration:</a:t>
            </a:r>
            <a:r>
              <a:rPr lang="en">
                <a:solidFill>
                  <a:schemeClr val="dk1"/>
                </a:solidFill>
              </a:rPr>
              <a:t> Uses YAML files for infrastructure as code.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4af07303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04af07303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Kubernetes: </a:t>
            </a:r>
            <a:r>
              <a:rPr lang="en"/>
              <a:t>Manages the lifecycle of containers using the OCI (Open Container Initiative).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Kata Shim V2</a:t>
            </a:r>
            <a:r>
              <a:rPr lang="en"/>
              <a:t>: Acts as a proxy between the Kubernetes container runtime and the virtual machine running the container. OCI commands/specs are passed from Kubernetes to the Kata Shim, which translates them into gRPC calls (or Google Remote Procedure Calls–a modern, high-performance, open-source framework for inter-process communication (IPC) between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Hypervisor</a:t>
            </a:r>
            <a:r>
              <a:rPr lang="en"/>
              <a:t>: Kata Containers rely on a hypervisor (we will be using QEMU) to manage the lightweight VMs, ensuring strong isolation and superior security compared to a traditional container.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VSOCK</a:t>
            </a:r>
            <a:r>
              <a:rPr lang="en"/>
              <a:t>: Enables fast and secure communication between the Kata Shim and the VM, bypassing traditional networking overhead and efficient gRPC communication between the Kubernetes runtime (outside) and the agent inside the VM.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Summary</a:t>
            </a:r>
            <a:endParaRPr b="1"/>
          </a:p>
          <a:p>
            <a:pPr indent="-298450" lvl="0" marL="457200" rtl="0" algn="l">
              <a:spcBef>
                <a:spcPts val="0"/>
              </a:spcBef>
              <a:spcAft>
                <a:spcPts val="0"/>
              </a:spcAft>
              <a:buSzPts val="1100"/>
              <a:buChar char="●"/>
            </a:pPr>
            <a:r>
              <a:rPr lang="en"/>
              <a:t>Kubernetes sends container commands.</a:t>
            </a:r>
            <a:endParaRPr/>
          </a:p>
          <a:p>
            <a:pPr indent="-298450" lvl="0" marL="457200" rtl="0" algn="l">
              <a:spcBef>
                <a:spcPts val="0"/>
              </a:spcBef>
              <a:spcAft>
                <a:spcPts val="0"/>
              </a:spcAft>
              <a:buSzPts val="1100"/>
              <a:buChar char="●"/>
            </a:pPr>
            <a:r>
              <a:rPr lang="en"/>
              <a:t>Kata Shim V2 translates those commands into gRPC calls for the VM.</a:t>
            </a:r>
            <a:endParaRPr/>
          </a:p>
          <a:p>
            <a:pPr indent="-298450" lvl="0" marL="457200" rtl="0" algn="l">
              <a:spcBef>
                <a:spcPts val="0"/>
              </a:spcBef>
              <a:spcAft>
                <a:spcPts val="0"/>
              </a:spcAft>
              <a:buSzPts val="1100"/>
              <a:buChar char="●"/>
            </a:pPr>
            <a:r>
              <a:rPr lang="en"/>
              <a:t>The agent inside the VM runs container workloads within lightweight VMs for enhanced security.</a:t>
            </a:r>
            <a:endParaRPr/>
          </a:p>
          <a:p>
            <a:pPr indent="-298450" lvl="0" marL="457200" rtl="0" algn="l">
              <a:spcBef>
                <a:spcPts val="0"/>
              </a:spcBef>
              <a:spcAft>
                <a:spcPts val="0"/>
              </a:spcAft>
              <a:buSzPts val="1100"/>
              <a:buChar char="●"/>
            </a:pPr>
            <a:r>
              <a:rPr lang="en"/>
              <a:t>VSOCK provides efficient communication between the Kata Shim and the VM.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4af07303f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04af07303f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a:t>CHRIS</a:t>
            </a:r>
            <a:endParaRPr/>
          </a:p>
          <a:p>
            <a:pPr indent="0" lvl="0" marL="0" rtl="0" algn="l">
              <a:lnSpc>
                <a:spcPct val="115000"/>
              </a:lnSpc>
              <a:spcBef>
                <a:spcPts val="1800"/>
              </a:spcBef>
              <a:spcAft>
                <a:spcPts val="0"/>
              </a:spcAft>
              <a:buNone/>
            </a:pPr>
            <a:r>
              <a:rPr lang="en" sz="1200" u="sng">
                <a:solidFill>
                  <a:schemeClr val="hlink"/>
                </a:solidFill>
                <a:hlinkClick r:id="rId2"/>
              </a:rPr>
              <a:t>https://github.com/kata-containers/kata-containers/blob/main/ci/README.md</a:t>
            </a:r>
            <a:endParaRPr sz="1200">
              <a:solidFill>
                <a:schemeClr val="dk1"/>
              </a:solidFill>
            </a:endParaRPr>
          </a:p>
          <a:p>
            <a:pPr indent="0" lvl="0" marL="0" rtl="0" algn="l">
              <a:lnSpc>
                <a:spcPct val="115000"/>
              </a:lnSpc>
              <a:spcBef>
                <a:spcPts val="1800"/>
              </a:spcBef>
              <a:spcAft>
                <a:spcPts val="0"/>
              </a:spcAft>
              <a:buNone/>
            </a:pPr>
            <a:r>
              <a:rPr b="1" lang="en" sz="1200">
                <a:solidFill>
                  <a:schemeClr val="dk1"/>
                </a:solidFill>
              </a:rPr>
              <a:t>The different workflows</a:t>
            </a:r>
            <a:endParaRPr b="1" sz="1200">
              <a:solidFill>
                <a:schemeClr val="dk1"/>
              </a:solidFill>
            </a:endParaRPr>
          </a:p>
          <a:p>
            <a:pPr indent="-304800" lvl="0" marL="457200" rtl="0" algn="l">
              <a:lnSpc>
                <a:spcPct val="115000"/>
              </a:lnSpc>
              <a:spcBef>
                <a:spcPts val="1400"/>
              </a:spcBef>
              <a:spcAft>
                <a:spcPts val="0"/>
              </a:spcAft>
              <a:buClr>
                <a:schemeClr val="dk1"/>
              </a:buClr>
              <a:buSzPts val="1200"/>
              <a:buChar char="●"/>
            </a:pPr>
            <a:r>
              <a:rPr lang="en" sz="1200">
                <a:solidFill>
                  <a:schemeClr val="dk1"/>
                </a:solidFill>
              </a:rPr>
              <a:t>Jobs that run automatically when a PR is raised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Jobs that require a maintainer's approval to run</a:t>
            </a:r>
            <a:endParaRPr b="1" sz="1200">
              <a:solidFill>
                <a:schemeClr val="dk1"/>
              </a:solidFill>
            </a:endParaRPr>
          </a:p>
          <a:p>
            <a:pPr indent="0" lvl="0" marL="0" rtl="0" algn="l">
              <a:lnSpc>
                <a:spcPct val="115000"/>
              </a:lnSpc>
              <a:spcBef>
                <a:spcPts val="1800"/>
              </a:spcBef>
              <a:spcAft>
                <a:spcPts val="0"/>
              </a:spcAft>
              <a:buNone/>
            </a:pPr>
            <a:r>
              <a:rPr b="1" lang="en" sz="1200">
                <a:solidFill>
                  <a:schemeClr val="dk1"/>
                </a:solidFill>
              </a:rPr>
              <a:t>The different runners</a:t>
            </a:r>
            <a:endParaRPr b="1" sz="7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Cost free runners</a:t>
            </a:r>
            <a:r>
              <a:rPr lang="en">
                <a:solidFill>
                  <a:schemeClr val="dk1"/>
                </a:solidFill>
              </a:rPr>
              <a:t>: Those are the runners provided by GIthub itself, and those are fairly small machines with no virtualization capabilities enabled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Azure small instances</a:t>
            </a:r>
            <a:r>
              <a:rPr lang="en">
                <a:solidFill>
                  <a:schemeClr val="dk1"/>
                </a:solidFill>
              </a:rPr>
              <a:t>: Those are runners which have virtualization capabilities enabled, 2 CPUs, and 8GB of RAM. These runners have a "-smaller" suffix to their name.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Azure normal instances</a:t>
            </a:r>
            <a:r>
              <a:rPr lang="en">
                <a:solidFill>
                  <a:schemeClr val="dk1"/>
                </a:solidFill>
              </a:rPr>
              <a:t>: Those are runners which have virtualization capabilities enabled, 4 CPUs, and 16GB of RAM. These runners are usually </a:t>
            </a:r>
            <a:r>
              <a:rPr lang="en">
                <a:solidFill>
                  <a:srgbClr val="188038"/>
                </a:solidFill>
                <a:latin typeface="Roboto Mono"/>
                <a:ea typeface="Roboto Mono"/>
                <a:cs typeface="Roboto Mono"/>
                <a:sym typeface="Roboto Mono"/>
              </a:rPr>
              <a:t>garm</a:t>
            </a:r>
            <a:r>
              <a:rPr lang="en">
                <a:solidFill>
                  <a:schemeClr val="dk1"/>
                </a:solidFill>
              </a:rPr>
              <a:t> ones with no "-smaller" suffix.</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Bare-metal runners</a:t>
            </a:r>
            <a:r>
              <a:rPr lang="en">
                <a:solidFill>
                  <a:schemeClr val="dk1"/>
                </a:solidFill>
              </a:rPr>
              <a:t>: Those are runners provided by community contributors, and they may vary in architecture, size and virtualization capabilities. Builder runners don't actually require any virtualization capabilities, while runners which will be actually performing the tests must have virtualization capabilities and a reasonable amount for CPU and RAM available (at least matching the Azure normal instances).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4af07303f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4af07303f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a:t>CHRIS</a:t>
            </a:r>
            <a:endParaRPr sz="1200">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Prow is a Kubernetes based CI/CD system that allows for GitHub automations.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Allows developers to </a:t>
            </a:r>
            <a:r>
              <a:rPr lang="en"/>
              <a:t>directly</a:t>
            </a:r>
            <a:r>
              <a:rPr lang="en"/>
              <a:t> interact with the test environment, making tests easier to configure and run, and allowing developers to submit commands to the bot by adding comments or labels to the PRs.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4af07303f_1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4af07303f_1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Simple example of a how a user, which is a Kata Containers developer, would interact with this CI system.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0" Type="http://schemas.openxmlformats.org/officeDocument/2006/relationships/hyperlink" Target="https://github.com/kata-containers/kata-containers/blob/main/ci/README.md" TargetMode="External"/><Relationship Id="rId22" Type="http://schemas.openxmlformats.org/officeDocument/2006/relationships/hyperlink" Target="https://docs.prow.k8s.io/docs/getting-started-deploy/" TargetMode="External"/><Relationship Id="rId21" Type="http://schemas.openxmlformats.org/officeDocument/2006/relationships/hyperlink" Target="https://github.com/kata-containers/kata-containers/blob/main/ci/README.md" TargetMode="External"/><Relationship Id="rId24" Type="http://schemas.openxmlformats.org/officeDocument/2006/relationships/hyperlink" Target="https://portersrc.github.io/" TargetMode="External"/><Relationship Id="rId23" Type="http://schemas.openxmlformats.org/officeDocument/2006/relationships/hyperlink" Target="https://docs.prow.k8s.io/docs/getting-started-deploy/"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kubernetes.io/docs/tutorials/kubernetes-basics/create-cluster/cluster-intro/" TargetMode="External"/><Relationship Id="rId4" Type="http://schemas.openxmlformats.org/officeDocument/2006/relationships/hyperlink" Target="https://kubernetes.io/" TargetMode="External"/><Relationship Id="rId9" Type="http://schemas.openxmlformats.org/officeDocument/2006/relationships/hyperlink" Target="https://github.com/kata-containers/kata-containers" TargetMode="External"/><Relationship Id="rId25" Type="http://schemas.openxmlformats.org/officeDocument/2006/relationships/hyperlink" Target="https://portersrc.github.io/" TargetMode="External"/><Relationship Id="rId5" Type="http://schemas.openxmlformats.org/officeDocument/2006/relationships/hyperlink" Target="https://kubernetes.io/" TargetMode="External"/><Relationship Id="rId6" Type="http://schemas.openxmlformats.org/officeDocument/2006/relationships/hyperlink" Target="https://katacontainers.io/learn/" TargetMode="External"/><Relationship Id="rId7" Type="http://schemas.openxmlformats.org/officeDocument/2006/relationships/hyperlink" Target="https://katacontainers.io/learn/" TargetMode="External"/><Relationship Id="rId8" Type="http://schemas.openxmlformats.org/officeDocument/2006/relationships/hyperlink" Target="https://github.com/kata-containers/kata-containers" TargetMode="External"/><Relationship Id="rId11" Type="http://schemas.openxmlformats.org/officeDocument/2006/relationships/hyperlink" Target="https://github.com/kata-containers/kata-containers/tree/main/docs/install" TargetMode="External"/><Relationship Id="rId10" Type="http://schemas.openxmlformats.org/officeDocument/2006/relationships/hyperlink" Target="https://github.com/kata-containers/kata-containers/tree/main/docs/install" TargetMode="External"/><Relationship Id="rId13" Type="http://schemas.openxmlformats.org/officeDocument/2006/relationships/hyperlink" Target="https://github.com/kata-containers/community" TargetMode="External"/><Relationship Id="rId12" Type="http://schemas.openxmlformats.org/officeDocument/2006/relationships/hyperlink" Target="https://github.com/kata-containers/community" TargetMode="External"/><Relationship Id="rId15" Type="http://schemas.openxmlformats.org/officeDocument/2006/relationships/hyperlink" Target="https://github.com/kata-containers/kata-containers/tree/main/docs/design/architecture" TargetMode="External"/><Relationship Id="rId14" Type="http://schemas.openxmlformats.org/officeDocument/2006/relationships/hyperlink" Target="https://github.com/kata-containers/kata-containers/tree/main/docs/design/architecture" TargetMode="External"/><Relationship Id="rId17" Type="http://schemas.openxmlformats.org/officeDocument/2006/relationships/hyperlink" Target="https://github.com/kata-containers/kata-containers/tree/main/docs/design/architecture_3.0" TargetMode="External"/><Relationship Id="rId16" Type="http://schemas.openxmlformats.org/officeDocument/2006/relationships/hyperlink" Target="https://github.com/kata-containers/kata-containers/tree/main/docs/design/architecture_3.0" TargetMode="External"/><Relationship Id="rId19" Type="http://schemas.openxmlformats.org/officeDocument/2006/relationships/hyperlink" Target="https://github.com/kata-containers/community/blob/main/CONTRIBUTING.md" TargetMode="External"/><Relationship Id="rId18" Type="http://schemas.openxmlformats.org/officeDocument/2006/relationships/hyperlink" Target="https://github.com/kata-containers/community/blob/main/CONTRIBUTING.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832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Improving CI/CD for </a:t>
            </a:r>
            <a:endParaRPr/>
          </a:p>
          <a:p>
            <a:pPr indent="0" lvl="0" marL="0" rtl="0" algn="l">
              <a:spcBef>
                <a:spcPts val="0"/>
              </a:spcBef>
              <a:spcAft>
                <a:spcPts val="0"/>
              </a:spcAft>
              <a:buNone/>
            </a:pPr>
            <a:r>
              <a:rPr lang="en"/>
              <a:t>Kata Containers</a:t>
            </a:r>
            <a:endParaRPr/>
          </a:p>
        </p:txBody>
      </p:sp>
      <p:sp>
        <p:nvSpPr>
          <p:cNvPr id="278" name="Google Shape;278;p13"/>
          <p:cNvSpPr txBox="1"/>
          <p:nvPr>
            <p:ph idx="1" type="subTitle"/>
          </p:nvPr>
        </p:nvSpPr>
        <p:spPr>
          <a:xfrm>
            <a:off x="824000" y="3182550"/>
            <a:ext cx="7534200" cy="14361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 sz="1790"/>
              <a:t>Students: </a:t>
            </a:r>
            <a:r>
              <a:rPr lang="en" sz="1790"/>
              <a:t>Anna Finn, James Knee, Chris Krenz, Alicja Mahr, Xiteng Yao</a:t>
            </a:r>
            <a:endParaRPr sz="1790"/>
          </a:p>
          <a:p>
            <a:pPr indent="0" lvl="0" marL="0" rtl="0" algn="l">
              <a:lnSpc>
                <a:spcPct val="80000"/>
              </a:lnSpc>
              <a:spcBef>
                <a:spcPts val="0"/>
              </a:spcBef>
              <a:spcAft>
                <a:spcPts val="0"/>
              </a:spcAft>
              <a:buSzPts val="1018"/>
              <a:buNone/>
            </a:pPr>
            <a:r>
              <a:t/>
            </a:r>
            <a:endParaRPr sz="1790"/>
          </a:p>
          <a:p>
            <a:pPr indent="0" lvl="0" marL="0" rtl="0" algn="l">
              <a:lnSpc>
                <a:spcPct val="80000"/>
              </a:lnSpc>
              <a:spcBef>
                <a:spcPts val="0"/>
              </a:spcBef>
              <a:spcAft>
                <a:spcPts val="0"/>
              </a:spcAft>
              <a:buSzPts val="1018"/>
              <a:buNone/>
            </a:pPr>
            <a:r>
              <a:rPr lang="en" sz="1790"/>
              <a:t>Mentors: Aurelien Bombo, Archana Choudhary, Saul Paredes</a:t>
            </a:r>
            <a:endParaRPr sz="179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a:t>
            </a:r>
            <a:endParaRPr/>
          </a:p>
        </p:txBody>
      </p:sp>
      <p:sp>
        <p:nvSpPr>
          <p:cNvPr id="370" name="Google Shape;370;p22"/>
          <p:cNvSpPr txBox="1"/>
          <p:nvPr>
            <p:ph idx="1" type="body"/>
          </p:nvPr>
        </p:nvSpPr>
        <p:spPr>
          <a:xfrm>
            <a:off x="493775" y="1600200"/>
            <a:ext cx="7791900" cy="3297300"/>
          </a:xfrm>
          <a:prstGeom prst="rect">
            <a:avLst/>
          </a:prstGeom>
        </p:spPr>
        <p:txBody>
          <a:bodyPr anchorCtr="0" anchor="t" bIns="91425" lIns="91425" spcFirstLastPara="1" rIns="91425" wrap="square" tIns="91425">
            <a:normAutofit lnSpcReduction="10000"/>
          </a:bodyPr>
          <a:lstStyle/>
          <a:p>
            <a:pPr indent="-330200" lvl="0" marL="457200" rtl="0" algn="l">
              <a:lnSpc>
                <a:spcPct val="200000"/>
              </a:lnSpc>
              <a:spcBef>
                <a:spcPts val="0"/>
              </a:spcBef>
              <a:spcAft>
                <a:spcPts val="0"/>
              </a:spcAft>
              <a:buSzPts val="1600"/>
              <a:buChar char="●"/>
            </a:pPr>
            <a:r>
              <a:rPr lang="en" sz="1600"/>
              <a:t>Currently, the Dashboard: </a:t>
            </a:r>
            <a:endParaRPr sz="1600"/>
          </a:p>
          <a:p>
            <a:pPr indent="-330200" lvl="1" marL="914400" rtl="0" algn="l">
              <a:lnSpc>
                <a:spcPct val="200000"/>
              </a:lnSpc>
              <a:spcBef>
                <a:spcPts val="0"/>
              </a:spcBef>
              <a:spcAft>
                <a:spcPts val="0"/>
              </a:spcAft>
              <a:buSzPts val="1600"/>
              <a:buChar char="○"/>
            </a:pPr>
            <a:r>
              <a:rPr lang="en" sz="1600"/>
              <a:t>Summary of all jobs are displayed</a:t>
            </a:r>
            <a:endParaRPr sz="1600"/>
          </a:p>
          <a:p>
            <a:pPr indent="-330200" lvl="2" marL="1371600" rtl="0" algn="l">
              <a:lnSpc>
                <a:spcPct val="200000"/>
              </a:lnSpc>
              <a:spcBef>
                <a:spcPts val="0"/>
              </a:spcBef>
              <a:spcAft>
                <a:spcPts val="0"/>
              </a:spcAft>
              <a:buSzPts val="1600"/>
              <a:buChar char="■"/>
            </a:pPr>
            <a:r>
              <a:rPr lang="en" sz="1600"/>
              <a:t>Content Delivery Network (CDN) Datatable</a:t>
            </a:r>
            <a:endParaRPr sz="1600"/>
          </a:p>
          <a:p>
            <a:pPr indent="-330200" lvl="1" marL="914400" rtl="0" algn="l">
              <a:lnSpc>
                <a:spcPct val="200000"/>
              </a:lnSpc>
              <a:spcBef>
                <a:spcPts val="0"/>
              </a:spcBef>
              <a:spcAft>
                <a:spcPts val="0"/>
              </a:spcAft>
              <a:buSzPts val="1600"/>
              <a:buChar char="○"/>
            </a:pPr>
            <a:r>
              <a:rPr lang="en" sz="1600"/>
              <a:t>Runs on a GitHub IO page (code hosted on GitHub)</a:t>
            </a:r>
            <a:endParaRPr sz="1600"/>
          </a:p>
          <a:p>
            <a:pPr indent="-330200" lvl="1" marL="914400" rtl="0" algn="l">
              <a:lnSpc>
                <a:spcPct val="200000"/>
              </a:lnSpc>
              <a:spcBef>
                <a:spcPts val="0"/>
              </a:spcBef>
              <a:spcAft>
                <a:spcPts val="0"/>
              </a:spcAft>
              <a:buSzPts val="1600"/>
              <a:buChar char="○"/>
            </a:pPr>
            <a:r>
              <a:rPr lang="en" sz="1600"/>
              <a:t>Dynamic page </a:t>
            </a:r>
            <a:r>
              <a:rPr lang="en" sz="1600"/>
              <a:t>with</a:t>
            </a:r>
            <a:r>
              <a:rPr lang="en" sz="1600"/>
              <a:t> HTML and JS</a:t>
            </a:r>
            <a:endParaRPr sz="1600"/>
          </a:p>
          <a:p>
            <a:pPr indent="-330200" lvl="2" marL="1371600" rtl="0" algn="l">
              <a:lnSpc>
                <a:spcPct val="200000"/>
              </a:lnSpc>
              <a:spcBef>
                <a:spcPts val="0"/>
              </a:spcBef>
              <a:spcAft>
                <a:spcPts val="0"/>
              </a:spcAft>
              <a:buSzPts val="1600"/>
              <a:buChar char="■"/>
            </a:pPr>
            <a:r>
              <a:rPr lang="en" sz="1600"/>
              <a:t>Fetches test data from Github</a:t>
            </a:r>
            <a:endParaRPr sz="1600"/>
          </a:p>
          <a:p>
            <a:pPr indent="-330200" lvl="2" marL="1371600" rtl="0" algn="l">
              <a:lnSpc>
                <a:spcPct val="200000"/>
              </a:lnSpc>
              <a:spcBef>
                <a:spcPts val="0"/>
              </a:spcBef>
              <a:spcAft>
                <a:spcPts val="0"/>
              </a:spcAft>
              <a:buSzPts val="1600"/>
              <a:buChar char="■"/>
            </a:pPr>
            <a:r>
              <a:rPr lang="en" sz="1600"/>
              <a:t>Updates nightly</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6" name="Google Shape;376;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7" name="Google Shape;377;p23"/>
          <p:cNvPicPr preferRelativeResize="0"/>
          <p:nvPr/>
        </p:nvPicPr>
        <p:blipFill>
          <a:blip r:embed="rId3">
            <a:alphaModFix/>
          </a:blip>
          <a:stretch>
            <a:fillRect/>
          </a:stretch>
        </p:blipFill>
        <p:spPr>
          <a:xfrm>
            <a:off x="304800" y="500550"/>
            <a:ext cx="8426448" cy="4379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3" name="Google Shape;383;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4" name="Google Shape;384;p24"/>
          <p:cNvPicPr preferRelativeResize="0"/>
          <p:nvPr/>
        </p:nvPicPr>
        <p:blipFill>
          <a:blip r:embed="rId3">
            <a:alphaModFix/>
          </a:blip>
          <a:stretch>
            <a:fillRect/>
          </a:stretch>
        </p:blipFill>
        <p:spPr>
          <a:xfrm>
            <a:off x="0" y="494435"/>
            <a:ext cx="9143999" cy="41546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390" name="Google Shape;390;p25"/>
          <p:cNvSpPr txBox="1"/>
          <p:nvPr>
            <p:ph idx="1" type="body"/>
          </p:nvPr>
        </p:nvSpPr>
        <p:spPr>
          <a:xfrm>
            <a:off x="533450" y="1848900"/>
            <a:ext cx="7030500" cy="3294600"/>
          </a:xfrm>
          <a:prstGeom prst="rect">
            <a:avLst/>
          </a:prstGeom>
        </p:spPr>
        <p:txBody>
          <a:bodyPr anchorCtr="0" anchor="t" bIns="91425" lIns="91425" spcFirstLastPara="1" rIns="91425" wrap="square" tIns="91425">
            <a:normAutofit/>
          </a:bodyPr>
          <a:lstStyle/>
          <a:p>
            <a:pPr indent="-330200" lvl="0" marL="457200" marR="0" rtl="0" algn="l">
              <a:lnSpc>
                <a:spcPct val="200000"/>
              </a:lnSpc>
              <a:spcBef>
                <a:spcPts val="0"/>
              </a:spcBef>
              <a:spcAft>
                <a:spcPts val="0"/>
              </a:spcAft>
              <a:buSzPts val="1600"/>
              <a:buChar char="●"/>
            </a:pPr>
            <a:r>
              <a:rPr lang="en" sz="1600"/>
              <a:t>Further develop the CI Dashboard</a:t>
            </a:r>
            <a:endParaRPr sz="1600"/>
          </a:p>
          <a:p>
            <a:pPr indent="-330200" lvl="1" marL="914400" marR="0" rtl="0" algn="l">
              <a:lnSpc>
                <a:spcPct val="200000"/>
              </a:lnSpc>
              <a:spcBef>
                <a:spcPts val="0"/>
              </a:spcBef>
              <a:spcAft>
                <a:spcPts val="0"/>
              </a:spcAft>
              <a:buSzPts val="1600"/>
              <a:buChar char="○"/>
            </a:pPr>
            <a:r>
              <a:rPr lang="en" sz="1600"/>
              <a:t>Add new filtering options</a:t>
            </a:r>
            <a:endParaRPr sz="1600"/>
          </a:p>
          <a:p>
            <a:pPr indent="-330200" lvl="1" marL="914400" rtl="0" algn="l">
              <a:lnSpc>
                <a:spcPct val="200000"/>
              </a:lnSpc>
              <a:spcBef>
                <a:spcPts val="0"/>
              </a:spcBef>
              <a:spcAft>
                <a:spcPts val="0"/>
              </a:spcAft>
              <a:buSzPts val="1600"/>
              <a:buChar char="○"/>
            </a:pPr>
            <a:r>
              <a:rPr lang="en" sz="1600"/>
              <a:t>Test results indexed by PR/nightly run</a:t>
            </a:r>
            <a:endParaRPr sz="1600"/>
          </a:p>
          <a:p>
            <a:pPr indent="-330200" lvl="1" marL="914400" marR="0" rtl="0" algn="l">
              <a:lnSpc>
                <a:spcPct val="200000"/>
              </a:lnSpc>
              <a:spcBef>
                <a:spcPts val="0"/>
              </a:spcBef>
              <a:spcAft>
                <a:spcPts val="0"/>
              </a:spcAft>
              <a:buSzPts val="1600"/>
              <a:buChar char="○"/>
            </a:pPr>
            <a:r>
              <a:rPr lang="en" sz="1600"/>
              <a:t>Implement Tree View</a:t>
            </a:r>
            <a:endParaRPr sz="1600"/>
          </a:p>
          <a:p>
            <a:pPr indent="-330200" lvl="2" marL="1371600" marR="0" rtl="0" algn="l">
              <a:lnSpc>
                <a:spcPct val="200000"/>
              </a:lnSpc>
              <a:spcBef>
                <a:spcPts val="0"/>
              </a:spcBef>
              <a:spcAft>
                <a:spcPts val="0"/>
              </a:spcAft>
              <a:buSzPts val="1600"/>
              <a:buChar char="■"/>
            </a:pPr>
            <a:r>
              <a:rPr lang="en" sz="1600"/>
              <a:t>Implement collapse/expand all</a:t>
            </a:r>
            <a:endParaRPr sz="1600"/>
          </a:p>
          <a:p>
            <a:pPr indent="-330200" lvl="2" marL="1371600" marR="0" rtl="0" algn="l">
              <a:lnSpc>
                <a:spcPct val="200000"/>
              </a:lnSpc>
              <a:spcBef>
                <a:spcPts val="0"/>
              </a:spcBef>
              <a:spcAft>
                <a:spcPts val="0"/>
              </a:spcAft>
              <a:buSzPts val="1600"/>
              <a:buChar char="■"/>
            </a:pPr>
            <a:r>
              <a:rPr lang="en" sz="1600"/>
              <a:t>Revamp to use Node/React</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Roadblocks</a:t>
            </a:r>
            <a:endParaRPr/>
          </a:p>
        </p:txBody>
      </p:sp>
      <p:sp>
        <p:nvSpPr>
          <p:cNvPr id="396" name="Google Shape;396;p26"/>
          <p:cNvSpPr txBox="1"/>
          <p:nvPr>
            <p:ph idx="1" type="body"/>
          </p:nvPr>
        </p:nvSpPr>
        <p:spPr>
          <a:xfrm>
            <a:off x="493776" y="1600200"/>
            <a:ext cx="7030500" cy="2541600"/>
          </a:xfrm>
          <a:prstGeom prst="rect">
            <a:avLst/>
          </a:prstGeom>
        </p:spPr>
        <p:txBody>
          <a:bodyPr anchorCtr="0" anchor="t" bIns="91425" lIns="91425" spcFirstLastPara="1" rIns="91425" wrap="square" tIns="91425">
            <a:noAutofit/>
          </a:bodyPr>
          <a:lstStyle/>
          <a:p>
            <a:pPr indent="-332740" lvl="0" marL="457200" marR="0" rtl="0" algn="l">
              <a:lnSpc>
                <a:spcPct val="250000"/>
              </a:lnSpc>
              <a:spcBef>
                <a:spcPts val="0"/>
              </a:spcBef>
              <a:spcAft>
                <a:spcPts val="0"/>
              </a:spcAft>
              <a:buSzPts val="1640"/>
              <a:buChar char="●"/>
            </a:pPr>
            <a:r>
              <a:rPr lang="en" sz="1640"/>
              <a:t>GitHub Pages (Static Page Hosting)</a:t>
            </a:r>
            <a:endParaRPr sz="1640"/>
          </a:p>
          <a:p>
            <a:pPr indent="-332740" lvl="0" marL="457200" marR="0" rtl="0" algn="l">
              <a:lnSpc>
                <a:spcPct val="250000"/>
              </a:lnSpc>
              <a:spcBef>
                <a:spcPts val="0"/>
              </a:spcBef>
              <a:spcAft>
                <a:spcPts val="0"/>
              </a:spcAft>
              <a:buSzPts val="1640"/>
              <a:buChar char="●"/>
            </a:pPr>
            <a:r>
              <a:rPr lang="en" sz="1640"/>
              <a:t>DataTables library lacks support for tree view</a:t>
            </a:r>
            <a:endParaRPr sz="1640"/>
          </a:p>
          <a:p>
            <a:pPr indent="-332740" lvl="0" marL="457200" marR="0" rtl="0" algn="l">
              <a:lnSpc>
                <a:spcPct val="250000"/>
              </a:lnSpc>
              <a:spcBef>
                <a:spcPts val="0"/>
              </a:spcBef>
              <a:spcAft>
                <a:spcPts val="0"/>
              </a:spcAft>
              <a:buSzPts val="1640"/>
              <a:buChar char="●"/>
            </a:pPr>
            <a:r>
              <a:rPr lang="en" sz="1640"/>
              <a:t>Pure HTML/JS + jQuery</a:t>
            </a:r>
            <a:endParaRPr sz="1640"/>
          </a:p>
          <a:p>
            <a:pPr indent="-332740" lvl="0" marL="457200" marR="0" rtl="0" algn="l">
              <a:lnSpc>
                <a:spcPct val="250000"/>
              </a:lnSpc>
              <a:spcBef>
                <a:spcPts val="0"/>
              </a:spcBef>
              <a:spcAft>
                <a:spcPts val="0"/>
              </a:spcAft>
              <a:buSzPts val="1640"/>
              <a:buChar char="●"/>
            </a:pPr>
            <a:r>
              <a:rPr lang="en" sz="1640"/>
              <a:t>General Clarification</a:t>
            </a:r>
            <a:endParaRPr sz="164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Stretch Goals</a:t>
            </a:r>
            <a:endParaRPr/>
          </a:p>
        </p:txBody>
      </p:sp>
      <p:sp>
        <p:nvSpPr>
          <p:cNvPr id="402" name="Google Shape;402;p27"/>
          <p:cNvSpPr txBox="1"/>
          <p:nvPr>
            <p:ph idx="1" type="body"/>
          </p:nvPr>
        </p:nvSpPr>
        <p:spPr>
          <a:xfrm>
            <a:off x="493775" y="1597875"/>
            <a:ext cx="7030500" cy="3336600"/>
          </a:xfrm>
          <a:prstGeom prst="rect">
            <a:avLst/>
          </a:prstGeom>
        </p:spPr>
        <p:txBody>
          <a:bodyPr anchorCtr="0" anchor="t" bIns="91425" lIns="91425" spcFirstLastPara="1" rIns="91425" wrap="square" tIns="91425">
            <a:normAutofit/>
          </a:bodyPr>
          <a:lstStyle/>
          <a:p>
            <a:pPr indent="-330200" lvl="0" marL="457200" marR="0" rtl="0" algn="l">
              <a:lnSpc>
                <a:spcPct val="200000"/>
              </a:lnSpc>
              <a:spcBef>
                <a:spcPts val="0"/>
              </a:spcBef>
              <a:spcAft>
                <a:spcPts val="0"/>
              </a:spcAft>
              <a:buSzPts val="1600"/>
              <a:buChar char="●"/>
            </a:pPr>
            <a:r>
              <a:rPr lang="en" sz="1600"/>
              <a:t>GitHub Bot</a:t>
            </a:r>
            <a:endParaRPr sz="1600"/>
          </a:p>
          <a:p>
            <a:pPr indent="-330200" lvl="1" marL="914400" marR="0" rtl="0" algn="l">
              <a:lnSpc>
                <a:spcPct val="200000"/>
              </a:lnSpc>
              <a:spcBef>
                <a:spcPts val="0"/>
              </a:spcBef>
              <a:spcAft>
                <a:spcPts val="0"/>
              </a:spcAft>
              <a:buSzPts val="1600"/>
              <a:buChar char="○"/>
            </a:pPr>
            <a:r>
              <a:rPr lang="en" sz="1600"/>
              <a:t>Prow: Kubernetes-based CI/CD system with GitHub automations</a:t>
            </a:r>
            <a:endParaRPr sz="1600"/>
          </a:p>
          <a:p>
            <a:pPr indent="-330200" lvl="1" marL="914400" marR="0" rtl="0" algn="l">
              <a:lnSpc>
                <a:spcPct val="200000"/>
              </a:lnSpc>
              <a:spcBef>
                <a:spcPts val="0"/>
              </a:spcBef>
              <a:spcAft>
                <a:spcPts val="0"/>
              </a:spcAft>
              <a:buSzPts val="1600"/>
              <a:buChar char="○"/>
            </a:pPr>
            <a:r>
              <a:rPr lang="en" sz="1600"/>
              <a:t>Hosting: Azure Kubernetes Service, MOC</a:t>
            </a:r>
            <a:endParaRPr sz="1600"/>
          </a:p>
          <a:p>
            <a:pPr indent="-330200" lvl="1" marL="914400" marR="0" rtl="0" algn="l">
              <a:lnSpc>
                <a:spcPct val="200000"/>
              </a:lnSpc>
              <a:spcBef>
                <a:spcPts val="0"/>
              </a:spcBef>
              <a:spcAft>
                <a:spcPts val="0"/>
              </a:spcAft>
              <a:buSzPts val="1600"/>
              <a:buChar char="○"/>
            </a:pPr>
            <a:r>
              <a:rPr lang="en" sz="1600"/>
              <a:t>GitHub commands via comments</a:t>
            </a:r>
            <a:endParaRPr sz="1600"/>
          </a:p>
          <a:p>
            <a:pPr indent="-330200" lvl="2" marL="1371600" marR="0" rtl="0" algn="l">
              <a:lnSpc>
                <a:spcPct val="200000"/>
              </a:lnSpc>
              <a:spcBef>
                <a:spcPts val="0"/>
              </a:spcBef>
              <a:spcAft>
                <a:spcPts val="0"/>
              </a:spcAft>
              <a:buSzPts val="1600"/>
              <a:buChar char="■"/>
            </a:pPr>
            <a:r>
              <a:rPr lang="en" sz="1600"/>
              <a:t>Auto add/remove PR labels</a:t>
            </a:r>
            <a:endParaRPr sz="1600"/>
          </a:p>
          <a:p>
            <a:pPr indent="-330200" lvl="2" marL="1371600" marR="0" rtl="0" algn="l">
              <a:lnSpc>
                <a:spcPct val="200000"/>
              </a:lnSpc>
              <a:spcBef>
                <a:spcPts val="0"/>
              </a:spcBef>
              <a:spcAft>
                <a:spcPts val="0"/>
              </a:spcAft>
              <a:buSzPts val="1600"/>
              <a:buChar char="■"/>
            </a:pPr>
            <a:r>
              <a:rPr lang="en" sz="1600"/>
              <a:t>Trigger tests based on labels</a:t>
            </a:r>
            <a:endParaRPr sz="1600"/>
          </a:p>
        </p:txBody>
      </p:sp>
      <p:pic>
        <p:nvPicPr>
          <p:cNvPr id="403" name="Google Shape;403;p27"/>
          <p:cNvPicPr preferRelativeResize="0"/>
          <p:nvPr/>
        </p:nvPicPr>
        <p:blipFill>
          <a:blip r:embed="rId3">
            <a:alphaModFix/>
          </a:blip>
          <a:stretch>
            <a:fillRect/>
          </a:stretch>
        </p:blipFill>
        <p:spPr>
          <a:xfrm>
            <a:off x="5038200" y="3084575"/>
            <a:ext cx="3722700" cy="124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Prow</a:t>
            </a:r>
            <a:endParaRPr/>
          </a:p>
        </p:txBody>
      </p:sp>
      <p:pic>
        <p:nvPicPr>
          <p:cNvPr id="409" name="Google Shape;409;p28"/>
          <p:cNvPicPr preferRelativeResize="0"/>
          <p:nvPr/>
        </p:nvPicPr>
        <p:blipFill>
          <a:blip r:embed="rId3">
            <a:alphaModFix/>
          </a:blip>
          <a:stretch>
            <a:fillRect/>
          </a:stretch>
        </p:blipFill>
        <p:spPr>
          <a:xfrm>
            <a:off x="5065490" y="0"/>
            <a:ext cx="4078520" cy="5143499"/>
          </a:xfrm>
          <a:prstGeom prst="rect">
            <a:avLst/>
          </a:prstGeom>
          <a:noFill/>
          <a:ln>
            <a:noFill/>
          </a:ln>
        </p:spPr>
      </p:pic>
      <p:sp>
        <p:nvSpPr>
          <p:cNvPr id="410" name="Google Shape;410;p28"/>
          <p:cNvSpPr txBox="1"/>
          <p:nvPr>
            <p:ph idx="1" type="body"/>
          </p:nvPr>
        </p:nvSpPr>
        <p:spPr>
          <a:xfrm>
            <a:off x="493775" y="1597875"/>
            <a:ext cx="7030500" cy="3336600"/>
          </a:xfrm>
          <a:prstGeom prst="rect">
            <a:avLst/>
          </a:prstGeom>
        </p:spPr>
        <p:txBody>
          <a:bodyPr anchorCtr="0" anchor="t" bIns="91425" lIns="91425" spcFirstLastPara="1" rIns="91425" wrap="square" tIns="91425">
            <a:normAutofit/>
          </a:bodyPr>
          <a:lstStyle/>
          <a:p>
            <a:pPr indent="-330200" lvl="0" marL="457200" marR="0" rtl="0" algn="l">
              <a:lnSpc>
                <a:spcPct val="200000"/>
              </a:lnSpc>
              <a:spcBef>
                <a:spcPts val="0"/>
              </a:spcBef>
              <a:spcAft>
                <a:spcPts val="0"/>
              </a:spcAft>
              <a:buSzPts val="1600"/>
              <a:buChar char="●"/>
            </a:pPr>
            <a:r>
              <a:rPr lang="en" sz="1600"/>
              <a:t>Kubernetes-based CI/CD</a:t>
            </a:r>
            <a:endParaRPr sz="1600"/>
          </a:p>
          <a:p>
            <a:pPr indent="-330200" lvl="0" marL="457200" marR="0" rtl="0" algn="l">
              <a:lnSpc>
                <a:spcPct val="200000"/>
              </a:lnSpc>
              <a:spcBef>
                <a:spcPts val="0"/>
              </a:spcBef>
              <a:spcAft>
                <a:spcPts val="0"/>
              </a:spcAft>
              <a:buSzPts val="1600"/>
              <a:buChar char="●"/>
            </a:pPr>
            <a:r>
              <a:rPr lang="en" sz="1600"/>
              <a:t>Allows use of GitHub automations</a:t>
            </a:r>
            <a:endParaRPr sz="1600"/>
          </a:p>
          <a:p>
            <a:pPr indent="-330200" lvl="1" marL="914400" marR="0" rtl="0" algn="l">
              <a:lnSpc>
                <a:spcPct val="200000"/>
              </a:lnSpc>
              <a:spcBef>
                <a:spcPts val="0"/>
              </a:spcBef>
              <a:spcAft>
                <a:spcPts val="0"/>
              </a:spcAft>
              <a:buSzPts val="1600"/>
              <a:buChar char="○"/>
            </a:pPr>
            <a:r>
              <a:rPr lang="en" sz="1600"/>
              <a:t>policy enforcement</a:t>
            </a:r>
            <a:endParaRPr sz="1600"/>
          </a:p>
          <a:p>
            <a:pPr indent="-330200" lvl="1" marL="914400" marR="0" rtl="0" algn="l">
              <a:lnSpc>
                <a:spcPct val="200000"/>
              </a:lnSpc>
              <a:spcBef>
                <a:spcPts val="0"/>
              </a:spcBef>
              <a:spcAft>
                <a:spcPts val="0"/>
              </a:spcAft>
              <a:buSzPts val="1600"/>
              <a:buChar char="○"/>
            </a:pPr>
            <a:r>
              <a:rPr lang="en" sz="1600"/>
              <a:t>chat-ops via /foo style commands</a:t>
            </a:r>
            <a:endParaRPr sz="1600"/>
          </a:p>
          <a:p>
            <a:pPr indent="-330200" lvl="1" marL="914400" marR="0" rtl="0" algn="l">
              <a:lnSpc>
                <a:spcPct val="200000"/>
              </a:lnSpc>
              <a:spcBef>
                <a:spcPts val="0"/>
              </a:spcBef>
              <a:spcAft>
                <a:spcPts val="0"/>
              </a:spcAft>
              <a:buSzPts val="1600"/>
              <a:buChar char="○"/>
            </a:pPr>
            <a:r>
              <a:rPr lang="en" sz="1600"/>
              <a:t>automatic PR merging</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Sprints</a:t>
            </a:r>
            <a:endParaRPr/>
          </a:p>
        </p:txBody>
      </p:sp>
      <p:sp>
        <p:nvSpPr>
          <p:cNvPr id="416" name="Google Shape;416;p29"/>
          <p:cNvSpPr txBox="1"/>
          <p:nvPr>
            <p:ph idx="1" type="body"/>
          </p:nvPr>
        </p:nvSpPr>
        <p:spPr>
          <a:xfrm>
            <a:off x="493775" y="1600200"/>
            <a:ext cx="8078700" cy="2541600"/>
          </a:xfrm>
          <a:prstGeom prst="rect">
            <a:avLst/>
          </a:prstGeom>
        </p:spPr>
        <p:txBody>
          <a:bodyPr anchorCtr="0" anchor="t" bIns="91425" lIns="91425" spcFirstLastPara="1" rIns="91425" wrap="square" tIns="91425">
            <a:noAutofit/>
          </a:bodyPr>
          <a:lstStyle/>
          <a:p>
            <a:pPr indent="-323850" lvl="0" marL="457200" marR="0" rtl="0" algn="l">
              <a:lnSpc>
                <a:spcPct val="200000"/>
              </a:lnSpc>
              <a:spcBef>
                <a:spcPts val="0"/>
              </a:spcBef>
              <a:spcAft>
                <a:spcPts val="0"/>
              </a:spcAft>
              <a:buSzPts val="1500"/>
              <a:buChar char="●"/>
            </a:pPr>
            <a:r>
              <a:rPr b="1" lang="en" sz="1500"/>
              <a:t>Sprint 2:</a:t>
            </a:r>
            <a:r>
              <a:rPr lang="en" sz="1500"/>
              <a:t> Substantive improvements to existing CI Dashboard (visualizations and health checks) and research into a GitHub Bot implementation</a:t>
            </a:r>
            <a:endParaRPr sz="1500"/>
          </a:p>
          <a:p>
            <a:pPr indent="-323850" lvl="0" marL="457200" marR="0" rtl="0" algn="l">
              <a:lnSpc>
                <a:spcPct val="200000"/>
              </a:lnSpc>
              <a:spcBef>
                <a:spcPts val="0"/>
              </a:spcBef>
              <a:spcAft>
                <a:spcPts val="0"/>
              </a:spcAft>
              <a:buSzPts val="1500"/>
              <a:buChar char="●"/>
            </a:pPr>
            <a:r>
              <a:rPr b="1" lang="en" sz="1500"/>
              <a:t>Sprint 3</a:t>
            </a:r>
            <a:r>
              <a:rPr lang="en" sz="1500"/>
              <a:t>: Creation of placeholder GitHub Bot and further improvements to the Dashboard</a:t>
            </a:r>
            <a:endParaRPr sz="1500"/>
          </a:p>
          <a:p>
            <a:pPr indent="-323850" lvl="0" marL="457200" marR="0" rtl="0" algn="l">
              <a:lnSpc>
                <a:spcPct val="200000"/>
              </a:lnSpc>
              <a:spcBef>
                <a:spcPts val="0"/>
              </a:spcBef>
              <a:spcAft>
                <a:spcPts val="0"/>
              </a:spcAft>
              <a:buSzPts val="1500"/>
              <a:buChar char="●"/>
            </a:pPr>
            <a:r>
              <a:rPr b="1" lang="en" sz="1500"/>
              <a:t>Sprint 4:</a:t>
            </a:r>
            <a:r>
              <a:rPr lang="en" sz="1500"/>
              <a:t> Implement labels for the PRs and, if time permits, implementation of GitHub Bot commands</a:t>
            </a:r>
            <a:endParaRPr sz="1500"/>
          </a:p>
          <a:p>
            <a:pPr indent="-323850" lvl="0" marL="457200" marR="0" rtl="0" algn="l">
              <a:lnSpc>
                <a:spcPct val="200000"/>
              </a:lnSpc>
              <a:spcBef>
                <a:spcPts val="0"/>
              </a:spcBef>
              <a:spcAft>
                <a:spcPts val="0"/>
              </a:spcAft>
              <a:buSzPts val="1500"/>
              <a:buChar char="●"/>
            </a:pPr>
            <a:r>
              <a:rPr b="1" lang="en" sz="1500"/>
              <a:t>Sprint 5:</a:t>
            </a:r>
            <a:r>
              <a:rPr lang="en" sz="1500"/>
              <a:t> Finalize and test features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Burndown Chart</a:t>
            </a:r>
            <a:endParaRPr/>
          </a:p>
        </p:txBody>
      </p:sp>
      <p:pic>
        <p:nvPicPr>
          <p:cNvPr id="422" name="Google Shape;422;p30" title="Chart"/>
          <p:cNvPicPr preferRelativeResize="0"/>
          <p:nvPr/>
        </p:nvPicPr>
        <p:blipFill>
          <a:blip r:embed="rId3">
            <a:alphaModFix/>
          </a:blip>
          <a:stretch>
            <a:fillRect/>
          </a:stretch>
        </p:blipFill>
        <p:spPr>
          <a:xfrm>
            <a:off x="1303800" y="1106575"/>
            <a:ext cx="6529728" cy="4036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1"/>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Q&amp;A</a:t>
            </a:r>
            <a:endParaRPr/>
          </a:p>
        </p:txBody>
      </p:sp>
      <p:sp>
        <p:nvSpPr>
          <p:cNvPr id="428" name="Google Shape;428;p3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Background</a:t>
            </a:r>
            <a:endParaRPr/>
          </a:p>
        </p:txBody>
      </p:sp>
      <p:sp>
        <p:nvSpPr>
          <p:cNvPr id="284" name="Google Shape;284;p14"/>
          <p:cNvSpPr txBox="1"/>
          <p:nvPr>
            <p:ph idx="1" type="body"/>
          </p:nvPr>
        </p:nvSpPr>
        <p:spPr>
          <a:xfrm>
            <a:off x="493775" y="1597875"/>
            <a:ext cx="7030500" cy="35457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Kata containers are developed by an open source community </a:t>
            </a:r>
            <a:endParaRPr sz="1600"/>
          </a:p>
          <a:p>
            <a:pPr indent="-330200" lvl="1" marL="914400" rtl="0" algn="l">
              <a:lnSpc>
                <a:spcPct val="200000"/>
              </a:lnSpc>
              <a:spcBef>
                <a:spcPts val="0"/>
              </a:spcBef>
              <a:spcAft>
                <a:spcPts val="0"/>
              </a:spcAft>
              <a:buSzPts val="1600"/>
              <a:buChar char="○"/>
            </a:pPr>
            <a:r>
              <a:rPr lang="en" sz="1600"/>
              <a:t>Focused on developing a secure container runtime environment</a:t>
            </a:r>
            <a:endParaRPr sz="1600"/>
          </a:p>
          <a:p>
            <a:pPr indent="-330200" lvl="0" marL="457200" rtl="0" algn="l">
              <a:lnSpc>
                <a:spcPct val="200000"/>
              </a:lnSpc>
              <a:spcBef>
                <a:spcPts val="0"/>
              </a:spcBef>
              <a:spcAft>
                <a:spcPts val="0"/>
              </a:spcAft>
              <a:buSzPts val="1600"/>
              <a:buChar char="●"/>
            </a:pPr>
            <a:r>
              <a:rPr lang="en" sz="1600"/>
              <a:t>Lightweight virtual machines that act like containers</a:t>
            </a:r>
            <a:endParaRPr sz="1600"/>
          </a:p>
          <a:p>
            <a:pPr indent="-330200" lvl="1" marL="914400" rtl="0" algn="l">
              <a:lnSpc>
                <a:spcPct val="200000"/>
              </a:lnSpc>
              <a:spcBef>
                <a:spcPts val="0"/>
              </a:spcBef>
              <a:spcAft>
                <a:spcPts val="0"/>
              </a:spcAft>
              <a:buSzPts val="1600"/>
              <a:buChar char="○"/>
            </a:pPr>
            <a:r>
              <a:rPr lang="en" sz="1600"/>
              <a:t>Provide a deeper workload isolation and better security </a:t>
            </a:r>
            <a:endParaRPr sz="1600"/>
          </a:p>
          <a:p>
            <a:pPr indent="-330200" lvl="0" marL="457200" rtl="0" algn="l">
              <a:lnSpc>
                <a:spcPct val="200000"/>
              </a:lnSpc>
              <a:spcBef>
                <a:spcPts val="0"/>
              </a:spcBef>
              <a:spcAft>
                <a:spcPts val="0"/>
              </a:spcAft>
              <a:buSzPts val="1600"/>
              <a:buChar char="●"/>
            </a:pPr>
            <a:r>
              <a:rPr lang="en" sz="1600"/>
              <a:t>Our focuses in this project are:</a:t>
            </a:r>
            <a:endParaRPr sz="1600"/>
          </a:p>
          <a:p>
            <a:pPr indent="-330200" lvl="1" marL="914400" rtl="0" algn="l">
              <a:lnSpc>
                <a:spcPct val="200000"/>
              </a:lnSpc>
              <a:spcBef>
                <a:spcPts val="0"/>
              </a:spcBef>
              <a:spcAft>
                <a:spcPts val="0"/>
              </a:spcAft>
              <a:buSzPts val="1600"/>
              <a:buChar char="○"/>
            </a:pPr>
            <a:r>
              <a:rPr lang="en" sz="1600"/>
              <a:t>Developing a dashboard to view recent tests on the CI pipeline</a:t>
            </a:r>
            <a:endParaRPr sz="1600"/>
          </a:p>
          <a:p>
            <a:pPr indent="-330200" lvl="1" marL="914400" rtl="0" algn="l">
              <a:lnSpc>
                <a:spcPct val="200000"/>
              </a:lnSpc>
              <a:spcBef>
                <a:spcPts val="0"/>
              </a:spcBef>
              <a:spcAft>
                <a:spcPts val="0"/>
              </a:spcAft>
              <a:buSzPts val="1600"/>
              <a:buChar char="○"/>
            </a:pPr>
            <a:r>
              <a:rPr lang="en" sz="1600"/>
              <a:t>GitHub bot to automate Kata Container </a:t>
            </a:r>
            <a:r>
              <a:rPr lang="en" sz="1600"/>
              <a:t>CI tasks</a:t>
            </a:r>
            <a:endParaRPr sz="1600"/>
          </a:p>
          <a:p>
            <a:pPr indent="-330200" lvl="1" marL="914400" rtl="0" algn="l">
              <a:lnSpc>
                <a:spcPct val="200000"/>
              </a:lnSpc>
              <a:spcBef>
                <a:spcPts val="0"/>
              </a:spcBef>
              <a:spcAft>
                <a:spcPts val="0"/>
              </a:spcAft>
              <a:buSzPts val="1600"/>
              <a:buChar char="○"/>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34" name="Google Shape;434;p32"/>
          <p:cNvSpPr txBox="1"/>
          <p:nvPr>
            <p:ph idx="1" type="body"/>
          </p:nvPr>
        </p:nvSpPr>
        <p:spPr>
          <a:xfrm>
            <a:off x="493776" y="1600200"/>
            <a:ext cx="8797500" cy="32676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Kubernetes cluster tutorial: </a:t>
            </a:r>
            <a:r>
              <a:rPr lang="en" sz="1100" u="sng">
                <a:solidFill>
                  <a:schemeClr val="accent5"/>
                </a:solidFill>
                <a:hlinkClick r:id="rId3">
                  <a:extLst>
                    <a:ext uri="{A12FA001-AC4F-418D-AE19-62706E023703}">
                      <ahyp:hlinkClr val="tx"/>
                    </a:ext>
                  </a:extLst>
                </a:hlinkClick>
              </a:rPr>
              <a:t>https://kubernetes.io/docs/tutorials/kubernetes-basics/create-cluster/cluster-intro/</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Kubernetes and containers:</a:t>
            </a:r>
            <a:r>
              <a:rPr lang="en" sz="1100">
                <a:solidFill>
                  <a:srgbClr val="000000"/>
                </a:solidFill>
                <a:uFill>
                  <a:noFill/>
                </a:uFill>
                <a:latin typeface="Arial"/>
                <a:ea typeface="Arial"/>
                <a:cs typeface="Arial"/>
                <a:sym typeface="Arial"/>
                <a:hlinkClick r:id="rId4">
                  <a:extLst>
                    <a:ext uri="{A12FA001-AC4F-418D-AE19-62706E023703}">
                      <ahyp:hlinkClr val="tx"/>
                    </a:ext>
                  </a:extLst>
                </a:hlinkClick>
              </a:rPr>
              <a:t> </a:t>
            </a:r>
            <a:r>
              <a:rPr lang="en" sz="1100" u="sng">
                <a:solidFill>
                  <a:schemeClr val="hlink"/>
                </a:solidFill>
                <a:latin typeface="Arial"/>
                <a:ea typeface="Arial"/>
                <a:cs typeface="Arial"/>
                <a:sym typeface="Arial"/>
                <a:hlinkClick r:id="rId5"/>
              </a:rPr>
              <a:t>https://kubernetes.io/</a:t>
            </a:r>
            <a:endParaRPr sz="1100" u="sng">
              <a:solidFill>
                <a:schemeClr val="hlink"/>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Kata containers:</a:t>
            </a:r>
            <a:r>
              <a:rPr lang="en" sz="1100">
                <a:solidFill>
                  <a:srgbClr val="000000"/>
                </a:solidFill>
                <a:uFill>
                  <a:noFill/>
                </a:uFill>
                <a:latin typeface="Arial"/>
                <a:ea typeface="Arial"/>
                <a:cs typeface="Arial"/>
                <a:sym typeface="Arial"/>
                <a:hlinkClick r:id="rId6">
                  <a:extLst>
                    <a:ext uri="{A12FA001-AC4F-418D-AE19-62706E023703}">
                      <ahyp:hlinkClr val="tx"/>
                    </a:ext>
                  </a:extLst>
                </a:hlinkClick>
              </a:rPr>
              <a:t> </a:t>
            </a:r>
            <a:r>
              <a:rPr lang="en" sz="1100" u="sng">
                <a:solidFill>
                  <a:schemeClr val="hlink"/>
                </a:solidFill>
                <a:latin typeface="Arial"/>
                <a:ea typeface="Arial"/>
                <a:cs typeface="Arial"/>
                <a:sym typeface="Arial"/>
                <a:hlinkClick r:id="rId7"/>
              </a:rPr>
              <a:t>https://katacontainers.io/learn/</a:t>
            </a:r>
            <a:endParaRPr sz="1100" u="sng">
              <a:solidFill>
                <a:schemeClr val="hlink"/>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Kata repo:</a:t>
            </a:r>
            <a:r>
              <a:rPr lang="en" sz="1100">
                <a:solidFill>
                  <a:srgbClr val="000000"/>
                </a:solidFill>
                <a:uFill>
                  <a:noFill/>
                </a:uFill>
                <a:latin typeface="Arial"/>
                <a:ea typeface="Arial"/>
                <a:cs typeface="Arial"/>
                <a:sym typeface="Arial"/>
                <a:hlinkClick r:id="rId8">
                  <a:extLst>
                    <a:ext uri="{A12FA001-AC4F-418D-AE19-62706E023703}">
                      <ahyp:hlinkClr val="tx"/>
                    </a:ext>
                  </a:extLst>
                </a:hlinkClick>
              </a:rPr>
              <a:t> </a:t>
            </a:r>
            <a:r>
              <a:rPr lang="en" sz="1100" u="sng">
                <a:solidFill>
                  <a:schemeClr val="hlink"/>
                </a:solidFill>
                <a:latin typeface="Arial"/>
                <a:ea typeface="Arial"/>
                <a:cs typeface="Arial"/>
                <a:sym typeface="Arial"/>
                <a:hlinkClick r:id="rId9"/>
              </a:rPr>
              <a:t>https://github.com/kata-containers/kata-containers</a:t>
            </a:r>
            <a:endParaRPr sz="1100" u="sng">
              <a:solidFill>
                <a:schemeClr val="hlink"/>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Installation guide:</a:t>
            </a:r>
            <a:r>
              <a:rPr lang="en" sz="1100">
                <a:solidFill>
                  <a:srgbClr val="000000"/>
                </a:solidFill>
                <a:uFill>
                  <a:noFill/>
                </a:uFill>
                <a:latin typeface="Arial"/>
                <a:ea typeface="Arial"/>
                <a:cs typeface="Arial"/>
                <a:sym typeface="Arial"/>
                <a:hlinkClick r:id="rId10">
                  <a:extLst>
                    <a:ext uri="{A12FA001-AC4F-418D-AE19-62706E023703}">
                      <ahyp:hlinkClr val="tx"/>
                    </a:ext>
                  </a:extLst>
                </a:hlinkClick>
              </a:rPr>
              <a:t> </a:t>
            </a:r>
            <a:r>
              <a:rPr lang="en" sz="1100" u="sng">
                <a:solidFill>
                  <a:schemeClr val="hlink"/>
                </a:solidFill>
                <a:latin typeface="Arial"/>
                <a:ea typeface="Arial"/>
                <a:cs typeface="Arial"/>
                <a:sym typeface="Arial"/>
                <a:hlinkClick r:id="rId11"/>
              </a:rPr>
              <a:t>https://github.com/kata-containers/kata-containers/tree/main/docs/install</a:t>
            </a:r>
            <a:endParaRPr sz="1100" u="sng">
              <a:solidFill>
                <a:schemeClr val="hlink"/>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Community info (incl. weekly meeting and Slack channels):</a:t>
            </a:r>
            <a:r>
              <a:rPr lang="en" sz="1100">
                <a:solidFill>
                  <a:srgbClr val="000000"/>
                </a:solidFill>
                <a:uFill>
                  <a:noFill/>
                </a:uFill>
                <a:latin typeface="Arial"/>
                <a:ea typeface="Arial"/>
                <a:cs typeface="Arial"/>
                <a:sym typeface="Arial"/>
                <a:hlinkClick r:id="rId12">
                  <a:extLst>
                    <a:ext uri="{A12FA001-AC4F-418D-AE19-62706E023703}">
                      <ahyp:hlinkClr val="tx"/>
                    </a:ext>
                  </a:extLst>
                </a:hlinkClick>
              </a:rPr>
              <a:t> </a:t>
            </a:r>
            <a:r>
              <a:rPr lang="en" sz="1100" u="sng">
                <a:solidFill>
                  <a:schemeClr val="hlink"/>
                </a:solidFill>
                <a:latin typeface="Arial"/>
                <a:ea typeface="Arial"/>
                <a:cs typeface="Arial"/>
                <a:sym typeface="Arial"/>
                <a:hlinkClick r:id="rId13"/>
              </a:rPr>
              <a:t>https://github.com/kata-containers/community</a:t>
            </a:r>
            <a:endParaRPr sz="1100" u="sng">
              <a:solidFill>
                <a:schemeClr val="hlink"/>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Architecture:</a:t>
            </a:r>
            <a:r>
              <a:rPr lang="en" sz="1100">
                <a:solidFill>
                  <a:srgbClr val="000000"/>
                </a:solidFill>
                <a:uFill>
                  <a:noFill/>
                </a:uFill>
                <a:latin typeface="Arial"/>
                <a:ea typeface="Arial"/>
                <a:cs typeface="Arial"/>
                <a:sym typeface="Arial"/>
                <a:hlinkClick r:id="rId14">
                  <a:extLst>
                    <a:ext uri="{A12FA001-AC4F-418D-AE19-62706E023703}">
                      <ahyp:hlinkClr val="tx"/>
                    </a:ext>
                  </a:extLst>
                </a:hlinkClick>
              </a:rPr>
              <a:t> </a:t>
            </a:r>
            <a:r>
              <a:rPr lang="en" sz="1100" u="sng">
                <a:solidFill>
                  <a:schemeClr val="hlink"/>
                </a:solidFill>
                <a:latin typeface="Arial"/>
                <a:ea typeface="Arial"/>
                <a:cs typeface="Arial"/>
                <a:sym typeface="Arial"/>
                <a:hlinkClick r:id="rId15"/>
              </a:rPr>
              <a:t>https://github.com/kata-containers/kata-containers/tree/main/docs/design/architecture</a:t>
            </a:r>
            <a:endParaRPr sz="1100" u="sng">
              <a:solidFill>
                <a:schemeClr val="hlink"/>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Architecture 3.0:</a:t>
            </a:r>
            <a:r>
              <a:rPr lang="en" sz="1100">
                <a:solidFill>
                  <a:srgbClr val="000000"/>
                </a:solidFill>
                <a:uFill>
                  <a:noFill/>
                </a:uFill>
                <a:latin typeface="Arial"/>
                <a:ea typeface="Arial"/>
                <a:cs typeface="Arial"/>
                <a:sym typeface="Arial"/>
                <a:hlinkClick r:id="rId16">
                  <a:extLst>
                    <a:ext uri="{A12FA001-AC4F-418D-AE19-62706E023703}">
                      <ahyp:hlinkClr val="tx"/>
                    </a:ext>
                  </a:extLst>
                </a:hlinkClick>
              </a:rPr>
              <a:t> </a:t>
            </a:r>
            <a:r>
              <a:rPr lang="en" sz="1100" u="sng">
                <a:solidFill>
                  <a:schemeClr val="hlink"/>
                </a:solidFill>
                <a:latin typeface="Arial"/>
                <a:ea typeface="Arial"/>
                <a:cs typeface="Arial"/>
                <a:sym typeface="Arial"/>
                <a:hlinkClick r:id="rId17"/>
              </a:rPr>
              <a:t>https://github.com/kata-containers/kata-containers/tree/main/docs/design/architecture_3.0</a:t>
            </a:r>
            <a:endParaRPr sz="1100" u="sng">
              <a:solidFill>
                <a:schemeClr val="hlink"/>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Contributing guide:</a:t>
            </a:r>
            <a:r>
              <a:rPr lang="en" sz="1100">
                <a:solidFill>
                  <a:srgbClr val="000000"/>
                </a:solidFill>
                <a:uFill>
                  <a:noFill/>
                </a:uFill>
                <a:latin typeface="Arial"/>
                <a:ea typeface="Arial"/>
                <a:cs typeface="Arial"/>
                <a:sym typeface="Arial"/>
                <a:hlinkClick r:id="rId18">
                  <a:extLst>
                    <a:ext uri="{A12FA001-AC4F-418D-AE19-62706E023703}">
                      <ahyp:hlinkClr val="tx"/>
                    </a:ext>
                  </a:extLst>
                </a:hlinkClick>
              </a:rPr>
              <a:t> </a:t>
            </a:r>
            <a:r>
              <a:rPr lang="en" sz="1100" u="sng">
                <a:solidFill>
                  <a:schemeClr val="hlink"/>
                </a:solidFill>
                <a:latin typeface="Arial"/>
                <a:ea typeface="Arial"/>
                <a:cs typeface="Arial"/>
                <a:sym typeface="Arial"/>
                <a:hlinkClick r:id="rId19"/>
              </a:rPr>
              <a:t>https://github.com/kata-containers/community/blob/main/CONTRIBUTING.md</a:t>
            </a:r>
            <a:endParaRPr sz="1100" u="sng">
              <a:solidFill>
                <a:schemeClr val="hlink"/>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CI guide:</a:t>
            </a:r>
            <a:r>
              <a:rPr lang="en" sz="1100">
                <a:solidFill>
                  <a:srgbClr val="000000"/>
                </a:solidFill>
                <a:uFill>
                  <a:noFill/>
                </a:uFill>
                <a:latin typeface="Arial"/>
                <a:ea typeface="Arial"/>
                <a:cs typeface="Arial"/>
                <a:sym typeface="Arial"/>
                <a:hlinkClick r:id="rId20">
                  <a:extLst>
                    <a:ext uri="{A12FA001-AC4F-418D-AE19-62706E023703}">
                      <ahyp:hlinkClr val="tx"/>
                    </a:ext>
                  </a:extLst>
                </a:hlinkClick>
              </a:rPr>
              <a:t> </a:t>
            </a:r>
            <a:r>
              <a:rPr lang="en" sz="1100" u="sng">
                <a:solidFill>
                  <a:schemeClr val="hlink"/>
                </a:solidFill>
                <a:latin typeface="Arial"/>
                <a:ea typeface="Arial"/>
                <a:cs typeface="Arial"/>
                <a:sym typeface="Arial"/>
                <a:hlinkClick r:id="rId21"/>
              </a:rPr>
              <a:t>https://github.com/kata-containers/kata-containers/blob/main/ci/README.md</a:t>
            </a:r>
            <a:endParaRPr sz="1100" u="sng">
              <a:solidFill>
                <a:schemeClr val="hlink"/>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Prow:</a:t>
            </a:r>
            <a:r>
              <a:rPr lang="en" sz="1100">
                <a:solidFill>
                  <a:srgbClr val="000000"/>
                </a:solidFill>
                <a:uFill>
                  <a:noFill/>
                </a:uFill>
                <a:latin typeface="Arial"/>
                <a:ea typeface="Arial"/>
                <a:cs typeface="Arial"/>
                <a:sym typeface="Arial"/>
                <a:hlinkClick r:id="rId22">
                  <a:extLst>
                    <a:ext uri="{A12FA001-AC4F-418D-AE19-62706E023703}">
                      <ahyp:hlinkClr val="tx"/>
                    </a:ext>
                  </a:extLst>
                </a:hlinkClick>
              </a:rPr>
              <a:t> </a:t>
            </a:r>
            <a:r>
              <a:rPr lang="en" sz="1100" u="sng">
                <a:solidFill>
                  <a:schemeClr val="hlink"/>
                </a:solidFill>
                <a:latin typeface="Arial"/>
                <a:ea typeface="Arial"/>
                <a:cs typeface="Arial"/>
                <a:sym typeface="Arial"/>
                <a:hlinkClick r:id="rId23"/>
              </a:rPr>
              <a:t>https://docs.prow.k8s.io/docs/getting-started-deploy/</a:t>
            </a:r>
            <a:endParaRPr sz="1100" u="sng">
              <a:solidFill>
                <a:schemeClr val="hlink"/>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Porters:</a:t>
            </a:r>
            <a:r>
              <a:rPr lang="en" sz="1100">
                <a:solidFill>
                  <a:srgbClr val="000000"/>
                </a:solidFill>
                <a:uFill>
                  <a:noFill/>
                </a:uFill>
                <a:latin typeface="Arial"/>
                <a:ea typeface="Arial"/>
                <a:cs typeface="Arial"/>
                <a:sym typeface="Arial"/>
                <a:hlinkClick r:id="rId24">
                  <a:extLst>
                    <a:ext uri="{A12FA001-AC4F-418D-AE19-62706E023703}">
                      <ahyp:hlinkClr val="tx"/>
                    </a:ext>
                  </a:extLst>
                </a:hlinkClick>
              </a:rPr>
              <a:t> </a:t>
            </a:r>
            <a:r>
              <a:rPr lang="en" sz="1100" u="sng">
                <a:solidFill>
                  <a:schemeClr val="hlink"/>
                </a:solidFill>
                <a:latin typeface="Arial"/>
                <a:ea typeface="Arial"/>
                <a:cs typeface="Arial"/>
                <a:sym typeface="Arial"/>
                <a:hlinkClick r:id="rId25"/>
              </a:rPr>
              <a:t>https://portersrc.github.io/</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Kata Containers</a:t>
            </a:r>
            <a:endParaRPr/>
          </a:p>
        </p:txBody>
      </p:sp>
      <p:sp>
        <p:nvSpPr>
          <p:cNvPr id="290" name="Google Shape;290;p15"/>
          <p:cNvSpPr txBox="1"/>
          <p:nvPr>
            <p:ph idx="1" type="body"/>
          </p:nvPr>
        </p:nvSpPr>
        <p:spPr>
          <a:xfrm>
            <a:off x="496225" y="1597875"/>
            <a:ext cx="5568900" cy="2542500"/>
          </a:xfrm>
          <a:prstGeom prst="rect">
            <a:avLst/>
          </a:prstGeom>
        </p:spPr>
        <p:txBody>
          <a:bodyPr anchorCtr="0" anchor="t" bIns="91425" lIns="91425" spcFirstLastPara="1" rIns="91425" wrap="square" tIns="91425">
            <a:normAutofit fontScale="92500"/>
          </a:bodyPr>
          <a:lstStyle/>
          <a:p>
            <a:pPr indent="-322580" lvl="0" marL="457200" rtl="0" algn="l">
              <a:lnSpc>
                <a:spcPct val="200000"/>
              </a:lnSpc>
              <a:spcBef>
                <a:spcPts val="0"/>
              </a:spcBef>
              <a:spcAft>
                <a:spcPts val="0"/>
              </a:spcAft>
              <a:buSzPct val="100000"/>
              <a:buChar char="●"/>
            </a:pPr>
            <a:r>
              <a:rPr lang="en" sz="1600"/>
              <a:t>An open-source project that provides l</a:t>
            </a:r>
            <a:r>
              <a:rPr lang="en" sz="1600"/>
              <a:t>ightweight VM for container like experiences</a:t>
            </a:r>
            <a:endParaRPr sz="1600"/>
          </a:p>
          <a:p>
            <a:pPr indent="-322580" lvl="0" marL="457200" rtl="0" algn="l">
              <a:lnSpc>
                <a:spcPct val="200000"/>
              </a:lnSpc>
              <a:spcBef>
                <a:spcPts val="0"/>
              </a:spcBef>
              <a:spcAft>
                <a:spcPts val="0"/>
              </a:spcAft>
              <a:buSzPct val="100000"/>
              <a:buChar char="●"/>
            </a:pPr>
            <a:r>
              <a:rPr lang="en" sz="1600"/>
              <a:t>Enhanced security compared to </a:t>
            </a:r>
            <a:r>
              <a:rPr lang="en" sz="1600"/>
              <a:t>conventional</a:t>
            </a:r>
            <a:r>
              <a:rPr lang="en" sz="1600"/>
              <a:t> containers</a:t>
            </a:r>
            <a:endParaRPr sz="1600"/>
          </a:p>
          <a:p>
            <a:pPr indent="-322580" lvl="0" marL="457200" rtl="0" algn="l">
              <a:lnSpc>
                <a:spcPct val="200000"/>
              </a:lnSpc>
              <a:spcBef>
                <a:spcPts val="0"/>
              </a:spcBef>
              <a:spcAft>
                <a:spcPts val="0"/>
              </a:spcAft>
              <a:buSzPct val="100000"/>
              <a:buChar char="●"/>
            </a:pPr>
            <a:r>
              <a:rPr lang="en" sz="1600"/>
              <a:t>Higher performance</a:t>
            </a:r>
            <a:r>
              <a:rPr lang="en" sz="1600"/>
              <a:t> comparable to conventional VMs</a:t>
            </a:r>
            <a:endParaRPr sz="1600"/>
          </a:p>
          <a:p>
            <a:pPr indent="-322580" lvl="0" marL="457200" rtl="0" algn="l">
              <a:lnSpc>
                <a:spcPct val="200000"/>
              </a:lnSpc>
              <a:spcBef>
                <a:spcPts val="0"/>
              </a:spcBef>
              <a:spcAft>
                <a:spcPts val="0"/>
              </a:spcAft>
              <a:buSzPct val="100000"/>
              <a:buChar char="●"/>
            </a:pPr>
            <a:r>
              <a:rPr lang="en" sz="1600"/>
              <a:t>Compatibility with existing container environments</a:t>
            </a:r>
            <a:endParaRPr sz="1600"/>
          </a:p>
        </p:txBody>
      </p:sp>
      <p:pic>
        <p:nvPicPr>
          <p:cNvPr id="291" name="Google Shape;291;p15"/>
          <p:cNvPicPr preferRelativeResize="0"/>
          <p:nvPr/>
        </p:nvPicPr>
        <p:blipFill>
          <a:blip r:embed="rId3">
            <a:alphaModFix/>
          </a:blip>
          <a:stretch>
            <a:fillRect/>
          </a:stretch>
        </p:blipFill>
        <p:spPr>
          <a:xfrm>
            <a:off x="6065025" y="1238250"/>
            <a:ext cx="2667000" cy="26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16"/>
          <p:cNvPicPr preferRelativeResize="0"/>
          <p:nvPr/>
        </p:nvPicPr>
        <p:blipFill>
          <a:blip r:embed="rId3">
            <a:alphaModFix/>
          </a:blip>
          <a:stretch>
            <a:fillRect/>
          </a:stretch>
        </p:blipFill>
        <p:spPr>
          <a:xfrm>
            <a:off x="144875" y="80488"/>
            <a:ext cx="8854240" cy="4982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Kubernetes</a:t>
            </a:r>
            <a:endParaRPr/>
          </a:p>
        </p:txBody>
      </p:sp>
      <p:sp>
        <p:nvSpPr>
          <p:cNvPr id="302" name="Google Shape;302;p17"/>
          <p:cNvSpPr txBox="1"/>
          <p:nvPr>
            <p:ph idx="1" type="body"/>
          </p:nvPr>
        </p:nvSpPr>
        <p:spPr>
          <a:xfrm>
            <a:off x="493775" y="1600200"/>
            <a:ext cx="5698500" cy="31359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Open source container o</a:t>
            </a:r>
            <a:r>
              <a:rPr lang="en" sz="1600"/>
              <a:t>rchestration</a:t>
            </a:r>
            <a:r>
              <a:rPr lang="en" sz="1600"/>
              <a:t> platform</a:t>
            </a:r>
            <a:endParaRPr sz="1600"/>
          </a:p>
          <a:p>
            <a:pPr indent="-317500" lvl="1" marL="914400" rtl="0" algn="l">
              <a:lnSpc>
                <a:spcPct val="200000"/>
              </a:lnSpc>
              <a:spcBef>
                <a:spcPts val="0"/>
              </a:spcBef>
              <a:spcAft>
                <a:spcPts val="0"/>
              </a:spcAft>
              <a:buSzPts val="1400"/>
              <a:buChar char="○"/>
            </a:pPr>
            <a:r>
              <a:rPr lang="en" sz="1400"/>
              <a:t>Automated</a:t>
            </a:r>
            <a:r>
              <a:rPr lang="en" sz="1400"/>
              <a:t> deployment, scaling, and management of containerized applications</a:t>
            </a:r>
            <a:endParaRPr sz="1400"/>
          </a:p>
          <a:p>
            <a:pPr indent="-330200" lvl="0" marL="457200" rtl="0" algn="l">
              <a:lnSpc>
                <a:spcPct val="200000"/>
              </a:lnSpc>
              <a:spcBef>
                <a:spcPts val="0"/>
              </a:spcBef>
              <a:spcAft>
                <a:spcPts val="0"/>
              </a:spcAft>
              <a:buSzPts val="1600"/>
              <a:buChar char="●"/>
            </a:pPr>
            <a:r>
              <a:rPr lang="en" sz="1600"/>
              <a:t>Self healing </a:t>
            </a:r>
            <a:endParaRPr sz="1600"/>
          </a:p>
          <a:p>
            <a:pPr indent="-330200" lvl="0" marL="457200" rtl="0" algn="l">
              <a:lnSpc>
                <a:spcPct val="200000"/>
              </a:lnSpc>
              <a:spcBef>
                <a:spcPts val="0"/>
              </a:spcBef>
              <a:spcAft>
                <a:spcPts val="0"/>
              </a:spcAft>
              <a:buSzPts val="1600"/>
              <a:buChar char="●"/>
            </a:pPr>
            <a:r>
              <a:rPr lang="en" sz="1600"/>
              <a:t>Load </a:t>
            </a:r>
            <a:r>
              <a:rPr lang="en" sz="1600"/>
              <a:t>Balancing</a:t>
            </a:r>
            <a:endParaRPr sz="1600"/>
          </a:p>
          <a:p>
            <a:pPr indent="-330200" lvl="0" marL="457200" rtl="0" algn="l">
              <a:lnSpc>
                <a:spcPct val="200000"/>
              </a:lnSpc>
              <a:spcBef>
                <a:spcPts val="0"/>
              </a:spcBef>
              <a:spcAft>
                <a:spcPts val="0"/>
              </a:spcAft>
              <a:buSzPts val="1600"/>
              <a:buChar char="●"/>
            </a:pPr>
            <a:r>
              <a:rPr lang="en" sz="1600"/>
              <a:t>Automated rollout and rollback</a:t>
            </a:r>
            <a:endParaRPr/>
          </a:p>
        </p:txBody>
      </p:sp>
      <p:pic>
        <p:nvPicPr>
          <p:cNvPr id="303" name="Google Shape;303;p17"/>
          <p:cNvPicPr preferRelativeResize="0"/>
          <p:nvPr/>
        </p:nvPicPr>
        <p:blipFill>
          <a:blip r:embed="rId3">
            <a:alphaModFix/>
          </a:blip>
          <a:stretch>
            <a:fillRect/>
          </a:stretch>
        </p:blipFill>
        <p:spPr>
          <a:xfrm>
            <a:off x="5563800" y="2247708"/>
            <a:ext cx="3580199" cy="2895792"/>
          </a:xfrm>
          <a:prstGeom prst="rect">
            <a:avLst/>
          </a:prstGeom>
          <a:noFill/>
          <a:ln>
            <a:noFill/>
          </a:ln>
        </p:spPr>
      </p:pic>
      <p:pic>
        <p:nvPicPr>
          <p:cNvPr id="304" name="Google Shape;304;p17"/>
          <p:cNvPicPr preferRelativeResize="0"/>
          <p:nvPr/>
        </p:nvPicPr>
        <p:blipFill>
          <a:blip r:embed="rId4">
            <a:alphaModFix/>
          </a:blip>
          <a:stretch>
            <a:fillRect/>
          </a:stretch>
        </p:blipFill>
        <p:spPr>
          <a:xfrm>
            <a:off x="6773938" y="681395"/>
            <a:ext cx="1381902" cy="133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1" name="Google Shape;311;p18"/>
          <p:cNvPicPr preferRelativeResize="0"/>
          <p:nvPr/>
        </p:nvPicPr>
        <p:blipFill>
          <a:blip r:embed="rId3">
            <a:alphaModFix/>
          </a:blip>
          <a:stretch>
            <a:fillRect/>
          </a:stretch>
        </p:blipFill>
        <p:spPr>
          <a:xfrm>
            <a:off x="1850" y="0"/>
            <a:ext cx="9140300"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Level Project Diagram</a:t>
            </a:r>
            <a:endParaRPr/>
          </a:p>
        </p:txBody>
      </p:sp>
      <p:cxnSp>
        <p:nvCxnSpPr>
          <p:cNvPr id="317" name="Google Shape;317;p19"/>
          <p:cNvCxnSpPr>
            <a:stCxn id="318" idx="0"/>
            <a:endCxn id="319" idx="1"/>
          </p:cNvCxnSpPr>
          <p:nvPr/>
        </p:nvCxnSpPr>
        <p:spPr>
          <a:xfrm rot="-5400000">
            <a:off x="2084600" y="1352325"/>
            <a:ext cx="758700" cy="1989600"/>
          </a:xfrm>
          <a:prstGeom prst="curvedConnector2">
            <a:avLst/>
          </a:prstGeom>
          <a:noFill/>
          <a:ln cap="flat" cmpd="sng" w="19050">
            <a:solidFill>
              <a:schemeClr val="dk2"/>
            </a:solidFill>
            <a:prstDash val="solid"/>
            <a:round/>
            <a:headEnd len="med" w="med" type="none"/>
            <a:tailEnd len="med" w="med" type="stealth"/>
          </a:ln>
        </p:spPr>
      </p:cxnSp>
      <p:cxnSp>
        <p:nvCxnSpPr>
          <p:cNvPr id="320" name="Google Shape;320;p19"/>
          <p:cNvCxnSpPr>
            <a:stCxn id="321" idx="1"/>
            <a:endCxn id="318" idx="3"/>
          </p:cNvCxnSpPr>
          <p:nvPr/>
        </p:nvCxnSpPr>
        <p:spPr>
          <a:xfrm flipH="1">
            <a:off x="2612100" y="3180525"/>
            <a:ext cx="3817200" cy="600"/>
          </a:xfrm>
          <a:prstGeom prst="curvedConnector3">
            <a:avLst>
              <a:gd fmla="val 47708" name="adj1"/>
            </a:avLst>
          </a:prstGeom>
          <a:noFill/>
          <a:ln cap="flat" cmpd="sng" w="19050">
            <a:solidFill>
              <a:schemeClr val="dk2"/>
            </a:solidFill>
            <a:prstDash val="solid"/>
            <a:round/>
            <a:headEnd len="med" w="med" type="stealth"/>
            <a:tailEnd len="med" w="med" type="stealth"/>
          </a:ln>
        </p:spPr>
      </p:cxnSp>
      <p:grpSp>
        <p:nvGrpSpPr>
          <p:cNvPr id="322" name="Google Shape;322;p19"/>
          <p:cNvGrpSpPr/>
          <p:nvPr/>
        </p:nvGrpSpPr>
        <p:grpSpPr>
          <a:xfrm>
            <a:off x="6429300" y="2404414"/>
            <a:ext cx="2543906" cy="1230161"/>
            <a:chOff x="6353100" y="2404414"/>
            <a:chExt cx="2543906" cy="1230161"/>
          </a:xfrm>
        </p:grpSpPr>
        <p:sp>
          <p:nvSpPr>
            <p:cNvPr id="321" name="Google Shape;321;p19"/>
            <p:cNvSpPr/>
            <p:nvPr/>
          </p:nvSpPr>
          <p:spPr>
            <a:xfrm>
              <a:off x="6353100" y="2726475"/>
              <a:ext cx="2286000" cy="9081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Test Environments</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Kubernetes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Kata Containers</a:t>
              </a:r>
              <a:endParaRPr>
                <a:latin typeface="Nunito"/>
                <a:ea typeface="Nunito"/>
                <a:cs typeface="Nunito"/>
                <a:sym typeface="Nunito"/>
              </a:endParaRPr>
            </a:p>
          </p:txBody>
        </p:sp>
        <p:pic>
          <p:nvPicPr>
            <p:cNvPr id="323" name="Google Shape;323;p19"/>
            <p:cNvPicPr preferRelativeResize="0"/>
            <p:nvPr/>
          </p:nvPicPr>
          <p:blipFill>
            <a:blip r:embed="rId3">
              <a:alphaModFix/>
            </a:blip>
            <a:stretch>
              <a:fillRect/>
            </a:stretch>
          </p:blipFill>
          <p:spPr>
            <a:xfrm>
              <a:off x="8368823" y="2404414"/>
              <a:ext cx="528183" cy="645550"/>
            </a:xfrm>
            <a:prstGeom prst="rect">
              <a:avLst/>
            </a:prstGeom>
            <a:noFill/>
            <a:ln>
              <a:noFill/>
            </a:ln>
          </p:spPr>
        </p:pic>
      </p:grpSp>
      <p:grpSp>
        <p:nvGrpSpPr>
          <p:cNvPr id="324" name="Google Shape;324;p19"/>
          <p:cNvGrpSpPr/>
          <p:nvPr/>
        </p:nvGrpSpPr>
        <p:grpSpPr>
          <a:xfrm>
            <a:off x="326150" y="2398888"/>
            <a:ext cx="2610392" cy="1235687"/>
            <a:chOff x="554750" y="2398888"/>
            <a:chExt cx="2610392" cy="1235687"/>
          </a:xfrm>
        </p:grpSpPr>
        <p:sp>
          <p:nvSpPr>
            <p:cNvPr id="318" name="Google Shape;318;p19"/>
            <p:cNvSpPr/>
            <p:nvPr/>
          </p:nvSpPr>
          <p:spPr>
            <a:xfrm>
              <a:off x="554750" y="2726475"/>
              <a:ext cx="2286000" cy="9081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GitHub</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PR interfacing</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Bot actions</a:t>
              </a:r>
              <a:endParaRPr>
                <a:latin typeface="Nunito"/>
                <a:ea typeface="Nunito"/>
                <a:cs typeface="Nunito"/>
                <a:sym typeface="Nunito"/>
              </a:endParaRPr>
            </a:p>
          </p:txBody>
        </p:sp>
        <p:pic>
          <p:nvPicPr>
            <p:cNvPr id="325" name="Google Shape;325;p19"/>
            <p:cNvPicPr preferRelativeResize="0"/>
            <p:nvPr/>
          </p:nvPicPr>
          <p:blipFill>
            <a:blip r:embed="rId4">
              <a:alphaModFix/>
            </a:blip>
            <a:stretch>
              <a:fillRect/>
            </a:stretch>
          </p:blipFill>
          <p:spPr>
            <a:xfrm>
              <a:off x="2519592" y="2398888"/>
              <a:ext cx="645550" cy="645550"/>
            </a:xfrm>
            <a:prstGeom prst="rect">
              <a:avLst/>
            </a:prstGeom>
            <a:noFill/>
            <a:ln>
              <a:noFill/>
            </a:ln>
          </p:spPr>
        </p:pic>
      </p:grpSp>
      <p:grpSp>
        <p:nvGrpSpPr>
          <p:cNvPr id="326" name="Google Shape;326;p19"/>
          <p:cNvGrpSpPr/>
          <p:nvPr/>
        </p:nvGrpSpPr>
        <p:grpSpPr>
          <a:xfrm>
            <a:off x="3458600" y="1193775"/>
            <a:ext cx="2623438" cy="1227900"/>
            <a:chOff x="3534800" y="1193775"/>
            <a:chExt cx="2623438" cy="1227900"/>
          </a:xfrm>
        </p:grpSpPr>
        <p:sp>
          <p:nvSpPr>
            <p:cNvPr id="319" name="Google Shape;319;p19"/>
            <p:cNvSpPr/>
            <p:nvPr/>
          </p:nvSpPr>
          <p:spPr>
            <a:xfrm>
              <a:off x="3534800" y="1513575"/>
              <a:ext cx="2286000" cy="9081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CI Dashboard</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Test statuses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Access PRs</a:t>
              </a:r>
              <a:endParaRPr>
                <a:latin typeface="Nunito"/>
                <a:ea typeface="Nunito"/>
                <a:cs typeface="Nunito"/>
                <a:sym typeface="Nunito"/>
              </a:endParaRPr>
            </a:p>
          </p:txBody>
        </p:sp>
        <p:pic>
          <p:nvPicPr>
            <p:cNvPr id="327" name="Google Shape;327;p19"/>
            <p:cNvPicPr preferRelativeResize="0"/>
            <p:nvPr/>
          </p:nvPicPr>
          <p:blipFill>
            <a:blip r:embed="rId5">
              <a:alphaModFix/>
            </a:blip>
            <a:stretch>
              <a:fillRect/>
            </a:stretch>
          </p:blipFill>
          <p:spPr>
            <a:xfrm>
              <a:off x="5483413" y="1193775"/>
              <a:ext cx="674825" cy="656586"/>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Level Project Diagram</a:t>
            </a:r>
            <a:endParaRPr/>
          </a:p>
        </p:txBody>
      </p:sp>
      <p:cxnSp>
        <p:nvCxnSpPr>
          <p:cNvPr id="333" name="Google Shape;333;p20"/>
          <p:cNvCxnSpPr>
            <a:stCxn id="334" idx="0"/>
            <a:endCxn id="335" idx="1"/>
          </p:cNvCxnSpPr>
          <p:nvPr/>
        </p:nvCxnSpPr>
        <p:spPr>
          <a:xfrm rot="-5400000">
            <a:off x="2084600" y="1352325"/>
            <a:ext cx="758700" cy="1989600"/>
          </a:xfrm>
          <a:prstGeom prst="curvedConnector2">
            <a:avLst/>
          </a:prstGeom>
          <a:noFill/>
          <a:ln cap="flat" cmpd="sng" w="19050">
            <a:solidFill>
              <a:schemeClr val="dk2"/>
            </a:solidFill>
            <a:prstDash val="solid"/>
            <a:round/>
            <a:headEnd len="med" w="med" type="none"/>
            <a:tailEnd len="med" w="med" type="stealth"/>
          </a:ln>
        </p:spPr>
      </p:cxnSp>
      <p:cxnSp>
        <p:nvCxnSpPr>
          <p:cNvPr id="336" name="Google Shape;336;p20"/>
          <p:cNvCxnSpPr>
            <a:stCxn id="334" idx="2"/>
            <a:endCxn id="337" idx="1"/>
          </p:cNvCxnSpPr>
          <p:nvPr/>
        </p:nvCxnSpPr>
        <p:spPr>
          <a:xfrm flipH="1" rot="-5400000">
            <a:off x="2084450" y="3019275"/>
            <a:ext cx="759000" cy="1989600"/>
          </a:xfrm>
          <a:prstGeom prst="curvedConnector2">
            <a:avLst/>
          </a:prstGeom>
          <a:noFill/>
          <a:ln cap="flat" cmpd="sng" w="19050">
            <a:solidFill>
              <a:schemeClr val="dk2"/>
            </a:solidFill>
            <a:prstDash val="solid"/>
            <a:round/>
            <a:headEnd len="med" w="med" type="none"/>
            <a:tailEnd len="med" w="med" type="stealth"/>
          </a:ln>
        </p:spPr>
      </p:cxnSp>
      <p:cxnSp>
        <p:nvCxnSpPr>
          <p:cNvPr id="338" name="Google Shape;338;p20"/>
          <p:cNvCxnSpPr>
            <a:stCxn id="337" idx="0"/>
            <a:endCxn id="334" idx="3"/>
          </p:cNvCxnSpPr>
          <p:nvPr/>
        </p:nvCxnSpPr>
        <p:spPr>
          <a:xfrm flipH="1" rot="5400000">
            <a:off x="3227600" y="2565375"/>
            <a:ext cx="758700" cy="1989300"/>
          </a:xfrm>
          <a:prstGeom prst="curvedConnector2">
            <a:avLst/>
          </a:prstGeom>
          <a:noFill/>
          <a:ln cap="flat" cmpd="sng" w="19050">
            <a:solidFill>
              <a:schemeClr val="dk2"/>
            </a:solidFill>
            <a:prstDash val="solid"/>
            <a:round/>
            <a:headEnd len="med" w="med" type="none"/>
            <a:tailEnd len="med" w="med" type="stealth"/>
          </a:ln>
        </p:spPr>
      </p:cxnSp>
      <p:cxnSp>
        <p:nvCxnSpPr>
          <p:cNvPr id="339" name="Google Shape;339;p20"/>
          <p:cNvCxnSpPr>
            <a:stCxn id="337" idx="3"/>
            <a:endCxn id="340" idx="2"/>
          </p:cNvCxnSpPr>
          <p:nvPr/>
        </p:nvCxnSpPr>
        <p:spPr>
          <a:xfrm flipH="1" rot="10800000">
            <a:off x="5744600" y="3634725"/>
            <a:ext cx="1827600" cy="758700"/>
          </a:xfrm>
          <a:prstGeom prst="curvedConnector2">
            <a:avLst/>
          </a:prstGeom>
          <a:noFill/>
          <a:ln cap="flat" cmpd="sng" w="19050">
            <a:solidFill>
              <a:schemeClr val="dk2"/>
            </a:solidFill>
            <a:prstDash val="solid"/>
            <a:round/>
            <a:headEnd len="med" w="med" type="none"/>
            <a:tailEnd len="med" w="med" type="stealth"/>
          </a:ln>
        </p:spPr>
      </p:cxnSp>
      <p:cxnSp>
        <p:nvCxnSpPr>
          <p:cNvPr id="341" name="Google Shape;341;p20"/>
          <p:cNvCxnSpPr>
            <a:stCxn id="340" idx="1"/>
            <a:endCxn id="337" idx="0"/>
          </p:cNvCxnSpPr>
          <p:nvPr/>
        </p:nvCxnSpPr>
        <p:spPr>
          <a:xfrm flipH="1">
            <a:off x="4601700" y="3180525"/>
            <a:ext cx="1827600" cy="759000"/>
          </a:xfrm>
          <a:prstGeom prst="curvedConnector2">
            <a:avLst/>
          </a:prstGeom>
          <a:noFill/>
          <a:ln cap="flat" cmpd="sng" w="19050">
            <a:solidFill>
              <a:schemeClr val="dk2"/>
            </a:solidFill>
            <a:prstDash val="solid"/>
            <a:round/>
            <a:headEnd len="med" w="med" type="none"/>
            <a:tailEnd len="med" w="med" type="stealth"/>
          </a:ln>
        </p:spPr>
      </p:cxnSp>
      <p:grpSp>
        <p:nvGrpSpPr>
          <p:cNvPr id="342" name="Google Shape;342;p20"/>
          <p:cNvGrpSpPr/>
          <p:nvPr/>
        </p:nvGrpSpPr>
        <p:grpSpPr>
          <a:xfrm>
            <a:off x="6429300" y="2404414"/>
            <a:ext cx="2543906" cy="1230161"/>
            <a:chOff x="6353100" y="2404414"/>
            <a:chExt cx="2543906" cy="1230161"/>
          </a:xfrm>
        </p:grpSpPr>
        <p:sp>
          <p:nvSpPr>
            <p:cNvPr id="340" name="Google Shape;340;p20"/>
            <p:cNvSpPr/>
            <p:nvPr/>
          </p:nvSpPr>
          <p:spPr>
            <a:xfrm>
              <a:off x="6353100" y="2726475"/>
              <a:ext cx="2286000" cy="9081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Test Environments</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Kubernetes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Kata Containers</a:t>
              </a:r>
              <a:endParaRPr>
                <a:latin typeface="Nunito"/>
                <a:ea typeface="Nunito"/>
                <a:cs typeface="Nunito"/>
                <a:sym typeface="Nunito"/>
              </a:endParaRPr>
            </a:p>
          </p:txBody>
        </p:sp>
        <p:pic>
          <p:nvPicPr>
            <p:cNvPr id="343" name="Google Shape;343;p20"/>
            <p:cNvPicPr preferRelativeResize="0"/>
            <p:nvPr/>
          </p:nvPicPr>
          <p:blipFill>
            <a:blip r:embed="rId3">
              <a:alphaModFix/>
            </a:blip>
            <a:stretch>
              <a:fillRect/>
            </a:stretch>
          </p:blipFill>
          <p:spPr>
            <a:xfrm>
              <a:off x="8368823" y="2404414"/>
              <a:ext cx="528183" cy="645550"/>
            </a:xfrm>
            <a:prstGeom prst="rect">
              <a:avLst/>
            </a:prstGeom>
            <a:noFill/>
            <a:ln>
              <a:noFill/>
            </a:ln>
          </p:spPr>
        </p:pic>
      </p:grpSp>
      <p:grpSp>
        <p:nvGrpSpPr>
          <p:cNvPr id="344" name="Google Shape;344;p20"/>
          <p:cNvGrpSpPr/>
          <p:nvPr/>
        </p:nvGrpSpPr>
        <p:grpSpPr>
          <a:xfrm>
            <a:off x="3458600" y="3565033"/>
            <a:ext cx="2608188" cy="1282442"/>
            <a:chOff x="3534800" y="3565033"/>
            <a:chExt cx="2608188" cy="1282442"/>
          </a:xfrm>
        </p:grpSpPr>
        <p:sp>
          <p:nvSpPr>
            <p:cNvPr id="337" name="Google Shape;337;p20"/>
            <p:cNvSpPr/>
            <p:nvPr/>
          </p:nvSpPr>
          <p:spPr>
            <a:xfrm>
              <a:off x="3534800" y="3939375"/>
              <a:ext cx="2286000" cy="9081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Prow</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CI/CD Pipeline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GitHub &lt;&gt; Kata</a:t>
              </a:r>
              <a:endParaRPr>
                <a:latin typeface="Nunito"/>
                <a:ea typeface="Nunito"/>
                <a:cs typeface="Nunito"/>
                <a:sym typeface="Nunito"/>
              </a:endParaRPr>
            </a:p>
          </p:txBody>
        </p:sp>
        <p:pic>
          <p:nvPicPr>
            <p:cNvPr id="345" name="Google Shape;345;p20"/>
            <p:cNvPicPr preferRelativeResize="0"/>
            <p:nvPr/>
          </p:nvPicPr>
          <p:blipFill>
            <a:blip r:embed="rId4">
              <a:alphaModFix/>
            </a:blip>
            <a:stretch>
              <a:fillRect/>
            </a:stretch>
          </p:blipFill>
          <p:spPr>
            <a:xfrm>
              <a:off x="5497438" y="3565033"/>
              <a:ext cx="645550" cy="656597"/>
            </a:xfrm>
            <a:prstGeom prst="rect">
              <a:avLst/>
            </a:prstGeom>
            <a:noFill/>
            <a:ln>
              <a:noFill/>
            </a:ln>
          </p:spPr>
        </p:pic>
      </p:grpSp>
      <p:grpSp>
        <p:nvGrpSpPr>
          <p:cNvPr id="346" name="Google Shape;346;p20"/>
          <p:cNvGrpSpPr/>
          <p:nvPr/>
        </p:nvGrpSpPr>
        <p:grpSpPr>
          <a:xfrm>
            <a:off x="326150" y="2398888"/>
            <a:ext cx="2610392" cy="1235687"/>
            <a:chOff x="554750" y="2398888"/>
            <a:chExt cx="2610392" cy="1235687"/>
          </a:xfrm>
        </p:grpSpPr>
        <p:sp>
          <p:nvSpPr>
            <p:cNvPr id="334" name="Google Shape;334;p20"/>
            <p:cNvSpPr/>
            <p:nvPr/>
          </p:nvSpPr>
          <p:spPr>
            <a:xfrm>
              <a:off x="554750" y="2726475"/>
              <a:ext cx="2286000" cy="9081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GitHub</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PR interfacing</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Bot actions</a:t>
              </a:r>
              <a:endParaRPr>
                <a:latin typeface="Nunito"/>
                <a:ea typeface="Nunito"/>
                <a:cs typeface="Nunito"/>
                <a:sym typeface="Nunito"/>
              </a:endParaRPr>
            </a:p>
          </p:txBody>
        </p:sp>
        <p:pic>
          <p:nvPicPr>
            <p:cNvPr id="347" name="Google Shape;347;p20"/>
            <p:cNvPicPr preferRelativeResize="0"/>
            <p:nvPr/>
          </p:nvPicPr>
          <p:blipFill>
            <a:blip r:embed="rId5">
              <a:alphaModFix/>
            </a:blip>
            <a:stretch>
              <a:fillRect/>
            </a:stretch>
          </p:blipFill>
          <p:spPr>
            <a:xfrm>
              <a:off x="2519592" y="2398888"/>
              <a:ext cx="645550" cy="645550"/>
            </a:xfrm>
            <a:prstGeom prst="rect">
              <a:avLst/>
            </a:prstGeom>
            <a:noFill/>
            <a:ln>
              <a:noFill/>
            </a:ln>
          </p:spPr>
        </p:pic>
      </p:grpSp>
      <p:grpSp>
        <p:nvGrpSpPr>
          <p:cNvPr id="348" name="Google Shape;348;p20"/>
          <p:cNvGrpSpPr/>
          <p:nvPr/>
        </p:nvGrpSpPr>
        <p:grpSpPr>
          <a:xfrm>
            <a:off x="3458600" y="1193775"/>
            <a:ext cx="2623438" cy="1227900"/>
            <a:chOff x="3534800" y="1193775"/>
            <a:chExt cx="2623438" cy="1227900"/>
          </a:xfrm>
        </p:grpSpPr>
        <p:sp>
          <p:nvSpPr>
            <p:cNvPr id="335" name="Google Shape;335;p20"/>
            <p:cNvSpPr/>
            <p:nvPr/>
          </p:nvSpPr>
          <p:spPr>
            <a:xfrm>
              <a:off x="3534800" y="1513575"/>
              <a:ext cx="2286000" cy="9081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CI Dashboard</a:t>
              </a:r>
              <a:endParaRPr b="1">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Test statuses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Access PRs</a:t>
              </a:r>
              <a:endParaRPr>
                <a:latin typeface="Nunito"/>
                <a:ea typeface="Nunito"/>
                <a:cs typeface="Nunito"/>
                <a:sym typeface="Nunito"/>
              </a:endParaRPr>
            </a:p>
          </p:txBody>
        </p:sp>
        <p:pic>
          <p:nvPicPr>
            <p:cNvPr id="349" name="Google Shape;349;p20"/>
            <p:cNvPicPr preferRelativeResize="0"/>
            <p:nvPr/>
          </p:nvPicPr>
          <p:blipFill>
            <a:blip r:embed="rId6">
              <a:alphaModFix/>
            </a:blip>
            <a:stretch>
              <a:fillRect/>
            </a:stretch>
          </p:blipFill>
          <p:spPr>
            <a:xfrm>
              <a:off x="5483413" y="1193775"/>
              <a:ext cx="674825" cy="656586"/>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Flow Diagram</a:t>
            </a:r>
            <a:endParaRPr/>
          </a:p>
        </p:txBody>
      </p:sp>
      <p:sp>
        <p:nvSpPr>
          <p:cNvPr id="355" name="Google Shape;355;p21"/>
          <p:cNvSpPr/>
          <p:nvPr/>
        </p:nvSpPr>
        <p:spPr>
          <a:xfrm>
            <a:off x="3848967" y="1875575"/>
            <a:ext cx="1684500" cy="450900"/>
          </a:xfrm>
          <a:prstGeom prst="chevron">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Results Sent to GitHub</a:t>
            </a:r>
            <a:endParaRPr sz="1300">
              <a:solidFill>
                <a:srgbClr val="FFFFFF"/>
              </a:solidFill>
              <a:latin typeface="Roboto"/>
              <a:ea typeface="Roboto"/>
              <a:cs typeface="Roboto"/>
              <a:sym typeface="Roboto"/>
            </a:endParaRPr>
          </a:p>
        </p:txBody>
      </p:sp>
      <p:sp>
        <p:nvSpPr>
          <p:cNvPr id="356" name="Google Shape;356;p21"/>
          <p:cNvSpPr/>
          <p:nvPr/>
        </p:nvSpPr>
        <p:spPr>
          <a:xfrm>
            <a:off x="457200" y="1875719"/>
            <a:ext cx="1807500" cy="450900"/>
          </a:xfrm>
          <a:prstGeom prst="homePlate">
            <a:avLst>
              <a:gd fmla="val 50000" name="adj"/>
            </a:avLst>
          </a:prstGeom>
          <a:solidFill>
            <a:srgbClr val="274E1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User Submits PR</a:t>
            </a:r>
            <a:endParaRPr sz="1300">
              <a:solidFill>
                <a:srgbClr val="FFFFFF"/>
              </a:solidFill>
              <a:latin typeface="Roboto"/>
              <a:ea typeface="Roboto"/>
              <a:cs typeface="Roboto"/>
              <a:sym typeface="Roboto"/>
            </a:endParaRPr>
          </a:p>
        </p:txBody>
      </p:sp>
      <p:sp>
        <p:nvSpPr>
          <p:cNvPr id="357" name="Google Shape;357;p21"/>
          <p:cNvSpPr/>
          <p:nvPr/>
        </p:nvSpPr>
        <p:spPr>
          <a:xfrm>
            <a:off x="2218335" y="1875575"/>
            <a:ext cx="1684500" cy="450900"/>
          </a:xfrm>
          <a:prstGeom prst="chevron">
            <a:avLst>
              <a:gd fmla="val 50000" name="adj"/>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Prow Initiates Tests</a:t>
            </a:r>
            <a:endParaRPr sz="1300">
              <a:solidFill>
                <a:srgbClr val="FFFFFF"/>
              </a:solidFill>
              <a:latin typeface="Roboto"/>
              <a:ea typeface="Roboto"/>
              <a:cs typeface="Roboto"/>
              <a:sym typeface="Roboto"/>
            </a:endParaRPr>
          </a:p>
        </p:txBody>
      </p:sp>
      <p:sp>
        <p:nvSpPr>
          <p:cNvPr id="358" name="Google Shape;358;p21"/>
          <p:cNvSpPr/>
          <p:nvPr/>
        </p:nvSpPr>
        <p:spPr>
          <a:xfrm>
            <a:off x="5494613" y="1875575"/>
            <a:ext cx="1684500" cy="450900"/>
          </a:xfrm>
          <a:prstGeom prst="chevron">
            <a:avLst>
              <a:gd fmla="val 50000"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User Submits Commands</a:t>
            </a:r>
            <a:endParaRPr sz="1300">
              <a:solidFill>
                <a:srgbClr val="FFFFFF"/>
              </a:solidFill>
              <a:latin typeface="Roboto"/>
              <a:ea typeface="Roboto"/>
              <a:cs typeface="Roboto"/>
              <a:sym typeface="Roboto"/>
            </a:endParaRPr>
          </a:p>
        </p:txBody>
      </p:sp>
      <p:sp>
        <p:nvSpPr>
          <p:cNvPr id="359" name="Google Shape;359;p21"/>
          <p:cNvSpPr/>
          <p:nvPr/>
        </p:nvSpPr>
        <p:spPr>
          <a:xfrm>
            <a:off x="7158688" y="1875725"/>
            <a:ext cx="1684500" cy="450900"/>
          </a:xfrm>
          <a:prstGeom prst="chevron">
            <a:avLst>
              <a:gd fmla="val 50000" name="adj"/>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User </a:t>
            </a:r>
            <a:r>
              <a:rPr lang="en" sz="1300">
                <a:solidFill>
                  <a:srgbClr val="FFFFFF"/>
                </a:solidFill>
                <a:latin typeface="Roboto"/>
                <a:ea typeface="Roboto"/>
                <a:cs typeface="Roboto"/>
                <a:sym typeface="Roboto"/>
              </a:rPr>
              <a:t>Views Dashboard</a:t>
            </a:r>
            <a:endParaRPr sz="1300">
              <a:solidFill>
                <a:srgbClr val="FFFFFF"/>
              </a:solidFill>
              <a:latin typeface="Roboto"/>
              <a:ea typeface="Roboto"/>
              <a:cs typeface="Roboto"/>
              <a:sym typeface="Roboto"/>
            </a:endParaRPr>
          </a:p>
        </p:txBody>
      </p:sp>
      <p:sp>
        <p:nvSpPr>
          <p:cNvPr id="360" name="Google Shape;360;p21"/>
          <p:cNvSpPr txBox="1"/>
          <p:nvPr/>
        </p:nvSpPr>
        <p:spPr>
          <a:xfrm>
            <a:off x="457200" y="2479025"/>
            <a:ext cx="1594500" cy="5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Can customize tests by labeling PR.</a:t>
            </a:r>
            <a:endParaRPr sz="1200">
              <a:latin typeface="Roboto"/>
              <a:ea typeface="Roboto"/>
              <a:cs typeface="Roboto"/>
              <a:sym typeface="Roboto"/>
            </a:endParaRPr>
          </a:p>
        </p:txBody>
      </p:sp>
      <p:sp>
        <p:nvSpPr>
          <p:cNvPr id="361" name="Google Shape;361;p21"/>
          <p:cNvSpPr txBox="1"/>
          <p:nvPr/>
        </p:nvSpPr>
        <p:spPr>
          <a:xfrm>
            <a:off x="2218325" y="2479025"/>
            <a:ext cx="1443600" cy="5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Based on labels provided by user.</a:t>
            </a:r>
            <a:endParaRPr sz="1200">
              <a:latin typeface="Roboto"/>
              <a:ea typeface="Roboto"/>
              <a:cs typeface="Roboto"/>
              <a:sym typeface="Roboto"/>
            </a:endParaRPr>
          </a:p>
        </p:txBody>
      </p:sp>
      <p:sp>
        <p:nvSpPr>
          <p:cNvPr id="362" name="Google Shape;362;p21"/>
          <p:cNvSpPr txBox="1"/>
          <p:nvPr/>
        </p:nvSpPr>
        <p:spPr>
          <a:xfrm>
            <a:off x="3850200" y="2479025"/>
            <a:ext cx="1443600" cy="5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Prow labels the PR with results.</a:t>
            </a:r>
            <a:endParaRPr sz="1200">
              <a:latin typeface="Roboto"/>
              <a:ea typeface="Roboto"/>
              <a:cs typeface="Roboto"/>
              <a:sym typeface="Roboto"/>
            </a:endParaRPr>
          </a:p>
        </p:txBody>
      </p:sp>
      <p:sp>
        <p:nvSpPr>
          <p:cNvPr id="363" name="Google Shape;363;p21"/>
          <p:cNvSpPr txBox="1"/>
          <p:nvPr/>
        </p:nvSpPr>
        <p:spPr>
          <a:xfrm>
            <a:off x="5533475" y="2479025"/>
            <a:ext cx="1398000" cy="5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e</a:t>
            </a:r>
            <a:r>
              <a:rPr lang="en" sz="1200">
                <a:latin typeface="Roboto"/>
                <a:ea typeface="Roboto"/>
                <a:cs typeface="Roboto"/>
                <a:sym typeface="Roboto"/>
              </a:rPr>
              <a:t>.g. add ‘/retest’ comment to PR.</a:t>
            </a:r>
            <a:endParaRPr sz="1200">
              <a:latin typeface="Roboto"/>
              <a:ea typeface="Roboto"/>
              <a:cs typeface="Roboto"/>
              <a:sym typeface="Roboto"/>
            </a:endParaRPr>
          </a:p>
        </p:txBody>
      </p:sp>
      <p:sp>
        <p:nvSpPr>
          <p:cNvPr id="364" name="Google Shape;364;p21"/>
          <p:cNvSpPr txBox="1"/>
          <p:nvPr/>
        </p:nvSpPr>
        <p:spPr>
          <a:xfrm>
            <a:off x="7171150" y="2479025"/>
            <a:ext cx="1510500" cy="5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More dynamic and graphical interface.</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