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03" r:id="rId8"/>
  </p:sldIdLst>
  <p:sldSz cx="12192000" cy="6858000"/>
  <p:notesSz cx="6858000" cy="9144000"/>
  <p:defaultTextStyle>
    <a:defPPr marR="0" algn="l" rtl="0">
      <a:spcBef>
        <a:spcPts val="0"/>
      </a:spcBef>
      <a:spcAft>
        <a:spcPts val="0"/>
      </a:spcAft>
    </a:defPPr>
    <a:lvl1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242851"/>
            <a:ext cx="8968199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11715" y="4243844"/>
            <a:ext cx="3077099" cy="2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2590077"/>
            <a:ext cx="8968199" cy="16601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5" name="Shape 15"/>
          <p:cNvSpPr/>
          <p:nvPr/>
        </p:nvSpPr>
        <p:spPr>
          <a:xfrm>
            <a:off x="9111714" y="2590077"/>
            <a:ext cx="3077099" cy="166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0322" y="2733708"/>
            <a:ext cx="8144099" cy="137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5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subTitle" idx="1"/>
          </p:nvPr>
        </p:nvSpPr>
        <p:spPr>
          <a:xfrm>
            <a:off x="680322" y="4394039"/>
            <a:ext cx="8144099" cy="11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sldNum" idx="12"/>
          </p:nvPr>
        </p:nvSpPr>
        <p:spPr>
          <a:xfrm>
            <a:off x="9255346" y="2750336"/>
            <a:ext cx="1171799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全景图片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06" name="Shape 106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680322" y="4711616"/>
            <a:ext cx="9613800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/>
          <p:nvPr>
            <p:ph type="pic" idx="2"/>
          </p:nvPr>
        </p:nvSpPr>
        <p:spPr>
          <a:xfrm>
            <a:off x="680322" y="609597"/>
            <a:ext cx="9613800" cy="358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0318" y="5169582"/>
            <a:ext cx="9613800" cy="6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10" name="Shape 110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type="sldNum" idx="12"/>
          </p:nvPr>
        </p:nvSpPr>
        <p:spPr>
          <a:xfrm>
            <a:off x="10729454" y="4711308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17" name="Shape 117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type="body" idx="1"/>
          </p:nvPr>
        </p:nvSpPr>
        <p:spPr>
          <a:xfrm>
            <a:off x="680322" y="4711614"/>
            <a:ext cx="9613800" cy="10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20" name="Shape 120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type="sldNum" idx="12"/>
          </p:nvPr>
        </p:nvSpPr>
        <p:spPr>
          <a:xfrm>
            <a:off x="10729454" y="4711614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引言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27" name="Shape 127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1127855" y="609597"/>
            <a:ext cx="8718900" cy="30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type="body" idx="1"/>
          </p:nvPr>
        </p:nvSpPr>
        <p:spPr>
          <a:xfrm>
            <a:off x="1402287" y="3653378"/>
            <a:ext cx="8156699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30" name="Shape 130"/>
          <p:cNvSpPr txBox="1"/>
          <p:nvPr>
            <p:ph type="body" idx="2"/>
          </p:nvPr>
        </p:nvSpPr>
        <p:spPr>
          <a:xfrm>
            <a:off x="680322" y="4711614"/>
            <a:ext cx="9613800" cy="10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31" name="Shape 131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type="sldNum" idx="12"/>
          </p:nvPr>
        </p:nvSpPr>
        <p:spPr>
          <a:xfrm>
            <a:off x="10729454" y="4709925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  <p:sp>
        <p:nvSpPr>
          <p:cNvPr id="134" name="Shape 134"/>
          <p:cNvSpPr txBox="1"/>
          <p:nvPr/>
        </p:nvSpPr>
        <p:spPr>
          <a:xfrm>
            <a:off x="583572" y="748116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662809" y="3033524"/>
            <a:ext cx="6095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928628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592962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0" y="4567987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40" name="Shape 140"/>
          <p:cNvSpPr/>
          <p:nvPr/>
        </p:nvSpPr>
        <p:spPr>
          <a:xfrm>
            <a:off x="10585827" y="4567987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80318" y="4711614"/>
            <a:ext cx="96138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type="body" idx="1"/>
          </p:nvPr>
        </p:nvSpPr>
        <p:spPr>
          <a:xfrm>
            <a:off x="680320" y="5300148"/>
            <a:ext cx="9613800" cy="5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143" name="Shape 143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type="sldNum" idx="12"/>
          </p:nvPr>
        </p:nvSpPr>
        <p:spPr>
          <a:xfrm>
            <a:off x="10729454" y="4709925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栏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50" name="Shape 150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669222" y="753227"/>
            <a:ext cx="96249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type="body" idx="1"/>
          </p:nvPr>
        </p:nvSpPr>
        <p:spPr>
          <a:xfrm>
            <a:off x="660945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53" name="Shape 153"/>
          <p:cNvSpPr txBox="1"/>
          <p:nvPr>
            <p:ph type="body" idx="2"/>
          </p:nvPr>
        </p:nvSpPr>
        <p:spPr>
          <a:xfrm>
            <a:off x="680322" y="3022673"/>
            <a:ext cx="3049800" cy="29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54" name="Shape 154"/>
          <p:cNvSpPr txBox="1"/>
          <p:nvPr>
            <p:ph type="body" idx="3"/>
          </p:nvPr>
        </p:nvSpPr>
        <p:spPr>
          <a:xfrm>
            <a:off x="3956025" y="233687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55" name="Shape 155"/>
          <p:cNvSpPr txBox="1"/>
          <p:nvPr>
            <p:ph type="body" idx="4"/>
          </p:nvPr>
        </p:nvSpPr>
        <p:spPr>
          <a:xfrm>
            <a:off x="3945469" y="3022673"/>
            <a:ext cx="3063300" cy="29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56" name="Shape 156"/>
          <p:cNvSpPr txBox="1"/>
          <p:nvPr>
            <p:ph type="body" idx="5"/>
          </p:nvPr>
        </p:nvSpPr>
        <p:spPr>
          <a:xfrm>
            <a:off x="7224156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57" name="Shape 157"/>
          <p:cNvSpPr txBox="1"/>
          <p:nvPr>
            <p:ph type="body" idx="6"/>
          </p:nvPr>
        </p:nvSpPr>
        <p:spPr>
          <a:xfrm>
            <a:off x="7224156" y="3022673"/>
            <a:ext cx="3069900" cy="29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58" name="Shape 15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图片栏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65" name="Shape 16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680322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type="body" idx="1"/>
          </p:nvPr>
        </p:nvSpPr>
        <p:spPr>
          <a:xfrm>
            <a:off x="680318" y="4297503"/>
            <a:ext cx="30498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68" name="Shape 168"/>
          <p:cNvSpPr/>
          <p:nvPr>
            <p:ph type="pic" idx="2"/>
          </p:nvPr>
        </p:nvSpPr>
        <p:spPr>
          <a:xfrm>
            <a:off x="680318" y="2336873"/>
            <a:ext cx="30498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type="body" idx="3"/>
          </p:nvPr>
        </p:nvSpPr>
        <p:spPr>
          <a:xfrm>
            <a:off x="680318" y="4873764"/>
            <a:ext cx="3049800" cy="106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70" name="Shape 170"/>
          <p:cNvSpPr txBox="1"/>
          <p:nvPr>
            <p:ph type="body" idx="4"/>
          </p:nvPr>
        </p:nvSpPr>
        <p:spPr>
          <a:xfrm>
            <a:off x="3945471" y="429750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71" name="Shape 171"/>
          <p:cNvSpPr/>
          <p:nvPr>
            <p:ph type="pic" idx="5"/>
          </p:nvPr>
        </p:nvSpPr>
        <p:spPr>
          <a:xfrm>
            <a:off x="3945469" y="2336873"/>
            <a:ext cx="30633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 txBox="1"/>
          <p:nvPr>
            <p:ph type="body" idx="6"/>
          </p:nvPr>
        </p:nvSpPr>
        <p:spPr>
          <a:xfrm>
            <a:off x="3944117" y="4873764"/>
            <a:ext cx="3067200" cy="106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73" name="Shape 173"/>
          <p:cNvSpPr txBox="1"/>
          <p:nvPr>
            <p:ph type="body" idx="7"/>
          </p:nvPr>
        </p:nvSpPr>
        <p:spPr>
          <a:xfrm>
            <a:off x="7230678" y="4297503"/>
            <a:ext cx="3063599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174" name="Shape 174"/>
          <p:cNvSpPr/>
          <p:nvPr>
            <p:ph type="pic" idx="8"/>
          </p:nvPr>
        </p:nvSpPr>
        <p:spPr>
          <a:xfrm>
            <a:off x="7230677" y="2336873"/>
            <a:ext cx="3063599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type="body" idx="9"/>
          </p:nvPr>
        </p:nvSpPr>
        <p:spPr>
          <a:xfrm>
            <a:off x="7230553" y="4873762"/>
            <a:ext cx="3067500" cy="106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/>
        </p:txBody>
      </p:sp>
      <p:sp>
        <p:nvSpPr>
          <p:cNvPr id="176" name="Shape 176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83" name="Shape 183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type="body" idx="1"/>
          </p:nvPr>
        </p:nvSpPr>
        <p:spPr>
          <a:xfrm rot="5400000">
            <a:off x="3687581" y="-670327"/>
            <a:ext cx="3599400" cy="96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Shape 186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 rot="5400000">
            <a:off x="8116200" y="1869299"/>
            <a:ext cx="5106899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91" name="Shape 191"/>
          <p:cNvSpPr/>
          <p:nvPr/>
        </p:nvSpPr>
        <p:spPr>
          <a:xfrm rot="5400000">
            <a:off x="9868199" y="5372303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 rot="5400000">
            <a:off x="8489232" y="2249697"/>
            <a:ext cx="4353900" cy="107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type="body" idx="1"/>
          </p:nvPr>
        </p:nvSpPr>
        <p:spPr>
          <a:xfrm rot="5400000">
            <a:off x="2452025" y="-1162203"/>
            <a:ext cx="5326500" cy="88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4" name="Shape 194"/>
          <p:cNvSpPr txBox="1"/>
          <p:nvPr>
            <p:ph type="dt" idx="10"/>
          </p:nvPr>
        </p:nvSpPr>
        <p:spPr>
          <a:xfrm>
            <a:off x="6807125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type="ftr" idx="11"/>
          </p:nvPr>
        </p:nvSpPr>
        <p:spPr>
          <a:xfrm>
            <a:off x="680320" y="5936187"/>
            <a:ext cx="61268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type="sldNum" idx="12"/>
          </p:nvPr>
        </p:nvSpPr>
        <p:spPr>
          <a:xfrm>
            <a:off x="10097550" y="5398632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5" name="Shape 2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086907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4" y="4087901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-1" y="2726266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5" name="Shape 35"/>
          <p:cNvSpPr/>
          <p:nvPr/>
        </p:nvSpPr>
        <p:spPr>
          <a:xfrm>
            <a:off x="10585825" y="2726266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680322" y="2869894"/>
            <a:ext cx="9613800" cy="10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type="body" idx="1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>
                <a:solidFill>
                  <a:schemeClr val="lt1"/>
                </a:solidFill>
              </a:defRPr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>
                <a:solidFill>
                  <a:schemeClr val="lt1"/>
                </a:solidFill>
              </a:defRPr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10729454" y="2869894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45" name="Shape 4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body" idx="1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body" idx="2"/>
          </p:nvPr>
        </p:nvSpPr>
        <p:spPr>
          <a:xfrm>
            <a:off x="5594123" y="2336873"/>
            <a:ext cx="47000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56" name="Shape 56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680318" y="753229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906350" y="2336873"/>
            <a:ext cx="4472400" cy="69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2400" b="1"/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59" name="Shape 59"/>
          <p:cNvSpPr txBox="1"/>
          <p:nvPr>
            <p:ph type="body" idx="2"/>
          </p:nvPr>
        </p:nvSpPr>
        <p:spPr>
          <a:xfrm>
            <a:off x="680322" y="3030008"/>
            <a:ext cx="4698300" cy="29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body" idx="3"/>
          </p:nvPr>
        </p:nvSpPr>
        <p:spPr>
          <a:xfrm>
            <a:off x="5820153" y="2336873"/>
            <a:ext cx="4473899" cy="6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2400" b="1"/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/>
        </p:txBody>
      </p:sp>
      <p:sp>
        <p:nvSpPr>
          <p:cNvPr id="61" name="Shape 61"/>
          <p:cNvSpPr txBox="1"/>
          <p:nvPr>
            <p:ph type="body" idx="4"/>
          </p:nvPr>
        </p:nvSpPr>
        <p:spPr>
          <a:xfrm>
            <a:off x="5594123" y="3030008"/>
            <a:ext cx="4700099" cy="29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69" name="Shape 69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77" name="Shape 77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4" name="Shape 84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4685846" y="2336873"/>
            <a:ext cx="56082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body" idx="2"/>
          </p:nvPr>
        </p:nvSpPr>
        <p:spPr>
          <a:xfrm>
            <a:off x="680322" y="2336872"/>
            <a:ext cx="37901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88" name="Shape 8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0240"/>
            <a:ext cx="10437900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5" y="1971233"/>
            <a:ext cx="1602900" cy="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0" y="609600"/>
            <a:ext cx="10437900" cy="13682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5" name="Shape 95"/>
          <p:cNvSpPr/>
          <p:nvPr/>
        </p:nvSpPr>
        <p:spPr>
          <a:xfrm>
            <a:off x="10585827" y="609600"/>
            <a:ext cx="1602900" cy="136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680322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type="pic" idx="2"/>
          </p:nvPr>
        </p:nvSpPr>
        <p:spPr>
          <a:xfrm>
            <a:off x="4868332" y="2336874"/>
            <a:ext cx="54257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680322" y="2336873"/>
            <a:ext cx="3876299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6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4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2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10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10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10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10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10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1000"/>
            </a:lvl9pPr>
          </a:lstStyle>
          <a:p/>
        </p:txBody>
      </p:sp>
      <p:sp>
        <p:nvSpPr>
          <p:cNvPr id="99" name="Shape 99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19868" scaled="0"/>
        </a:gradFill>
        <a:effectLst/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8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 sz="1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dt" idx="10"/>
          </p:nvPr>
        </p:nvSpPr>
        <p:spPr>
          <a:xfrm>
            <a:off x="7550981" y="5936187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ftr" idx="11"/>
          </p:nvPr>
        </p:nvSpPr>
        <p:spPr>
          <a:xfrm>
            <a:off x="680320" y="5936187"/>
            <a:ext cx="6870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05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sldNum" idx="12"/>
          </p:nvPr>
        </p:nvSpPr>
        <p:spPr>
          <a:xfrm>
            <a:off x="10729454" y="753227"/>
            <a:ext cx="1154100" cy="109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algn="l" rtl="0">
        <a:spcBef>
          <a:spcPts val="0"/>
        </a:spcBef>
        <a:spcAft>
          <a:spcPts val="0"/>
        </a:spcAft>
      </a:defPPr>
      <a:lvl1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spcBef>
          <a:spcPts val="0"/>
        </a:spcBef>
        <a:spcAft>
          <a:spcPts val="0"/>
        </a:spcAft>
      </a:defPPr>
      <a:lvl1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spcBef>
          <a:spcPts val="0"/>
        </a:spcBef>
        <a:spcAft>
          <a:spcPts val="0"/>
        </a:spcAft>
      </a:defPPr>
      <a:lvl1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80322" y="2733708"/>
            <a:ext cx="8144099" cy="137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000"/>
              <a:t>Challenge	#6:	  Infectious	  Swarm!		</a:t>
            </a:r>
            <a:endParaRPr lang="en-US" sz="4000"/>
          </a:p>
        </p:txBody>
      </p:sp>
      <p:sp>
        <p:nvSpPr>
          <p:cNvPr id="199" name="Shape 199"/>
          <p:cNvSpPr txBox="1"/>
          <p:nvPr>
            <p:ph type="subTitle" idx="1"/>
          </p:nvPr>
        </p:nvSpPr>
        <p:spPr>
          <a:xfrm>
            <a:off x="680322" y="4394039"/>
            <a:ext cx="8144099" cy="111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By Yang Wu,Chuang Ding, </a:t>
            </a:r>
            <a:r>
              <a:rPr lang="en-US" dirty="0">
                <a:latin typeface="Arial"/>
                <a:cs typeface="Arial"/>
                <a:sym typeface="+mn-ea"/>
              </a:rPr>
              <a:t>Deepshikha Moolchandani​</a:t>
            </a:r>
            <a:r>
              <a:rPr lang="en-US"/>
              <a:t>, </a:t>
            </a:r>
            <a:r>
              <a:rPr lang="en-US" dirty="0">
                <a:latin typeface="Arial"/>
                <a:cs typeface="Arial"/>
                <a:sym typeface="+mn-ea"/>
              </a:rPr>
              <a:t>Zhenyang Wu</a:t>
            </a:r>
            <a:r>
              <a:rPr lang="en-US" dirty="0" smtClean="0">
                <a:latin typeface="Arial"/>
                <a:cs typeface="Arial"/>
                <a:sym typeface="+mn-ea"/>
              </a:rPr>
              <a:t>​</a:t>
            </a:r>
            <a:r>
              <a:rPr lang="en-US"/>
              <a:t> &amp; </a:t>
            </a:r>
            <a:r>
              <a:rPr lang="en-US" dirty="0" smtClean="0">
                <a:latin typeface="Arial"/>
                <a:cs typeface="Arial"/>
                <a:sym typeface="+mn-ea"/>
              </a:rPr>
              <a:t>Diana Bayoumi</a:t>
            </a:r>
            <a:endParaRPr lang="en-US"/>
          </a:p>
          <a:p>
            <a:pPr>
              <a:spcBef>
                <a:spcPts val="0"/>
              </a:spcBef>
              <a:buNone/>
            </a:pP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74245" y="7231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Structure</a:t>
            </a:r>
          </a:p>
        </p:txBody>
      </p:sp>
      <p:pic>
        <p:nvPicPr>
          <p:cNvPr id="1" name="图片 0" descr="2015-11-24 0956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53105" y="1967865"/>
            <a:ext cx="7152640" cy="4907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6225" y="2494280"/>
            <a:ext cx="292925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We used 4 Arduino with xbee</a:t>
            </a:r>
            <a:r>
              <a:rPr lang="en-US" altLang="zh-CN" sz="2000"/>
              <a:t>: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The blue LED means it’s the leader. 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The green one means it’s healthy</a:t>
            </a:r>
            <a:r>
              <a:rPr lang="en-US" altLang="zh-CN" sz="2000"/>
              <a:t>.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T</a:t>
            </a:r>
            <a:r>
              <a:rPr lang="zh-CN" altLang="en-US" sz="2000"/>
              <a:t>he red LED will light up when it is infected. </a:t>
            </a:r>
            <a:endParaRPr lang="zh-CN" altLang="en-US" sz="20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DESIGN DECISIONS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4" name="Shape 214"/>
          <p:cNvSpPr txBox="1"/>
          <p:nvPr>
            <p:ph type="body" idx="1"/>
          </p:nvPr>
        </p:nvSpPr>
        <p:spPr>
          <a:xfrm>
            <a:off x="680720" y="2336800"/>
            <a:ext cx="10139045" cy="35991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-US"/>
              <a:t>1. Bully Algorithm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– Each process knows the ID and status of every other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process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– Communication is reliable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•  A process initiates an election if it just recovered from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failure or it notices that the leader has failed.  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2. AT Mode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-Simple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-Transparent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  <a:r>
              <a:rPr lang="en-US"/>
              <a:t>    </a:t>
            </a:r>
            <a:endParaRPr lang="en-US"/>
          </a:p>
          <a:p>
            <a:pPr marL="0" indent="0" rtl="0">
              <a:spcBef>
                <a:spcPts val="0"/>
              </a:spcBef>
              <a:buNone/>
            </a:pPr>
          </a:p>
          <a:p>
            <a:pPr marL="0" indent="0" rtl="0">
              <a:spcBef>
                <a:spcPts val="0"/>
              </a:spcBef>
              <a:buNone/>
            </a:pPr>
          </a:p>
          <a:p>
            <a:pPr marL="0" indent="0" rtl="0">
              <a:spcBef>
                <a:spcPts val="0"/>
              </a:spcBef>
              <a:buNone/>
            </a:pPr>
          </a:p>
          <a:p>
            <a:pPr marL="0" indent="0" rtl="0">
              <a:spcBef>
                <a:spcPts val="0"/>
              </a:spcBef>
              <a:buNone/>
            </a:pPr>
          </a:p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charset="0"/>
                <a:sym typeface="+mn-ea"/>
              </a:rPr>
              <a:t>DATA FLOW</a:t>
            </a:r>
            <a:endParaRPr lang="en-US" dirty="0">
              <a:solidFill>
                <a:schemeClr val="bg1"/>
              </a:solidFill>
              <a:latin typeface="Corbel" charset="0"/>
              <a:sym typeface="+mn-ea"/>
            </a:endParaRPr>
          </a:p>
        </p:txBody>
      </p:sp>
      <p:pic>
        <p:nvPicPr>
          <p:cNvPr id="1" name="图片 0" descr="bully-election-algorith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4895" y="2001520"/>
            <a:ext cx="8315325" cy="3174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4440" y="5466080"/>
            <a:ext cx="797433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 a new Arduino or Remove the current leader will start an election.</a:t>
            </a:r>
            <a:endParaRPr lang="en-US" altLang="zh-CN"/>
          </a:p>
          <a:p>
            <a:r>
              <a:rPr lang="en-US" altLang="zh-CN"/>
              <a:t>Each Arduino will send their ID.If the received ID is larger than its own ID, it will help send the higher ID.</a:t>
            </a:r>
            <a:endParaRPr lang="en-US" altLang="zh-CN"/>
          </a:p>
          <a:p>
            <a:r>
              <a:rPr lang="en-US" altLang="zh-CN"/>
              <a:t>All the arduino will send their status: infected or healthy.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Challenges</a:t>
            </a:r>
          </a:p>
        </p:txBody>
      </p:sp>
      <p:sp>
        <p:nvSpPr>
          <p:cNvPr id="231" name="Shape 231"/>
          <p:cNvSpPr txBox="1"/>
          <p:nvPr>
            <p:ph type="body" idx="1"/>
          </p:nvPr>
        </p:nvSpPr>
        <p:spPr>
          <a:xfrm>
            <a:off x="605100" y="1930825"/>
            <a:ext cx="9613800" cy="46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>
                <a:solidFill>
                  <a:srgbClr val="980000"/>
                </a:solidFill>
              </a:rPr>
              <a:t>Delay Time</a:t>
            </a:r>
            <a:endParaRPr lang="en-US">
              <a:solidFill>
                <a:srgbClr val="98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r>
              <a:rPr lang="en-US"/>
              <a:t>The election time is 3 seconds if the leader crashed or a new candidate join in.</a:t>
            </a:r>
            <a:endParaRPr lang="en-US"/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r>
              <a:rPr lang="en-US"/>
              <a:t>The reaction time is 3-4 seconds after pressing the button</a:t>
            </a:r>
            <a:endParaRPr lang="en-US"/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endParaRPr lang="en-US"/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endParaRPr lang="en-US">
              <a:solidFill>
                <a:srgbClr val="980000"/>
              </a:solidFill>
              <a:sym typeface="+mn-ea"/>
            </a:endParaRPr>
          </a:p>
          <a:p>
            <a:pPr rtl="0">
              <a:spcBef>
                <a:spcPts val="0"/>
              </a:spcBef>
              <a:buNone/>
            </a:pPr>
            <a:r>
              <a:rPr lang="en-US">
                <a:solidFill>
                  <a:srgbClr val="980000"/>
                </a:solidFill>
                <a:sym typeface="+mn-ea"/>
              </a:rPr>
              <a:t>Try API Mode</a:t>
            </a:r>
            <a:endParaRPr lang="en-US">
              <a:solidFill>
                <a:srgbClr val="98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r>
              <a:rPr lang="en-US">
                <a:sym typeface="+mn-ea"/>
              </a:rPr>
              <a:t>Figure out why sometimes the xbee missed some packets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柏林">
  <a:themeElements>
    <a:clrScheme name="柏林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Kingsoft Office WPP</Application>
  <PresentationFormat/>
  <Paragraphs>51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柏林</vt:lpstr>
      <vt:lpstr>Challenge	#6:	  Infectious	  Swarm!		</vt:lpstr>
      <vt:lpstr>Structure</vt:lpstr>
      <vt:lpstr>DESIGN DECISIONS</vt:lpstr>
      <vt:lpstr>DATA FLOW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	#6:	  Infectious	  Swarm!		</dc:title>
  <dc:creator/>
  <cp:lastModifiedBy>apple</cp:lastModifiedBy>
  <cp:revision>3</cp:revision>
  <dcterms:created xsi:type="dcterms:W3CDTF">2015-11-24T03:42:00Z</dcterms:created>
  <dcterms:modified xsi:type="dcterms:W3CDTF">2015-11-24T22:16:25Z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