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ncode Sans Semi Condensed"/>
      <p:regular r:id="rId14"/>
      <p:bold r:id="rId15"/>
    </p:embeddedFont>
    <p:embeddedFont>
      <p:font typeface="Karla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uda Irsha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SemiCondensed-bold.fntdata"/><Relationship Id="rId14" Type="http://schemas.openxmlformats.org/officeDocument/2006/relationships/font" Target="fonts/EncodeSansSemiCondensed-regular.fntdata"/><Relationship Id="rId17" Type="http://schemas.openxmlformats.org/officeDocument/2006/relationships/font" Target="fonts/Karla-boldItalic.fntdata"/><Relationship Id="rId16" Type="http://schemas.openxmlformats.org/officeDocument/2006/relationships/font" Target="fonts/Kar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22T01:03:25.022">
    <p:pos x="6000" y="0"/>
    <p:text>chris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9a006856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9a00685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Answer what is topic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is it important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 example of applications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“approaches” section to segway into next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a006856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a00685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cepstral analysis, which “involves the decomposition of speech signal frames into coefﬁcients in the log spectral domain through the modeling of the human ear performance with the Mel ﬁlter bank.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Cepstrum analysis is a nonlinear signal processing technique with a variety of applications in areas such as speech and image processing.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The </a:t>
            </a:r>
            <a:r>
              <a:rPr i="1" lang="en" sz="1000">
                <a:solidFill>
                  <a:srgbClr val="404040"/>
                </a:solidFill>
                <a:highlight>
                  <a:srgbClr val="FFFFFF"/>
                </a:highlight>
              </a:rPr>
              <a:t>complex cepstrum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of a sequence </a:t>
            </a:r>
            <a:r>
              <a:rPr i="1" lang="en" sz="1000">
                <a:solidFill>
                  <a:srgbClr val="404040"/>
                </a:solidFill>
                <a:highlight>
                  <a:srgbClr val="FFFFFF"/>
                </a:highlight>
              </a:rPr>
              <a:t>x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is calculated by finding the complex natural logarithm of the Fourier transform of </a:t>
            </a:r>
            <a:r>
              <a:rPr i="1" lang="en" sz="1000">
                <a:solidFill>
                  <a:srgbClr val="404040"/>
                </a:solidFill>
                <a:highlight>
                  <a:srgbClr val="FFFFFF"/>
                </a:highlight>
              </a:rPr>
              <a:t>x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, then the inverse Fourier transform of the resulting sequence: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40" lvl="0" marL="192024" rtl="0" algn="l">
              <a:spcBef>
                <a:spcPts val="0"/>
              </a:spcBef>
              <a:spcAft>
                <a:spcPts val="0"/>
              </a:spcAft>
              <a:buClr>
                <a:srgbClr val="EEEAEA"/>
              </a:buClr>
              <a:buSzPts val="2000"/>
              <a:buFont typeface="Karla"/>
              <a:buChar char="▪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Fourier transform is taken of the framed and windowed inputted speech signal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440" lvl="0" marL="192024" rtl="0" algn="l">
              <a:spcBef>
                <a:spcPts val="600"/>
              </a:spcBef>
              <a:spcAft>
                <a:spcPts val="0"/>
              </a:spcAft>
              <a:buClr>
                <a:srgbClr val="EEEAEA"/>
              </a:buClr>
              <a:buSzPts val="2000"/>
              <a:buFont typeface="Karla"/>
              <a:buChar char="▪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logarithm is then taken of the spectrum from the Fourier transform.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neural networks (DNN) is a “neural network regression model trained to reconstruct data from a clean target channel given the same data from a different possibly noisy or reverberant channel or from the same channel as the target.”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a006856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a00685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a006856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9a00685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cnn to determine the start and stop frequencies of the filter (this is efficient results in efficiency)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further processes will cnn the filtered signal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Segway into next slide by saying how AI assistants currently already do both, dsp and cnn, to obtain their results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ae7d8848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ae7d884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a0068562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a00685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9a0068562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9a00685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rect b="b" l="l" r="r" t="t"/>
            <a:pathLst>
              <a:path extrusionOk="0" h="2258121" w="4014438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rect b="b" l="l" r="r" t="t"/>
              <a:pathLst>
                <a:path extrusionOk="0" h="753397" w="384717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rect b="b" l="l" r="r" t="t"/>
              <a:pathLst>
                <a:path extrusionOk="0" h="2258121" w="4014438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/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indent="-406400" lvl="1" marL="914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indent="-406400" lvl="2" marL="1371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indent="-406400" lvl="3" marL="18288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indent="-406400" lvl="4" marL="22860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indent="-406400" lvl="5" marL="27432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indent="-406400" lvl="6" marL="3200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indent="-406400" lvl="7" marL="3657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indent="-406400" lvl="8" marL="41148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rect b="b" l="l" r="r" t="t"/>
              <a:pathLst>
                <a:path extrusionOk="0" h="2258121" w="4014376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rect b="b" l="l" r="r" t="t"/>
              <a:pathLst>
                <a:path extrusionOk="0" h="310680" w="564279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ignalprocessingsociety.org/our-story/signal-processing-101" TargetMode="External"/><Relationship Id="rId4" Type="http://schemas.openxmlformats.org/officeDocument/2006/relationships/hyperlink" Target="https://signalprocessingsociety.org/our-story/signal-processing-101" TargetMode="External"/><Relationship Id="rId5" Type="http://schemas.openxmlformats.org/officeDocument/2006/relationships/hyperlink" Target="https://github.com/mravanelli/SincNet" TargetMode="External"/><Relationship Id="rId6" Type="http://schemas.openxmlformats.org/officeDocument/2006/relationships/hyperlink" Target="https://www.researchgate.net/publication/327719810_Speaker_identification_based_on_normalized_pitch_frequency_and_Mel_Frequency_Cepstral_Coeffici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Multi-Speaker Identification</a:t>
            </a:r>
            <a:endParaRPr/>
          </a:p>
        </p:txBody>
      </p:sp>
      <p:sp>
        <p:nvSpPr>
          <p:cNvPr id="71" name="Google Shape;71;p14"/>
          <p:cNvSpPr txBox="1"/>
          <p:nvPr>
            <p:ph type="ctrTitle"/>
          </p:nvPr>
        </p:nvSpPr>
        <p:spPr>
          <a:xfrm>
            <a:off x="1066800" y="4458625"/>
            <a:ext cx="8018100" cy="49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Chris J., Hubert L., Huda I.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>
            <a:stCxn id="77" idx="2"/>
            <a:endCxn id="78" idx="0"/>
          </p:cNvCxnSpPr>
          <p:nvPr/>
        </p:nvCxnSpPr>
        <p:spPr>
          <a:xfrm>
            <a:off x="6020700" y="2930200"/>
            <a:ext cx="0" cy="103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Processing and Communications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372300" y="1200150"/>
            <a:ext cx="2648400" cy="12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“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a branch of electrical engineering that models and analyzes data representations of physical events” [1]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3372300" y="3480125"/>
            <a:ext cx="1743300" cy="1441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1" lang="en" sz="2400"/>
              <a:t>Digital Signal Processing (DSP)</a:t>
            </a:r>
            <a:endParaRPr sz="2400"/>
          </a:p>
        </p:txBody>
      </p:sp>
      <p:sp>
        <p:nvSpPr>
          <p:cNvPr id="82" name="Google Shape;82;p15"/>
          <p:cNvSpPr txBox="1"/>
          <p:nvPr>
            <p:ph idx="3" type="body"/>
          </p:nvPr>
        </p:nvSpPr>
        <p:spPr>
          <a:xfrm>
            <a:off x="6925800" y="3480125"/>
            <a:ext cx="1743300" cy="1441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i="1" lang="en" sz="2800"/>
              <a:t>Machine Learning</a:t>
            </a:r>
            <a:endParaRPr sz="28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372300" y="730350"/>
            <a:ext cx="25953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What is it?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186000" y="730350"/>
            <a:ext cx="24831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Applications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186125" y="1242425"/>
            <a:ext cx="2483100" cy="11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Sciences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Wearables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b="1" lang="en">
                <a:highlight>
                  <a:schemeClr val="accent5"/>
                </a:highlight>
                <a:latin typeface="Karla"/>
                <a:ea typeface="Karla"/>
                <a:cs typeface="Karla"/>
                <a:sym typeface="Karla"/>
              </a:rPr>
              <a:t>Speech/ Voice Recognition</a:t>
            </a:r>
            <a:endParaRPr b="1">
              <a:highlight>
                <a:schemeClr val="accent5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>
            <a:endCxn id="81" idx="0"/>
          </p:cNvCxnSpPr>
          <p:nvPr/>
        </p:nvCxnSpPr>
        <p:spPr>
          <a:xfrm flipH="1">
            <a:off x="4243950" y="2928125"/>
            <a:ext cx="5100" cy="55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endCxn id="82" idx="0"/>
          </p:cNvCxnSpPr>
          <p:nvPr/>
        </p:nvCxnSpPr>
        <p:spPr>
          <a:xfrm>
            <a:off x="7792950" y="2914325"/>
            <a:ext cx="4500" cy="56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3372300" y="2536600"/>
            <a:ext cx="52968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Approaches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829450" y="3965675"/>
            <a:ext cx="382500" cy="3936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863350" y="4001675"/>
            <a:ext cx="305700" cy="3216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>
            <a:stCxn id="81" idx="3"/>
            <a:endCxn id="78" idx="2"/>
          </p:cNvCxnSpPr>
          <p:nvPr/>
        </p:nvCxnSpPr>
        <p:spPr>
          <a:xfrm flipH="1" rot="10800000">
            <a:off x="5115600" y="4162325"/>
            <a:ext cx="714000" cy="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2" idx="1"/>
            <a:endCxn id="78" idx="6"/>
          </p:cNvCxnSpPr>
          <p:nvPr/>
        </p:nvCxnSpPr>
        <p:spPr>
          <a:xfrm rot="10800000">
            <a:off x="6212100" y="4162325"/>
            <a:ext cx="713700" cy="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Signal Processing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18440" lvl="0" marL="192024" rtl="0" algn="l">
              <a:spcBef>
                <a:spcPts val="0"/>
              </a:spcBef>
              <a:spcAft>
                <a:spcPts val="0"/>
              </a:spcAft>
              <a:buSzPts val="2000"/>
              <a:buFont typeface="Karla"/>
              <a:buChar char="▪"/>
            </a:pPr>
            <a:r>
              <a:rPr lang="en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Cepstral Analysis</a:t>
            </a:r>
            <a:endParaRPr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Karla"/>
              <a:buChar char="▫"/>
            </a:pPr>
            <a:r>
              <a:rPr lang="en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Use Fourier Transform of inputted signal</a:t>
            </a:r>
            <a:endParaRPr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Karla"/>
              <a:buChar char="▫"/>
            </a:pPr>
            <a:r>
              <a:rPr lang="en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Take log of the spectrum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313" y="2590874"/>
            <a:ext cx="5264625" cy="19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651875" y="1200150"/>
            <a:ext cx="30597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MCE2018 [2]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Showcased many approaches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Compared performance against benchmark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Fixed conditions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Limited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75" y="3676350"/>
            <a:ext cx="2615224" cy="119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675" y="405200"/>
            <a:ext cx="2890225" cy="19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425" y="2827863"/>
            <a:ext cx="2082475" cy="7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062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Signal Processing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&amp;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443575" y="766875"/>
            <a:ext cx="31302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</a:t>
            </a:r>
            <a:r>
              <a:rPr lang="en"/>
              <a:t> Work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SincNet [</a:t>
            </a:r>
            <a:r>
              <a:rPr lang="en"/>
              <a:t>3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Variability in the way it can select filter edges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 was tested using short sentences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Open source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Runs only on Linux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00" y="1188025"/>
            <a:ext cx="3130199" cy="3943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8823000" y="4837800"/>
            <a:ext cx="548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[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3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]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838200" y="823550"/>
            <a:ext cx="3007800" cy="36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Existing User Story</a:t>
            </a:r>
            <a:endParaRPr b="1" sz="48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smart device owner, I want to interact with the system through voice and receive personalized feedback based on my query.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5599195" y="690028"/>
            <a:ext cx="1814445" cy="3763518"/>
            <a:chOff x="2547150" y="238125"/>
            <a:chExt cx="2525675" cy="5238750"/>
          </a:xfrm>
        </p:grpSpPr>
        <p:sp>
          <p:nvSpPr>
            <p:cNvPr id="126" name="Google Shape;126;p19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5326342" y="563781"/>
            <a:ext cx="2412183" cy="3722132"/>
            <a:chOff x="2112475" y="238125"/>
            <a:chExt cx="3395050" cy="5238750"/>
          </a:xfrm>
        </p:grpSpPr>
        <p:sp>
          <p:nvSpPr>
            <p:cNvPr id="136" name="Google Shape;136;p20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838200" y="1033200"/>
            <a:ext cx="3007800" cy="36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Possible </a:t>
            </a:r>
            <a:r>
              <a:rPr b="1" lang="en" sz="48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User Story </a:t>
            </a:r>
            <a:endParaRPr b="1" sz="48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person who participates in a lot of community events, I want my device to be able to recognize and amplify my voice in a crowded stadium when capturing video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651875" y="1200150"/>
            <a:ext cx="5353200" cy="380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Karla"/>
                <a:ea typeface="Karla"/>
                <a:cs typeface="Karla"/>
                <a:sym typeface="Karla"/>
              </a:rPr>
              <a:t>References: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[1]“Signal Processing 101,” </a:t>
            </a:r>
            <a:r>
              <a:rPr i="1" lang="en" sz="1400">
                <a:latin typeface="Karla"/>
                <a:ea typeface="Karla"/>
                <a:cs typeface="Karla"/>
                <a:sym typeface="Karla"/>
              </a:rPr>
              <a:t>IEEE Signal Processing Society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, Dec. 17, 2015.</a:t>
            </a:r>
            <a:r>
              <a:rPr lang="en" sz="1400"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/>
              </a:rPr>
              <a:t> </a:t>
            </a:r>
            <a:r>
              <a:rPr lang="en" sz="1400" u="sng">
                <a:latin typeface="Karla"/>
                <a:ea typeface="Karla"/>
                <a:cs typeface="Karla"/>
                <a:sym typeface="Karla"/>
                <a:hlinkClick r:id="rId4"/>
              </a:rPr>
              <a:t>https://signalprocessingsociety.org/our-story/signal-processing-101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 (accessed Sep. 12, 2020).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3232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[2] S. Shon, N. Dehak, D. Reynolds, and J. Glass, “MCE 2018: The 1st Multi-target Speaker Detection and Identification Challenge Evaluation,” </a:t>
            </a:r>
            <a:r>
              <a:rPr i="1" lang="en" sz="1400">
                <a:solidFill>
                  <a:srgbClr val="323232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INTERSPEECH 2019</a:t>
            </a:r>
            <a:r>
              <a:rPr lang="en" sz="1400">
                <a:solidFill>
                  <a:srgbClr val="323232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, pp. 356–360, Sep. 2019.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Karla"/>
                <a:ea typeface="Karla"/>
                <a:cs typeface="Karla"/>
                <a:sym typeface="Karla"/>
              </a:rPr>
              <a:t>[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3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] M. Ravanelli, </a:t>
            </a:r>
            <a:r>
              <a:rPr i="1" lang="en" sz="1400">
                <a:latin typeface="Karla"/>
                <a:ea typeface="Karla"/>
                <a:cs typeface="Karla"/>
                <a:sym typeface="Karla"/>
              </a:rPr>
              <a:t>mravanelli/SincNet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4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https://github.com/mravanelli/SincNet</a:t>
            </a:r>
            <a:r>
              <a:rPr lang="en" sz="1400">
                <a:latin typeface="Karla"/>
                <a:ea typeface="Karla"/>
                <a:cs typeface="Karla"/>
                <a:sym typeface="Karla"/>
              </a:rPr>
              <a:t> (accessed Sep. 20, 2020)</a:t>
            </a:r>
            <a:endParaRPr sz="14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https://www.researchgate.net/publication/327719810_Speaker_identification_based_on_normalized_pitch_frequency_and_Mel_Frequency_Cepstral_Coefficients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https://machinelearning.apple.com/research/hey-siri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