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23" d="100"/>
          <a:sy n="23" d="100"/>
        </p:scale>
        <p:origin x="119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en-US"/>
              <a:t>Click to edit Master title style</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2993E8-EBCE-4089-B6C2-1FC3B3507CC6}" type="datetimeFigureOut">
              <a:rPr lang="en-IE" smtClean="0"/>
              <a:t>17/05/2020</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77962C65-C71E-494E-870D-83EDAC63DC25}" type="slidenum">
              <a:rPr lang="en-IE" smtClean="0"/>
              <a:t>‹#›</a:t>
            </a:fld>
            <a:endParaRPr lang="en-IE" dirty="0"/>
          </a:p>
        </p:txBody>
      </p:sp>
    </p:spTree>
    <p:extLst>
      <p:ext uri="{BB962C8B-B14F-4D97-AF65-F5344CB8AC3E}">
        <p14:creationId xmlns:p14="http://schemas.microsoft.com/office/powerpoint/2010/main" val="1940886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2993E8-EBCE-4089-B6C2-1FC3B3507CC6}" type="datetimeFigureOut">
              <a:rPr lang="en-IE" smtClean="0"/>
              <a:t>17/05/2020</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77962C65-C71E-494E-870D-83EDAC63DC25}" type="slidenum">
              <a:rPr lang="en-IE" smtClean="0"/>
              <a:t>‹#›</a:t>
            </a:fld>
            <a:endParaRPr lang="en-IE" dirty="0"/>
          </a:p>
        </p:txBody>
      </p:sp>
    </p:spTree>
    <p:extLst>
      <p:ext uri="{BB962C8B-B14F-4D97-AF65-F5344CB8AC3E}">
        <p14:creationId xmlns:p14="http://schemas.microsoft.com/office/powerpoint/2010/main" val="1981056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2993E8-EBCE-4089-B6C2-1FC3B3507CC6}" type="datetimeFigureOut">
              <a:rPr lang="en-IE" smtClean="0"/>
              <a:t>17/05/2020</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77962C65-C71E-494E-870D-83EDAC63DC25}" type="slidenum">
              <a:rPr lang="en-IE" smtClean="0"/>
              <a:t>‹#›</a:t>
            </a:fld>
            <a:endParaRPr lang="en-IE" dirty="0"/>
          </a:p>
        </p:txBody>
      </p:sp>
    </p:spTree>
    <p:extLst>
      <p:ext uri="{BB962C8B-B14F-4D97-AF65-F5344CB8AC3E}">
        <p14:creationId xmlns:p14="http://schemas.microsoft.com/office/powerpoint/2010/main" val="345680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2993E8-EBCE-4089-B6C2-1FC3B3507CC6}" type="datetimeFigureOut">
              <a:rPr lang="en-IE" smtClean="0"/>
              <a:t>17/05/2020</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77962C65-C71E-494E-870D-83EDAC63DC25}" type="slidenum">
              <a:rPr lang="en-IE" smtClean="0"/>
              <a:t>‹#›</a:t>
            </a:fld>
            <a:endParaRPr lang="en-IE" dirty="0"/>
          </a:p>
        </p:txBody>
      </p:sp>
    </p:spTree>
    <p:extLst>
      <p:ext uri="{BB962C8B-B14F-4D97-AF65-F5344CB8AC3E}">
        <p14:creationId xmlns:p14="http://schemas.microsoft.com/office/powerpoint/2010/main" val="2892710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en-US"/>
              <a:t>Click to edit Master title style</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2993E8-EBCE-4089-B6C2-1FC3B3507CC6}" type="datetimeFigureOut">
              <a:rPr lang="en-IE" smtClean="0"/>
              <a:t>17/05/2020</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77962C65-C71E-494E-870D-83EDAC63DC25}" type="slidenum">
              <a:rPr lang="en-IE" smtClean="0"/>
              <a:t>‹#›</a:t>
            </a:fld>
            <a:endParaRPr lang="en-IE" dirty="0"/>
          </a:p>
        </p:txBody>
      </p:sp>
    </p:spTree>
    <p:extLst>
      <p:ext uri="{BB962C8B-B14F-4D97-AF65-F5344CB8AC3E}">
        <p14:creationId xmlns:p14="http://schemas.microsoft.com/office/powerpoint/2010/main" val="2643931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2993E8-EBCE-4089-B6C2-1FC3B3507CC6}" type="datetimeFigureOut">
              <a:rPr lang="en-IE" smtClean="0"/>
              <a:t>17/05/2020</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77962C65-C71E-494E-870D-83EDAC63DC25}" type="slidenum">
              <a:rPr lang="en-IE" smtClean="0"/>
              <a:t>‹#›</a:t>
            </a:fld>
            <a:endParaRPr lang="en-IE" dirty="0"/>
          </a:p>
        </p:txBody>
      </p:sp>
    </p:spTree>
    <p:extLst>
      <p:ext uri="{BB962C8B-B14F-4D97-AF65-F5344CB8AC3E}">
        <p14:creationId xmlns:p14="http://schemas.microsoft.com/office/powerpoint/2010/main" val="3854261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4" name="Content Placeholder 3"/>
          <p:cNvSpPr>
            <a:spLocks noGrp="1"/>
          </p:cNvSpPr>
          <p:nvPr>
            <p:ph sz="half" idx="2"/>
          </p:nvPr>
        </p:nvSpPr>
        <p:spPr>
          <a:xfrm>
            <a:off x="2085368" y="7810963"/>
            <a:ext cx="12807832"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6" name="Content Placeholder 5"/>
          <p:cNvSpPr>
            <a:spLocks noGrp="1"/>
          </p:cNvSpPr>
          <p:nvPr>
            <p:ph sz="quarter" idx="4"/>
          </p:nvPr>
        </p:nvSpPr>
        <p:spPr>
          <a:xfrm>
            <a:off x="15326828" y="7810963"/>
            <a:ext cx="12870909"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2993E8-EBCE-4089-B6C2-1FC3B3507CC6}" type="datetimeFigureOut">
              <a:rPr lang="en-IE" smtClean="0"/>
              <a:t>17/05/2020</a:t>
            </a:fld>
            <a:endParaRPr lang="en-IE" dirty="0"/>
          </a:p>
        </p:txBody>
      </p:sp>
      <p:sp>
        <p:nvSpPr>
          <p:cNvPr id="8" name="Footer Placeholder 7"/>
          <p:cNvSpPr>
            <a:spLocks noGrp="1"/>
          </p:cNvSpPr>
          <p:nvPr>
            <p:ph type="ftr" sz="quarter" idx="11"/>
          </p:nvPr>
        </p:nvSpPr>
        <p:spPr/>
        <p:txBody>
          <a:bodyPr/>
          <a:lstStyle/>
          <a:p>
            <a:endParaRPr lang="en-IE" dirty="0"/>
          </a:p>
        </p:txBody>
      </p:sp>
      <p:sp>
        <p:nvSpPr>
          <p:cNvPr id="9" name="Slide Number Placeholder 8"/>
          <p:cNvSpPr>
            <a:spLocks noGrp="1"/>
          </p:cNvSpPr>
          <p:nvPr>
            <p:ph type="sldNum" sz="quarter" idx="12"/>
          </p:nvPr>
        </p:nvSpPr>
        <p:spPr/>
        <p:txBody>
          <a:bodyPr/>
          <a:lstStyle/>
          <a:p>
            <a:fld id="{77962C65-C71E-494E-870D-83EDAC63DC25}" type="slidenum">
              <a:rPr lang="en-IE" smtClean="0"/>
              <a:t>‹#›</a:t>
            </a:fld>
            <a:endParaRPr lang="en-IE" dirty="0"/>
          </a:p>
        </p:txBody>
      </p:sp>
    </p:spTree>
    <p:extLst>
      <p:ext uri="{BB962C8B-B14F-4D97-AF65-F5344CB8AC3E}">
        <p14:creationId xmlns:p14="http://schemas.microsoft.com/office/powerpoint/2010/main" val="2758216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2993E8-EBCE-4089-B6C2-1FC3B3507CC6}" type="datetimeFigureOut">
              <a:rPr lang="en-IE" smtClean="0"/>
              <a:t>17/05/2020</a:t>
            </a:fld>
            <a:endParaRPr lang="en-IE" dirty="0"/>
          </a:p>
        </p:txBody>
      </p:sp>
      <p:sp>
        <p:nvSpPr>
          <p:cNvPr id="4" name="Footer Placeholder 3"/>
          <p:cNvSpPr>
            <a:spLocks noGrp="1"/>
          </p:cNvSpPr>
          <p:nvPr>
            <p:ph type="ftr" sz="quarter" idx="11"/>
          </p:nvPr>
        </p:nvSpPr>
        <p:spPr/>
        <p:txBody>
          <a:bodyPr/>
          <a:lstStyle/>
          <a:p>
            <a:endParaRPr lang="en-IE" dirty="0"/>
          </a:p>
        </p:txBody>
      </p:sp>
      <p:sp>
        <p:nvSpPr>
          <p:cNvPr id="5" name="Slide Number Placeholder 4"/>
          <p:cNvSpPr>
            <a:spLocks noGrp="1"/>
          </p:cNvSpPr>
          <p:nvPr>
            <p:ph type="sldNum" sz="quarter" idx="12"/>
          </p:nvPr>
        </p:nvSpPr>
        <p:spPr/>
        <p:txBody>
          <a:bodyPr/>
          <a:lstStyle/>
          <a:p>
            <a:fld id="{77962C65-C71E-494E-870D-83EDAC63DC25}" type="slidenum">
              <a:rPr lang="en-IE" smtClean="0"/>
              <a:t>‹#›</a:t>
            </a:fld>
            <a:endParaRPr lang="en-IE" dirty="0"/>
          </a:p>
        </p:txBody>
      </p:sp>
    </p:spTree>
    <p:extLst>
      <p:ext uri="{BB962C8B-B14F-4D97-AF65-F5344CB8AC3E}">
        <p14:creationId xmlns:p14="http://schemas.microsoft.com/office/powerpoint/2010/main" val="4291468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2993E8-EBCE-4089-B6C2-1FC3B3507CC6}" type="datetimeFigureOut">
              <a:rPr lang="en-IE" smtClean="0"/>
              <a:t>17/05/2020</a:t>
            </a:fld>
            <a:endParaRPr lang="en-IE" dirty="0"/>
          </a:p>
        </p:txBody>
      </p:sp>
      <p:sp>
        <p:nvSpPr>
          <p:cNvPr id="3" name="Footer Placeholder 2"/>
          <p:cNvSpPr>
            <a:spLocks noGrp="1"/>
          </p:cNvSpPr>
          <p:nvPr>
            <p:ph type="ftr" sz="quarter" idx="11"/>
          </p:nvPr>
        </p:nvSpPr>
        <p:spPr/>
        <p:txBody>
          <a:bodyPr/>
          <a:lstStyle/>
          <a:p>
            <a:endParaRPr lang="en-IE" dirty="0"/>
          </a:p>
        </p:txBody>
      </p:sp>
      <p:sp>
        <p:nvSpPr>
          <p:cNvPr id="4" name="Slide Number Placeholder 3"/>
          <p:cNvSpPr>
            <a:spLocks noGrp="1"/>
          </p:cNvSpPr>
          <p:nvPr>
            <p:ph type="sldNum" sz="quarter" idx="12"/>
          </p:nvPr>
        </p:nvSpPr>
        <p:spPr/>
        <p:txBody>
          <a:bodyPr/>
          <a:lstStyle/>
          <a:p>
            <a:fld id="{77962C65-C71E-494E-870D-83EDAC63DC25}" type="slidenum">
              <a:rPr lang="en-IE" smtClean="0"/>
              <a:t>‹#›</a:t>
            </a:fld>
            <a:endParaRPr lang="en-IE" dirty="0"/>
          </a:p>
        </p:txBody>
      </p:sp>
    </p:spTree>
    <p:extLst>
      <p:ext uri="{BB962C8B-B14F-4D97-AF65-F5344CB8AC3E}">
        <p14:creationId xmlns:p14="http://schemas.microsoft.com/office/powerpoint/2010/main" val="3274107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462993E8-EBCE-4089-B6C2-1FC3B3507CC6}" type="datetimeFigureOut">
              <a:rPr lang="en-IE" smtClean="0"/>
              <a:t>17/05/2020</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77962C65-C71E-494E-870D-83EDAC63DC25}" type="slidenum">
              <a:rPr lang="en-IE" smtClean="0"/>
              <a:t>‹#›</a:t>
            </a:fld>
            <a:endParaRPr lang="en-IE" dirty="0"/>
          </a:p>
        </p:txBody>
      </p:sp>
    </p:spTree>
    <p:extLst>
      <p:ext uri="{BB962C8B-B14F-4D97-AF65-F5344CB8AC3E}">
        <p14:creationId xmlns:p14="http://schemas.microsoft.com/office/powerpoint/2010/main" val="4112207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en-US" dirty="0"/>
              <a:t>Click icon to add picture</a:t>
            </a:r>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462993E8-EBCE-4089-B6C2-1FC3B3507CC6}" type="datetimeFigureOut">
              <a:rPr lang="en-IE" smtClean="0"/>
              <a:t>17/05/2020</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77962C65-C71E-494E-870D-83EDAC63DC25}" type="slidenum">
              <a:rPr lang="en-IE" smtClean="0"/>
              <a:t>‹#›</a:t>
            </a:fld>
            <a:endParaRPr lang="en-IE" dirty="0"/>
          </a:p>
        </p:txBody>
      </p:sp>
    </p:spTree>
    <p:extLst>
      <p:ext uri="{BB962C8B-B14F-4D97-AF65-F5344CB8AC3E}">
        <p14:creationId xmlns:p14="http://schemas.microsoft.com/office/powerpoint/2010/main" val="156204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6000"/>
            <a:lum/>
          </a:blip>
          <a:srcRect/>
          <a:stretch>
            <a:fillRect l="-18000" r="-18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462993E8-EBCE-4089-B6C2-1FC3B3507CC6}" type="datetimeFigureOut">
              <a:rPr lang="en-IE" smtClean="0"/>
              <a:t>17/05/2020</a:t>
            </a:fld>
            <a:endParaRPr lang="en-IE" dirty="0"/>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IE" dirty="0"/>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77962C65-C71E-494E-870D-83EDAC63DC25}" type="slidenum">
              <a:rPr lang="en-IE" smtClean="0"/>
              <a:t>‹#›</a:t>
            </a:fld>
            <a:endParaRPr lang="en-IE" dirty="0"/>
          </a:p>
        </p:txBody>
      </p:sp>
    </p:spTree>
    <p:extLst>
      <p:ext uri="{BB962C8B-B14F-4D97-AF65-F5344CB8AC3E}">
        <p14:creationId xmlns:p14="http://schemas.microsoft.com/office/powerpoint/2010/main" val="17218031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jp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1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976DA-1C2B-414A-B671-89135BB21697}"/>
              </a:ext>
            </a:extLst>
          </p:cNvPr>
          <p:cNvSpPr>
            <a:spLocks noGrp="1"/>
          </p:cNvSpPr>
          <p:nvPr>
            <p:ph type="ctrTitle"/>
          </p:nvPr>
        </p:nvSpPr>
        <p:spPr>
          <a:xfrm>
            <a:off x="0" y="0"/>
            <a:ext cx="21814823" cy="2576945"/>
          </a:xfrm>
        </p:spPr>
        <p:txBody>
          <a:bodyPr>
            <a:normAutofit/>
          </a:bodyPr>
          <a:lstStyle/>
          <a:p>
            <a:pPr algn="l"/>
            <a:r>
              <a:rPr lang="en-IE" sz="8800" b="1" dirty="0"/>
              <a:t>Smart Mirror with Drowsiness Detection</a:t>
            </a:r>
          </a:p>
        </p:txBody>
      </p:sp>
      <p:sp>
        <p:nvSpPr>
          <p:cNvPr id="3" name="Subtitle 2">
            <a:extLst>
              <a:ext uri="{FF2B5EF4-FFF2-40B4-BE49-F238E27FC236}">
                <a16:creationId xmlns:a16="http://schemas.microsoft.com/office/drawing/2014/main" id="{893B6FAF-1CCB-4221-82F0-2BDE29928933}"/>
              </a:ext>
            </a:extLst>
          </p:cNvPr>
          <p:cNvSpPr>
            <a:spLocks noGrp="1"/>
          </p:cNvSpPr>
          <p:nvPr>
            <p:ph type="subTitle" idx="1"/>
          </p:nvPr>
        </p:nvSpPr>
        <p:spPr>
          <a:xfrm>
            <a:off x="0" y="2576945"/>
            <a:ext cx="11776364" cy="2909455"/>
          </a:xfrm>
        </p:spPr>
        <p:txBody>
          <a:bodyPr>
            <a:normAutofit/>
          </a:bodyPr>
          <a:lstStyle/>
          <a:p>
            <a:pPr algn="l">
              <a:spcBef>
                <a:spcPts val="0"/>
              </a:spcBef>
            </a:pPr>
            <a:r>
              <a:rPr lang="en-IE" sz="6000" dirty="0"/>
              <a:t>By Evan Carr</a:t>
            </a:r>
          </a:p>
          <a:p>
            <a:pPr algn="l">
              <a:spcBef>
                <a:spcPts val="0"/>
              </a:spcBef>
            </a:pPr>
            <a:r>
              <a:rPr lang="en-IE" sz="6000" dirty="0"/>
              <a:t>B.Eng. (Hons) Software &amp; Electronic Engineering</a:t>
            </a:r>
          </a:p>
        </p:txBody>
      </p:sp>
      <p:pic>
        <p:nvPicPr>
          <p:cNvPr id="9" name="Picture 8" descr="A picture containing drawing&#10;&#10;Description automatically generated">
            <a:extLst>
              <a:ext uri="{FF2B5EF4-FFF2-40B4-BE49-F238E27FC236}">
                <a16:creationId xmlns:a16="http://schemas.microsoft.com/office/drawing/2014/main" id="{FC6B17F8-72C5-4820-90AF-4CD1FF14024F}"/>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1814823" y="0"/>
            <a:ext cx="8460389" cy="4294909"/>
          </a:xfrm>
          <a:prstGeom prst="rect">
            <a:avLst/>
          </a:prstGeom>
        </p:spPr>
      </p:pic>
      <p:sp>
        <p:nvSpPr>
          <p:cNvPr id="10" name="TextBox 9">
            <a:extLst>
              <a:ext uri="{FF2B5EF4-FFF2-40B4-BE49-F238E27FC236}">
                <a16:creationId xmlns:a16="http://schemas.microsoft.com/office/drawing/2014/main" id="{EBD6E3B6-6E71-4F66-B082-642BB40DFFD7}"/>
              </a:ext>
            </a:extLst>
          </p:cNvPr>
          <p:cNvSpPr txBox="1"/>
          <p:nvPr/>
        </p:nvSpPr>
        <p:spPr>
          <a:xfrm>
            <a:off x="221673" y="5167929"/>
            <a:ext cx="10972800" cy="830997"/>
          </a:xfrm>
          <a:prstGeom prst="rect">
            <a:avLst/>
          </a:prstGeom>
          <a:solidFill>
            <a:schemeClr val="accent5"/>
          </a:solidFill>
        </p:spPr>
        <p:txBody>
          <a:bodyPr wrap="square" rtlCol="0">
            <a:spAutoFit/>
          </a:bodyPr>
          <a:lstStyle/>
          <a:p>
            <a:r>
              <a:rPr lang="en-IE" sz="4800" b="1" dirty="0"/>
              <a:t>Introduction</a:t>
            </a:r>
          </a:p>
        </p:txBody>
      </p:sp>
      <p:sp>
        <p:nvSpPr>
          <p:cNvPr id="12" name="TextBox 11">
            <a:extLst>
              <a:ext uri="{FF2B5EF4-FFF2-40B4-BE49-F238E27FC236}">
                <a16:creationId xmlns:a16="http://schemas.microsoft.com/office/drawing/2014/main" id="{5E697406-E4A5-4059-BABD-0ABDD2C5C8BA}"/>
              </a:ext>
            </a:extLst>
          </p:cNvPr>
          <p:cNvSpPr txBox="1"/>
          <p:nvPr/>
        </p:nvSpPr>
        <p:spPr>
          <a:xfrm>
            <a:off x="221673" y="5975621"/>
            <a:ext cx="10972800" cy="6863417"/>
          </a:xfrm>
          <a:prstGeom prst="rect">
            <a:avLst/>
          </a:prstGeom>
          <a:solidFill>
            <a:schemeClr val="accent1">
              <a:lumMod val="60000"/>
              <a:lumOff val="40000"/>
            </a:schemeClr>
          </a:solidFill>
          <a:ln>
            <a:solidFill>
              <a:schemeClr val="accent1"/>
            </a:solidFill>
          </a:ln>
        </p:spPr>
        <p:txBody>
          <a:bodyPr wrap="square" rtlCol="0">
            <a:spAutoFit/>
          </a:bodyPr>
          <a:lstStyle/>
          <a:p>
            <a:r>
              <a:rPr lang="en-IE" sz="4000" dirty="0"/>
              <a:t>The Smart Mirror is a Mirror that displays widgets on the face of the mirror such as Time, date, weather, news headlines and others, </a:t>
            </a:r>
          </a:p>
          <a:p>
            <a:r>
              <a:rPr lang="en-IE" sz="4000" dirty="0"/>
              <a:t>It consists of an LCD screen covered with highly reflective acrylic material all placed in a wooden frame.</a:t>
            </a:r>
          </a:p>
          <a:p>
            <a:endParaRPr lang="en-IE" sz="4000" dirty="0"/>
          </a:p>
          <a:p>
            <a:r>
              <a:rPr lang="en-IE" sz="4000" dirty="0"/>
              <a:t>It also uses a pi camera and OpenCV to detect if the person looking at the screen is drowsy or falling asleep and will play an alarm sound if the users eyes are closed for too long.</a:t>
            </a:r>
          </a:p>
        </p:txBody>
      </p:sp>
      <p:sp>
        <p:nvSpPr>
          <p:cNvPr id="13" name="TextBox 12">
            <a:extLst>
              <a:ext uri="{FF2B5EF4-FFF2-40B4-BE49-F238E27FC236}">
                <a16:creationId xmlns:a16="http://schemas.microsoft.com/office/drawing/2014/main" id="{03ABEBE1-B961-4DE8-BC12-0D918F2DCCE8}"/>
              </a:ext>
            </a:extLst>
          </p:cNvPr>
          <p:cNvSpPr txBox="1"/>
          <p:nvPr/>
        </p:nvSpPr>
        <p:spPr>
          <a:xfrm>
            <a:off x="221673" y="13328259"/>
            <a:ext cx="10972800" cy="830997"/>
          </a:xfrm>
          <a:prstGeom prst="rect">
            <a:avLst/>
          </a:prstGeom>
          <a:solidFill>
            <a:schemeClr val="accent5"/>
          </a:solidFill>
        </p:spPr>
        <p:txBody>
          <a:bodyPr wrap="square" rtlCol="0">
            <a:spAutoFit/>
          </a:bodyPr>
          <a:lstStyle/>
          <a:p>
            <a:r>
              <a:rPr lang="en-IE" sz="4800" b="1" dirty="0"/>
              <a:t>Technologies</a:t>
            </a:r>
          </a:p>
        </p:txBody>
      </p:sp>
      <p:sp>
        <p:nvSpPr>
          <p:cNvPr id="15" name="TextBox 14">
            <a:extLst>
              <a:ext uri="{FF2B5EF4-FFF2-40B4-BE49-F238E27FC236}">
                <a16:creationId xmlns:a16="http://schemas.microsoft.com/office/drawing/2014/main" id="{1F5ECACF-BF54-4E6D-A1DB-8BCB7F554A10}"/>
              </a:ext>
            </a:extLst>
          </p:cNvPr>
          <p:cNvSpPr txBox="1"/>
          <p:nvPr/>
        </p:nvSpPr>
        <p:spPr>
          <a:xfrm>
            <a:off x="221673" y="14159256"/>
            <a:ext cx="10972800" cy="6247864"/>
          </a:xfrm>
          <a:prstGeom prst="rect">
            <a:avLst/>
          </a:prstGeom>
          <a:solidFill>
            <a:schemeClr val="accent1">
              <a:lumMod val="60000"/>
              <a:lumOff val="40000"/>
            </a:schemeClr>
          </a:solidFill>
          <a:ln>
            <a:solidFill>
              <a:schemeClr val="accent1"/>
            </a:solidFill>
          </a:ln>
        </p:spPr>
        <p:txBody>
          <a:bodyPr wrap="square" rtlCol="0">
            <a:spAutoFit/>
          </a:bodyPr>
          <a:lstStyle/>
          <a:p>
            <a:pPr marL="571500" indent="-571500">
              <a:buFont typeface="Arial" panose="020B0604020202020204" pitchFamily="34" charset="0"/>
              <a:buChar char="•"/>
            </a:pPr>
            <a:r>
              <a:rPr lang="en-IE" sz="4000" b="1" dirty="0"/>
              <a:t>Python </a:t>
            </a:r>
            <a:r>
              <a:rPr lang="en-IE" sz="4000" dirty="0"/>
              <a:t>all GUI code for widgets and OpenCV is written in python.</a:t>
            </a:r>
          </a:p>
          <a:p>
            <a:pPr marL="571500" indent="-571500">
              <a:buFont typeface="Arial" panose="020B0604020202020204" pitchFamily="34" charset="0"/>
              <a:buChar char="•"/>
            </a:pPr>
            <a:r>
              <a:rPr lang="en-IE" sz="4000" b="1" dirty="0"/>
              <a:t>OpenCV </a:t>
            </a:r>
            <a:r>
              <a:rPr lang="en-IE" sz="4000" dirty="0"/>
              <a:t>used dlib’s facial landmark identifier to measure and calculate eye aspect ratio to detect whether the users’ eyes are open or closed.</a:t>
            </a:r>
          </a:p>
          <a:p>
            <a:pPr marL="571500" indent="-571500">
              <a:buFont typeface="Arial" panose="020B0604020202020204" pitchFamily="34" charset="0"/>
              <a:buChar char="•"/>
            </a:pPr>
            <a:r>
              <a:rPr lang="en-IE" sz="4000" b="1" dirty="0"/>
              <a:t>JSON </a:t>
            </a:r>
            <a:r>
              <a:rPr lang="en-IE" sz="4000" dirty="0"/>
              <a:t>used to parse API data to display on screen.</a:t>
            </a:r>
            <a:endParaRPr lang="en-IE" sz="4000" b="1" dirty="0"/>
          </a:p>
          <a:p>
            <a:pPr marL="571500" indent="-571500">
              <a:buFont typeface="Arial" panose="020B0604020202020204" pitchFamily="34" charset="0"/>
              <a:buChar char="•"/>
            </a:pPr>
            <a:r>
              <a:rPr lang="en-IE" sz="4000" b="1" dirty="0"/>
              <a:t>Raspberry PI </a:t>
            </a:r>
            <a:r>
              <a:rPr lang="en-IE" sz="4000" dirty="0"/>
              <a:t>the mirror is powered by the Pi and all code is running on the Pi.</a:t>
            </a:r>
          </a:p>
          <a:p>
            <a:pPr marL="571500" indent="-571500">
              <a:buFont typeface="Arial" panose="020B0604020202020204" pitchFamily="34" charset="0"/>
              <a:buChar char="•"/>
            </a:pPr>
            <a:r>
              <a:rPr lang="en-IE" sz="4000" b="1" dirty="0"/>
              <a:t>LCD Monitor </a:t>
            </a:r>
            <a:r>
              <a:rPr lang="en-IE" sz="4000" dirty="0"/>
              <a:t>to display code.</a:t>
            </a:r>
          </a:p>
          <a:p>
            <a:pPr marL="571500" indent="-571500">
              <a:buFont typeface="Arial" panose="020B0604020202020204" pitchFamily="34" charset="0"/>
              <a:buChar char="•"/>
            </a:pPr>
            <a:r>
              <a:rPr lang="en-IE" sz="4000" b="1" dirty="0"/>
              <a:t>Pi Camera </a:t>
            </a:r>
            <a:r>
              <a:rPr lang="en-IE" sz="4000" dirty="0"/>
              <a:t>used to read from user.</a:t>
            </a:r>
            <a:endParaRPr lang="en-IE" sz="4000" b="1" dirty="0"/>
          </a:p>
        </p:txBody>
      </p:sp>
      <p:pic>
        <p:nvPicPr>
          <p:cNvPr id="19" name="Picture 18" descr="A close up of a logo&#10;&#10;Description automatically generated">
            <a:extLst>
              <a:ext uri="{FF2B5EF4-FFF2-40B4-BE49-F238E27FC236}">
                <a16:creationId xmlns:a16="http://schemas.microsoft.com/office/drawing/2014/main" id="{47D80A03-6780-4995-BCE0-548C752AF5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27802" y="8639395"/>
            <a:ext cx="1522840" cy="1915133"/>
          </a:xfrm>
          <a:prstGeom prst="rect">
            <a:avLst/>
          </a:prstGeom>
        </p:spPr>
      </p:pic>
      <p:sp>
        <p:nvSpPr>
          <p:cNvPr id="21" name="Cloud 20">
            <a:extLst>
              <a:ext uri="{FF2B5EF4-FFF2-40B4-BE49-F238E27FC236}">
                <a16:creationId xmlns:a16="http://schemas.microsoft.com/office/drawing/2014/main" id="{D5303AA7-B618-4493-A99A-8CEBFBEADCCE}"/>
              </a:ext>
            </a:extLst>
          </p:cNvPr>
          <p:cNvSpPr/>
          <p:nvPr/>
        </p:nvSpPr>
        <p:spPr>
          <a:xfrm>
            <a:off x="13819442" y="2780861"/>
            <a:ext cx="3211225" cy="288667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800" dirty="0"/>
              <a:t>API Information</a:t>
            </a:r>
          </a:p>
        </p:txBody>
      </p:sp>
      <p:pic>
        <p:nvPicPr>
          <p:cNvPr id="23" name="Picture 22" descr="A picture containing speaker, drawing, light, pan&#10;&#10;Description automatically generated">
            <a:extLst>
              <a:ext uri="{FF2B5EF4-FFF2-40B4-BE49-F238E27FC236}">
                <a16:creationId xmlns:a16="http://schemas.microsoft.com/office/drawing/2014/main" id="{2E50777E-7388-43F4-ADEF-FBC5C282A7B8}"/>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6339108" y="6888923"/>
            <a:ext cx="1043436" cy="1071771"/>
          </a:xfrm>
          <a:prstGeom prst="rect">
            <a:avLst/>
          </a:prstGeom>
        </p:spPr>
      </p:pic>
      <p:sp>
        <p:nvSpPr>
          <p:cNvPr id="24" name="TextBox 23">
            <a:extLst>
              <a:ext uri="{FF2B5EF4-FFF2-40B4-BE49-F238E27FC236}">
                <a16:creationId xmlns:a16="http://schemas.microsoft.com/office/drawing/2014/main" id="{B68C8902-2956-4BD0-9E6D-8C48A870958C}"/>
              </a:ext>
            </a:extLst>
          </p:cNvPr>
          <p:cNvSpPr txBox="1"/>
          <p:nvPr/>
        </p:nvSpPr>
        <p:spPr>
          <a:xfrm>
            <a:off x="17390485" y="7091257"/>
            <a:ext cx="2226036" cy="707886"/>
          </a:xfrm>
          <a:prstGeom prst="rect">
            <a:avLst/>
          </a:prstGeom>
          <a:noFill/>
        </p:spPr>
        <p:txBody>
          <a:bodyPr wrap="square" rtlCol="0">
            <a:spAutoFit/>
          </a:bodyPr>
          <a:lstStyle/>
          <a:p>
            <a:r>
              <a:rPr lang="en-IE" sz="4000" b="1" dirty="0"/>
              <a:t>JSON</a:t>
            </a:r>
          </a:p>
        </p:txBody>
      </p:sp>
      <p:sp>
        <p:nvSpPr>
          <p:cNvPr id="25" name="Arrow: Right 24">
            <a:extLst>
              <a:ext uri="{FF2B5EF4-FFF2-40B4-BE49-F238E27FC236}">
                <a16:creationId xmlns:a16="http://schemas.microsoft.com/office/drawing/2014/main" id="{DC575E24-FB02-4847-99E0-01DAD2D4D05A}"/>
              </a:ext>
            </a:extLst>
          </p:cNvPr>
          <p:cNvSpPr/>
          <p:nvPr/>
        </p:nvSpPr>
        <p:spPr>
          <a:xfrm>
            <a:off x="16893237" y="8994993"/>
            <a:ext cx="2723284" cy="13124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27" name="Picture 26" descr="A picture containing drawing&#10;&#10;Description automatically generated">
            <a:extLst>
              <a:ext uri="{FF2B5EF4-FFF2-40B4-BE49-F238E27FC236}">
                <a16:creationId xmlns:a16="http://schemas.microsoft.com/office/drawing/2014/main" id="{5E076B39-61FA-431E-96D8-70FBC48C0F8A}"/>
              </a:ext>
            </a:extLst>
          </p:cNvPr>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180637" y="7642645"/>
            <a:ext cx="1800225" cy="2543175"/>
          </a:xfrm>
          <a:prstGeom prst="rect">
            <a:avLst/>
          </a:prstGeom>
        </p:spPr>
      </p:pic>
      <p:sp>
        <p:nvSpPr>
          <p:cNvPr id="29" name="TextBox 28">
            <a:extLst>
              <a:ext uri="{FF2B5EF4-FFF2-40B4-BE49-F238E27FC236}">
                <a16:creationId xmlns:a16="http://schemas.microsoft.com/office/drawing/2014/main" id="{6B7D53B7-B225-4F44-B217-712DD4105B4F}"/>
              </a:ext>
            </a:extLst>
          </p:cNvPr>
          <p:cNvSpPr txBox="1"/>
          <p:nvPr/>
        </p:nvSpPr>
        <p:spPr>
          <a:xfrm>
            <a:off x="14209002" y="10469537"/>
            <a:ext cx="3943743" cy="707886"/>
          </a:xfrm>
          <a:prstGeom prst="rect">
            <a:avLst/>
          </a:prstGeom>
          <a:noFill/>
        </p:spPr>
        <p:txBody>
          <a:bodyPr wrap="square" rtlCol="0">
            <a:spAutoFit/>
          </a:bodyPr>
          <a:lstStyle/>
          <a:p>
            <a:r>
              <a:rPr lang="en-IE" sz="4000" b="1" dirty="0"/>
              <a:t>Raspberry pi</a:t>
            </a:r>
          </a:p>
        </p:txBody>
      </p:sp>
      <p:sp>
        <p:nvSpPr>
          <p:cNvPr id="34" name="Arrow: Left-Right 33">
            <a:extLst>
              <a:ext uri="{FF2B5EF4-FFF2-40B4-BE49-F238E27FC236}">
                <a16:creationId xmlns:a16="http://schemas.microsoft.com/office/drawing/2014/main" id="{09831476-C180-4D12-B730-103353496066}"/>
              </a:ext>
            </a:extLst>
          </p:cNvPr>
          <p:cNvSpPr/>
          <p:nvPr/>
        </p:nvSpPr>
        <p:spPr>
          <a:xfrm rot="16200000">
            <a:off x="14530947" y="6829711"/>
            <a:ext cx="2360487" cy="93936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5" name="TextBox 34">
            <a:extLst>
              <a:ext uri="{FF2B5EF4-FFF2-40B4-BE49-F238E27FC236}">
                <a16:creationId xmlns:a16="http://schemas.microsoft.com/office/drawing/2014/main" id="{9354537F-E851-4F15-8D89-C20F8957A705}"/>
              </a:ext>
            </a:extLst>
          </p:cNvPr>
          <p:cNvSpPr txBox="1"/>
          <p:nvPr/>
        </p:nvSpPr>
        <p:spPr>
          <a:xfrm>
            <a:off x="12474540" y="5860151"/>
            <a:ext cx="2940943" cy="1938992"/>
          </a:xfrm>
          <a:prstGeom prst="rect">
            <a:avLst/>
          </a:prstGeom>
          <a:noFill/>
        </p:spPr>
        <p:txBody>
          <a:bodyPr wrap="square" rtlCol="0">
            <a:spAutoFit/>
          </a:bodyPr>
          <a:lstStyle/>
          <a:p>
            <a:r>
              <a:rPr lang="en-IE" sz="4000" b="1" dirty="0"/>
              <a:t>Request &amp; Receive API Information</a:t>
            </a:r>
          </a:p>
        </p:txBody>
      </p:sp>
      <p:sp>
        <p:nvSpPr>
          <p:cNvPr id="36" name="Arrow: Right 35">
            <a:extLst>
              <a:ext uri="{FF2B5EF4-FFF2-40B4-BE49-F238E27FC236}">
                <a16:creationId xmlns:a16="http://schemas.microsoft.com/office/drawing/2014/main" id="{BBC26FEC-578A-4256-BEA5-E9F03F0083C6}"/>
              </a:ext>
            </a:extLst>
          </p:cNvPr>
          <p:cNvSpPr/>
          <p:nvPr/>
        </p:nvSpPr>
        <p:spPr>
          <a:xfrm rot="18433590">
            <a:off x="12736138" y="11919890"/>
            <a:ext cx="2343552" cy="767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38" name="Picture 37" descr="A close up of a device&#10;&#10;Description automatically generated">
            <a:extLst>
              <a:ext uri="{FF2B5EF4-FFF2-40B4-BE49-F238E27FC236}">
                <a16:creationId xmlns:a16="http://schemas.microsoft.com/office/drawing/2014/main" id="{3E026CD6-9BC7-4827-AB7C-34B520D67D3A}"/>
              </a:ext>
            </a:extLst>
          </p:cNvPr>
          <p:cNvPicPr>
            <a:picLocks noChangeAspect="1"/>
          </p:cNvPicPr>
          <p:nvPr/>
        </p:nvPicPr>
        <p:blipFill>
          <a:blip r:embed="rId7">
            <a:clrChange>
              <a:clrFrom>
                <a:srgbClr val="7C7A7D"/>
              </a:clrFrom>
              <a:clrTo>
                <a:srgbClr val="7C7A7D">
                  <a:alpha val="0"/>
                </a:srgbClr>
              </a:clrTo>
            </a:clrChange>
            <a:extLst>
              <a:ext uri="{28A0092B-C50C-407E-A947-70E740481C1C}">
                <a14:useLocalDpi xmlns:a14="http://schemas.microsoft.com/office/drawing/2010/main" val="0"/>
              </a:ext>
            </a:extLst>
          </a:blip>
          <a:stretch>
            <a:fillRect/>
          </a:stretch>
        </p:blipFill>
        <p:spPr>
          <a:xfrm rot="10800000">
            <a:off x="11451849" y="13554874"/>
            <a:ext cx="2628900" cy="1743075"/>
          </a:xfrm>
          <a:prstGeom prst="rect">
            <a:avLst/>
          </a:prstGeom>
        </p:spPr>
      </p:pic>
      <p:sp>
        <p:nvSpPr>
          <p:cNvPr id="39" name="TextBox 38">
            <a:extLst>
              <a:ext uri="{FF2B5EF4-FFF2-40B4-BE49-F238E27FC236}">
                <a16:creationId xmlns:a16="http://schemas.microsoft.com/office/drawing/2014/main" id="{560B3208-6D6C-4108-B012-FC044600D42F}"/>
              </a:ext>
            </a:extLst>
          </p:cNvPr>
          <p:cNvSpPr txBox="1"/>
          <p:nvPr/>
        </p:nvSpPr>
        <p:spPr>
          <a:xfrm>
            <a:off x="14217206" y="13610199"/>
            <a:ext cx="2987968" cy="1754326"/>
          </a:xfrm>
          <a:prstGeom prst="rect">
            <a:avLst/>
          </a:prstGeom>
          <a:noFill/>
        </p:spPr>
        <p:txBody>
          <a:bodyPr wrap="square" rtlCol="0">
            <a:spAutoFit/>
          </a:bodyPr>
          <a:lstStyle/>
          <a:p>
            <a:r>
              <a:rPr lang="en-IE" sz="3600" b="1" dirty="0"/>
              <a:t>Input stream for drowsiness detection</a:t>
            </a:r>
          </a:p>
        </p:txBody>
      </p:sp>
      <p:sp>
        <p:nvSpPr>
          <p:cNvPr id="40" name="TextBox 39">
            <a:extLst>
              <a:ext uri="{FF2B5EF4-FFF2-40B4-BE49-F238E27FC236}">
                <a16:creationId xmlns:a16="http://schemas.microsoft.com/office/drawing/2014/main" id="{93556DFF-FCC8-46CF-80DF-5717F02E18CB}"/>
              </a:ext>
            </a:extLst>
          </p:cNvPr>
          <p:cNvSpPr txBox="1"/>
          <p:nvPr/>
        </p:nvSpPr>
        <p:spPr>
          <a:xfrm>
            <a:off x="11836214" y="15333550"/>
            <a:ext cx="4217594" cy="646331"/>
          </a:xfrm>
          <a:prstGeom prst="rect">
            <a:avLst/>
          </a:prstGeom>
          <a:noFill/>
        </p:spPr>
        <p:txBody>
          <a:bodyPr wrap="square" rtlCol="0">
            <a:spAutoFit/>
          </a:bodyPr>
          <a:lstStyle/>
          <a:p>
            <a:r>
              <a:rPr lang="en-IE" sz="3600" b="1" dirty="0"/>
              <a:t>Pi Camera</a:t>
            </a:r>
          </a:p>
        </p:txBody>
      </p:sp>
      <p:pic>
        <p:nvPicPr>
          <p:cNvPr id="42" name="Picture 41" descr="A picture containing drawing&#10;&#10;Description automatically generated">
            <a:extLst>
              <a:ext uri="{FF2B5EF4-FFF2-40B4-BE49-F238E27FC236}">
                <a16:creationId xmlns:a16="http://schemas.microsoft.com/office/drawing/2014/main" id="{F0C652AE-206E-41AD-B0D0-FB6092BEB82A}"/>
              </a:ext>
            </a:extLst>
          </p:cNvPr>
          <p:cNvPicPr>
            <a:picLocks noChangeAspect="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4778775" y="11177423"/>
            <a:ext cx="1172544" cy="1445364"/>
          </a:xfrm>
          <a:prstGeom prst="rect">
            <a:avLst/>
          </a:prstGeom>
        </p:spPr>
      </p:pic>
      <p:pic>
        <p:nvPicPr>
          <p:cNvPr id="44" name="Picture 43" descr="A close up of a computer&#10;&#10;Description automatically generated">
            <a:extLst>
              <a:ext uri="{FF2B5EF4-FFF2-40B4-BE49-F238E27FC236}">
                <a16:creationId xmlns:a16="http://schemas.microsoft.com/office/drawing/2014/main" id="{CF610086-E158-40CD-A107-08125944BA00}"/>
              </a:ext>
            </a:extLst>
          </p:cNvPr>
          <p:cNvPicPr>
            <a:picLocks noChangeAspect="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9616521" y="8214963"/>
            <a:ext cx="3065943" cy="2854350"/>
          </a:xfrm>
          <a:prstGeom prst="rect">
            <a:avLst/>
          </a:prstGeom>
        </p:spPr>
      </p:pic>
      <p:sp>
        <p:nvSpPr>
          <p:cNvPr id="45" name="TextBox 44">
            <a:extLst>
              <a:ext uri="{FF2B5EF4-FFF2-40B4-BE49-F238E27FC236}">
                <a16:creationId xmlns:a16="http://schemas.microsoft.com/office/drawing/2014/main" id="{BFACEA28-7EC0-4B41-BA48-9845B0E67330}"/>
              </a:ext>
            </a:extLst>
          </p:cNvPr>
          <p:cNvSpPr txBox="1"/>
          <p:nvPr/>
        </p:nvSpPr>
        <p:spPr>
          <a:xfrm>
            <a:off x="19318882" y="10514181"/>
            <a:ext cx="3065943" cy="646331"/>
          </a:xfrm>
          <a:prstGeom prst="rect">
            <a:avLst/>
          </a:prstGeom>
          <a:noFill/>
        </p:spPr>
        <p:txBody>
          <a:bodyPr wrap="square" rtlCol="0">
            <a:spAutoFit/>
          </a:bodyPr>
          <a:lstStyle/>
          <a:p>
            <a:r>
              <a:rPr lang="en-IE" sz="3600" b="1" dirty="0"/>
              <a:t>Display Mirror</a:t>
            </a:r>
          </a:p>
        </p:txBody>
      </p:sp>
      <p:sp>
        <p:nvSpPr>
          <p:cNvPr id="46" name="TextBox 45">
            <a:extLst>
              <a:ext uri="{FF2B5EF4-FFF2-40B4-BE49-F238E27FC236}">
                <a16:creationId xmlns:a16="http://schemas.microsoft.com/office/drawing/2014/main" id="{04A94782-CC56-42EF-B0F9-E5B031E71800}"/>
              </a:ext>
            </a:extLst>
          </p:cNvPr>
          <p:cNvSpPr txBox="1"/>
          <p:nvPr/>
        </p:nvSpPr>
        <p:spPr>
          <a:xfrm>
            <a:off x="23053964" y="5167929"/>
            <a:ext cx="7221249" cy="830997"/>
          </a:xfrm>
          <a:prstGeom prst="rect">
            <a:avLst/>
          </a:prstGeom>
          <a:solidFill>
            <a:schemeClr val="accent5"/>
          </a:solidFill>
        </p:spPr>
        <p:txBody>
          <a:bodyPr wrap="square" rtlCol="0">
            <a:spAutoFit/>
          </a:bodyPr>
          <a:lstStyle/>
          <a:p>
            <a:r>
              <a:rPr lang="en-IE" sz="4800" b="1" dirty="0"/>
              <a:t>Features</a:t>
            </a:r>
          </a:p>
        </p:txBody>
      </p:sp>
      <p:sp>
        <p:nvSpPr>
          <p:cNvPr id="47" name="TextBox 46">
            <a:extLst>
              <a:ext uri="{FF2B5EF4-FFF2-40B4-BE49-F238E27FC236}">
                <a16:creationId xmlns:a16="http://schemas.microsoft.com/office/drawing/2014/main" id="{6A4D6647-2EA8-4537-937B-62FB75F65E17}"/>
              </a:ext>
            </a:extLst>
          </p:cNvPr>
          <p:cNvSpPr txBox="1"/>
          <p:nvPr/>
        </p:nvSpPr>
        <p:spPr>
          <a:xfrm>
            <a:off x="23053963" y="5998926"/>
            <a:ext cx="7221249" cy="5632311"/>
          </a:xfrm>
          <a:prstGeom prst="rect">
            <a:avLst/>
          </a:prstGeom>
          <a:solidFill>
            <a:schemeClr val="accent1">
              <a:lumMod val="60000"/>
              <a:lumOff val="40000"/>
            </a:schemeClr>
          </a:solidFill>
          <a:ln>
            <a:solidFill>
              <a:schemeClr val="accent1"/>
            </a:solidFill>
          </a:ln>
        </p:spPr>
        <p:txBody>
          <a:bodyPr wrap="square" rtlCol="0">
            <a:spAutoFit/>
          </a:bodyPr>
          <a:lstStyle/>
          <a:p>
            <a:pPr marL="571500" indent="-571500">
              <a:buFont typeface="Arial" panose="020B0604020202020204" pitchFamily="34" charset="0"/>
              <a:buChar char="•"/>
            </a:pPr>
            <a:r>
              <a:rPr lang="en-IE" sz="4000" dirty="0"/>
              <a:t>Displays various information such as time, date, news etc.</a:t>
            </a:r>
          </a:p>
          <a:p>
            <a:pPr marL="571500" indent="-571500">
              <a:buFont typeface="Arial" panose="020B0604020202020204" pitchFamily="34" charset="0"/>
              <a:buChar char="•"/>
            </a:pPr>
            <a:r>
              <a:rPr lang="en-IE" sz="4000" dirty="0"/>
              <a:t>Detects tiredness from a user looking at the mirror using OpenCV.</a:t>
            </a:r>
          </a:p>
          <a:p>
            <a:pPr marL="571500" indent="-571500">
              <a:buFont typeface="Arial" panose="020B0604020202020204" pitchFamily="34" charset="0"/>
              <a:buChar char="•"/>
            </a:pPr>
            <a:r>
              <a:rPr lang="en-IE" sz="4000" dirty="0"/>
              <a:t>Plays an alarm if users eyes are closed for too long i.e. if they are asleep.</a:t>
            </a:r>
          </a:p>
          <a:p>
            <a:pPr marL="571500" indent="-571500">
              <a:buFont typeface="Arial" panose="020B0604020202020204" pitchFamily="34" charset="0"/>
              <a:buChar char="•"/>
            </a:pPr>
            <a:r>
              <a:rPr lang="en-IE" sz="4000" dirty="0"/>
              <a:t>Also functions as a mirror.</a:t>
            </a:r>
          </a:p>
        </p:txBody>
      </p:sp>
      <p:sp>
        <p:nvSpPr>
          <p:cNvPr id="49" name="TextBox 48">
            <a:extLst>
              <a:ext uri="{FF2B5EF4-FFF2-40B4-BE49-F238E27FC236}">
                <a16:creationId xmlns:a16="http://schemas.microsoft.com/office/drawing/2014/main" id="{D06F1FB2-AA2E-41A8-888A-20BBAA681689}"/>
              </a:ext>
            </a:extLst>
          </p:cNvPr>
          <p:cNvSpPr txBox="1"/>
          <p:nvPr/>
        </p:nvSpPr>
        <p:spPr>
          <a:xfrm>
            <a:off x="21321306" y="12413522"/>
            <a:ext cx="8953907" cy="830997"/>
          </a:xfrm>
          <a:prstGeom prst="rect">
            <a:avLst/>
          </a:prstGeom>
          <a:solidFill>
            <a:schemeClr val="accent5"/>
          </a:solidFill>
        </p:spPr>
        <p:txBody>
          <a:bodyPr wrap="square" rtlCol="0">
            <a:spAutoFit/>
          </a:bodyPr>
          <a:lstStyle/>
          <a:p>
            <a:r>
              <a:rPr lang="en-IE" sz="4800" b="1" dirty="0"/>
              <a:t>Results</a:t>
            </a:r>
          </a:p>
        </p:txBody>
      </p:sp>
      <p:pic>
        <p:nvPicPr>
          <p:cNvPr id="50" name="Picture 49">
            <a:extLst>
              <a:ext uri="{FF2B5EF4-FFF2-40B4-BE49-F238E27FC236}">
                <a16:creationId xmlns:a16="http://schemas.microsoft.com/office/drawing/2014/main" id="{FAAE5F5E-AB54-4BDF-BE72-835F34CEFAA1}"/>
              </a:ext>
            </a:extLst>
          </p:cNvPr>
          <p:cNvPicPr>
            <a:picLocks noChangeAspect="1"/>
          </p:cNvPicPr>
          <p:nvPr/>
        </p:nvPicPr>
        <p:blipFill>
          <a:blip r:embed="rId10"/>
          <a:stretch>
            <a:fillRect/>
          </a:stretch>
        </p:blipFill>
        <p:spPr>
          <a:xfrm>
            <a:off x="26491622" y="13299299"/>
            <a:ext cx="3724275" cy="3409950"/>
          </a:xfrm>
          <a:prstGeom prst="rect">
            <a:avLst/>
          </a:prstGeom>
        </p:spPr>
      </p:pic>
      <p:pic>
        <p:nvPicPr>
          <p:cNvPr id="51" name="Picture 50">
            <a:extLst>
              <a:ext uri="{FF2B5EF4-FFF2-40B4-BE49-F238E27FC236}">
                <a16:creationId xmlns:a16="http://schemas.microsoft.com/office/drawing/2014/main" id="{5622A013-A1D6-4D0F-993D-85D8E0A1C589}"/>
              </a:ext>
            </a:extLst>
          </p:cNvPr>
          <p:cNvPicPr>
            <a:picLocks noChangeAspect="1"/>
          </p:cNvPicPr>
          <p:nvPr/>
        </p:nvPicPr>
        <p:blipFill>
          <a:blip r:embed="rId11"/>
          <a:stretch>
            <a:fillRect/>
          </a:stretch>
        </p:blipFill>
        <p:spPr>
          <a:xfrm>
            <a:off x="21321306" y="13335254"/>
            <a:ext cx="5170316" cy="5226393"/>
          </a:xfrm>
          <a:prstGeom prst="rect">
            <a:avLst/>
          </a:prstGeom>
        </p:spPr>
      </p:pic>
      <p:sp>
        <p:nvSpPr>
          <p:cNvPr id="52" name="TextBox 51">
            <a:extLst>
              <a:ext uri="{FF2B5EF4-FFF2-40B4-BE49-F238E27FC236}">
                <a16:creationId xmlns:a16="http://schemas.microsoft.com/office/drawing/2014/main" id="{C269A6BD-CFCD-4F16-A598-33E593C20551}"/>
              </a:ext>
            </a:extLst>
          </p:cNvPr>
          <p:cNvSpPr txBox="1"/>
          <p:nvPr/>
        </p:nvSpPr>
        <p:spPr>
          <a:xfrm>
            <a:off x="21321306" y="18806680"/>
            <a:ext cx="8894591" cy="2246769"/>
          </a:xfrm>
          <a:prstGeom prst="rect">
            <a:avLst/>
          </a:prstGeom>
          <a:solidFill>
            <a:schemeClr val="accent1">
              <a:lumMod val="60000"/>
              <a:lumOff val="40000"/>
            </a:schemeClr>
          </a:solidFill>
        </p:spPr>
        <p:txBody>
          <a:bodyPr wrap="square" rtlCol="0">
            <a:spAutoFit/>
          </a:bodyPr>
          <a:lstStyle/>
          <a:p>
            <a:r>
              <a:rPr lang="en-IE" sz="2800" dirty="0"/>
              <a:t>The above images show the final layout of the mirror GUI on the left without acrylic.</a:t>
            </a:r>
          </a:p>
          <a:p>
            <a:r>
              <a:rPr lang="en-IE" sz="2800" dirty="0"/>
              <a:t>And the output of the OpenCV code running on the right with green circles identifying the eyes and the eye aspect ratio shown in red</a:t>
            </a:r>
          </a:p>
        </p:txBody>
      </p:sp>
    </p:spTree>
    <p:extLst>
      <p:ext uri="{BB962C8B-B14F-4D97-AF65-F5344CB8AC3E}">
        <p14:creationId xmlns:p14="http://schemas.microsoft.com/office/powerpoint/2010/main" val="407010181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1376</TotalTime>
  <Words>300</Words>
  <Application>Microsoft Office PowerPoint</Application>
  <PresentationFormat>Custom</PresentationFormat>
  <Paragraphs>30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Smart Mirror with Drowsiness Detection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Evan Carr</dc:creator>
  <cp:lastModifiedBy>Evan Carr</cp:lastModifiedBy>
  <cp:revision>15</cp:revision>
  <dcterms:created xsi:type="dcterms:W3CDTF">2020-05-10T13:55:29Z</dcterms:created>
  <dcterms:modified xsi:type="dcterms:W3CDTF">2020-05-17T20:05:54Z</dcterms:modified>
</cp:coreProperties>
</file>