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7.png" ContentType="image/png"/>
  <Override PartName="/ppt/media/image44.png" ContentType="image/png"/>
  <Override PartName="/ppt/media/image43.png" ContentType="image/png"/>
  <Override PartName="/ppt/media/image41.png" ContentType="image/png"/>
  <Override PartName="/ppt/media/image40.png" ContentType="image/png"/>
  <Override PartName="/ppt/media/image15.png" ContentType="image/png"/>
  <Override PartName="/ppt/media/image39.png" ContentType="image/png"/>
  <Override PartName="/ppt/media/image37.jpeg" ContentType="image/jpeg"/>
  <Override PartName="/ppt/media/image14.png" ContentType="image/png"/>
  <Override PartName="/ppt/media/image38.png" ContentType="image/png"/>
  <Override PartName="/ppt/media/image13.png" ContentType="image/png"/>
  <Override PartName="/ppt/media/image12.png" ContentType="image/png"/>
  <Override PartName="/ppt/media/image16.png" ContentType="image/png"/>
  <Override PartName="/ppt/media/image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11.png" ContentType="image/png"/>
  <Override PartName="/ppt/media/image8.jpeg" ContentType="image/jpeg"/>
  <Override PartName="/ppt/media/image36.png" ContentType="image/png"/>
  <Override PartName="/ppt/media/image10.jpeg" ContentType="image/jpeg"/>
  <Override PartName="/ppt/media/image9.png" ContentType="image/png"/>
  <Override PartName="/ppt/media/image7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42.jpeg" ContentType="image/jpeg"/>
  <Override PartName="/ppt/media/image5.png" ContentType="image/png"/>
  <Override PartName="/ppt/media/image22.tif" ContentType="image/tiff"/>
  <Override PartName="/ppt/media/image1.jpeg" ContentType="image/jpeg"/>
  <Override PartName="/ppt/media/image23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726560" y="4833000"/>
            <a:ext cx="1416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1c3046"/>
                </a:solidFill>
                <a:latin typeface="Calibri"/>
                <a:ea typeface="Source Sans Pro"/>
              </a:rPr>
              <a:t>eosc-hub.eu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" name="Immagine 7" descr=""/>
          <p:cNvPicPr/>
          <p:nvPr/>
        </p:nvPicPr>
        <p:blipFill>
          <a:blip r:embed="rId3"/>
          <a:stretch/>
        </p:blipFill>
        <p:spPr>
          <a:xfrm>
            <a:off x="1291320" y="4705920"/>
            <a:ext cx="588600" cy="577800"/>
          </a:xfrm>
          <a:prstGeom prst="rect">
            <a:avLst/>
          </a:prstGeom>
          <a:ln>
            <a:noFill/>
          </a:ln>
        </p:spPr>
      </p:pic>
      <p:pic>
        <p:nvPicPr>
          <p:cNvPr id="2" name="Immagine 8" descr=""/>
          <p:cNvPicPr/>
          <p:nvPr/>
        </p:nvPicPr>
        <p:blipFill>
          <a:blip r:embed="rId4"/>
          <a:stretch/>
        </p:blipFill>
        <p:spPr>
          <a:xfrm>
            <a:off x="1259640" y="5097600"/>
            <a:ext cx="643680" cy="63216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1712160" y="5228640"/>
            <a:ext cx="1623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1c3046"/>
                </a:solidFill>
                <a:latin typeface="Calibri"/>
                <a:ea typeface="Source Sans Pro"/>
              </a:rPr>
              <a:t>@EOSC_eu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755640" y="6381360"/>
            <a:ext cx="8280000" cy="2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830" spc="-1" strike="noStrike">
                <a:solidFill>
                  <a:srgbClr val="515151"/>
                </a:solidFill>
                <a:latin typeface="Calibri"/>
                <a:ea typeface="DejaVu Sans"/>
              </a:rPr>
              <a:t>EOSC-hub receives funding from the European Union’s Horizon 2020 research and innovation programme under grant agreement No. 777536.</a:t>
            </a:r>
            <a:endParaRPr b="0" lang="de-DE" sz="830" spc="-1" strike="noStrike">
              <a:latin typeface="Arial"/>
            </a:endParaRPr>
          </a:p>
        </p:txBody>
      </p:sp>
      <p:pic>
        <p:nvPicPr>
          <p:cNvPr id="5" name="Immagine 12" descr=""/>
          <p:cNvPicPr/>
          <p:nvPr/>
        </p:nvPicPr>
        <p:blipFill>
          <a:blip r:embed="rId5"/>
          <a:stretch/>
        </p:blipFill>
        <p:spPr>
          <a:xfrm>
            <a:off x="179640" y="6381360"/>
            <a:ext cx="421200" cy="280800"/>
          </a:xfrm>
          <a:prstGeom prst="rect">
            <a:avLst/>
          </a:prstGeom>
          <a:ln>
            <a:noFill/>
          </a:ln>
        </p:spPr>
      </p:pic>
      <p:sp>
        <p:nvSpPr>
          <p:cNvPr id="6" name="Line 4"/>
          <p:cNvSpPr/>
          <p:nvPr/>
        </p:nvSpPr>
        <p:spPr>
          <a:xfrm>
            <a:off x="1403640" y="4653000"/>
            <a:ext cx="1872000" cy="360"/>
          </a:xfrm>
          <a:prstGeom prst="line">
            <a:avLst/>
          </a:prstGeom>
          <a:ln w="25560">
            <a:solidFill>
              <a:srgbClr val="1c30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7" name="Immagine 4" descr=""/>
          <p:cNvPicPr/>
          <p:nvPr/>
        </p:nvPicPr>
        <p:blipFill>
          <a:blip r:embed="rId6"/>
          <a:stretch/>
        </p:blipFill>
        <p:spPr>
          <a:xfrm>
            <a:off x="1281960" y="1247400"/>
            <a:ext cx="4915080" cy="1222920"/>
          </a:xfrm>
          <a:prstGeom prst="rect">
            <a:avLst/>
          </a:prstGeom>
          <a:ln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latin typeface="Arial"/>
              </a:rPr>
              <a:t>Click to edit the title text format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Click to edit the outline text format</a:t>
            </a:r>
            <a:endParaRPr b="0" lang="de-D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Second Outline Level</a:t>
            </a:r>
            <a:endParaRPr b="0" lang="de-D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Third Outline Level</a:t>
            </a:r>
            <a:endParaRPr b="0" lang="de-D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latin typeface="Arial"/>
              </a:rPr>
              <a:t>Fourth Outline Level</a:t>
            </a:r>
            <a:endParaRPr b="0" lang="de-D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Fifth Outline Level</a:t>
            </a:r>
            <a:endParaRPr b="0" lang="de-D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Sixth Outline Level</a:t>
            </a:r>
            <a:endParaRPr b="0" lang="de-D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latin typeface="Arial"/>
              </a:rPr>
              <a:t>Seventh Outline Level</a:t>
            </a:r>
            <a:endParaRPr b="0" lang="de-D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/>
          <p:cNvSpPr/>
          <p:nvPr/>
        </p:nvSpPr>
        <p:spPr>
          <a:xfrm flipH="1" flipV="1">
            <a:off x="251280" y="6375960"/>
            <a:ext cx="8641080" cy="5040"/>
          </a:xfrm>
          <a:prstGeom prst="line">
            <a:avLst/>
          </a:prstGeom>
          <a:ln w="1260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8449920" y="6381360"/>
            <a:ext cx="441360" cy="291960"/>
          </a:xfrm>
          <a:prstGeom prst="rect">
            <a:avLst/>
          </a:prstGeom>
          <a:solidFill>
            <a:srgbClr val="1d2f45">
              <a:alpha val="26000"/>
            </a:srgbClr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5035680" y="0"/>
            <a:ext cx="1302480" cy="55440"/>
          </a:xfrm>
          <a:prstGeom prst="rect">
            <a:avLst/>
          </a:prstGeom>
          <a:solidFill>
            <a:srgbClr val="1c3046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7878600" y="-2520"/>
            <a:ext cx="1141920" cy="44640"/>
          </a:xfrm>
          <a:prstGeom prst="rect">
            <a:avLst/>
          </a:prstGeom>
          <a:solidFill>
            <a:srgbClr val="75a5d8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6381360" y="0"/>
            <a:ext cx="1600200" cy="5040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>
            <a:off x="0" y="0"/>
            <a:ext cx="642600" cy="5040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52" name="Immagine 1" descr=""/>
          <p:cNvPicPr/>
          <p:nvPr/>
        </p:nvPicPr>
        <p:blipFill>
          <a:blip r:embed="rId3"/>
          <a:stretch/>
        </p:blipFill>
        <p:spPr>
          <a:xfrm>
            <a:off x="0" y="6813720"/>
            <a:ext cx="9142920" cy="43200"/>
          </a:xfrm>
          <a:prstGeom prst="rect">
            <a:avLst/>
          </a:prstGeom>
          <a:ln>
            <a:noFill/>
          </a:ln>
        </p:spPr>
      </p:pic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"/>
          <p:cNvSpPr/>
          <p:nvPr/>
        </p:nvSpPr>
        <p:spPr>
          <a:xfrm flipH="1" flipV="1">
            <a:off x="251280" y="6375960"/>
            <a:ext cx="8641080" cy="5040"/>
          </a:xfrm>
          <a:prstGeom prst="line">
            <a:avLst/>
          </a:prstGeom>
          <a:ln w="1260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8449920" y="6381360"/>
            <a:ext cx="441360" cy="291960"/>
          </a:xfrm>
          <a:prstGeom prst="rect">
            <a:avLst/>
          </a:prstGeom>
          <a:solidFill>
            <a:srgbClr val="1d2f45">
              <a:alpha val="26000"/>
            </a:srgbClr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5035680" y="0"/>
            <a:ext cx="1302480" cy="55440"/>
          </a:xfrm>
          <a:prstGeom prst="rect">
            <a:avLst/>
          </a:prstGeom>
          <a:solidFill>
            <a:srgbClr val="1c3046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7878600" y="-2520"/>
            <a:ext cx="1141920" cy="44640"/>
          </a:xfrm>
          <a:prstGeom prst="rect">
            <a:avLst/>
          </a:prstGeom>
          <a:solidFill>
            <a:srgbClr val="75a5d8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6381360" y="0"/>
            <a:ext cx="1600200" cy="5040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0" y="0"/>
            <a:ext cx="642600" cy="50400"/>
          </a:xfrm>
          <a:prstGeom prst="rect">
            <a:avLst/>
          </a:prstGeom>
          <a:solidFill>
            <a:srgbClr val="b5892d"/>
          </a:solidFill>
          <a:ln w="9360">
            <a:noFill/>
          </a:ln>
          <a:effectLst>
            <a:outerShdw dir="5400000" dist="2304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97" name="Immagine 1" descr=""/>
          <p:cNvPicPr/>
          <p:nvPr/>
        </p:nvPicPr>
        <p:blipFill>
          <a:blip r:embed="rId3"/>
          <a:stretch/>
        </p:blipFill>
        <p:spPr>
          <a:xfrm>
            <a:off x="0" y="6813720"/>
            <a:ext cx="9142920" cy="43200"/>
          </a:xfrm>
          <a:prstGeom prst="rect">
            <a:avLst/>
          </a:prstGeom>
          <a:ln>
            <a:noFill/>
          </a:ln>
        </p:spPr>
      </p:pic>
      <p:sp>
        <p:nvSpPr>
          <p:cNvPr id="98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2703600" y="5184000"/>
            <a:ext cx="3735720" cy="632160"/>
            <a:chOff x="2703600" y="5184000"/>
            <a:chExt cx="3735720" cy="632160"/>
          </a:xfrm>
        </p:grpSpPr>
        <p:sp>
          <p:nvSpPr>
            <p:cNvPr id="137" name="CustomShape 2"/>
            <p:cNvSpPr/>
            <p:nvPr/>
          </p:nvSpPr>
          <p:spPr>
            <a:xfrm>
              <a:off x="3056040" y="5300640"/>
              <a:ext cx="1510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1d2f45"/>
                  </a:solidFill>
                  <a:latin typeface="Calibri"/>
                  <a:ea typeface="Source Sans Pro"/>
                </a:rPr>
                <a:t>eosc-hub.eu</a:t>
              </a:r>
              <a:endParaRPr b="0" lang="de-DE" sz="2000" spc="-1" strike="noStrike">
                <a:latin typeface="Arial"/>
              </a:endParaRPr>
            </a:p>
          </p:txBody>
        </p:sp>
        <p:pic>
          <p:nvPicPr>
            <p:cNvPr id="138" name="Immagine 6" descr=""/>
            <p:cNvPicPr/>
            <p:nvPr/>
          </p:nvPicPr>
          <p:blipFill>
            <a:blip r:embed="rId3"/>
            <a:stretch/>
          </p:blipFill>
          <p:spPr>
            <a:xfrm>
              <a:off x="2703600" y="5211000"/>
              <a:ext cx="588600" cy="577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9" name="Immagine 7" descr=""/>
            <p:cNvPicPr/>
            <p:nvPr/>
          </p:nvPicPr>
          <p:blipFill>
            <a:blip r:embed="rId4"/>
            <a:stretch/>
          </p:blipFill>
          <p:spPr>
            <a:xfrm>
              <a:off x="4496040" y="5184000"/>
              <a:ext cx="643680" cy="632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0" name="CustomShape 3"/>
            <p:cNvSpPr/>
            <p:nvPr/>
          </p:nvSpPr>
          <p:spPr>
            <a:xfrm>
              <a:off x="4928400" y="5300640"/>
              <a:ext cx="151092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2000" spc="-1" strike="noStrike">
                  <a:solidFill>
                    <a:srgbClr val="1d2f45"/>
                  </a:solidFill>
                  <a:latin typeface="Calibri"/>
                  <a:ea typeface="Source Sans Pro"/>
                </a:rPr>
                <a:t>@EOSC_eu</a:t>
              </a:r>
              <a:endParaRPr b="0" lang="de-DE" sz="2000" spc="-1" strike="noStrike">
                <a:latin typeface="Arial"/>
              </a:endParaRPr>
            </a:p>
          </p:txBody>
        </p:sp>
      </p:grpSp>
      <p:pic>
        <p:nvPicPr>
          <p:cNvPr id="141" name="Immagine 1" descr=""/>
          <p:cNvPicPr/>
          <p:nvPr/>
        </p:nvPicPr>
        <p:blipFill>
          <a:blip r:embed="rId5"/>
          <a:stretch/>
        </p:blipFill>
        <p:spPr>
          <a:xfrm>
            <a:off x="3679560" y="2727360"/>
            <a:ext cx="1783800" cy="223020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899640" y="1326960"/>
            <a:ext cx="30952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d2f45"/>
                </a:solidFill>
                <a:latin typeface="Calibri"/>
                <a:ea typeface="Source Sans Pro"/>
              </a:rPr>
              <a:t>Thank you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d2f45"/>
                </a:solidFill>
                <a:latin typeface="Calibri"/>
                <a:ea typeface="Source Sans Pro"/>
              </a:rPr>
              <a:t>for your attention!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899640" y="2541960"/>
            <a:ext cx="2915280" cy="29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de-DE" sz="1350" spc="-1" strike="noStrike">
                <a:solidFill>
                  <a:srgbClr val="515151"/>
                </a:solidFill>
                <a:latin typeface="Calibri"/>
                <a:ea typeface="Source Sans Pro"/>
              </a:rPr>
              <a:t>Questions?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144" name="Line 6"/>
          <p:cNvSpPr/>
          <p:nvPr/>
        </p:nvSpPr>
        <p:spPr>
          <a:xfrm>
            <a:off x="971280" y="2350440"/>
            <a:ext cx="1584360" cy="360"/>
          </a:xfrm>
          <a:prstGeom prst="line">
            <a:avLst/>
          </a:prstGeom>
          <a:ln w="25560">
            <a:solidFill>
              <a:srgbClr val="1d2f45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5" name="Group 7"/>
          <p:cNvGrpSpPr/>
          <p:nvPr/>
        </p:nvGrpSpPr>
        <p:grpSpPr>
          <a:xfrm>
            <a:off x="719280" y="6271560"/>
            <a:ext cx="7704360" cy="293400"/>
            <a:chOff x="719280" y="6271560"/>
            <a:chExt cx="7704360" cy="293400"/>
          </a:xfrm>
        </p:grpSpPr>
        <p:pic>
          <p:nvPicPr>
            <p:cNvPr id="146" name="Picture 2" descr=""/>
            <p:cNvPicPr/>
            <p:nvPr/>
          </p:nvPicPr>
          <p:blipFill>
            <a:blip r:embed="rId6"/>
            <a:stretch/>
          </p:blipFill>
          <p:spPr>
            <a:xfrm>
              <a:off x="719280" y="6271560"/>
              <a:ext cx="841680" cy="293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7" name="Picture 3" descr=""/>
            <p:cNvPicPr/>
            <p:nvPr/>
          </p:nvPicPr>
          <p:blipFill>
            <a:blip r:embed="rId7"/>
            <a:stretch/>
          </p:blipFill>
          <p:spPr>
            <a:xfrm>
              <a:off x="1632600" y="6349320"/>
              <a:ext cx="6791040" cy="2156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8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hyperlink" Target="https://github.com/ECAS-Lab/ecas-training" TargetMode="External"/><Relationship Id="rId3" Type="http://schemas.openxmlformats.org/officeDocument/2006/relationships/image" Target="../media/image46.png"/><Relationship Id="rId4" Type="http://schemas.openxmlformats.org/officeDocument/2006/relationships/hyperlink" Target="https://ecaslab.dkrz.de/" TargetMode="External"/><Relationship Id="rId5" Type="http://schemas.openxmlformats.org/officeDocument/2006/relationships/hyperlink" Target="https://ecaslab.cmcc.it/" TargetMode="External"/><Relationship Id="rId6" Type="http://schemas.openxmlformats.org/officeDocument/2006/relationships/image" Target="../media/image47.png"/><Relationship Id="rId7" Type="http://schemas.openxmlformats.org/officeDocument/2006/relationships/hyperlink" Target="http://ophidia.cmcc.it/documentation/users/index.html" TargetMode="External"/><Relationship Id="rId8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s://github.com/ECAS-Lab/ecas-training" TargetMode="External"/><Relationship Id="rId3" Type="http://schemas.openxmlformats.org/officeDocument/2006/relationships/image" Target="../media/image17.png"/><Relationship Id="rId4" Type="http://schemas.openxmlformats.org/officeDocument/2006/relationships/hyperlink" Target="https://ecaslab.dkrz.de/" TargetMode="External"/><Relationship Id="rId5" Type="http://schemas.openxmlformats.org/officeDocument/2006/relationships/hyperlink" Target="https://ecaslab.cmcc.it/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://ophidia.cmcc.it/documentation/users/index.html" TargetMode="External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tif"/><Relationship Id="rId5" Type="http://schemas.openxmlformats.org/officeDocument/2006/relationships/image" Target="../media/image23.jpeg"/><Relationship Id="rId6" Type="http://schemas.openxmlformats.org/officeDocument/2006/relationships/image" Target="../media/image24.png"/><Relationship Id="rId7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jpe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jpeg"/><Relationship Id="rId11" Type="http://schemas.openxmlformats.org/officeDocument/2006/relationships/image" Target="../media/image43.png"/><Relationship Id="rId1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mailto:bendoukha@dkrz.de" TargetMode="External"/><Relationship Id="rId2" Type="http://schemas.openxmlformats.org/officeDocument/2006/relationships/hyperlink" Target="mailto:donatello.elia@cmcc.it" TargetMode="External"/><Relationship Id="rId3" Type="http://schemas.openxmlformats.org/officeDocument/2006/relationships/hyperlink" Target="mailto:fabrizio.antonio@cmcc.it" TargetMode="External"/><Relationship Id="rId4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64000" y="2664360"/>
            <a:ext cx="849528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c3046"/>
                </a:solidFill>
                <a:latin typeface="Calibri"/>
                <a:ea typeface="Source Sans Pro"/>
              </a:rPr>
              <a:t>Data Analysis made easy with the ENES Climate Analytics Service (ECAS)    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64000" y="3600000"/>
            <a:ext cx="8171640" cy="5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Sofiane Bendoukha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,</a:t>
            </a:r>
            <a:r>
              <a:rPr b="1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Donatello Elia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,</a:t>
            </a:r>
            <a:r>
              <a:rPr b="1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Fabrizio Antonio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, Sandro Fiore, Tobias Weigel, Alessandro D‘Anca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                                                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April 10, 2019 @ EGU 19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	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    </a:t>
            </a:r>
            <a:r>
              <a:rPr b="0" lang="de-DE" sz="2800" spc="-1" strike="noStrike">
                <a:solidFill>
                  <a:srgbClr val="b5892d"/>
                </a:solidFill>
                <a:latin typeface="Calibri"/>
                <a:ea typeface="Source Sans Pro"/>
              </a:rPr>
              <a:t>SC1.22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368000" y="5544000"/>
            <a:ext cx="577764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1c3046"/>
                </a:solidFill>
                <a:latin typeface="Calibri"/>
                <a:ea typeface="DejaVu Sans"/>
              </a:rPr>
              <a:t>Dissemination level</a:t>
            </a:r>
            <a:r>
              <a:rPr b="0" lang="de-DE" sz="1600" spc="-1" strike="noStrike">
                <a:solidFill>
                  <a:srgbClr val="1c3046"/>
                </a:solidFill>
                <a:latin typeface="Calibri"/>
                <a:ea typeface="DejaVu Sans"/>
              </a:rPr>
              <a:t>: Public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553080" y="6381360"/>
            <a:ext cx="233820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90D6CF5D-C2B0-4498-BD91-24FF3C80FA68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44000" y="1268640"/>
            <a:ext cx="874764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Training materials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2"/>
              </a:rPr>
              <a:t>https://github.com/ECAS-Lab/ecas-training</a:t>
            </a:r>
            <a:endParaRPr b="0" lang="de-DE" sz="28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/ JupyterHUb 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DKRZ 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4"/>
              </a:rPr>
              <a:t>https://ecaslab.dkrz.de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CMCC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5"/>
              </a:rPr>
              <a:t>https://ecaslab.cmcc.it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6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Ophidia framework documentation 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7"/>
              </a:rPr>
              <a:t>http://ophidia.cmcc.it/documentation/users/index.html</a:t>
            </a:r>
            <a:endParaRPr b="0" lang="de-DE" sz="28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561"/>
              </a:spcBef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51640" y="6381360"/>
            <a:ext cx="21326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3BF477A2-71A8-4D3C-BC40-37CCE38B55D3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02.04.2019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2910960" y="258840"/>
            <a:ext cx="5755680" cy="5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Useful links 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553080" y="6381360"/>
            <a:ext cx="233820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03FB4BCA-4DB6-4D01-81B4-DBE2CA2B80C0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144000" y="1268640"/>
            <a:ext cx="874764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Training materials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2"/>
              </a:rPr>
              <a:t>https://github.com/ECAS-Lab/ecas-training</a:t>
            </a:r>
            <a:endParaRPr b="0" lang="de-DE" sz="28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/ JupyterHub 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DKRZ 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4"/>
              </a:rPr>
              <a:t>https://ecaslab.dkrz.de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ECASLab @ CMCC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5"/>
              </a:rPr>
              <a:t>https://ecaslab.cmcc.it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6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Ophidia framework documentation 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 u="sng">
                <a:solidFill>
                  <a:srgbClr val="0000ff"/>
                </a:solidFill>
                <a:uFillTx/>
                <a:latin typeface="Calibri"/>
                <a:ea typeface="Source Sans Pro"/>
                <a:hlinkClick r:id="rId7"/>
              </a:rPr>
              <a:t>http://ophidia.cmcc.it/documentation/users/index.html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51640" y="6381360"/>
            <a:ext cx="21326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D71C60B-BC26-4DB9-9399-F6DF9AC8F726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02.04.2019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910960" y="258840"/>
            <a:ext cx="5755680" cy="5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Useful links 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553080" y="6381360"/>
            <a:ext cx="233820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EC38130-12A2-461D-974D-A5831D986206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51280" y="1538640"/>
            <a:ext cx="864000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5960">
              <a:lnSpc>
                <a:spcPct val="100000"/>
              </a:lnSpc>
              <a:spcBef>
                <a:spcPts val="1800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 is part of the </a:t>
            </a:r>
            <a:r>
              <a:rPr b="1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EOSC-HUB</a:t>
            </a: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 service catalogue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ECAS enables scientific end-users to perform data analysis experiments</a:t>
            </a:r>
            <a:endParaRPr b="0" lang="de-DE" sz="18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800"/>
              </a:spcBef>
              <a:buBlip>
                <a:blip r:embed="rId2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Server-based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Computation @ </a:t>
            </a:r>
            <a:r>
              <a:rPr b="1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CMCC</a:t>
            </a: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 or </a:t>
            </a:r>
            <a:r>
              <a:rPr b="1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DKRZ</a:t>
            </a: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Avoid data transfer (download) 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Improved reusability of data and workflows (FAIR approach)</a:t>
            </a:r>
            <a:endParaRPr b="0" lang="de-DE" sz="18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1800"/>
              </a:spcBef>
              <a:buBlip>
                <a:blip r:embed="rId3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 supports different Auth* providers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Local and external AAI providers supported (LDAP, B2ACCESS, EGI Check In)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Additional AAI providers can be integrated (e.g. INDIGO IAM)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51640" y="6381360"/>
            <a:ext cx="21326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78EC746-466A-4867-A991-B31AB2A644C0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02.04.2019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2910960" y="771840"/>
            <a:ext cx="5755680" cy="5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 sz="2800" spc="-1" strike="noStrike">
                <a:solidFill>
                  <a:srgbClr val="1d2f45"/>
                </a:solidFill>
                <a:latin typeface="Calibri"/>
                <a:ea typeface="Source Sans Pro"/>
              </a:rPr>
              <a:t>ENES Climate Analytics Service</a:t>
            </a:r>
            <a:endParaRPr b="0" lang="de-DE" sz="2800" spc="-1" strike="noStrike">
              <a:latin typeface="Arial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4"/>
          <a:stretch/>
        </p:blipFill>
        <p:spPr>
          <a:xfrm>
            <a:off x="6737040" y="2908800"/>
            <a:ext cx="1547280" cy="503280"/>
          </a:xfrm>
          <a:prstGeom prst="rect">
            <a:avLst/>
          </a:prstGeom>
          <a:ln>
            <a:noFill/>
          </a:ln>
        </p:spPr>
      </p:pic>
      <p:pic>
        <p:nvPicPr>
          <p:cNvPr id="198" name="Immagine 2" descr=""/>
          <p:cNvPicPr/>
          <p:nvPr/>
        </p:nvPicPr>
        <p:blipFill>
          <a:blip r:embed="rId5"/>
          <a:stretch/>
        </p:blipFill>
        <p:spPr>
          <a:xfrm>
            <a:off x="6591600" y="3546000"/>
            <a:ext cx="1943280" cy="529920"/>
          </a:xfrm>
          <a:prstGeom prst="rect">
            <a:avLst/>
          </a:prstGeom>
          <a:ln>
            <a:noFill/>
          </a:ln>
        </p:spPr>
      </p:pic>
      <p:pic>
        <p:nvPicPr>
          <p:cNvPr id="199" name="Immagine 1" descr=""/>
          <p:cNvPicPr/>
          <p:nvPr/>
        </p:nvPicPr>
        <p:blipFill>
          <a:blip r:embed="rId6"/>
          <a:stretch/>
        </p:blipFill>
        <p:spPr>
          <a:xfrm>
            <a:off x="3047760" y="195480"/>
            <a:ext cx="3236040" cy="66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553080" y="6381360"/>
            <a:ext cx="233820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D685CB3-23A8-4D55-8221-DF8ACAA66801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251640" y="1268640"/>
            <a:ext cx="864000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ECAS provides data access via ESGF</a:t>
            </a:r>
            <a:endParaRPr b="0" lang="de-DE" sz="28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Coordinated Regional Climate Downscaling Experiment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~ 100 Tbyte Cordex</a:t>
            </a:r>
            <a:endParaRPr b="0" lang="de-DE" sz="28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3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Coupled Model Intercomparison Project 5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~ 1.2 Pbyte CMIP5 Data</a:t>
            </a:r>
            <a:endParaRPr b="0" lang="de-DE" sz="28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4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Coupled Model Intercomparison Project 6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~ 250 Tbyte CMIP6 Data from the 1PByte published </a:t>
            </a:r>
            <a:endParaRPr b="0" lang="de-DE" sz="28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5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Other Data pools can be mounted on demand 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MPI Grand ensemble (</a:t>
            </a:r>
            <a:r>
              <a:rPr b="1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MPI - GE</a:t>
            </a: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) 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data collection exposed in the Federated Data Archive (e.g. through </a:t>
            </a:r>
            <a:r>
              <a:rPr b="1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OneData</a:t>
            </a:r>
            <a:r>
              <a:rPr b="0" lang="de-DE" sz="1800" spc="-1" strike="noStrike">
                <a:solidFill>
                  <a:srgbClr val="515151"/>
                </a:solidFill>
                <a:latin typeface="Calibri"/>
                <a:ea typeface="DejaVu Sans"/>
              </a:rPr>
              <a:t>)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51640" y="6381360"/>
            <a:ext cx="21326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ADD3C5E-F3B1-4C03-8FD8-426CD111A805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02.04.2019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910960" y="258840"/>
            <a:ext cx="5755680" cy="5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Data overview 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6553080" y="6381360"/>
            <a:ext cx="233820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66A805F9-4B87-4E51-A2A2-D26A83281A78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pic>
        <p:nvPicPr>
          <p:cNvPr id="205" name="Immagine 308" descr=""/>
          <p:cNvPicPr/>
          <p:nvPr/>
        </p:nvPicPr>
        <p:blipFill>
          <a:blip r:embed="rId1"/>
          <a:stretch/>
        </p:blipFill>
        <p:spPr>
          <a:xfrm>
            <a:off x="540000" y="864000"/>
            <a:ext cx="8135280" cy="547416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251640" y="6381360"/>
            <a:ext cx="21326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A5663EA-3748-48E1-852C-A3D41A3EA7A8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02.04.2019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910960" y="258840"/>
            <a:ext cx="5755680" cy="5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ECAS in a Nutshell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553080" y="6381360"/>
            <a:ext cx="233820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D68F6313-0CB9-42E2-9CAA-6F4896C904A5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16000" y="1332000"/>
            <a:ext cx="885528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1"/>
              </a:buBlip>
            </a:pPr>
            <a:r>
              <a:rPr b="0" lang="de-DE" sz="2800" spc="-1" strike="noStrike">
                <a:solidFill>
                  <a:srgbClr val="3d3d3d"/>
                </a:solidFill>
                <a:latin typeface="Calibri"/>
                <a:ea typeface="Source Sans Pro"/>
              </a:rPr>
              <a:t>The Ophidia framework addresses  big data challenges for eScience</a:t>
            </a:r>
            <a:endParaRPr b="0" lang="de-DE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support for declarative, parallel, server-side data analysis exploiting parallel computing techniques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end-to-end mechanisms to support complex experiments and large processing workflows on scientific multi-dimensional datacubes</a:t>
            </a:r>
            <a:endParaRPr b="0" lang="de-DE" sz="1800" spc="-1" strike="noStrike">
              <a:latin typeface="Arial"/>
            </a:endParaRPr>
          </a:p>
          <a:p>
            <a:pPr marL="257040" indent="-255960">
              <a:lnSpc>
                <a:spcPct val="100000"/>
              </a:lnSpc>
              <a:spcBef>
                <a:spcPts val="561"/>
              </a:spcBef>
              <a:buBlip>
                <a:blip r:embed="rId2"/>
              </a:buBlip>
            </a:pPr>
            <a:r>
              <a:rPr b="0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Ophidia supports both </a:t>
            </a:r>
            <a:r>
              <a:rPr b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batch</a:t>
            </a:r>
            <a:r>
              <a:rPr b="0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 &amp; </a:t>
            </a:r>
            <a:r>
              <a:rPr b="1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interactive</a:t>
            </a:r>
            <a:r>
              <a:rPr b="0" lang="de-DE" sz="2600" spc="-1" strike="noStrike">
                <a:solidFill>
                  <a:srgbClr val="3d3d3d"/>
                </a:solidFill>
                <a:latin typeface="Calibri"/>
                <a:ea typeface="Source Sans Pro"/>
              </a:rPr>
              <a:t> data analytics</a:t>
            </a:r>
            <a:endParaRPr b="0" lang="de-DE" sz="26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More than 50 datacube-oriented </a:t>
            </a:r>
            <a:r>
              <a:rPr b="1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operators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 are available, including: d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ata reduction and subsetting, data intercomparison, metadata and provenance management,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Source Sans Pro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ime series analysis with array-based primitives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A wide set of (low-level) array-based primitives (over 100)  to perform, e.g. data summarization, algebraic expressions, predicates evaluation, statistical analysis</a:t>
            </a:r>
            <a:endParaRPr b="0" lang="de-DE" sz="1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Calibri"/>
              </a:rPr>
              <a:t>Support for complex workflows and Python applications execution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251640" y="6381360"/>
            <a:ext cx="21326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766F821-808C-4DD8-9DC3-4B818BC78F18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02.04.2019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2910960" y="258840"/>
            <a:ext cx="5755680" cy="5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Ophidia framework overview</a:t>
            </a:r>
            <a:endParaRPr b="0" lang="de-DE" sz="3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6553080" y="6381360"/>
            <a:ext cx="233820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7770C460-7863-4051-A3EA-9325A8C61C59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1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251640" y="1268640"/>
            <a:ext cx="864000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3"/>
          <p:cNvSpPr/>
          <p:nvPr/>
        </p:nvSpPr>
        <p:spPr>
          <a:xfrm>
            <a:off x="251640" y="6381360"/>
            <a:ext cx="21326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43EBF76-0659-4E3F-B905-DF8FEA64058C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02.04.2019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2910960" y="258840"/>
            <a:ext cx="5755680" cy="5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1d2f45"/>
                </a:solidFill>
                <a:latin typeface="Calibri"/>
                <a:ea typeface="Source Sans Pro"/>
              </a:rPr>
              <a:t>Server-side paradigm and datacube abstraction in Ophidia   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16" name="Immagine 13" descr=""/>
          <p:cNvPicPr/>
          <p:nvPr/>
        </p:nvPicPr>
        <p:blipFill>
          <a:blip r:embed="rId1"/>
          <a:srcRect l="0" t="0" r="0" b="63820"/>
          <a:stretch/>
        </p:blipFill>
        <p:spPr>
          <a:xfrm>
            <a:off x="-592200" y="1163520"/>
            <a:ext cx="5540760" cy="1870560"/>
          </a:xfrm>
          <a:prstGeom prst="rect">
            <a:avLst/>
          </a:prstGeom>
          <a:ln>
            <a:noFill/>
          </a:ln>
        </p:spPr>
      </p:pic>
      <p:pic>
        <p:nvPicPr>
          <p:cNvPr id="217" name="Shape 32" descr=""/>
          <p:cNvPicPr/>
          <p:nvPr/>
        </p:nvPicPr>
        <p:blipFill>
          <a:blip r:embed="rId2"/>
          <a:stretch/>
        </p:blipFill>
        <p:spPr>
          <a:xfrm>
            <a:off x="522000" y="1241280"/>
            <a:ext cx="1227600" cy="848160"/>
          </a:xfrm>
          <a:prstGeom prst="rect">
            <a:avLst/>
          </a:prstGeom>
          <a:ln>
            <a:noFill/>
          </a:ln>
        </p:spPr>
      </p:pic>
      <p:pic>
        <p:nvPicPr>
          <p:cNvPr id="218" name="Shape 32" descr=""/>
          <p:cNvPicPr/>
          <p:nvPr/>
        </p:nvPicPr>
        <p:blipFill>
          <a:blip r:embed="rId3"/>
          <a:stretch/>
        </p:blipFill>
        <p:spPr>
          <a:xfrm>
            <a:off x="245880" y="1665360"/>
            <a:ext cx="1227600" cy="848160"/>
          </a:xfrm>
          <a:prstGeom prst="rect">
            <a:avLst/>
          </a:prstGeom>
          <a:ln>
            <a:noFill/>
          </a:ln>
        </p:spPr>
      </p:pic>
      <p:sp>
        <p:nvSpPr>
          <p:cNvPr id="219" name="CustomShape 5"/>
          <p:cNvSpPr/>
          <p:nvPr/>
        </p:nvSpPr>
        <p:spPr>
          <a:xfrm>
            <a:off x="2028600" y="1928880"/>
            <a:ext cx="646560" cy="468720"/>
          </a:xfrm>
          <a:prstGeom prst="leftRightArrow">
            <a:avLst>
              <a:gd name="adj1" fmla="val 50000"/>
              <a:gd name="adj2" fmla="val 49998"/>
            </a:avLst>
          </a:prstGeom>
          <a:gradFill rotWithShape="0">
            <a:gsLst>
              <a:gs pos="0">
                <a:srgbClr val="3c7bc7"/>
              </a:gs>
              <a:gs pos="100000">
                <a:srgbClr val="2c5d98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20" name="Shape 32" descr=""/>
          <p:cNvPicPr/>
          <p:nvPr/>
        </p:nvPicPr>
        <p:blipFill>
          <a:blip r:embed="rId4"/>
          <a:stretch/>
        </p:blipFill>
        <p:spPr>
          <a:xfrm>
            <a:off x="644400" y="2187720"/>
            <a:ext cx="1229400" cy="846720"/>
          </a:xfrm>
          <a:prstGeom prst="rect">
            <a:avLst/>
          </a:prstGeom>
          <a:ln>
            <a:noFill/>
          </a:ln>
        </p:spPr>
      </p:pic>
      <p:pic>
        <p:nvPicPr>
          <p:cNvPr id="221" name="Immagine 1" descr=""/>
          <p:cNvPicPr/>
          <p:nvPr/>
        </p:nvPicPr>
        <p:blipFill>
          <a:blip r:embed="rId5"/>
          <a:stretch/>
        </p:blipFill>
        <p:spPr>
          <a:xfrm>
            <a:off x="5486400" y="1638360"/>
            <a:ext cx="1221120" cy="916560"/>
          </a:xfrm>
          <a:prstGeom prst="rect">
            <a:avLst/>
          </a:prstGeom>
          <a:ln>
            <a:noFill/>
          </a:ln>
        </p:spPr>
      </p:pic>
      <p:grpSp>
        <p:nvGrpSpPr>
          <p:cNvPr id="222" name="Group 6"/>
          <p:cNvGrpSpPr/>
          <p:nvPr/>
        </p:nvGrpSpPr>
        <p:grpSpPr>
          <a:xfrm>
            <a:off x="7502400" y="1552680"/>
            <a:ext cx="1596960" cy="1296360"/>
            <a:chOff x="7502400" y="1552680"/>
            <a:chExt cx="1596960" cy="1296360"/>
          </a:xfrm>
        </p:grpSpPr>
        <p:pic>
          <p:nvPicPr>
            <p:cNvPr id="223" name="Immagine 10" descr=""/>
            <p:cNvPicPr/>
            <p:nvPr/>
          </p:nvPicPr>
          <p:blipFill>
            <a:blip r:embed="rId6"/>
            <a:srcRect l="9455" t="10296" r="0" b="8725"/>
            <a:stretch/>
          </p:blipFill>
          <p:spPr>
            <a:xfrm>
              <a:off x="7502400" y="1552680"/>
              <a:ext cx="1404720" cy="1056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4" name="CustomShape 7"/>
            <p:cNvSpPr/>
            <p:nvPr/>
          </p:nvSpPr>
          <p:spPr>
            <a:xfrm rot="3289800">
              <a:off x="8646480" y="2312280"/>
              <a:ext cx="302400" cy="524160"/>
            </a:xfrm>
            <a:prstGeom prst="rtTriangle">
              <a:avLst/>
            </a:prstGeom>
            <a:solidFill>
              <a:srgbClr val="ffffff"/>
            </a:solidFill>
            <a:ln w="9360">
              <a:noFill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CustomShape 8"/>
          <p:cNvSpPr/>
          <p:nvPr/>
        </p:nvSpPr>
        <p:spPr>
          <a:xfrm>
            <a:off x="6813360" y="1893960"/>
            <a:ext cx="687960" cy="467280"/>
          </a:xfrm>
          <a:prstGeom prst="left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c7bc7"/>
              </a:gs>
              <a:gs pos="100000">
                <a:srgbClr val="2c5d98"/>
              </a:gs>
            </a:gsLst>
            <a:lin ang="5400000"/>
          </a:gradFill>
          <a:ln w="9360">
            <a:solidFill>
              <a:srgbClr val="4a7ebb"/>
            </a:solidFill>
            <a:miter/>
          </a:ln>
          <a:effectLst>
            <a:outerShdw dir="5400000" dist="2304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226" name="Group 9"/>
          <p:cNvGrpSpPr/>
          <p:nvPr/>
        </p:nvGrpSpPr>
        <p:grpSpPr>
          <a:xfrm>
            <a:off x="4115160" y="3335400"/>
            <a:ext cx="4930920" cy="2942280"/>
            <a:chOff x="4115160" y="3335400"/>
            <a:chExt cx="4930920" cy="2942280"/>
          </a:xfrm>
        </p:grpSpPr>
        <p:pic>
          <p:nvPicPr>
            <p:cNvPr id="227" name="Immagine 30" descr=""/>
            <p:cNvPicPr/>
            <p:nvPr/>
          </p:nvPicPr>
          <p:blipFill>
            <a:blip r:embed="rId7"/>
            <a:stretch/>
          </p:blipFill>
          <p:spPr>
            <a:xfrm>
              <a:off x="4403520" y="4270680"/>
              <a:ext cx="1365840" cy="1326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8" name="Immagine 8" descr=""/>
            <p:cNvPicPr/>
            <p:nvPr/>
          </p:nvPicPr>
          <p:blipFill>
            <a:blip r:embed="rId8"/>
            <a:stretch/>
          </p:blipFill>
          <p:spPr>
            <a:xfrm>
              <a:off x="5843520" y="3335400"/>
              <a:ext cx="1583280" cy="11102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9" name="CustomShape 10"/>
            <p:cNvSpPr/>
            <p:nvPr/>
          </p:nvSpPr>
          <p:spPr>
            <a:xfrm flipV="1" rot="11274000">
              <a:off x="5122080" y="3819600"/>
              <a:ext cx="862560" cy="1081080"/>
            </a:xfrm>
            <a:custGeom>
              <a:avLst/>
              <a:gdLst/>
              <a:ahLst/>
              <a:rect l="l" t="t" r="r" b="b"/>
              <a:pathLst>
                <a:path w="863600" h="1080905">
                  <a:moveTo>
                    <a:pt x="384109" y="57866"/>
                  </a:moveTo>
                  <a:cubicBezTo>
                    <a:pt x="576943" y="26273"/>
                    <a:pt x="756926" y="188231"/>
                    <a:pt x="800161" y="432252"/>
                  </a:cubicBezTo>
                  <a:lnTo>
                    <a:pt x="853302" y="432251"/>
                  </a:lnTo>
                  <a:lnTo>
                    <a:pt x="755650" y="540452"/>
                  </a:lnTo>
                  <a:lnTo>
                    <a:pt x="637402" y="432251"/>
                  </a:lnTo>
                  <a:lnTo>
                    <a:pt x="690414" y="432251"/>
                  </a:lnTo>
                  <a:cubicBezTo>
                    <a:pt x="652324" y="253148"/>
                    <a:pt x="526737" y="139848"/>
                    <a:pt x="394746" y="165509"/>
                  </a:cubicBezTo>
                  <a:lnTo>
                    <a:pt x="384109" y="57866"/>
                  </a:lnTo>
                  <a:close/>
                </a:path>
              </a:pathLst>
            </a:custGeom>
            <a:gradFill rotWithShape="0">
              <a:gsLst>
                <a:gs pos="0">
                  <a:srgbClr val="3c7bc7"/>
                </a:gs>
                <a:gs pos="100000">
                  <a:srgbClr val="2c5d98"/>
                </a:gs>
              </a:gsLst>
              <a:lin ang="5868000"/>
            </a:gradFill>
            <a:ln w="9360">
              <a:solidFill>
                <a:srgbClr val="4a7ebb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1"/>
            <p:cNvSpPr/>
            <p:nvPr/>
          </p:nvSpPr>
          <p:spPr>
            <a:xfrm>
              <a:off x="7427880" y="3335400"/>
              <a:ext cx="1222920" cy="424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de-DE" sz="1100" spc="-1" strike="noStrike">
                  <a:solidFill>
                    <a:srgbClr val="00338f"/>
                  </a:solidFill>
                  <a:latin typeface="Arial"/>
                  <a:ea typeface="MS PGothic"/>
                </a:rPr>
                <a:t>User metadata information</a:t>
              </a:r>
              <a:endParaRPr b="0" lang="de-DE" sz="1100" spc="-1" strike="noStrike">
                <a:latin typeface="Arial"/>
              </a:endParaRPr>
            </a:p>
          </p:txBody>
        </p:sp>
        <p:pic>
          <p:nvPicPr>
            <p:cNvPr id="231" name="Immagine 13" descr=""/>
            <p:cNvPicPr/>
            <p:nvPr/>
          </p:nvPicPr>
          <p:blipFill>
            <a:blip r:embed="rId9"/>
            <a:srcRect l="0" t="2211" r="0" b="0"/>
            <a:stretch/>
          </p:blipFill>
          <p:spPr>
            <a:xfrm>
              <a:off x="5865840" y="5251680"/>
              <a:ext cx="3180240" cy="89136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2" name="CustomShape 12"/>
            <p:cNvSpPr/>
            <p:nvPr/>
          </p:nvSpPr>
          <p:spPr>
            <a:xfrm flipH="1" rot="4902000">
              <a:off x="5301360" y="4668840"/>
              <a:ext cx="862560" cy="1076760"/>
            </a:xfrm>
            <a:custGeom>
              <a:avLst/>
              <a:gdLst/>
              <a:ahLst/>
              <a:rect l="l" t="t" r="r" b="b"/>
              <a:pathLst>
                <a:path w="863455" h="1079500">
                  <a:moveTo>
                    <a:pt x="384103" y="57842"/>
                  </a:moveTo>
                  <a:cubicBezTo>
                    <a:pt x="576848" y="26343"/>
                    <a:pt x="756739" y="187996"/>
                    <a:pt x="800004" y="431577"/>
                  </a:cubicBezTo>
                  <a:lnTo>
                    <a:pt x="853131" y="431577"/>
                  </a:lnTo>
                  <a:lnTo>
                    <a:pt x="755523" y="539750"/>
                  </a:lnTo>
                  <a:lnTo>
                    <a:pt x="637267" y="431577"/>
                  </a:lnTo>
                  <a:lnTo>
                    <a:pt x="690263" y="431577"/>
                  </a:lnTo>
                  <a:cubicBezTo>
                    <a:pt x="652141" y="252911"/>
                    <a:pt x="526643" y="139904"/>
                    <a:pt x="394738" y="165466"/>
                  </a:cubicBezTo>
                  <a:lnTo>
                    <a:pt x="384103" y="57842"/>
                  </a:lnTo>
                  <a:close/>
                </a:path>
              </a:pathLst>
            </a:custGeom>
            <a:gradFill rotWithShape="0">
              <a:gsLst>
                <a:gs pos="0">
                  <a:srgbClr val="3c7bc7"/>
                </a:gs>
                <a:gs pos="100000">
                  <a:srgbClr val="2c5d98"/>
                </a:gs>
              </a:gsLst>
              <a:lin ang="10302000"/>
            </a:gradFill>
            <a:ln w="9360">
              <a:solidFill>
                <a:srgbClr val="4a7ebb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13"/>
            <p:cNvSpPr/>
            <p:nvPr/>
          </p:nvSpPr>
          <p:spPr>
            <a:xfrm>
              <a:off x="6419880" y="4991400"/>
              <a:ext cx="1726200" cy="257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i="1" lang="de-DE" sz="1100" spc="-1" strike="noStrike">
                  <a:solidFill>
                    <a:srgbClr val="00338f"/>
                  </a:solidFill>
                  <a:latin typeface="Arial"/>
                  <a:ea typeface="MS PGothic"/>
                </a:rPr>
                <a:t>Metadata provenance</a:t>
              </a:r>
              <a:endParaRPr b="0" lang="de-DE" sz="1100" spc="-1" strike="noStrike">
                <a:latin typeface="Arial"/>
              </a:endParaRPr>
            </a:p>
          </p:txBody>
        </p:sp>
        <p:sp>
          <p:nvSpPr>
            <p:cNvPr id="234" name="CustomShape 14"/>
            <p:cNvSpPr/>
            <p:nvPr/>
          </p:nvSpPr>
          <p:spPr>
            <a:xfrm>
              <a:off x="4475160" y="5518440"/>
              <a:ext cx="1222920" cy="759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i="1" lang="de-DE" sz="1100" spc="-1" strike="noStrike">
                  <a:solidFill>
                    <a:srgbClr val="00338f"/>
                  </a:solidFill>
                  <a:latin typeface="Arial"/>
                  <a:ea typeface="MS PGothic"/>
                </a:rPr>
                <a:t>System metadata of the datacube (size, distribution, etc.)</a:t>
              </a:r>
              <a:endParaRPr b="0" lang="de-DE" sz="1100" spc="-1" strike="noStrike">
                <a:latin typeface="Arial"/>
              </a:endParaRPr>
            </a:p>
          </p:txBody>
        </p:sp>
        <p:sp>
          <p:nvSpPr>
            <p:cNvPr id="235" name="CustomShape 15"/>
            <p:cNvSpPr/>
            <p:nvPr/>
          </p:nvSpPr>
          <p:spPr>
            <a:xfrm flipH="1" flipV="1" rot="4069200">
              <a:off x="4344840" y="5052960"/>
              <a:ext cx="864000" cy="1077840"/>
            </a:xfrm>
            <a:custGeom>
              <a:avLst/>
              <a:gdLst/>
              <a:ahLst/>
              <a:rect l="l" t="t" r="r" b="b"/>
              <a:pathLst>
                <a:path w="865043" h="1079500">
                  <a:moveTo>
                    <a:pt x="384905" y="57925"/>
                  </a:moveTo>
                  <a:cubicBezTo>
                    <a:pt x="577911" y="26512"/>
                    <a:pt x="758034" y="188012"/>
                    <a:pt x="801438" y="431394"/>
                  </a:cubicBezTo>
                  <a:lnTo>
                    <a:pt x="854654" y="431393"/>
                  </a:lnTo>
                  <a:lnTo>
                    <a:pt x="756913" y="539750"/>
                  </a:lnTo>
                  <a:lnTo>
                    <a:pt x="638394" y="431393"/>
                  </a:lnTo>
                  <a:lnTo>
                    <a:pt x="691475" y="431393"/>
                  </a:lnTo>
                  <a:cubicBezTo>
                    <a:pt x="653220" y="253059"/>
                    <a:pt x="527602" y="140287"/>
                    <a:pt x="395560" y="165741"/>
                  </a:cubicBezTo>
                  <a:lnTo>
                    <a:pt x="384905" y="57925"/>
                  </a:lnTo>
                  <a:close/>
                </a:path>
              </a:pathLst>
            </a:custGeom>
            <a:gradFill rotWithShape="0">
              <a:gsLst>
                <a:gs pos="0">
                  <a:srgbClr val="3c7bc7"/>
                </a:gs>
                <a:gs pos="100000">
                  <a:srgbClr val="2c5d98"/>
                </a:gs>
              </a:gsLst>
              <a:lin ang="20274000"/>
            </a:gradFill>
            <a:ln w="9360">
              <a:solidFill>
                <a:srgbClr val="4a7ebb"/>
              </a:solidFill>
              <a:round/>
            </a:ln>
            <a:effectLst>
              <a:outerShdw dir="5400000" dist="2304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6" name="Immagine 64511" descr=""/>
            <p:cNvPicPr/>
            <p:nvPr/>
          </p:nvPicPr>
          <p:blipFill>
            <a:blip r:embed="rId10"/>
            <a:stretch/>
          </p:blipFill>
          <p:spPr>
            <a:xfrm>
              <a:off x="6778440" y="3767040"/>
              <a:ext cx="1352880" cy="1051560"/>
            </a:xfrm>
            <a:prstGeom prst="rect">
              <a:avLst/>
            </a:prstGeom>
            <a:ln w="9360">
              <a:solidFill>
                <a:srgbClr val="4f81bd"/>
              </a:solidFill>
              <a:miter/>
            </a:ln>
          </p:spPr>
        </p:pic>
        <p:pic>
          <p:nvPicPr>
            <p:cNvPr id="237" name="Immagine 64512" descr=""/>
            <p:cNvPicPr/>
            <p:nvPr/>
          </p:nvPicPr>
          <p:blipFill>
            <a:blip r:embed="rId11"/>
            <a:stretch/>
          </p:blipFill>
          <p:spPr>
            <a:xfrm>
              <a:off x="7788240" y="4270680"/>
              <a:ext cx="1068840" cy="627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8" name="CustomShape 16"/>
          <p:cNvSpPr/>
          <p:nvPr/>
        </p:nvSpPr>
        <p:spPr>
          <a:xfrm>
            <a:off x="53280" y="3308040"/>
            <a:ext cx="4296600" cy="30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Oph_Term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: a terminal-like commands interpreter serving as a client for the Ophidia framework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PyOphidia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: a Python interface for datacube management &amp; analytics with Ophidia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Ophidia framework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: declarative, parallel server-side processing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Through </a:t>
            </a:r>
            <a:r>
              <a:rPr b="1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oph_term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/</a:t>
            </a:r>
            <a:r>
              <a:rPr b="1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PyOphidia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the user run (“send”) commands (“operators”) to the Ophidia framework to manipulate datasets (“datacubes”)</a:t>
            </a:r>
            <a:endParaRPr b="0" lang="de-DE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MS PGothic"/>
              </a:rPr>
              <a:t>  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553080" y="6381360"/>
            <a:ext cx="233820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81AE8D4E-6408-463D-A8A4-B4D03193366D}" type="slidenum">
              <a:rPr b="0" lang="de-DE" sz="980" spc="-1" strike="noStrike">
                <a:solidFill>
                  <a:srgbClr val="515151"/>
                </a:solidFill>
                <a:latin typeface="Source Sans Pro"/>
                <a:ea typeface="Source Sans Pro"/>
              </a:rPr>
              <a:t>&lt;number&gt;</a:t>
            </a:fld>
            <a:endParaRPr b="0" lang="de-DE" sz="98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251640" y="1268640"/>
            <a:ext cx="8640000" cy="14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3"/>
          <p:cNvSpPr/>
          <p:nvPr/>
        </p:nvSpPr>
        <p:spPr>
          <a:xfrm>
            <a:off x="251640" y="6381360"/>
            <a:ext cx="2132640" cy="2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8F878DE1-B82A-467D-A5F0-34350397E941}" type="datetime1">
              <a:rPr b="0" lang="de-DE" sz="1400" spc="-1" strike="noStrike">
                <a:solidFill>
                  <a:srgbClr val="3d3d3d"/>
                </a:solidFill>
                <a:latin typeface="Calibri"/>
                <a:ea typeface="Source Sans Pro"/>
              </a:rPr>
              <a:t>02.04.2019</a:t>
            </a:fld>
            <a:endParaRPr b="0" lang="de-DE" sz="14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2910960" y="258840"/>
            <a:ext cx="5755680" cy="50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de-DE" sz="3600" spc="-1" strike="noStrike">
                <a:solidFill>
                  <a:srgbClr val="1d2f45"/>
                </a:solidFill>
                <a:latin typeface="Calibri"/>
                <a:ea typeface="Source Sans Pro"/>
              </a:rPr>
              <a:t>ECASLab 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216000" y="900000"/>
            <a:ext cx="8711640" cy="53920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de-DE" sz="1800" spc="-1" strike="noStrike">
                <a:latin typeface="Arial"/>
              </a:rPr>
              <a:t>                                      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200" spc="-1" strike="noStrike">
                <a:latin typeface="Arial"/>
              </a:rPr>
              <a:t>Source: Sandro Fiore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5832000" y="1440000"/>
            <a:ext cx="2735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000000"/>
                </a:solidFill>
                <a:latin typeface="Arial"/>
                <a:ea typeface="DejaVu Sans"/>
              </a:rPr>
              <a:t>Sofiane Bendoukha </a:t>
            </a:r>
            <a:r>
              <a:rPr b="0" lang="de-DE" sz="105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bendoukha@dkrz.de</a:t>
            </a:r>
            <a:endParaRPr b="0" lang="de-DE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000000"/>
                </a:solidFill>
                <a:latin typeface="Arial"/>
                <a:ea typeface="DejaVu Sans"/>
              </a:rPr>
              <a:t>Donatello Elia </a:t>
            </a:r>
            <a:r>
              <a:rPr b="0" lang="de-DE" sz="105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donatello.elia@cmcc.it</a:t>
            </a:r>
            <a:endParaRPr b="0" lang="de-DE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050" spc="-1" strike="noStrike">
                <a:solidFill>
                  <a:srgbClr val="000000"/>
                </a:solidFill>
                <a:latin typeface="Arial"/>
                <a:ea typeface="DejaVu Sans"/>
              </a:rPr>
              <a:t>Fabrizio Antonio </a:t>
            </a:r>
            <a:r>
              <a:rPr b="0" lang="de-DE" sz="105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fabrizio.antonio@cmcc.it</a:t>
            </a:r>
            <a:r>
              <a:rPr b="0" lang="de-DE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de-DE" sz="105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</TotalTime>
  <Application>LibreOffice/6.0.7.3$Linux_X86_64 LibreOffice_project/00m0$Build-3</Application>
  <Words>579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2019-03-25T09:48:33Z</dcterms:created>
  <dc:creator>Sofiane Bendoukha</dc:creator>
  <dc:description/>
  <dc:language>de-DE</dc:language>
  <cp:lastModifiedBy>Sofiane Bendoukha</cp:lastModifiedBy>
  <dcterms:modified xsi:type="dcterms:W3CDTF">2019-04-02T14:01:14Z</dcterms:modified>
  <cp:revision>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