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3.png" ContentType="image/png"/>
  <Override PartName="/ppt/media/image61.png" ContentType="image/png"/>
  <Override PartName="/ppt/media/image54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69.png" ContentType="image/png"/>
  <Override PartName="/ppt/media/image44.png" ContentType="image/png"/>
  <Override PartName="/ppt/media/image68.png" ContentType="image/png"/>
  <Override PartName="/ppt/media/image43.png" ContentType="image/png"/>
  <Override PartName="/ppt/media/image67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37.jpeg" ContentType="image/jpeg"/>
  <Override PartName="/ppt/media/image14.png" ContentType="image/png"/>
  <Override PartName="/ppt/media/image38.png" ContentType="image/png"/>
  <Override PartName="/ppt/media/image13.png" ContentType="image/png"/>
  <Override PartName="/ppt/media/image11.png" ContentType="image/png"/>
  <Override PartName="/ppt/media/image8.jpeg" ContentType="image/jpeg"/>
  <Override PartName="/ppt/media/image16.png" ContentType="image/png"/>
  <Override PartName="/ppt/media/image6.jpeg" ContentType="image/jpeg"/>
  <Override PartName="/ppt/media/image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7.png" ContentType="image/png"/>
  <Override PartName="/ppt/media/image22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2.jpeg" ContentType="image/jpeg"/>
  <Override PartName="/ppt/media/image48.jpeg" ContentType="image/jpeg"/>
  <Override PartName="/ppt/media/image15.jpeg" ContentType="image/jpeg"/>
  <Override PartName="/ppt/media/image64.png" ContentType="image/png"/>
  <Override PartName="/ppt/media/image9.png" ContentType="image/png"/>
  <Override PartName="/ppt/media/image62.png" ContentType="image/png"/>
  <Override PartName="/ppt/media/image7.png" ContentType="image/png"/>
  <Override PartName="/ppt/media/image2.png" ContentType="image/png"/>
  <Override PartName="/ppt/media/image3.png" ContentType="image/png"/>
  <Override PartName="/ppt/media/image53.jpeg" ContentType="image/jpeg"/>
  <Override PartName="/ppt/media/image4.png" ContentType="image/png"/>
  <Override PartName="/ppt/media/image60.png" ContentType="image/png"/>
  <Override PartName="/ppt/media/image5.png" ContentType="image/png"/>
  <Override PartName="/ppt/media/image21.jpeg" ContentType="image/jpeg"/>
  <Override PartName="/ppt/media/image36.tif" ContentType="image/tiff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51640" y="380448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928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7304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25164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17304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9480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251640" y="1268640"/>
            <a:ext cx="8640720" cy="485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86407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2910960" y="258840"/>
            <a:ext cx="5756400" cy="234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251640" y="1268640"/>
            <a:ext cx="8640720" cy="485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928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51640" y="380448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928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17304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25164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17304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9480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251640" y="1268640"/>
            <a:ext cx="8640720" cy="485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86407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86407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2910960" y="258840"/>
            <a:ext cx="5756400" cy="234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928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51640" y="380448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928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17304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25164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17304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9480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251640" y="1268640"/>
            <a:ext cx="8640720" cy="485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86407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2910960" y="258840"/>
            <a:ext cx="5756400" cy="234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928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251640" y="380448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67928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17304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25164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17304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09480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251640" y="1268640"/>
            <a:ext cx="8640720" cy="485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86407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2910960" y="258840"/>
            <a:ext cx="5756400" cy="234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928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251640" y="380448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67928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2910960" y="258840"/>
            <a:ext cx="5756400" cy="234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17304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9480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25164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17304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09480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251640" y="1268640"/>
            <a:ext cx="8640720" cy="485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86407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2910960" y="258840"/>
            <a:ext cx="5756400" cy="234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67928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251640" y="380448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67928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317304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094800" y="126864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25164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body"/>
          </p:nvPr>
        </p:nvSpPr>
        <p:spPr>
          <a:xfrm>
            <a:off x="317304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90" name="PlaceHolder 7"/>
          <p:cNvSpPr>
            <a:spLocks noGrp="1"/>
          </p:cNvSpPr>
          <p:nvPr>
            <p:ph type="body"/>
          </p:nvPr>
        </p:nvSpPr>
        <p:spPr>
          <a:xfrm>
            <a:off x="6094800" y="3804480"/>
            <a:ext cx="27820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9280" y="380448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9280" y="1268640"/>
            <a:ext cx="42163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51640" y="3804480"/>
            <a:ext cx="86407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1.jpe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726560" y="4833000"/>
            <a:ext cx="1417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1c3046"/>
                </a:solidFill>
                <a:latin typeface="Calibri"/>
                <a:ea typeface="Source Sans Pro"/>
              </a:rPr>
              <a:t>eosc-hub.eu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" name="Immagine 7" descr=""/>
          <p:cNvPicPr/>
          <p:nvPr/>
        </p:nvPicPr>
        <p:blipFill>
          <a:blip r:embed="rId3"/>
          <a:stretch/>
        </p:blipFill>
        <p:spPr>
          <a:xfrm>
            <a:off x="1291320" y="4705920"/>
            <a:ext cx="589320" cy="578520"/>
          </a:xfrm>
          <a:prstGeom prst="rect">
            <a:avLst/>
          </a:prstGeom>
          <a:ln>
            <a:noFill/>
          </a:ln>
        </p:spPr>
      </p:pic>
      <p:pic>
        <p:nvPicPr>
          <p:cNvPr id="2" name="Immagine 8" descr=""/>
          <p:cNvPicPr/>
          <p:nvPr/>
        </p:nvPicPr>
        <p:blipFill>
          <a:blip r:embed="rId4"/>
          <a:stretch/>
        </p:blipFill>
        <p:spPr>
          <a:xfrm>
            <a:off x="1259640" y="5097600"/>
            <a:ext cx="644400" cy="63288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1712160" y="5228640"/>
            <a:ext cx="1624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1c3046"/>
                </a:solidFill>
                <a:latin typeface="Calibri"/>
                <a:ea typeface="Source Sans Pro"/>
              </a:rPr>
              <a:t>@EOSC_eu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55640" y="6381360"/>
            <a:ext cx="8280720" cy="2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830" spc="-1" strike="noStrike">
                <a:solidFill>
                  <a:srgbClr val="515151"/>
                </a:solidFill>
                <a:latin typeface="Calibri"/>
              </a:rPr>
              <a:t>EOSC-hub receives funding from the European Union’s Horizon 2020 research and innovation programme under grant agreement No. 777536.</a:t>
            </a:r>
            <a:endParaRPr b="0" lang="de-DE" sz="830" spc="-1" strike="noStrike">
              <a:latin typeface="Arial"/>
            </a:endParaRPr>
          </a:p>
        </p:txBody>
      </p:sp>
      <p:pic>
        <p:nvPicPr>
          <p:cNvPr id="5" name="Immagine 12" descr=""/>
          <p:cNvPicPr/>
          <p:nvPr/>
        </p:nvPicPr>
        <p:blipFill>
          <a:blip r:embed="rId5"/>
          <a:stretch/>
        </p:blipFill>
        <p:spPr>
          <a:xfrm>
            <a:off x="179640" y="6381360"/>
            <a:ext cx="421920" cy="281520"/>
          </a:xfrm>
          <a:prstGeom prst="rect">
            <a:avLst/>
          </a:prstGeom>
          <a:ln>
            <a:noFill/>
          </a:ln>
        </p:spPr>
      </p:pic>
      <p:sp>
        <p:nvSpPr>
          <p:cNvPr id="6" name="Line 4"/>
          <p:cNvSpPr/>
          <p:nvPr/>
        </p:nvSpPr>
        <p:spPr>
          <a:xfrm>
            <a:off x="1403640" y="4653000"/>
            <a:ext cx="1872000" cy="360"/>
          </a:xfrm>
          <a:prstGeom prst="line">
            <a:avLst/>
          </a:prstGeom>
          <a:ln w="25560">
            <a:solidFill>
              <a:srgbClr val="1c30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Immagine 4" descr=""/>
          <p:cNvPicPr/>
          <p:nvPr/>
        </p:nvPicPr>
        <p:blipFill>
          <a:blip r:embed="rId6"/>
          <a:stretch/>
        </p:blipFill>
        <p:spPr>
          <a:xfrm>
            <a:off x="1281960" y="1247400"/>
            <a:ext cx="4915800" cy="1223640"/>
          </a:xfrm>
          <a:prstGeom prst="rect">
            <a:avLst/>
          </a:prstGeom>
          <a:ln>
            <a:noFill/>
          </a:ln>
        </p:spPr>
      </p:pic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51515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15151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1515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515151"/>
                </a:solidFill>
                <a:latin typeface="Calibri"/>
              </a:rPr>
              <a:t>Third Outline Level</a:t>
            </a:r>
            <a:endParaRPr b="0" lang="en-US" sz="1500" spc="-1" strike="noStrike">
              <a:solidFill>
                <a:srgbClr val="51515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515151"/>
                </a:solidFill>
                <a:latin typeface="Calibri"/>
              </a:rPr>
              <a:t>Fourth Outline Level</a:t>
            </a:r>
            <a:endParaRPr b="0" lang="en-US" sz="1500" spc="-1" strike="noStrike">
              <a:solidFill>
                <a:srgbClr val="51515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515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51515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515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51515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515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Num"/>
          </p:nvPr>
        </p:nvSpPr>
        <p:spPr>
          <a:xfrm>
            <a:off x="6553080" y="6381360"/>
            <a:ext cx="2338920" cy="28764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31A69BCE-A26D-4F2F-99E5-F3AC40426B1B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1640" y="1268640"/>
            <a:ext cx="8640720" cy="48546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Click here to add text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Second level</a:t>
            </a:r>
            <a:endParaRPr b="0" lang="en-US" sz="2600" spc="-1" strike="noStrike">
              <a:solidFill>
                <a:srgbClr val="51515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Calibri"/>
                <a:ea typeface="Source Sans Pro"/>
              </a:rPr>
              <a:t>Third level</a:t>
            </a:r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4" marL="137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5" marL="137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6" marL="137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7" marL="137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8" marL="137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251640" y="6381360"/>
            <a:ext cx="2133360" cy="287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2FDB5FB-0DB9-420E-A231-C7EF8107F7FA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3124080" y="6381360"/>
            <a:ext cx="2895120" cy="287640"/>
          </a:xfrm>
          <a:prstGeom prst="rect">
            <a:avLst/>
          </a:prstGeom>
        </p:spPr>
        <p:txBody>
          <a:bodyPr lIns="90000" rIns="90000" tIns="45000" bIns="45000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0" name="Line 5"/>
          <p:cNvSpPr/>
          <p:nvPr/>
        </p:nvSpPr>
        <p:spPr>
          <a:xfrm flipH="1" flipV="1">
            <a:off x="251280" y="6375960"/>
            <a:ext cx="8641080" cy="5040"/>
          </a:xfrm>
          <a:prstGeom prst="line">
            <a:avLst/>
          </a:prstGeom>
          <a:ln w="12600">
            <a:solidFill>
              <a:srgbClr val="1d2f4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6"/>
          <p:cNvSpPr/>
          <p:nvPr/>
        </p:nvSpPr>
        <p:spPr>
          <a:xfrm>
            <a:off x="8449920" y="6381360"/>
            <a:ext cx="442080" cy="292680"/>
          </a:xfrm>
          <a:prstGeom prst="rect">
            <a:avLst/>
          </a:prstGeom>
          <a:solidFill>
            <a:srgbClr val="1d2f45">
              <a:alpha val="26000"/>
            </a:srgbClr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Click here to add title</a:t>
            </a:r>
            <a:endParaRPr b="0" lang="en-US" sz="36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5035680" y="0"/>
            <a:ext cx="1303200" cy="56160"/>
          </a:xfrm>
          <a:prstGeom prst="rect">
            <a:avLst/>
          </a:prstGeom>
          <a:solidFill>
            <a:srgbClr val="1c3046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" name="CustomShape 9"/>
          <p:cNvSpPr/>
          <p:nvPr/>
        </p:nvSpPr>
        <p:spPr>
          <a:xfrm>
            <a:off x="7878600" y="-2520"/>
            <a:ext cx="1142640" cy="45360"/>
          </a:xfrm>
          <a:prstGeom prst="rect">
            <a:avLst/>
          </a:prstGeom>
          <a:solidFill>
            <a:srgbClr val="75a5d8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" name="CustomShape 10"/>
          <p:cNvSpPr/>
          <p:nvPr/>
        </p:nvSpPr>
        <p:spPr>
          <a:xfrm>
            <a:off x="6381360" y="0"/>
            <a:ext cx="1600920" cy="5112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" name="CustomShape 11"/>
          <p:cNvSpPr/>
          <p:nvPr/>
        </p:nvSpPr>
        <p:spPr>
          <a:xfrm>
            <a:off x="0" y="0"/>
            <a:ext cx="643320" cy="5112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57" name="Immagine 1" descr=""/>
          <p:cNvPicPr/>
          <p:nvPr/>
        </p:nvPicPr>
        <p:blipFill>
          <a:blip r:embed="rId3"/>
          <a:stretch/>
        </p:blipFill>
        <p:spPr>
          <a:xfrm>
            <a:off x="0" y="6813720"/>
            <a:ext cx="9143640" cy="43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Num"/>
          </p:nvPr>
        </p:nvSpPr>
        <p:spPr>
          <a:xfrm>
            <a:off x="6553080" y="6381360"/>
            <a:ext cx="2338920" cy="28764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02BB19A4-0A60-4F00-AD0A-7ECB747D3015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51640" y="1340640"/>
            <a:ext cx="4248000" cy="47469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Click here to add text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Second level</a:t>
            </a:r>
            <a:endParaRPr b="0" lang="en-US" sz="2600" spc="-1" strike="noStrike">
              <a:solidFill>
                <a:srgbClr val="51515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Calibri"/>
                <a:ea typeface="Source Sans Pro"/>
              </a:rPr>
              <a:t>Third level</a:t>
            </a:r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4" marL="137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5" marL="137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6" marL="137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7" marL="137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8" marL="137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44000" y="1340640"/>
            <a:ext cx="4248000" cy="47469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Click here to add text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557280" indent="-213840">
              <a:lnSpc>
                <a:spcPct val="100000"/>
              </a:lnSpc>
              <a:spcBef>
                <a:spcPts val="519"/>
              </a:spcBef>
              <a:buClr>
                <a:srgbClr val="3d3d3d"/>
              </a:buClr>
              <a:buSzPct val="90000"/>
              <a:buFont typeface="Calibri"/>
              <a:buChar char="-"/>
            </a:pPr>
            <a:r>
              <a:rPr b="0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Second level</a:t>
            </a:r>
            <a:endParaRPr b="0" lang="en-US" sz="2600" spc="-1" strike="noStrike">
              <a:solidFill>
                <a:srgbClr val="515151"/>
              </a:solidFill>
              <a:latin typeface="Calibri"/>
            </a:endParaRPr>
          </a:p>
          <a:p>
            <a:pPr lvl="2" marL="857160" indent="-171000">
              <a:lnSpc>
                <a:spcPct val="100000"/>
              </a:lnSpc>
              <a:spcBef>
                <a:spcPts val="479"/>
              </a:spcBef>
              <a:buClr>
                <a:srgbClr val="3d3d3d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Calibri"/>
                <a:ea typeface="Source Sans Pro"/>
              </a:rPr>
              <a:t>Third level</a:t>
            </a:r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  <a:p>
            <a:pPr marL="1028880"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3114360" y="0"/>
            <a:ext cx="1133280" cy="35640"/>
          </a:xfrm>
          <a:prstGeom prst="rect">
            <a:avLst/>
          </a:prstGeom>
          <a:solidFill>
            <a:srgbClr val="1c3046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5940000" y="0"/>
            <a:ext cx="3167280" cy="3564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8401680" y="0"/>
            <a:ext cx="747360" cy="35640"/>
          </a:xfrm>
          <a:prstGeom prst="rect">
            <a:avLst/>
          </a:prstGeom>
          <a:solidFill>
            <a:srgbClr val="75a5d8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1907640" y="0"/>
            <a:ext cx="1015560" cy="3564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" name="CustomShape 8"/>
          <p:cNvSpPr/>
          <p:nvPr/>
        </p:nvSpPr>
        <p:spPr>
          <a:xfrm>
            <a:off x="7164360" y="0"/>
            <a:ext cx="1303200" cy="35640"/>
          </a:xfrm>
          <a:prstGeom prst="rect">
            <a:avLst/>
          </a:prstGeom>
          <a:solidFill>
            <a:srgbClr val="1c3046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" name="CustomShape 9"/>
          <p:cNvSpPr/>
          <p:nvPr/>
        </p:nvSpPr>
        <p:spPr>
          <a:xfrm>
            <a:off x="5220000" y="0"/>
            <a:ext cx="1142640" cy="35640"/>
          </a:xfrm>
          <a:prstGeom prst="rect">
            <a:avLst/>
          </a:prstGeom>
          <a:solidFill>
            <a:srgbClr val="75a5d8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" name="CustomShape 10"/>
          <p:cNvSpPr/>
          <p:nvPr/>
        </p:nvSpPr>
        <p:spPr>
          <a:xfrm>
            <a:off x="1276560" y="0"/>
            <a:ext cx="630720" cy="35640"/>
          </a:xfrm>
          <a:prstGeom prst="rect">
            <a:avLst/>
          </a:prstGeom>
          <a:solidFill>
            <a:srgbClr val="1c3046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" name="CustomShape 11"/>
          <p:cNvSpPr/>
          <p:nvPr/>
        </p:nvSpPr>
        <p:spPr>
          <a:xfrm>
            <a:off x="643320" y="0"/>
            <a:ext cx="640080" cy="35640"/>
          </a:xfrm>
          <a:prstGeom prst="rect">
            <a:avLst/>
          </a:prstGeom>
          <a:solidFill>
            <a:srgbClr val="75a5d8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" name="CustomShape 12"/>
          <p:cNvSpPr/>
          <p:nvPr/>
        </p:nvSpPr>
        <p:spPr>
          <a:xfrm>
            <a:off x="2590920" y="0"/>
            <a:ext cx="640080" cy="35640"/>
          </a:xfrm>
          <a:prstGeom prst="rect">
            <a:avLst/>
          </a:prstGeom>
          <a:solidFill>
            <a:srgbClr val="75a5d8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" name="CustomShape 13"/>
          <p:cNvSpPr/>
          <p:nvPr/>
        </p:nvSpPr>
        <p:spPr>
          <a:xfrm>
            <a:off x="4248000" y="0"/>
            <a:ext cx="1052280" cy="3564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" name="CustomShape 14"/>
          <p:cNvSpPr/>
          <p:nvPr/>
        </p:nvSpPr>
        <p:spPr>
          <a:xfrm>
            <a:off x="7358040" y="0"/>
            <a:ext cx="165960" cy="35640"/>
          </a:xfrm>
          <a:prstGeom prst="rect">
            <a:avLst/>
          </a:prstGeom>
          <a:solidFill>
            <a:srgbClr val="75a5d8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" name="CustomShape 15"/>
          <p:cNvSpPr/>
          <p:nvPr/>
        </p:nvSpPr>
        <p:spPr>
          <a:xfrm>
            <a:off x="0" y="0"/>
            <a:ext cx="643320" cy="3564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" name="PlaceHolder 16"/>
          <p:cNvSpPr>
            <a:spLocks noGrp="1"/>
          </p:cNvSpPr>
          <p:nvPr>
            <p:ph type="dt"/>
          </p:nvPr>
        </p:nvSpPr>
        <p:spPr>
          <a:xfrm>
            <a:off x="251640" y="6381360"/>
            <a:ext cx="2133360" cy="287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F635D8B-788E-4B37-BFA6-D581CC8D7E1A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110" name="PlaceHolder 17"/>
          <p:cNvSpPr>
            <a:spLocks noGrp="1"/>
          </p:cNvSpPr>
          <p:nvPr>
            <p:ph type="ftr"/>
          </p:nvPr>
        </p:nvSpPr>
        <p:spPr>
          <a:xfrm>
            <a:off x="3124080" y="6381360"/>
            <a:ext cx="2895120" cy="287640"/>
          </a:xfrm>
          <a:prstGeom prst="rect">
            <a:avLst/>
          </a:prstGeom>
        </p:spPr>
        <p:txBody>
          <a:bodyPr lIns="90000" rIns="90000" tIns="45000" bIns="45000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11" name="Line 18"/>
          <p:cNvSpPr/>
          <p:nvPr/>
        </p:nvSpPr>
        <p:spPr>
          <a:xfrm flipH="1" flipV="1">
            <a:off x="251280" y="6375960"/>
            <a:ext cx="8641080" cy="5040"/>
          </a:xfrm>
          <a:prstGeom prst="line">
            <a:avLst/>
          </a:prstGeom>
          <a:ln w="12600">
            <a:solidFill>
              <a:srgbClr val="1d2f4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PlaceHolder 19"/>
          <p:cNvSpPr>
            <a:spLocks noGrp="1"/>
          </p:cNvSpPr>
          <p:nvPr>
            <p:ph type="title"/>
          </p:nvPr>
        </p:nvSpPr>
        <p:spPr>
          <a:xfrm>
            <a:off x="2910960" y="258840"/>
            <a:ext cx="5756400" cy="505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Click here </a:t>
            </a: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to add title</a:t>
            </a:r>
            <a:endParaRPr b="0" lang="en-US" sz="3600" spc="-1" strike="noStrike">
              <a:solidFill>
                <a:srgbClr val="515151"/>
              </a:solidFill>
              <a:latin typeface="Calibri"/>
            </a:endParaRPr>
          </a:p>
        </p:txBody>
      </p:sp>
      <p:pic>
        <p:nvPicPr>
          <p:cNvPr id="113" name="Immagine 37" descr=""/>
          <p:cNvPicPr/>
          <p:nvPr/>
        </p:nvPicPr>
        <p:blipFill>
          <a:blip r:embed="rId4"/>
          <a:stretch/>
        </p:blipFill>
        <p:spPr>
          <a:xfrm>
            <a:off x="0" y="6813720"/>
            <a:ext cx="9143640" cy="43920"/>
          </a:xfrm>
          <a:prstGeom prst="rect">
            <a:avLst/>
          </a:prstGeom>
          <a:ln>
            <a:noFill/>
          </a:ln>
        </p:spPr>
      </p:pic>
      <p:pic>
        <p:nvPicPr>
          <p:cNvPr id="114" name="Immagine 43" descr=""/>
          <p:cNvPicPr/>
          <p:nvPr/>
        </p:nvPicPr>
        <p:blipFill>
          <a:blip r:embed="rId5"/>
          <a:stretch/>
        </p:blipFill>
        <p:spPr>
          <a:xfrm>
            <a:off x="0" y="-1440"/>
            <a:ext cx="9143640" cy="56160"/>
          </a:xfrm>
          <a:prstGeom prst="rect">
            <a:avLst/>
          </a:prstGeom>
          <a:ln>
            <a:noFill/>
          </a:ln>
        </p:spPr>
      </p:pic>
      <p:sp>
        <p:nvSpPr>
          <p:cNvPr id="115" name="CustomShape 20"/>
          <p:cNvSpPr/>
          <p:nvPr/>
        </p:nvSpPr>
        <p:spPr>
          <a:xfrm>
            <a:off x="8449920" y="6381360"/>
            <a:ext cx="442080" cy="292680"/>
          </a:xfrm>
          <a:prstGeom prst="rect">
            <a:avLst/>
          </a:prstGeom>
          <a:solidFill>
            <a:srgbClr val="1d2f45">
              <a:alpha val="26000"/>
            </a:srgbClr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28560" y="3632040"/>
            <a:ext cx="7759440" cy="23169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Click here to add text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13716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2" marL="13716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3" marL="137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4" marL="137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5" marL="137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</p:txBody>
      </p:sp>
      <p:pic>
        <p:nvPicPr>
          <p:cNvPr id="153" name="Immagine 5" descr=""/>
          <p:cNvPicPr/>
          <p:nvPr/>
        </p:nvPicPr>
        <p:blipFill>
          <a:blip r:embed="rId3"/>
          <a:stretch/>
        </p:blipFill>
        <p:spPr>
          <a:xfrm>
            <a:off x="702360" y="1449360"/>
            <a:ext cx="2645280" cy="655200"/>
          </a:xfrm>
          <a:prstGeom prst="rect">
            <a:avLst/>
          </a:prstGeom>
          <a:ln>
            <a:noFill/>
          </a:ln>
        </p:spPr>
      </p:pic>
      <p:sp>
        <p:nvSpPr>
          <p:cNvPr id="154" name="PlaceHolder 2"/>
          <p:cNvSpPr>
            <a:spLocks noGrp="1"/>
          </p:cNvSpPr>
          <p:nvPr>
            <p:ph type="title"/>
          </p:nvPr>
        </p:nvSpPr>
        <p:spPr>
          <a:xfrm>
            <a:off x="628560" y="2277000"/>
            <a:ext cx="5756400" cy="505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Click here to add title</a:t>
            </a:r>
            <a:endParaRPr b="0" lang="en-US" sz="36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8560" y="2944440"/>
            <a:ext cx="5882760" cy="505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c09003"/>
                </a:solidFill>
                <a:latin typeface="Calibri"/>
                <a:ea typeface="Source Sans Pro"/>
              </a:rPr>
              <a:t>Click here to add subtitle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</p:txBody>
      </p:sp>
      <p:pic>
        <p:nvPicPr>
          <p:cNvPr id="156" name="Immagine 13" descr=""/>
          <p:cNvPicPr/>
          <p:nvPr/>
        </p:nvPicPr>
        <p:blipFill>
          <a:blip r:embed="rId4"/>
          <a:stretch/>
        </p:blipFill>
        <p:spPr>
          <a:xfrm>
            <a:off x="0" y="6833520"/>
            <a:ext cx="9143640" cy="56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"/>
          <p:cNvGrpSpPr/>
          <p:nvPr/>
        </p:nvGrpSpPr>
        <p:grpSpPr>
          <a:xfrm>
            <a:off x="2703600" y="5184000"/>
            <a:ext cx="3736440" cy="632880"/>
            <a:chOff x="2703600" y="5184000"/>
            <a:chExt cx="3736440" cy="632880"/>
          </a:xfrm>
        </p:grpSpPr>
        <p:sp>
          <p:nvSpPr>
            <p:cNvPr id="194" name="CustomShape 2"/>
            <p:cNvSpPr/>
            <p:nvPr/>
          </p:nvSpPr>
          <p:spPr>
            <a:xfrm>
              <a:off x="3056040" y="5300640"/>
              <a:ext cx="15116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r"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1d2f45"/>
                  </a:solidFill>
                  <a:latin typeface="Calibri"/>
                  <a:ea typeface="Source Sans Pro"/>
                </a:rPr>
                <a:t>eosc-hub.eu</a:t>
              </a:r>
              <a:endParaRPr b="0" lang="de-DE" sz="2000" spc="-1" strike="noStrike">
                <a:latin typeface="Arial"/>
              </a:endParaRPr>
            </a:p>
          </p:txBody>
        </p:sp>
        <p:pic>
          <p:nvPicPr>
            <p:cNvPr id="195" name="Immagine 6" descr=""/>
            <p:cNvPicPr/>
            <p:nvPr/>
          </p:nvPicPr>
          <p:blipFill>
            <a:blip r:embed="rId3"/>
            <a:stretch/>
          </p:blipFill>
          <p:spPr>
            <a:xfrm>
              <a:off x="2703600" y="5211000"/>
              <a:ext cx="589320" cy="578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6" name="Immagine 7" descr=""/>
            <p:cNvPicPr/>
            <p:nvPr/>
          </p:nvPicPr>
          <p:blipFill>
            <a:blip r:embed="rId4"/>
            <a:stretch/>
          </p:blipFill>
          <p:spPr>
            <a:xfrm>
              <a:off x="4496040" y="5184000"/>
              <a:ext cx="644400" cy="632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7" name="CustomShape 3"/>
            <p:cNvSpPr/>
            <p:nvPr/>
          </p:nvSpPr>
          <p:spPr>
            <a:xfrm>
              <a:off x="4928400" y="5300640"/>
              <a:ext cx="15116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1d2f45"/>
                  </a:solidFill>
                  <a:latin typeface="Calibri"/>
                  <a:ea typeface="Source Sans Pro"/>
                </a:rPr>
                <a:t>@EOSC_eu</a:t>
              </a:r>
              <a:endParaRPr b="0" lang="de-DE" sz="2000" spc="-1" strike="noStrike">
                <a:latin typeface="Arial"/>
              </a:endParaRPr>
            </a:p>
          </p:txBody>
        </p:sp>
      </p:grpSp>
      <p:pic>
        <p:nvPicPr>
          <p:cNvPr id="198" name="Immagine 1" descr=""/>
          <p:cNvPicPr/>
          <p:nvPr/>
        </p:nvPicPr>
        <p:blipFill>
          <a:blip r:embed="rId5"/>
          <a:stretch/>
        </p:blipFill>
        <p:spPr>
          <a:xfrm>
            <a:off x="3679560" y="2727360"/>
            <a:ext cx="1784520" cy="223092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899640" y="1326960"/>
            <a:ext cx="30960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d2f45"/>
                </a:solidFill>
                <a:latin typeface="Calibri"/>
                <a:ea typeface="Source Sans Pro"/>
              </a:rPr>
              <a:t>Thank you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d2f45"/>
                </a:solidFill>
                <a:latin typeface="Calibri"/>
                <a:ea typeface="Source Sans Pro"/>
              </a:rPr>
              <a:t>for your attention!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899640" y="2541960"/>
            <a:ext cx="29160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de-DE" sz="1350" spc="-1" strike="noStrike">
                <a:solidFill>
                  <a:srgbClr val="515151"/>
                </a:solidFill>
                <a:latin typeface="Calibri"/>
                <a:ea typeface="Source Sans Pro"/>
              </a:rPr>
              <a:t>Questions?</a:t>
            </a:r>
            <a:endParaRPr b="0" lang="de-DE" sz="1350" spc="-1" strike="noStrike">
              <a:latin typeface="Arial"/>
            </a:endParaRPr>
          </a:p>
        </p:txBody>
      </p:sp>
      <p:sp>
        <p:nvSpPr>
          <p:cNvPr id="201" name="Line 6"/>
          <p:cNvSpPr/>
          <p:nvPr/>
        </p:nvSpPr>
        <p:spPr>
          <a:xfrm>
            <a:off x="971280" y="2350440"/>
            <a:ext cx="1584360" cy="360"/>
          </a:xfrm>
          <a:prstGeom prst="line">
            <a:avLst/>
          </a:prstGeom>
          <a:ln w="25560">
            <a:solidFill>
              <a:srgbClr val="1d2f45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2" name="Group 7"/>
          <p:cNvGrpSpPr/>
          <p:nvPr/>
        </p:nvGrpSpPr>
        <p:grpSpPr>
          <a:xfrm>
            <a:off x="719280" y="6271560"/>
            <a:ext cx="7705080" cy="294120"/>
            <a:chOff x="719280" y="6271560"/>
            <a:chExt cx="7705080" cy="294120"/>
          </a:xfrm>
        </p:grpSpPr>
        <p:pic>
          <p:nvPicPr>
            <p:cNvPr id="203" name="Picture 2" descr=""/>
            <p:cNvPicPr/>
            <p:nvPr/>
          </p:nvPicPr>
          <p:blipFill>
            <a:blip r:embed="rId6"/>
            <a:stretch/>
          </p:blipFill>
          <p:spPr>
            <a:xfrm>
              <a:off x="719280" y="6271560"/>
              <a:ext cx="842400" cy="294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4" name="Picture 3" descr=""/>
            <p:cNvPicPr/>
            <p:nvPr/>
          </p:nvPicPr>
          <p:blipFill>
            <a:blip r:embed="rId7"/>
            <a:stretch/>
          </p:blipFill>
          <p:spPr>
            <a:xfrm>
              <a:off x="1632600" y="6349320"/>
              <a:ext cx="6791760" cy="216360"/>
            </a:xfrm>
            <a:prstGeom prst="rect">
              <a:avLst/>
            </a:prstGeom>
            <a:ln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1"/>
          <p:cNvGrpSpPr/>
          <p:nvPr/>
        </p:nvGrpSpPr>
        <p:grpSpPr>
          <a:xfrm>
            <a:off x="2703600" y="5184000"/>
            <a:ext cx="3736440" cy="632880"/>
            <a:chOff x="2703600" y="5184000"/>
            <a:chExt cx="3736440" cy="632880"/>
          </a:xfrm>
        </p:grpSpPr>
        <p:sp>
          <p:nvSpPr>
            <p:cNvPr id="242" name="CustomShape 2"/>
            <p:cNvSpPr/>
            <p:nvPr/>
          </p:nvSpPr>
          <p:spPr>
            <a:xfrm>
              <a:off x="3056040" y="5300640"/>
              <a:ext cx="15116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r"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1d2f45"/>
                  </a:solidFill>
                  <a:latin typeface="Calibri"/>
                  <a:ea typeface="Source Sans Pro"/>
                </a:rPr>
                <a:t>eosc-hub.eu</a:t>
              </a:r>
              <a:endParaRPr b="0" lang="de-DE" sz="2000" spc="-1" strike="noStrike">
                <a:latin typeface="Arial"/>
              </a:endParaRPr>
            </a:p>
          </p:txBody>
        </p:sp>
        <p:pic>
          <p:nvPicPr>
            <p:cNvPr id="243" name="Immagine 6" descr=""/>
            <p:cNvPicPr/>
            <p:nvPr/>
          </p:nvPicPr>
          <p:blipFill>
            <a:blip r:embed="rId3"/>
            <a:stretch/>
          </p:blipFill>
          <p:spPr>
            <a:xfrm>
              <a:off x="2703600" y="5211000"/>
              <a:ext cx="589320" cy="578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4" name="Immagine 7" descr=""/>
            <p:cNvPicPr/>
            <p:nvPr/>
          </p:nvPicPr>
          <p:blipFill>
            <a:blip r:embed="rId4"/>
            <a:stretch/>
          </p:blipFill>
          <p:spPr>
            <a:xfrm>
              <a:off x="4496040" y="5184000"/>
              <a:ext cx="644400" cy="632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5" name="CustomShape 3"/>
            <p:cNvSpPr/>
            <p:nvPr/>
          </p:nvSpPr>
          <p:spPr>
            <a:xfrm>
              <a:off x="4928400" y="5300640"/>
              <a:ext cx="15116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1d2f45"/>
                  </a:solidFill>
                  <a:latin typeface="Calibri"/>
                  <a:ea typeface="Source Sans Pro"/>
                </a:rPr>
                <a:t>@EOSC_eu</a:t>
              </a:r>
              <a:endParaRPr b="0" lang="de-DE" sz="2000" spc="-1" strike="noStrike">
                <a:latin typeface="Arial"/>
              </a:endParaRPr>
            </a:p>
          </p:txBody>
        </p:sp>
      </p:grpSp>
      <p:pic>
        <p:nvPicPr>
          <p:cNvPr id="246" name="Immagine 1" descr=""/>
          <p:cNvPicPr/>
          <p:nvPr/>
        </p:nvPicPr>
        <p:blipFill>
          <a:blip r:embed="rId5"/>
          <a:stretch/>
        </p:blipFill>
        <p:spPr>
          <a:xfrm>
            <a:off x="3679560" y="2727360"/>
            <a:ext cx="1784520" cy="2230920"/>
          </a:xfrm>
          <a:prstGeom prst="rect">
            <a:avLst/>
          </a:prstGeom>
          <a:ln>
            <a:noFill/>
          </a:ln>
        </p:spPr>
      </p:pic>
      <p:sp>
        <p:nvSpPr>
          <p:cNvPr id="247" name="CustomShape 4"/>
          <p:cNvSpPr/>
          <p:nvPr/>
        </p:nvSpPr>
        <p:spPr>
          <a:xfrm>
            <a:off x="899640" y="1326960"/>
            <a:ext cx="30960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d2f45"/>
                </a:solidFill>
                <a:latin typeface="Calibri"/>
                <a:ea typeface="Source Sans Pro"/>
              </a:rPr>
              <a:t>Thank you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d2f45"/>
                </a:solidFill>
                <a:latin typeface="Calibri"/>
                <a:ea typeface="Source Sans Pro"/>
              </a:rPr>
              <a:t>for your attention!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899640" y="2541960"/>
            <a:ext cx="29160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de-DE" sz="1350" spc="-1" strike="noStrike">
                <a:solidFill>
                  <a:srgbClr val="515151"/>
                </a:solidFill>
                <a:latin typeface="Calibri"/>
                <a:ea typeface="Source Sans Pro"/>
              </a:rPr>
              <a:t>Questions?</a:t>
            </a:r>
            <a:endParaRPr b="0" lang="de-DE" sz="1350" spc="-1" strike="noStrike">
              <a:latin typeface="Arial"/>
            </a:endParaRPr>
          </a:p>
        </p:txBody>
      </p:sp>
      <p:sp>
        <p:nvSpPr>
          <p:cNvPr id="249" name="Line 6"/>
          <p:cNvSpPr/>
          <p:nvPr/>
        </p:nvSpPr>
        <p:spPr>
          <a:xfrm>
            <a:off x="971280" y="2350440"/>
            <a:ext cx="1584360" cy="360"/>
          </a:xfrm>
          <a:prstGeom prst="line">
            <a:avLst/>
          </a:prstGeom>
          <a:ln w="25560">
            <a:solidFill>
              <a:srgbClr val="1d2f45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0" name="Group 7"/>
          <p:cNvGrpSpPr/>
          <p:nvPr/>
        </p:nvGrpSpPr>
        <p:grpSpPr>
          <a:xfrm>
            <a:off x="719280" y="6271560"/>
            <a:ext cx="7705080" cy="294120"/>
            <a:chOff x="719280" y="6271560"/>
            <a:chExt cx="7705080" cy="294120"/>
          </a:xfrm>
        </p:grpSpPr>
        <p:pic>
          <p:nvPicPr>
            <p:cNvPr id="251" name="Picture 2" descr=""/>
            <p:cNvPicPr/>
            <p:nvPr/>
          </p:nvPicPr>
          <p:blipFill>
            <a:blip r:embed="rId6"/>
            <a:stretch/>
          </p:blipFill>
          <p:spPr>
            <a:xfrm>
              <a:off x="719280" y="6271560"/>
              <a:ext cx="842400" cy="294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2" name="Picture 3" descr=""/>
            <p:cNvPicPr/>
            <p:nvPr/>
          </p:nvPicPr>
          <p:blipFill>
            <a:blip r:embed="rId7"/>
            <a:stretch/>
          </p:blipFill>
          <p:spPr>
            <a:xfrm>
              <a:off x="1632600" y="6349320"/>
              <a:ext cx="6791760" cy="2163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3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51515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54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15151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1515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515151"/>
                </a:solidFill>
                <a:latin typeface="Calibri"/>
              </a:rPr>
              <a:t>Third Outline Level</a:t>
            </a:r>
            <a:endParaRPr b="0" lang="en-US" sz="1500" spc="-1" strike="noStrike">
              <a:solidFill>
                <a:srgbClr val="51515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515151"/>
                </a:solidFill>
                <a:latin typeface="Calibri"/>
              </a:rPr>
              <a:t>Fourth Outline Level</a:t>
            </a:r>
            <a:endParaRPr b="0" lang="en-US" sz="1500" spc="-1" strike="noStrike">
              <a:solidFill>
                <a:srgbClr val="51515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515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51515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515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51515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515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mailto:bendoukha@dkrz.de" TargetMode="External"/><Relationship Id="rId2" Type="http://schemas.openxmlformats.org/officeDocument/2006/relationships/hyperlink" Target="mailto:donatello.elia@cmcc.it" TargetMode="External"/><Relationship Id="rId3" Type="http://schemas.openxmlformats.org/officeDocument/2006/relationships/hyperlink" Target="mailto:fabrizio.antonio@cmcc.it" TargetMode="External"/><Relationship Id="rId4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hyperlink" Target="https://github.com/ECAS-Lab/ecas-training" TargetMode="External"/><Relationship Id="rId3" Type="http://schemas.openxmlformats.org/officeDocument/2006/relationships/image" Target="../media/image67.png"/><Relationship Id="rId4" Type="http://schemas.openxmlformats.org/officeDocument/2006/relationships/hyperlink" Target="https://ecaslab.dkrz.de/" TargetMode="External"/><Relationship Id="rId5" Type="http://schemas.openxmlformats.org/officeDocument/2006/relationships/hyperlink" Target="https://ecaslab.cmcc.it/" TargetMode="External"/><Relationship Id="rId6" Type="http://schemas.openxmlformats.org/officeDocument/2006/relationships/image" Target="../media/image68.png"/><Relationship Id="rId7" Type="http://schemas.openxmlformats.org/officeDocument/2006/relationships/hyperlink" Target="http://ophidia.cmcc.it/documentation/users/index.html" TargetMode="External"/><Relationship Id="rId8" Type="http://schemas.openxmlformats.org/officeDocument/2006/relationships/image" Target="../media/image69.png"/><Relationship Id="rId9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github.com/ECAS-Lab/ecas-training" TargetMode="External"/><Relationship Id="rId3" Type="http://schemas.openxmlformats.org/officeDocument/2006/relationships/image" Target="../media/image28.png"/><Relationship Id="rId4" Type="http://schemas.openxmlformats.org/officeDocument/2006/relationships/hyperlink" Target="https://ecaslab.dkrz.de/" TargetMode="External"/><Relationship Id="rId5" Type="http://schemas.openxmlformats.org/officeDocument/2006/relationships/hyperlink" Target="https://ecaslab.cmcc.it/" TargetMode="External"/><Relationship Id="rId6" Type="http://schemas.openxmlformats.org/officeDocument/2006/relationships/image" Target="../media/image29.png"/><Relationship Id="rId7" Type="http://schemas.openxmlformats.org/officeDocument/2006/relationships/hyperlink" Target="http://ophidia.cmcc.it/documentation/users/index.html" TargetMode="External"/><Relationship Id="rId8" Type="http://schemas.openxmlformats.org/officeDocument/2006/relationships/image" Target="../media/image30.png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tif"/><Relationship Id="rId7" Type="http://schemas.openxmlformats.org/officeDocument/2006/relationships/image" Target="../media/image37.jpeg"/><Relationship Id="rId8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jpe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jpeg"/><Relationship Id="rId11" Type="http://schemas.openxmlformats.org/officeDocument/2006/relationships/image" Target="../media/image54.png"/><Relationship Id="rId1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864000" y="2664360"/>
            <a:ext cx="84960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c3046"/>
                </a:solidFill>
                <a:latin typeface="Calibri"/>
                <a:ea typeface="Source Sans Pro"/>
              </a:rPr>
              <a:t>Data Analysis made easy with the ENES Climate Analytics Service (ECAS)    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864000" y="3600000"/>
            <a:ext cx="817236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Sofiane Bendoukha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,</a:t>
            </a:r>
            <a:r>
              <a:rPr b="1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Donatello Elia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,</a:t>
            </a:r>
            <a:r>
              <a:rPr b="1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Fabrizio Antonio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, Sandro Fiore, Tobias Weigel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                                                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April 10, 2019 @ EGU 19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                                                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SC1.22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1368000" y="5544000"/>
            <a:ext cx="57783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1c3046"/>
                </a:solidFill>
                <a:latin typeface="Calibri"/>
              </a:rPr>
              <a:t>Dissemination level</a:t>
            </a:r>
            <a:r>
              <a:rPr b="0" lang="de-DE" sz="1600" spc="-1" strike="noStrike">
                <a:solidFill>
                  <a:srgbClr val="1c3046"/>
                </a:solidFill>
                <a:latin typeface="Calibri"/>
              </a:rPr>
              <a:t>: Public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5832000" y="1440000"/>
            <a:ext cx="2736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050" spc="-1" strike="noStrike">
                <a:latin typeface="Arial"/>
              </a:rPr>
              <a:t>Sofiane Bendoukha </a:t>
            </a:r>
            <a:r>
              <a:rPr b="0" lang="de-DE" sz="1050" spc="-1" strike="noStrike">
                <a:latin typeface="Arial"/>
                <a:hlinkClick r:id="rId1"/>
              </a:rPr>
              <a:t>bendoukha@dkrz.de</a:t>
            </a:r>
            <a:endParaRPr b="0" lang="de-DE" sz="1050" spc="-1" strike="noStrike">
              <a:latin typeface="Arial"/>
            </a:endParaRPr>
          </a:p>
          <a:p>
            <a:r>
              <a:rPr b="0" lang="de-DE" sz="1050" spc="-1" strike="noStrike">
                <a:latin typeface="Arial"/>
              </a:rPr>
              <a:t>Donatello Elia </a:t>
            </a:r>
            <a:r>
              <a:rPr b="0" lang="de-DE" sz="1050" spc="-1" strike="noStrike">
                <a:latin typeface="Arial"/>
                <a:hlinkClick r:id="rId2"/>
              </a:rPr>
              <a:t>donatello.elia@cmcc.it</a:t>
            </a:r>
            <a:endParaRPr b="0" lang="de-DE" sz="1050" spc="-1" strike="noStrike">
              <a:latin typeface="Arial"/>
            </a:endParaRPr>
          </a:p>
          <a:p>
            <a:r>
              <a:rPr b="0" lang="de-DE" sz="1050" spc="-1" strike="noStrike">
                <a:latin typeface="Arial"/>
              </a:rPr>
              <a:t>Fabrizio Antonio </a:t>
            </a:r>
            <a:r>
              <a:rPr b="0" lang="de-DE" sz="1050" spc="-1" strike="noStrike">
                <a:latin typeface="Arial"/>
                <a:hlinkClick r:id="rId3"/>
              </a:rPr>
              <a:t>fabrizio.antonio@cmcc.it</a:t>
            </a:r>
            <a:r>
              <a:rPr b="0" lang="de-DE" sz="1050" spc="-1" strike="noStrike">
                <a:latin typeface="Arial"/>
              </a:rPr>
              <a:t> </a:t>
            </a:r>
            <a:endParaRPr b="0" lang="de-DE" sz="105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6553080" y="6381360"/>
            <a:ext cx="233892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1DD61C36-D995-415F-80B9-CDC90CEF1B5B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Times New Roman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144000" y="1268640"/>
            <a:ext cx="8748360" cy="485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Training materials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  <a:hlinkClick r:id="rId2"/>
              </a:rPr>
              <a:t>https://github.com/ECAS-Lab/ecas-training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/ JupyterHUb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DKRZ </a:t>
            </a: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  <a:hlinkClick r:id="rId4"/>
              </a:rPr>
              <a:t>https://ecaslab.dkrz.de</a:t>
            </a: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CMCC</a:t>
            </a: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  <a:hlinkClick r:id="rId5"/>
              </a:rPr>
              <a:t>https://ecaslab.cmcc.it</a:t>
            </a: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6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Ophidia framework documentation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  <a:hlinkClick r:id="rId7"/>
              </a:rPr>
              <a:t>http://ophidia.cmcc.it/documentation/users/index.html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8"/>
              </a:buBlip>
            </a:pP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251640" y="6381360"/>
            <a:ext cx="2133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EFE523E-D4F4-4113-A201-9AEC11D4B2AD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2910960" y="258840"/>
            <a:ext cx="5756400" cy="50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Useful links </a:t>
            </a:r>
            <a:endParaRPr b="0" lang="en-US" sz="36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6553080" y="6381360"/>
            <a:ext cx="233892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043AF54F-F58C-42CF-ADD5-1F3C89CFD8D2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Times New Roman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144000" y="1268640"/>
            <a:ext cx="8748360" cy="485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Training materials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  <a:hlinkClick r:id="rId2"/>
              </a:rPr>
              <a:t>https://github.com/ECAS-Lab/ecas-training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/ JupyterHUb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DKRZ </a:t>
            </a: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  <a:hlinkClick r:id="rId4"/>
              </a:rPr>
              <a:t>https://ecaslab.dkrz.de</a:t>
            </a: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CMCC</a:t>
            </a: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  <a:hlinkClick r:id="rId5"/>
              </a:rPr>
              <a:t>https://ecaslab.cmcc.it</a:t>
            </a: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6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Ophidia framework documentation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  <a:hlinkClick r:id="rId7"/>
              </a:rPr>
              <a:t>http://ophidia.cmcc.it/documentation/users/index.html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8"/>
              </a:buBlip>
            </a:pP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251640" y="6381360"/>
            <a:ext cx="2133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47C8155-2AAF-46DB-9C1B-1B5E132DBC7F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297" name="TextShape 4"/>
          <p:cNvSpPr txBox="1"/>
          <p:nvPr/>
        </p:nvSpPr>
        <p:spPr>
          <a:xfrm>
            <a:off x="2910960" y="258840"/>
            <a:ext cx="5756400" cy="50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Useful links </a:t>
            </a:r>
            <a:endParaRPr b="0" lang="en-US" sz="36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6553080" y="6381360"/>
            <a:ext cx="233892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A08280FB-AD71-4450-A4A0-70C9B2D55687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Times New Roman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251640" y="1268640"/>
            <a:ext cx="8640720" cy="485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 is part of the </a:t>
            </a:r>
            <a:r>
              <a:rPr b="1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EOSC-HUB</a:t>
            </a: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service catalogue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Server-based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15151"/>
                </a:solidFill>
                <a:latin typeface="Calibri"/>
              </a:rPr>
              <a:t>Computation @ </a:t>
            </a:r>
            <a:r>
              <a:rPr b="1" lang="en-US" sz="1800" spc="-1" strike="noStrike">
                <a:solidFill>
                  <a:srgbClr val="515151"/>
                </a:solidFill>
                <a:latin typeface="Calibri"/>
              </a:rPr>
              <a:t>CMCC</a:t>
            </a:r>
            <a:r>
              <a:rPr b="0" lang="en-US" sz="1800" spc="-1" strike="noStrike">
                <a:solidFill>
                  <a:srgbClr val="515151"/>
                </a:solidFill>
                <a:latin typeface="Calibri"/>
              </a:rPr>
              <a:t> or </a:t>
            </a:r>
            <a:r>
              <a:rPr b="1" lang="en-US" sz="1800" spc="-1" strike="noStrike">
                <a:solidFill>
                  <a:srgbClr val="515151"/>
                </a:solidFill>
                <a:latin typeface="Calibri"/>
              </a:rPr>
              <a:t>DKRZ</a:t>
            </a:r>
            <a:r>
              <a:rPr b="0" lang="en-US" sz="1800" spc="-1" strike="noStrike">
                <a:solidFill>
                  <a:srgbClr val="515151"/>
                </a:solidFill>
                <a:latin typeface="Calibri"/>
              </a:rPr>
              <a:t> instances</a:t>
            </a:r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15151"/>
                </a:solidFill>
                <a:latin typeface="Calibri"/>
              </a:rPr>
              <a:t>Avoid data transfer (download) </a:t>
            </a:r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4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User-friendly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515151"/>
                </a:solidFill>
                <a:latin typeface="Calibri"/>
              </a:rPr>
              <a:t>ECASLab</a:t>
            </a:r>
            <a:r>
              <a:rPr b="0" lang="en-US" sz="1800" spc="-1" strike="noStrike">
                <a:solidFill>
                  <a:srgbClr val="515151"/>
                </a:solidFill>
                <a:latin typeface="Calibri"/>
              </a:rPr>
              <a:t> provides a JupyterHub server</a:t>
            </a:r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15151"/>
                </a:solidFill>
                <a:latin typeface="Calibri"/>
              </a:rPr>
              <a:t>Interactive computation (programming) based on Jupyter Notebooks</a:t>
            </a:r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5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 supports different Auth* providers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15151"/>
                </a:solidFill>
                <a:latin typeface="Calibri"/>
              </a:rPr>
              <a:t>Local and external AAI providers supported (LDAP, B2ACCESS, EGI Check In)</a:t>
            </a:r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15151"/>
                </a:solidFill>
                <a:latin typeface="Calibri"/>
              </a:rPr>
              <a:t>Additional AAI providers can be integrated if needed</a:t>
            </a:r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251640" y="6381360"/>
            <a:ext cx="2133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16187E1-2424-42CF-8118-0DDC3D7D3DD8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301" name="TextShape 4"/>
          <p:cNvSpPr txBox="1"/>
          <p:nvPr/>
        </p:nvSpPr>
        <p:spPr>
          <a:xfrm>
            <a:off x="2910960" y="258840"/>
            <a:ext cx="5756400" cy="50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ENES </a:t>
            </a: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Climate </a:t>
            </a: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Analytics </a:t>
            </a: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Service </a:t>
            </a: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(ECAS)</a:t>
            </a:r>
            <a:endParaRPr b="0" lang="en-US" sz="3600" spc="-1" strike="noStrike">
              <a:solidFill>
                <a:srgbClr val="515151"/>
              </a:solidFill>
              <a:latin typeface="Calibri"/>
            </a:endParaRPr>
          </a:p>
        </p:txBody>
      </p:sp>
      <p:pic>
        <p:nvPicPr>
          <p:cNvPr id="302" name="Picture 3" descr=""/>
          <p:cNvPicPr/>
          <p:nvPr/>
        </p:nvPicPr>
        <p:blipFill>
          <a:blip r:embed="rId6"/>
          <a:stretch/>
        </p:blipFill>
        <p:spPr>
          <a:xfrm>
            <a:off x="1872000" y="1872000"/>
            <a:ext cx="1548000" cy="504000"/>
          </a:xfrm>
          <a:prstGeom prst="rect">
            <a:avLst/>
          </a:prstGeom>
          <a:ln>
            <a:noFill/>
          </a:ln>
        </p:spPr>
      </p:pic>
      <p:pic>
        <p:nvPicPr>
          <p:cNvPr id="303" name="Immagine 2" descr=""/>
          <p:cNvPicPr/>
          <p:nvPr/>
        </p:nvPicPr>
        <p:blipFill>
          <a:blip r:embed="rId7"/>
          <a:stretch/>
        </p:blipFill>
        <p:spPr>
          <a:xfrm>
            <a:off x="3816000" y="1881360"/>
            <a:ext cx="1944000" cy="53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6553080" y="6381360"/>
            <a:ext cx="233892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CCFC4A32-963B-455C-8C05-FD3D13F7FA62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Times New Roman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251640" y="1268640"/>
            <a:ext cx="8640720" cy="485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 provides data access via ESGF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Coordinated Regional Climate Downscaling Experiment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~ 100 Tbyte Cordex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Coupled Model Intercomparison Project 5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~ 1.2 Pbyte CMIP5 Data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4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Coupled Model Intercomparison Project 6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~ 250 Tbyte CMIP6 Data from the 1PByte published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5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Other Data pools can be mounted on demand </a:t>
            </a:r>
            <a:endParaRPr b="0" lang="en-US" sz="2800" spc="-1" strike="noStrike">
              <a:solidFill>
                <a:srgbClr val="51515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15151"/>
                </a:solidFill>
                <a:latin typeface="Calibri"/>
              </a:rPr>
              <a:t>MPI Grand ensemble (</a:t>
            </a:r>
            <a:r>
              <a:rPr b="1" lang="en-US" sz="1800" spc="-1" strike="noStrike">
                <a:solidFill>
                  <a:srgbClr val="515151"/>
                </a:solidFill>
                <a:latin typeface="Calibri"/>
              </a:rPr>
              <a:t>MPI - GE</a:t>
            </a:r>
            <a:r>
              <a:rPr b="0" lang="en-US" sz="1800" spc="-1" strike="noStrike">
                <a:solidFill>
                  <a:srgbClr val="515151"/>
                </a:solidFill>
                <a:latin typeface="Calibri"/>
              </a:rPr>
              <a:t>) </a:t>
            </a:r>
            <a:endParaRPr b="0" lang="en-US" sz="18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251640" y="6381360"/>
            <a:ext cx="2133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B45845C-910B-4708-A748-199B57749328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2910960" y="258840"/>
            <a:ext cx="5756400" cy="50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Data available </a:t>
            </a:r>
            <a:endParaRPr b="0" lang="en-US" sz="36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6553080" y="6381360"/>
            <a:ext cx="233892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8E1844AA-B69B-4A4A-8117-69C4619AC9CB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Times New Roman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540000" y="864000"/>
            <a:ext cx="8136000" cy="5474880"/>
          </a:xfrm>
          <a:prstGeom prst="rect">
            <a:avLst/>
          </a:prstGeom>
          <a:ln>
            <a:noFill/>
          </a:ln>
        </p:spPr>
      </p:pic>
      <p:sp>
        <p:nvSpPr>
          <p:cNvPr id="310" name="TextShape 2"/>
          <p:cNvSpPr txBox="1"/>
          <p:nvPr/>
        </p:nvSpPr>
        <p:spPr>
          <a:xfrm>
            <a:off x="251640" y="6381360"/>
            <a:ext cx="2133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43C749D-6577-46A5-AB64-30451DDE90F5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2910960" y="258840"/>
            <a:ext cx="5756400" cy="50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ECAS in a </a:t>
            </a: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Nutshell</a:t>
            </a:r>
            <a:endParaRPr b="0" lang="en-US" sz="36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6553080" y="6381360"/>
            <a:ext cx="233892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C3D0EC2D-2601-4EEB-ACF4-74E377B7F2F6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Times New Roman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251640" y="1268640"/>
            <a:ext cx="8640720" cy="485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4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251640" y="6381360"/>
            <a:ext cx="2133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BE7C048-1650-4466-8816-D5A2585C25E3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315" name="TextShape 4"/>
          <p:cNvSpPr txBox="1"/>
          <p:nvPr/>
        </p:nvSpPr>
        <p:spPr>
          <a:xfrm>
            <a:off x="2910960" y="258840"/>
            <a:ext cx="5756400" cy="50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Server-side paradigm and datacube abstraction in Ophidia   </a:t>
            </a:r>
            <a:endParaRPr b="0" lang="en-US" sz="3600" spc="-1" strike="noStrike">
              <a:solidFill>
                <a:srgbClr val="515151"/>
              </a:solidFill>
              <a:latin typeface="Calibri"/>
            </a:endParaRPr>
          </a:p>
        </p:txBody>
      </p:sp>
      <p:pic>
        <p:nvPicPr>
          <p:cNvPr id="316" name="Immagine 13" descr=""/>
          <p:cNvPicPr/>
          <p:nvPr/>
        </p:nvPicPr>
        <p:blipFill>
          <a:blip r:embed="rId1"/>
          <a:srcRect l="0" t="0" r="0" b="63820"/>
          <a:stretch/>
        </p:blipFill>
        <p:spPr>
          <a:xfrm>
            <a:off x="-592200" y="1163520"/>
            <a:ext cx="5541480" cy="1871280"/>
          </a:xfrm>
          <a:prstGeom prst="rect">
            <a:avLst/>
          </a:prstGeom>
          <a:ln>
            <a:noFill/>
          </a:ln>
        </p:spPr>
      </p:pic>
      <p:pic>
        <p:nvPicPr>
          <p:cNvPr id="317" name="Shape 32" descr=""/>
          <p:cNvPicPr/>
          <p:nvPr/>
        </p:nvPicPr>
        <p:blipFill>
          <a:blip r:embed="rId2"/>
          <a:stretch/>
        </p:blipFill>
        <p:spPr>
          <a:xfrm>
            <a:off x="522000" y="1241280"/>
            <a:ext cx="1228320" cy="848880"/>
          </a:xfrm>
          <a:prstGeom prst="rect">
            <a:avLst/>
          </a:prstGeom>
          <a:ln>
            <a:noFill/>
          </a:ln>
        </p:spPr>
      </p:pic>
      <p:pic>
        <p:nvPicPr>
          <p:cNvPr id="318" name="Shape 32" descr=""/>
          <p:cNvPicPr/>
          <p:nvPr/>
        </p:nvPicPr>
        <p:blipFill>
          <a:blip r:embed="rId3"/>
          <a:stretch/>
        </p:blipFill>
        <p:spPr>
          <a:xfrm>
            <a:off x="245880" y="1665360"/>
            <a:ext cx="1228320" cy="848880"/>
          </a:xfrm>
          <a:prstGeom prst="rect">
            <a:avLst/>
          </a:prstGeom>
          <a:ln>
            <a:noFill/>
          </a:ln>
        </p:spPr>
      </p:pic>
      <p:sp>
        <p:nvSpPr>
          <p:cNvPr id="319" name="CustomShape 5"/>
          <p:cNvSpPr/>
          <p:nvPr/>
        </p:nvSpPr>
        <p:spPr>
          <a:xfrm>
            <a:off x="2028600" y="1928880"/>
            <a:ext cx="647280" cy="469440"/>
          </a:xfrm>
          <a:prstGeom prst="leftRightArrow">
            <a:avLst>
              <a:gd name="adj1" fmla="val 50000"/>
              <a:gd name="adj2" fmla="val 49998"/>
            </a:avLst>
          </a:prstGeom>
          <a:gradFill rotWithShape="0">
            <a:gsLst>
              <a:gs pos="0">
                <a:srgbClr val="3c7bc7"/>
              </a:gs>
              <a:gs pos="100000">
                <a:srgbClr val="2c5d98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st="23040" dir="540000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20" name="Shape 32" descr=""/>
          <p:cNvPicPr/>
          <p:nvPr/>
        </p:nvPicPr>
        <p:blipFill>
          <a:blip r:embed="rId4"/>
          <a:stretch/>
        </p:blipFill>
        <p:spPr>
          <a:xfrm>
            <a:off x="644400" y="2187720"/>
            <a:ext cx="1230120" cy="847440"/>
          </a:xfrm>
          <a:prstGeom prst="rect">
            <a:avLst/>
          </a:prstGeom>
          <a:ln>
            <a:noFill/>
          </a:ln>
        </p:spPr>
      </p:pic>
      <p:pic>
        <p:nvPicPr>
          <p:cNvPr id="321" name="Immagine 1" descr=""/>
          <p:cNvPicPr/>
          <p:nvPr/>
        </p:nvPicPr>
        <p:blipFill>
          <a:blip r:embed="rId5"/>
          <a:stretch/>
        </p:blipFill>
        <p:spPr>
          <a:xfrm>
            <a:off x="5486400" y="1638360"/>
            <a:ext cx="1221840" cy="917280"/>
          </a:xfrm>
          <a:prstGeom prst="rect">
            <a:avLst/>
          </a:prstGeom>
          <a:ln>
            <a:noFill/>
          </a:ln>
        </p:spPr>
      </p:pic>
      <p:grpSp>
        <p:nvGrpSpPr>
          <p:cNvPr id="322" name="Group 6"/>
          <p:cNvGrpSpPr/>
          <p:nvPr/>
        </p:nvGrpSpPr>
        <p:grpSpPr>
          <a:xfrm>
            <a:off x="7502400" y="1552680"/>
            <a:ext cx="1597680" cy="1305720"/>
            <a:chOff x="7502400" y="1552680"/>
            <a:chExt cx="1597680" cy="1305720"/>
          </a:xfrm>
        </p:grpSpPr>
        <p:pic>
          <p:nvPicPr>
            <p:cNvPr id="323" name="Immagine 10" descr=""/>
            <p:cNvPicPr/>
            <p:nvPr/>
          </p:nvPicPr>
          <p:blipFill>
            <a:blip r:embed="rId6"/>
            <a:srcRect l="9455" t="10296" r="0" b="8725"/>
            <a:stretch/>
          </p:blipFill>
          <p:spPr>
            <a:xfrm>
              <a:off x="7502400" y="1552680"/>
              <a:ext cx="1405440" cy="1057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4" name="CustomShape 7"/>
            <p:cNvSpPr/>
            <p:nvPr/>
          </p:nvSpPr>
          <p:spPr>
            <a:xfrm rot="3289800">
              <a:off x="8646480" y="2313000"/>
              <a:ext cx="303120" cy="524880"/>
            </a:xfrm>
            <a:prstGeom prst="rtTriangle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5" name="CustomShape 8"/>
          <p:cNvSpPr/>
          <p:nvPr/>
        </p:nvSpPr>
        <p:spPr>
          <a:xfrm>
            <a:off x="6813360" y="1893960"/>
            <a:ext cx="688680" cy="468000"/>
          </a:xfrm>
          <a:prstGeom prst="left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c7bc7"/>
              </a:gs>
              <a:gs pos="100000">
                <a:srgbClr val="2c5d98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st="23040" dir="540000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326" name="Group 9"/>
          <p:cNvGrpSpPr/>
          <p:nvPr/>
        </p:nvGrpSpPr>
        <p:grpSpPr>
          <a:xfrm>
            <a:off x="4115160" y="3335400"/>
            <a:ext cx="4931640" cy="2943000"/>
            <a:chOff x="4115160" y="3335400"/>
            <a:chExt cx="4931640" cy="2943000"/>
          </a:xfrm>
        </p:grpSpPr>
        <p:pic>
          <p:nvPicPr>
            <p:cNvPr id="327" name="Immagine 30" descr=""/>
            <p:cNvPicPr/>
            <p:nvPr/>
          </p:nvPicPr>
          <p:blipFill>
            <a:blip r:embed="rId7"/>
            <a:stretch/>
          </p:blipFill>
          <p:spPr>
            <a:xfrm>
              <a:off x="4403520" y="4270680"/>
              <a:ext cx="1366560" cy="1326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8" name="Immagine 8" descr=""/>
            <p:cNvPicPr/>
            <p:nvPr/>
          </p:nvPicPr>
          <p:blipFill>
            <a:blip r:embed="rId8"/>
            <a:stretch/>
          </p:blipFill>
          <p:spPr>
            <a:xfrm>
              <a:off x="5843520" y="3335400"/>
              <a:ext cx="1584000" cy="1110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9" name="CustomShape 10"/>
            <p:cNvSpPr/>
            <p:nvPr/>
          </p:nvSpPr>
          <p:spPr>
            <a:xfrm flipV="1" rot="11274000">
              <a:off x="5121360" y="3820320"/>
              <a:ext cx="863280" cy="1081800"/>
            </a:xfrm>
            <a:custGeom>
              <a:avLst/>
              <a:gdLst/>
              <a:ahLst/>
              <a:rect l="l" t="t" r="r" b="b"/>
              <a:pathLst>
                <a:path w="863600" h="1080905">
                  <a:moveTo>
                    <a:pt x="384109" y="57866"/>
                  </a:moveTo>
                  <a:cubicBezTo>
                    <a:pt x="576943" y="26273"/>
                    <a:pt x="756926" y="188231"/>
                    <a:pt x="800161" y="432252"/>
                  </a:cubicBezTo>
                  <a:lnTo>
                    <a:pt x="853302" y="432251"/>
                  </a:lnTo>
                  <a:lnTo>
                    <a:pt x="755650" y="540452"/>
                  </a:lnTo>
                  <a:lnTo>
                    <a:pt x="637402" y="432251"/>
                  </a:lnTo>
                  <a:lnTo>
                    <a:pt x="690414" y="432251"/>
                  </a:lnTo>
                  <a:cubicBezTo>
                    <a:pt x="652324" y="253148"/>
                    <a:pt x="526737" y="139848"/>
                    <a:pt x="394746" y="165509"/>
                  </a:cubicBezTo>
                  <a:lnTo>
                    <a:pt x="384109" y="57866"/>
                  </a:lnTo>
                  <a:close/>
                </a:path>
              </a:pathLst>
            </a:custGeom>
            <a:gradFill rotWithShape="0">
              <a:gsLst>
                <a:gs pos="0">
                  <a:srgbClr val="3c7bc7"/>
                </a:gs>
                <a:gs pos="100000">
                  <a:srgbClr val="2c5d98"/>
                </a:gs>
              </a:gsLst>
              <a:lin ang="5868000"/>
            </a:gradFill>
            <a:ln w="9360">
              <a:solidFill>
                <a:srgbClr val="4a7ebb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11"/>
            <p:cNvSpPr/>
            <p:nvPr/>
          </p:nvSpPr>
          <p:spPr>
            <a:xfrm>
              <a:off x="7427880" y="3335400"/>
              <a:ext cx="1223640" cy="42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de-DE" sz="1100" spc="-1" strike="noStrike">
                  <a:solidFill>
                    <a:srgbClr val="00338f"/>
                  </a:solidFill>
                  <a:latin typeface="Arial"/>
                  <a:ea typeface="MS PGothic"/>
                </a:rPr>
                <a:t>User metadata information</a:t>
              </a:r>
              <a:endParaRPr b="0" lang="de-DE" sz="1100" spc="-1" strike="noStrike">
                <a:latin typeface="Arial"/>
              </a:endParaRPr>
            </a:p>
          </p:txBody>
        </p:sp>
        <p:pic>
          <p:nvPicPr>
            <p:cNvPr id="331" name="Immagine 13" descr=""/>
            <p:cNvPicPr/>
            <p:nvPr/>
          </p:nvPicPr>
          <p:blipFill>
            <a:blip r:embed="rId9"/>
            <a:srcRect l="0" t="2211" r="0" b="0"/>
            <a:stretch/>
          </p:blipFill>
          <p:spPr>
            <a:xfrm>
              <a:off x="5865840" y="5251680"/>
              <a:ext cx="3180960" cy="892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2" name="CustomShape 12"/>
            <p:cNvSpPr/>
            <p:nvPr/>
          </p:nvSpPr>
          <p:spPr>
            <a:xfrm flipH="1" rot="4902000">
              <a:off x="5302800" y="4668480"/>
              <a:ext cx="863280" cy="1077480"/>
            </a:xfrm>
            <a:custGeom>
              <a:avLst/>
              <a:gdLst/>
              <a:ahLst/>
              <a:rect l="l" t="t" r="r" b="b"/>
              <a:pathLst>
                <a:path w="863455" h="1079500">
                  <a:moveTo>
                    <a:pt x="384103" y="57842"/>
                  </a:moveTo>
                  <a:cubicBezTo>
                    <a:pt x="576848" y="26343"/>
                    <a:pt x="756739" y="187996"/>
                    <a:pt x="800004" y="431577"/>
                  </a:cubicBezTo>
                  <a:lnTo>
                    <a:pt x="853131" y="431577"/>
                  </a:lnTo>
                  <a:lnTo>
                    <a:pt x="755523" y="539750"/>
                  </a:lnTo>
                  <a:lnTo>
                    <a:pt x="637267" y="431577"/>
                  </a:lnTo>
                  <a:lnTo>
                    <a:pt x="690263" y="431577"/>
                  </a:lnTo>
                  <a:cubicBezTo>
                    <a:pt x="652141" y="252911"/>
                    <a:pt x="526643" y="139904"/>
                    <a:pt x="394738" y="165466"/>
                  </a:cubicBezTo>
                  <a:lnTo>
                    <a:pt x="384103" y="57842"/>
                  </a:lnTo>
                  <a:close/>
                </a:path>
              </a:pathLst>
            </a:custGeom>
            <a:gradFill rotWithShape="0">
              <a:gsLst>
                <a:gs pos="0">
                  <a:srgbClr val="3c7bc7"/>
                </a:gs>
                <a:gs pos="100000">
                  <a:srgbClr val="2c5d98"/>
                </a:gs>
              </a:gsLst>
              <a:lin ang="10302000"/>
            </a:gradFill>
            <a:ln w="9360">
              <a:solidFill>
                <a:srgbClr val="4a7ebb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13"/>
            <p:cNvSpPr/>
            <p:nvPr/>
          </p:nvSpPr>
          <p:spPr>
            <a:xfrm>
              <a:off x="6419880" y="4991400"/>
              <a:ext cx="172692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i="1" lang="de-DE" sz="1100" spc="-1" strike="noStrike">
                  <a:solidFill>
                    <a:srgbClr val="00338f"/>
                  </a:solidFill>
                  <a:latin typeface="Arial"/>
                  <a:ea typeface="MS PGothic"/>
                </a:rPr>
                <a:t>Metadata provenance</a:t>
              </a:r>
              <a:endParaRPr b="0" lang="de-DE" sz="1100" spc="-1" strike="noStrike">
                <a:latin typeface="Arial"/>
              </a:endParaRPr>
            </a:p>
          </p:txBody>
        </p:sp>
        <p:sp>
          <p:nvSpPr>
            <p:cNvPr id="334" name="CustomShape 14"/>
            <p:cNvSpPr/>
            <p:nvPr/>
          </p:nvSpPr>
          <p:spPr>
            <a:xfrm>
              <a:off x="4475160" y="5518440"/>
              <a:ext cx="1223640" cy="759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de-DE" sz="1100" spc="-1" strike="noStrike">
                  <a:solidFill>
                    <a:srgbClr val="00338f"/>
                  </a:solidFill>
                  <a:latin typeface="Arial"/>
                  <a:ea typeface="MS PGothic"/>
                </a:rPr>
                <a:t>System metadata of the datacube (size, distribution, etc.)</a:t>
              </a:r>
              <a:endParaRPr b="0" lang="de-DE" sz="1100" spc="-1" strike="noStrike">
                <a:latin typeface="Arial"/>
              </a:endParaRPr>
            </a:p>
          </p:txBody>
        </p:sp>
        <p:sp>
          <p:nvSpPr>
            <p:cNvPr id="335" name="CustomShape 15"/>
            <p:cNvSpPr/>
            <p:nvPr/>
          </p:nvSpPr>
          <p:spPr>
            <a:xfrm flipH="1" flipV="1" rot="4069200">
              <a:off x="4345920" y="5053680"/>
              <a:ext cx="864720" cy="1079280"/>
            </a:xfrm>
            <a:custGeom>
              <a:avLst/>
              <a:gdLst/>
              <a:ahLst/>
              <a:rect l="l" t="t" r="r" b="b"/>
              <a:pathLst>
                <a:path w="865043" h="1079500">
                  <a:moveTo>
                    <a:pt x="384905" y="57925"/>
                  </a:moveTo>
                  <a:cubicBezTo>
                    <a:pt x="577911" y="26512"/>
                    <a:pt x="758034" y="188012"/>
                    <a:pt x="801438" y="431394"/>
                  </a:cubicBezTo>
                  <a:lnTo>
                    <a:pt x="854654" y="431393"/>
                  </a:lnTo>
                  <a:lnTo>
                    <a:pt x="756913" y="539750"/>
                  </a:lnTo>
                  <a:lnTo>
                    <a:pt x="638394" y="431393"/>
                  </a:lnTo>
                  <a:lnTo>
                    <a:pt x="691475" y="431393"/>
                  </a:lnTo>
                  <a:cubicBezTo>
                    <a:pt x="653220" y="253059"/>
                    <a:pt x="527602" y="140287"/>
                    <a:pt x="395560" y="165741"/>
                  </a:cubicBezTo>
                  <a:lnTo>
                    <a:pt x="384905" y="57925"/>
                  </a:lnTo>
                  <a:close/>
                </a:path>
              </a:pathLst>
            </a:custGeom>
            <a:gradFill rotWithShape="0">
              <a:gsLst>
                <a:gs pos="0">
                  <a:srgbClr val="3c7bc7"/>
                </a:gs>
                <a:gs pos="100000">
                  <a:srgbClr val="2c5d98"/>
                </a:gs>
              </a:gsLst>
              <a:lin ang="20274000"/>
            </a:gradFill>
            <a:ln w="9360">
              <a:solidFill>
                <a:srgbClr val="4a7ebb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336" name="Immagine 64511" descr=""/>
            <p:cNvPicPr/>
            <p:nvPr/>
          </p:nvPicPr>
          <p:blipFill>
            <a:blip r:embed="rId10"/>
            <a:stretch/>
          </p:blipFill>
          <p:spPr>
            <a:xfrm>
              <a:off x="6778440" y="3767040"/>
              <a:ext cx="1353600" cy="1052280"/>
            </a:xfrm>
            <a:prstGeom prst="rect">
              <a:avLst/>
            </a:prstGeom>
            <a:ln w="9360">
              <a:solidFill>
                <a:srgbClr val="4f81bd"/>
              </a:solidFill>
              <a:miter/>
            </a:ln>
          </p:spPr>
        </p:pic>
        <p:pic>
          <p:nvPicPr>
            <p:cNvPr id="337" name="Immagine 64512" descr=""/>
            <p:cNvPicPr/>
            <p:nvPr/>
          </p:nvPicPr>
          <p:blipFill>
            <a:blip r:embed="rId11"/>
            <a:stretch/>
          </p:blipFill>
          <p:spPr>
            <a:xfrm>
              <a:off x="7788240" y="4270680"/>
              <a:ext cx="1069560" cy="628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38" name="CustomShape 16"/>
          <p:cNvSpPr/>
          <p:nvPr/>
        </p:nvSpPr>
        <p:spPr>
          <a:xfrm>
            <a:off x="106200" y="3440160"/>
            <a:ext cx="3868200" cy="30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i="1" lang="de-DE" sz="1600" spc="-1" strike="noStrike">
                <a:solidFill>
                  <a:srgbClr val="1a60a6"/>
                </a:solidFill>
                <a:latin typeface="Arial"/>
                <a:ea typeface="MS PGothic"/>
              </a:rPr>
              <a:t>Oph_Term</a:t>
            </a:r>
            <a:r>
              <a:rPr b="0" i="1" lang="de-DE" sz="1600" spc="-1" strike="noStrike">
                <a:solidFill>
                  <a:srgbClr val="1a60a6"/>
                </a:solidFill>
                <a:latin typeface="Arial"/>
                <a:ea typeface="MS PGothic"/>
              </a:rPr>
              <a:t>: a terlminal-like commands interpreter serving as a client for the Ophidia framework</a:t>
            </a: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i="1" lang="de-DE" sz="1600" spc="-1" strike="noStrike">
                <a:solidFill>
                  <a:srgbClr val="1a60a6"/>
                </a:solidFill>
                <a:latin typeface="Arial"/>
                <a:ea typeface="MS PGothic"/>
              </a:rPr>
              <a:t>Ophidia framework</a:t>
            </a:r>
            <a:r>
              <a:rPr b="0" i="1" lang="de-DE" sz="1600" spc="-1" strike="noStrike">
                <a:solidFill>
                  <a:srgbClr val="1a60a6"/>
                </a:solidFill>
                <a:latin typeface="Arial"/>
                <a:ea typeface="MS PGothic"/>
              </a:rPr>
              <a:t>: declarative, parallel server-side processing</a:t>
            </a: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de-DE" sz="1600" spc="-1" strike="noStrike">
                <a:solidFill>
                  <a:srgbClr val="1a60a6"/>
                </a:solidFill>
                <a:latin typeface="Arial"/>
                <a:ea typeface="MS PGothic"/>
              </a:rPr>
              <a:t>Through the </a:t>
            </a:r>
            <a:r>
              <a:rPr b="1" i="1" lang="de-DE" sz="1600" spc="-1" strike="noStrike">
                <a:solidFill>
                  <a:srgbClr val="1a60a6"/>
                </a:solidFill>
                <a:latin typeface="Arial"/>
                <a:ea typeface="MS PGothic"/>
              </a:rPr>
              <a:t>oph_term</a:t>
            </a:r>
            <a:r>
              <a:rPr b="0" i="1" lang="de-DE" sz="1600" spc="-1" strike="noStrike">
                <a:solidFill>
                  <a:srgbClr val="1a60a6"/>
                </a:solidFill>
                <a:latin typeface="Arial"/>
                <a:ea typeface="MS PGothic"/>
              </a:rPr>
              <a:t> the user run (“send”) commands (“operators”) to the Ophidia framework to manipulate datasets (“datacubes”)</a:t>
            </a: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de-DE" sz="1600" spc="-1" strike="noStrike">
                <a:solidFill>
                  <a:srgbClr val="1a60a6"/>
                </a:solidFill>
                <a:latin typeface="Myriad Pro"/>
                <a:ea typeface="MS PGothic"/>
              </a:rPr>
              <a:t>  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6553080" y="6381360"/>
            <a:ext cx="233892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1427190B-8EAC-4C54-B646-33059F9EBAA0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Times New Roman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216000" y="1332000"/>
            <a:ext cx="8856000" cy="485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57040" indent="-256680">
              <a:spcBef>
                <a:spcPts val="561"/>
              </a:spcBef>
              <a:buBlip>
                <a:blip r:embed="rId1"/>
              </a:buBlip>
            </a:pPr>
            <a:r>
              <a:rPr b="0" i="1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Ophidia provides a </a:t>
            </a:r>
            <a:r>
              <a:rPr b="1" i="1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wide set of array-based primitives</a:t>
            </a:r>
            <a:r>
              <a:rPr b="0" i="1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 to perform data summarization, sub-setting, predicates evaluation, statistical analysis, compression, etc.</a:t>
            </a:r>
            <a:endParaRPr b="0" lang="en-US" sz="26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spcBef>
                <a:spcPts val="561"/>
              </a:spcBef>
              <a:buBlip>
                <a:blip r:embed="rId2"/>
              </a:buBlip>
            </a:pPr>
            <a:r>
              <a:rPr b="0" i="1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Primitives come as plugins and are applied on a single datacube chunk (fragment)</a:t>
            </a:r>
            <a:endParaRPr b="0" lang="en-US" sz="26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spcBef>
                <a:spcPts val="561"/>
              </a:spcBef>
              <a:buBlip>
                <a:blip r:embed="rId3"/>
              </a:buBlip>
            </a:pPr>
            <a:r>
              <a:rPr b="0" i="1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They are provided both for </a:t>
            </a:r>
            <a:r>
              <a:rPr b="1" i="1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byte</a:t>
            </a:r>
            <a:r>
              <a:rPr b="0" i="1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-oriented and </a:t>
            </a:r>
            <a:r>
              <a:rPr b="1" i="1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bit</a:t>
            </a:r>
            <a:r>
              <a:rPr b="0" i="1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-oriented arrays</a:t>
            </a:r>
            <a:endParaRPr b="0" lang="en-US" sz="26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spcBef>
                <a:spcPts val="561"/>
              </a:spcBef>
              <a:buBlip>
                <a:blip r:embed="rId4"/>
              </a:buBlip>
            </a:pPr>
            <a:r>
              <a:rPr b="1" i="1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Primitives can be nested</a:t>
            </a:r>
            <a:r>
              <a:rPr b="0" i="1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 to get more complex functionalities</a:t>
            </a:r>
            <a:endParaRPr b="0" lang="en-US" sz="26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spcBef>
                <a:spcPts val="561"/>
              </a:spcBef>
              <a:buBlip>
                <a:blip r:embed="rId5"/>
              </a:buBlip>
            </a:pPr>
            <a:r>
              <a:rPr b="0" i="1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Compression can be a primitive too</a:t>
            </a:r>
            <a:endParaRPr b="0" lang="en-US" sz="2600" spc="-1" strike="noStrike">
              <a:solidFill>
                <a:srgbClr val="515151"/>
              </a:solidFill>
              <a:latin typeface="Calibri"/>
            </a:endParaRPr>
          </a:p>
          <a:p>
            <a:pPr marL="257040" indent="-256680">
              <a:spcBef>
                <a:spcPts val="561"/>
              </a:spcBef>
              <a:buBlip>
                <a:blip r:embed="rId6"/>
              </a:buBlip>
            </a:pPr>
            <a:r>
              <a:rPr b="0" i="1" lang="en-US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New primitives can be easily integrated as additional plugins</a:t>
            </a:r>
            <a:endParaRPr b="0" lang="en-US" sz="2600" spc="-1" strike="noStrike">
              <a:solidFill>
                <a:srgbClr val="515151"/>
              </a:solidFill>
              <a:latin typeface="Calibri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251640" y="6381360"/>
            <a:ext cx="2133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6A0944E-749E-47EF-A424-D7BED82F7DAE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342" name="TextShape 4"/>
          <p:cNvSpPr txBox="1"/>
          <p:nvPr/>
        </p:nvSpPr>
        <p:spPr>
          <a:xfrm>
            <a:off x="2910960" y="258840"/>
            <a:ext cx="5756400" cy="50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Array based primitives (about 100) </a:t>
            </a:r>
            <a:endParaRPr b="0" lang="en-US" sz="3600" spc="-1" strike="noStrike">
              <a:solidFill>
                <a:srgbClr val="515151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6553080" y="6381360"/>
            <a:ext cx="233892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19C04274-7311-4F28-A525-60D3F62809AB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Times New Roman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251640" y="6381360"/>
            <a:ext cx="2133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ECF081F-C6EB-4255-94CD-4AC817EDACAD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2910960" y="258840"/>
            <a:ext cx="5756400" cy="50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Ophidia operators </a:t>
            </a:r>
            <a:endParaRPr b="0" lang="en-US" sz="3600" spc="-1" strike="noStrike">
              <a:solidFill>
                <a:srgbClr val="515151"/>
              </a:solidFill>
              <a:latin typeface="Calibri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288000" y="1080000"/>
            <a:ext cx="8496000" cy="51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6553080" y="6381360"/>
            <a:ext cx="233892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B5C9B996-43AB-4A13-8D74-9BDFC4D0A752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Times New Roman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251640" y="1268640"/>
            <a:ext cx="8640720" cy="149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3d3d3d"/>
                </a:solidFill>
                <a:latin typeface="Calibri"/>
              </a:rPr>
              <a:t>Provides a user-friendly scientific data analysis environment deployed at CMCC and DKRZ based on ECAS  </a:t>
            </a:r>
            <a:r>
              <a:rPr b="0" lang="en-US" sz="2800" spc="-1" strike="noStrike">
                <a:solidFill>
                  <a:srgbClr val="3d3d3d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3d3d3d"/>
              </a:solidFill>
              <a:latin typeface="Calibri"/>
              <a:ea typeface="Source Sans Pro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endParaRPr b="0" lang="en-US" sz="2800" spc="-1" strike="noStrike">
              <a:solidFill>
                <a:srgbClr val="3d3d3d"/>
              </a:solidFill>
              <a:latin typeface="Calibri"/>
              <a:ea typeface="Source Sans Pro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251640" y="6381360"/>
            <a:ext cx="213336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C6D1495-1CEC-4A0E-830C-28B4817E6DF3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28.03.2019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350" name="TextShape 4"/>
          <p:cNvSpPr txBox="1"/>
          <p:nvPr/>
        </p:nvSpPr>
        <p:spPr>
          <a:xfrm>
            <a:off x="2910960" y="258840"/>
            <a:ext cx="5756400" cy="50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ECASLab </a:t>
            </a:r>
            <a:endParaRPr b="0" lang="en-US" sz="3600" spc="-1" strike="noStrike">
              <a:solidFill>
                <a:srgbClr val="515151"/>
              </a:solidFill>
              <a:latin typeface="Calibri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3"/>
          <a:stretch/>
        </p:blipFill>
        <p:spPr>
          <a:xfrm>
            <a:off x="2108520" y="3076200"/>
            <a:ext cx="6747480" cy="2899800"/>
          </a:xfrm>
          <a:prstGeom prst="rect">
            <a:avLst/>
          </a:prstGeom>
          <a:ln>
            <a:noFill/>
          </a:ln>
        </p:spPr>
      </p:pic>
      <p:pic>
        <p:nvPicPr>
          <p:cNvPr id="352" name="" descr=""/>
          <p:cNvPicPr/>
          <p:nvPr/>
        </p:nvPicPr>
        <p:blipFill>
          <a:blip r:embed="rId4"/>
          <a:stretch/>
        </p:blipFill>
        <p:spPr>
          <a:xfrm>
            <a:off x="380520" y="2232000"/>
            <a:ext cx="4371480" cy="31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2019-03-25T09:48:33Z</dcterms:created>
  <dc:creator>Sofiane Bendoukha</dc:creator>
  <dc:description/>
  <dc:language>de-DE</dc:language>
  <cp:lastModifiedBy>Sofiane Bendoukha</cp:lastModifiedBy>
  <dcterms:modified xsi:type="dcterms:W3CDTF">2019-03-28T11:25:27Z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