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jpeg" ContentType="image/jpe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6.jpeg" ContentType="image/jpeg"/>
  <Override PartName="/ppt/media/image1.jpeg" ContentType="image/jpeg"/>
  <Override PartName="/ppt/media/image17.png" ContentType="image/png"/>
  <Override PartName="/ppt/media/image18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1.png" ContentType="image/png"/>
  <Override PartName="/ppt/media/image8.jpeg" ContentType="image/jpeg"/>
  <Override PartName="/ppt/media/image36.png" ContentType="image/png"/>
  <Override PartName="/ppt/media/image10.jpeg" ContentType="image/jpeg"/>
  <Override PartName="/ppt/media/image9.png" ContentType="image/png"/>
  <Override PartName="/ppt/media/image7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23.tif" ContentType="image/tiff"/>
  <Override PartName="/ppt/media/image24.jpeg" ContentType="image/jpeg"/>
  <Override PartName="/ppt/media/image19.png" ContentType="image/png"/>
  <Override PartName="/ppt/media/image35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726560" y="4833000"/>
            <a:ext cx="1416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1c3046"/>
                </a:solidFill>
                <a:latin typeface="Calibri"/>
                <a:ea typeface="Source Sans Pro"/>
              </a:rPr>
              <a:t>eosc-hub.eu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" name="Immagine 7" descr=""/>
          <p:cNvPicPr/>
          <p:nvPr/>
        </p:nvPicPr>
        <p:blipFill>
          <a:blip r:embed="rId3"/>
          <a:stretch/>
        </p:blipFill>
        <p:spPr>
          <a:xfrm>
            <a:off x="1291320" y="4705920"/>
            <a:ext cx="588960" cy="578160"/>
          </a:xfrm>
          <a:prstGeom prst="rect">
            <a:avLst/>
          </a:prstGeom>
          <a:ln>
            <a:noFill/>
          </a:ln>
        </p:spPr>
      </p:pic>
      <p:pic>
        <p:nvPicPr>
          <p:cNvPr id="2" name="Immagine 8" descr=""/>
          <p:cNvPicPr/>
          <p:nvPr/>
        </p:nvPicPr>
        <p:blipFill>
          <a:blip r:embed="rId4"/>
          <a:stretch/>
        </p:blipFill>
        <p:spPr>
          <a:xfrm>
            <a:off x="1259640" y="5097600"/>
            <a:ext cx="644040" cy="63252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1712160" y="5228640"/>
            <a:ext cx="1624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1c3046"/>
                </a:solidFill>
                <a:latin typeface="Calibri"/>
                <a:ea typeface="Source Sans Pro"/>
              </a:rPr>
              <a:t>@EOSC_eu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55640" y="6381360"/>
            <a:ext cx="828036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830" spc="-1" strike="noStrike">
                <a:solidFill>
                  <a:srgbClr val="515151"/>
                </a:solidFill>
                <a:latin typeface="Calibri"/>
                <a:ea typeface="DejaVu Sans"/>
              </a:rPr>
              <a:t>EOSC-hub receives funding from the European Union’s Horizon 2020 research and innovation programme under grant agreement No. 777536.</a:t>
            </a:r>
            <a:endParaRPr b="0" lang="de-DE" sz="830" spc="-1" strike="noStrike">
              <a:latin typeface="Arial"/>
            </a:endParaRPr>
          </a:p>
        </p:txBody>
      </p:sp>
      <p:pic>
        <p:nvPicPr>
          <p:cNvPr id="5" name="Immagine 12" descr=""/>
          <p:cNvPicPr/>
          <p:nvPr/>
        </p:nvPicPr>
        <p:blipFill>
          <a:blip r:embed="rId5"/>
          <a:stretch/>
        </p:blipFill>
        <p:spPr>
          <a:xfrm>
            <a:off x="179640" y="6381360"/>
            <a:ext cx="421560" cy="281160"/>
          </a:xfrm>
          <a:prstGeom prst="rect">
            <a:avLst/>
          </a:prstGeom>
          <a:ln>
            <a:noFill/>
          </a:ln>
        </p:spPr>
      </p:pic>
      <p:sp>
        <p:nvSpPr>
          <p:cNvPr id="6" name="Line 4"/>
          <p:cNvSpPr/>
          <p:nvPr/>
        </p:nvSpPr>
        <p:spPr>
          <a:xfrm>
            <a:off x="1403640" y="4653000"/>
            <a:ext cx="1872000" cy="360"/>
          </a:xfrm>
          <a:prstGeom prst="line">
            <a:avLst/>
          </a:prstGeom>
          <a:ln w="25560">
            <a:solidFill>
              <a:srgbClr val="1c30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Immagine 4" descr=""/>
          <p:cNvPicPr/>
          <p:nvPr/>
        </p:nvPicPr>
        <p:blipFill>
          <a:blip r:embed="rId6"/>
          <a:stretch/>
        </p:blipFill>
        <p:spPr>
          <a:xfrm>
            <a:off x="1281960" y="1247400"/>
            <a:ext cx="4915440" cy="1223280"/>
          </a:xfrm>
          <a:prstGeom prst="rect">
            <a:avLst/>
          </a:prstGeom>
          <a:ln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040" cy="505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 flipH="1" flipV="1">
            <a:off x="251280" y="6375960"/>
            <a:ext cx="8641080" cy="5040"/>
          </a:xfrm>
          <a:prstGeom prst="line">
            <a:avLst/>
          </a:prstGeom>
          <a:ln w="12600">
            <a:solidFill>
              <a:srgbClr val="1d2f4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8449920" y="6381360"/>
            <a:ext cx="441720" cy="292320"/>
          </a:xfrm>
          <a:prstGeom prst="rect">
            <a:avLst/>
          </a:prstGeom>
          <a:solidFill>
            <a:srgbClr val="1d2f45">
              <a:alpha val="26000"/>
            </a:srgbClr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5035680" y="0"/>
            <a:ext cx="1302840" cy="55800"/>
          </a:xfrm>
          <a:prstGeom prst="rect">
            <a:avLst/>
          </a:prstGeom>
          <a:solidFill>
            <a:srgbClr val="1c3046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7878600" y="-2520"/>
            <a:ext cx="1142280" cy="45000"/>
          </a:xfrm>
          <a:prstGeom prst="rect">
            <a:avLst/>
          </a:prstGeom>
          <a:solidFill>
            <a:srgbClr val="75a5d8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>
            <a:off x="6381360" y="0"/>
            <a:ext cx="1600560" cy="5076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CustomShape 6"/>
          <p:cNvSpPr/>
          <p:nvPr/>
        </p:nvSpPr>
        <p:spPr>
          <a:xfrm>
            <a:off x="0" y="0"/>
            <a:ext cx="642960" cy="5076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52" name="Immagine 1" descr=""/>
          <p:cNvPicPr/>
          <p:nvPr/>
        </p:nvPicPr>
        <p:blipFill>
          <a:blip r:embed="rId3"/>
          <a:stretch/>
        </p:blipFill>
        <p:spPr>
          <a:xfrm>
            <a:off x="0" y="6813720"/>
            <a:ext cx="9143280" cy="4356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"/>
          <p:cNvSpPr/>
          <p:nvPr/>
        </p:nvSpPr>
        <p:spPr>
          <a:xfrm flipH="1" flipV="1">
            <a:off x="251280" y="6375960"/>
            <a:ext cx="8641080" cy="5040"/>
          </a:xfrm>
          <a:prstGeom prst="line">
            <a:avLst/>
          </a:prstGeom>
          <a:ln w="12600">
            <a:solidFill>
              <a:srgbClr val="1d2f4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8449920" y="6381360"/>
            <a:ext cx="441720" cy="292320"/>
          </a:xfrm>
          <a:prstGeom prst="rect">
            <a:avLst/>
          </a:prstGeom>
          <a:solidFill>
            <a:srgbClr val="1d2f45">
              <a:alpha val="26000"/>
            </a:srgbClr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5035680" y="0"/>
            <a:ext cx="1302840" cy="55800"/>
          </a:xfrm>
          <a:prstGeom prst="rect">
            <a:avLst/>
          </a:prstGeom>
          <a:solidFill>
            <a:srgbClr val="1c3046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7878600" y="-2520"/>
            <a:ext cx="1142280" cy="45000"/>
          </a:xfrm>
          <a:prstGeom prst="rect">
            <a:avLst/>
          </a:prstGeom>
          <a:solidFill>
            <a:srgbClr val="75a5d8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6381360" y="0"/>
            <a:ext cx="1600560" cy="5076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0" y="0"/>
            <a:ext cx="642960" cy="5076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97" name="Immagine 1" descr=""/>
          <p:cNvPicPr/>
          <p:nvPr/>
        </p:nvPicPr>
        <p:blipFill>
          <a:blip r:embed="rId3"/>
          <a:stretch/>
        </p:blipFill>
        <p:spPr>
          <a:xfrm>
            <a:off x="0" y="6813720"/>
            <a:ext cx="9143280" cy="43560"/>
          </a:xfrm>
          <a:prstGeom prst="rect">
            <a:avLst/>
          </a:prstGeom>
          <a:ln>
            <a:noFill/>
          </a:ln>
        </p:spPr>
      </p:pic>
      <p:sp>
        <p:nvSpPr>
          <p:cNvPr id="98" name="PlaceHolder 7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040" cy="505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360" cy="485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2703600" y="5184000"/>
            <a:ext cx="3736080" cy="632520"/>
            <a:chOff x="2703600" y="5184000"/>
            <a:chExt cx="3736080" cy="632520"/>
          </a:xfrm>
        </p:grpSpPr>
        <p:sp>
          <p:nvSpPr>
            <p:cNvPr id="137" name="CustomShape 2"/>
            <p:cNvSpPr/>
            <p:nvPr/>
          </p:nvSpPr>
          <p:spPr>
            <a:xfrm>
              <a:off x="3056040" y="5300640"/>
              <a:ext cx="15112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r"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1d2f45"/>
                  </a:solidFill>
                  <a:latin typeface="Calibri"/>
                  <a:ea typeface="Source Sans Pro"/>
                </a:rPr>
                <a:t>eosc-hub.eu</a:t>
              </a:r>
              <a:endParaRPr b="0" lang="de-DE" sz="2000" spc="-1" strike="noStrike">
                <a:latin typeface="Arial"/>
              </a:endParaRPr>
            </a:p>
          </p:txBody>
        </p:sp>
        <p:pic>
          <p:nvPicPr>
            <p:cNvPr id="138" name="Immagine 6" descr=""/>
            <p:cNvPicPr/>
            <p:nvPr/>
          </p:nvPicPr>
          <p:blipFill>
            <a:blip r:embed="rId3"/>
            <a:stretch/>
          </p:blipFill>
          <p:spPr>
            <a:xfrm>
              <a:off x="2703600" y="5211000"/>
              <a:ext cx="588960" cy="578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9" name="Immagine 7" descr=""/>
            <p:cNvPicPr/>
            <p:nvPr/>
          </p:nvPicPr>
          <p:blipFill>
            <a:blip r:embed="rId4"/>
            <a:stretch/>
          </p:blipFill>
          <p:spPr>
            <a:xfrm>
              <a:off x="4496040" y="5184000"/>
              <a:ext cx="644040" cy="632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0" name="CustomShape 3"/>
            <p:cNvSpPr/>
            <p:nvPr/>
          </p:nvSpPr>
          <p:spPr>
            <a:xfrm>
              <a:off x="4928400" y="5300640"/>
              <a:ext cx="15112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1d2f45"/>
                  </a:solidFill>
                  <a:latin typeface="Calibri"/>
                  <a:ea typeface="Source Sans Pro"/>
                </a:rPr>
                <a:t>@EOSC_eu</a:t>
              </a:r>
              <a:endParaRPr b="0" lang="de-DE" sz="2000" spc="-1" strike="noStrike">
                <a:latin typeface="Arial"/>
              </a:endParaRPr>
            </a:p>
          </p:txBody>
        </p:sp>
      </p:grpSp>
      <p:pic>
        <p:nvPicPr>
          <p:cNvPr id="141" name="Immagine 1" descr=""/>
          <p:cNvPicPr/>
          <p:nvPr/>
        </p:nvPicPr>
        <p:blipFill>
          <a:blip r:embed="rId5"/>
          <a:stretch/>
        </p:blipFill>
        <p:spPr>
          <a:xfrm>
            <a:off x="3679560" y="2727360"/>
            <a:ext cx="1784160" cy="223056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899640" y="1326960"/>
            <a:ext cx="309564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d2f45"/>
                </a:solidFill>
                <a:latin typeface="Calibri"/>
                <a:ea typeface="Source Sans Pro"/>
              </a:rPr>
              <a:t>Thank you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d2f45"/>
                </a:solidFill>
                <a:latin typeface="Calibri"/>
                <a:ea typeface="Source Sans Pro"/>
              </a:rPr>
              <a:t>for your attention!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899640" y="2541960"/>
            <a:ext cx="29156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de-DE" sz="1350" spc="-1" strike="noStrike">
                <a:solidFill>
                  <a:srgbClr val="515151"/>
                </a:solidFill>
                <a:latin typeface="Calibri"/>
                <a:ea typeface="Source Sans Pro"/>
              </a:rPr>
              <a:t>Questions?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144" name="Line 6"/>
          <p:cNvSpPr/>
          <p:nvPr/>
        </p:nvSpPr>
        <p:spPr>
          <a:xfrm>
            <a:off x="971280" y="2350440"/>
            <a:ext cx="1584360" cy="360"/>
          </a:xfrm>
          <a:prstGeom prst="line">
            <a:avLst/>
          </a:prstGeom>
          <a:ln w="25560">
            <a:solidFill>
              <a:srgbClr val="1d2f45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5" name="Group 7"/>
          <p:cNvGrpSpPr/>
          <p:nvPr/>
        </p:nvGrpSpPr>
        <p:grpSpPr>
          <a:xfrm>
            <a:off x="719280" y="6271560"/>
            <a:ext cx="7704720" cy="293760"/>
            <a:chOff x="719280" y="6271560"/>
            <a:chExt cx="7704720" cy="293760"/>
          </a:xfrm>
        </p:grpSpPr>
        <p:pic>
          <p:nvPicPr>
            <p:cNvPr id="146" name="Picture 2" descr=""/>
            <p:cNvPicPr/>
            <p:nvPr/>
          </p:nvPicPr>
          <p:blipFill>
            <a:blip r:embed="rId6"/>
            <a:stretch/>
          </p:blipFill>
          <p:spPr>
            <a:xfrm>
              <a:off x="719280" y="6271560"/>
              <a:ext cx="842040" cy="293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7" name="Picture 3" descr=""/>
            <p:cNvPicPr/>
            <p:nvPr/>
          </p:nvPicPr>
          <p:blipFill>
            <a:blip r:embed="rId7"/>
            <a:stretch/>
          </p:blipFill>
          <p:spPr>
            <a:xfrm>
              <a:off x="1632600" y="6349320"/>
              <a:ext cx="6791400" cy="2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bendoukha@dkrz.de" TargetMode="External"/><Relationship Id="rId2" Type="http://schemas.openxmlformats.org/officeDocument/2006/relationships/hyperlink" Target="mailto:donatello.elia@cmcc.it" TargetMode="External"/><Relationship Id="rId3" Type="http://schemas.openxmlformats.org/officeDocument/2006/relationships/hyperlink" Target="mailto:fabrizio.antonio@cmcc.it" TargetMode="External"/><Relationship Id="rId4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hyperlink" Target="https://github.com/ECAS-Lab/ecas-training" TargetMode="External"/><Relationship Id="rId3" Type="http://schemas.openxmlformats.org/officeDocument/2006/relationships/image" Target="../media/image54.png"/><Relationship Id="rId4" Type="http://schemas.openxmlformats.org/officeDocument/2006/relationships/hyperlink" Target="https://ecaslab.dkrz.de/" TargetMode="External"/><Relationship Id="rId5" Type="http://schemas.openxmlformats.org/officeDocument/2006/relationships/hyperlink" Target="https://ecaslab.cmcc.it/" TargetMode="External"/><Relationship Id="rId6" Type="http://schemas.openxmlformats.org/officeDocument/2006/relationships/image" Target="../media/image55.png"/><Relationship Id="rId7" Type="http://schemas.openxmlformats.org/officeDocument/2006/relationships/hyperlink" Target="http://ophidia.cmcc.it/documentation/users/index.html" TargetMode="External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s://github.com/ECAS-Lab/ecas-training" TargetMode="External"/><Relationship Id="rId3" Type="http://schemas.openxmlformats.org/officeDocument/2006/relationships/image" Target="../media/image17.png"/><Relationship Id="rId4" Type="http://schemas.openxmlformats.org/officeDocument/2006/relationships/hyperlink" Target="https://ecaslab.dkrz.de/" TargetMode="External"/><Relationship Id="rId5" Type="http://schemas.openxmlformats.org/officeDocument/2006/relationships/hyperlink" Target="https://ecaslab.cmcc.it/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://ophidia.cmcc.it/documentation/users/index.html" TargetMode="External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tif"/><Relationship Id="rId6" Type="http://schemas.openxmlformats.org/officeDocument/2006/relationships/image" Target="../media/image24.jpe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jpe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jpeg"/><Relationship Id="rId11" Type="http://schemas.openxmlformats.org/officeDocument/2006/relationships/image" Target="../media/image41.png"/><Relationship Id="rId1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64000" y="2664360"/>
            <a:ext cx="849564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c3046"/>
                </a:solidFill>
                <a:latin typeface="Calibri"/>
                <a:ea typeface="Source Sans Pro"/>
              </a:rPr>
              <a:t>Data Analysis made easy with the ENES Climate Analytics Service (ECAS)    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64000" y="3600000"/>
            <a:ext cx="8172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Sofiane Bendoukha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,</a:t>
            </a:r>
            <a:r>
              <a:rPr b="1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Donatello Elia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,</a:t>
            </a:r>
            <a:r>
              <a:rPr b="1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Fabrizio Antonio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, Sandro Fiore, Tobias Weigel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                                                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April 10, 2019 @ EGU 19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                                                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SC1.22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368000" y="5544000"/>
            <a:ext cx="5778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1c3046"/>
                </a:solidFill>
                <a:latin typeface="Calibri"/>
                <a:ea typeface="DejaVu Sans"/>
              </a:rPr>
              <a:t>Dissemination level</a:t>
            </a:r>
            <a:r>
              <a:rPr b="0" lang="de-DE" sz="1600" spc="-1" strike="noStrike">
                <a:solidFill>
                  <a:srgbClr val="1c3046"/>
                </a:solidFill>
                <a:latin typeface="Calibri"/>
                <a:ea typeface="DejaVu Sans"/>
              </a:rPr>
              <a:t>: Public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553080" y="6381360"/>
            <a:ext cx="2338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1AEF3956-5B68-43D9-8F0A-00038F2F02C7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251640" y="1268640"/>
            <a:ext cx="864036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251640" y="6381360"/>
            <a:ext cx="2133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5707834-91C1-40AE-B86F-E9D072249A8C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2910960" y="258840"/>
            <a:ext cx="5756040" cy="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ECASLab 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252" name="TextShape 5"/>
          <p:cNvSpPr txBox="1"/>
          <p:nvPr/>
        </p:nvSpPr>
        <p:spPr>
          <a:xfrm>
            <a:off x="216000" y="900000"/>
            <a:ext cx="8712000" cy="5392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de-DE" sz="1800" spc="-1" strike="noStrike">
                <a:latin typeface="Arial"/>
              </a:rPr>
              <a:t>                                      </a:t>
            </a:r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endParaRPr b="0" lang="de-DE" sz="1800" spc="-1" strike="noStrike">
              <a:latin typeface="Arial"/>
            </a:endParaRPr>
          </a:p>
          <a:p>
            <a:pPr algn="ctr"/>
            <a:r>
              <a:rPr b="0" lang="de-DE" sz="1200" spc="-1" strike="noStrike">
                <a:latin typeface="Arial"/>
              </a:rPr>
              <a:t>Source: Sandro Fiore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832000" y="1440000"/>
            <a:ext cx="2735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050" spc="-1" strike="noStrike">
                <a:latin typeface="Arial"/>
              </a:rPr>
              <a:t>Sofiane Bendoukha </a:t>
            </a:r>
            <a:r>
              <a:rPr b="0" lang="de-DE" sz="105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bendoukha@dkrz.de</a:t>
            </a:r>
            <a:endParaRPr b="0" lang="de-DE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0000ff"/>
                </a:solidFill>
                <a:latin typeface="Arial"/>
              </a:rPr>
              <a:t>Donatello Elia </a:t>
            </a:r>
            <a:r>
              <a:rPr b="0" lang="de-DE" sz="105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donatello.elia@cmcc.it</a:t>
            </a:r>
            <a:endParaRPr b="0" lang="de-DE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0000ff"/>
                </a:solidFill>
                <a:latin typeface="Arial"/>
              </a:rPr>
              <a:t>Fabrizio Antonio </a:t>
            </a:r>
            <a:r>
              <a:rPr b="0" lang="de-DE" sz="105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fabrizio.antonio@cmcc.it</a:t>
            </a:r>
            <a:r>
              <a:rPr b="0" lang="de-DE" sz="105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de-DE" sz="105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553080" y="6381360"/>
            <a:ext cx="2338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DCFB33E0-0F5D-40F1-B599-0D9B80251D97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44000" y="1268640"/>
            <a:ext cx="8748000" cy="48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Training materials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2"/>
              </a:rPr>
              <a:t>https://github.com/ECAS-Lab/ecas-training</a:t>
            </a:r>
            <a:endParaRPr b="0" lang="de-DE" sz="2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/ JupyterHUb 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DKRZ 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4"/>
              </a:rPr>
              <a:t>https://ecaslab.dkrz.de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CMCC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5"/>
              </a:rPr>
              <a:t>https://ecaslab.cmcc.it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6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Ophidia framework documentation 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7"/>
              </a:rPr>
              <a:t>http://ophidia.cmcc.it/documentation/users/index.html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251640" y="6381360"/>
            <a:ext cx="2133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8B19901-E6FB-4942-8824-01F827AEB8D7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2910960" y="258840"/>
            <a:ext cx="5756040" cy="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Useful links 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553080" y="6381360"/>
            <a:ext cx="2338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3F41E3C7-D0D0-4A5A-B1F0-AE55680686E4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44000" y="1268640"/>
            <a:ext cx="8748000" cy="48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Training materials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2"/>
              </a:rPr>
              <a:t>https://github.com/ECAS-Lab/ecas-training</a:t>
            </a:r>
            <a:endParaRPr b="0" lang="de-DE" sz="2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/ JupyterHUb 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DKRZ 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4"/>
              </a:rPr>
              <a:t>https://ecaslab.dkrz.de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CMCC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5"/>
              </a:rPr>
              <a:t>https://ecaslab.cmcc.it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6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Ophidia framework documentation 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7"/>
              </a:rPr>
              <a:t>http://ophidia.cmcc.it/documentation/users/index.html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51640" y="6381360"/>
            <a:ext cx="2133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48F6166-21BD-4CBA-B467-9C9D9339CF78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910960" y="258840"/>
            <a:ext cx="5756040" cy="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Useful links 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553080" y="6381360"/>
            <a:ext cx="2338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98CA9B8-E47B-4D09-97ED-403868C6439B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51640" y="1268640"/>
            <a:ext cx="8640360" cy="48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 is part of the </a:t>
            </a: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EOSC-HUB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service catalogue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Server-based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Computation @ </a:t>
            </a:r>
            <a:r>
              <a:rPr b="1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CMCC</a:t>
            </a: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 or </a:t>
            </a:r>
            <a:r>
              <a:rPr b="1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DKRZ</a:t>
            </a: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 instances</a:t>
            </a:r>
            <a:endParaRPr b="0" lang="de-DE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Avoid data transfer (download) </a:t>
            </a:r>
            <a:endParaRPr b="0" lang="de-DE" sz="1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User-friendly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ECASLab</a:t>
            </a: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 provides a JupyterHub server</a:t>
            </a:r>
            <a:endParaRPr b="0" lang="de-DE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Interactive computation (programming) based on Jupyter Notebooks</a:t>
            </a:r>
            <a:endParaRPr b="0" lang="de-DE" sz="1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4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 supports different Auth* providers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Local and external AAI providers supported (LDAP, B2ACCESS, EGI Check In)</a:t>
            </a:r>
            <a:endParaRPr b="0" lang="de-DE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Additional AAI providers can be integrated if needed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51640" y="6381360"/>
            <a:ext cx="2133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8B99409-4B59-40D6-A7EE-F2D5403E3ADD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2910960" y="258840"/>
            <a:ext cx="5756040" cy="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ENES Climate Analytics Service (ECAS)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5"/>
          <a:stretch/>
        </p:blipFill>
        <p:spPr>
          <a:xfrm>
            <a:off x="1872000" y="1872000"/>
            <a:ext cx="1547640" cy="503640"/>
          </a:xfrm>
          <a:prstGeom prst="rect">
            <a:avLst/>
          </a:prstGeom>
          <a:ln>
            <a:noFill/>
          </a:ln>
        </p:spPr>
      </p:pic>
      <p:pic>
        <p:nvPicPr>
          <p:cNvPr id="198" name="Immagine 2" descr=""/>
          <p:cNvPicPr/>
          <p:nvPr/>
        </p:nvPicPr>
        <p:blipFill>
          <a:blip r:embed="rId6"/>
          <a:stretch/>
        </p:blipFill>
        <p:spPr>
          <a:xfrm>
            <a:off x="3816000" y="1881360"/>
            <a:ext cx="1943640" cy="53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553080" y="6381360"/>
            <a:ext cx="2338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C34EC14-0320-44FC-ADF8-1638C9856AE6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51640" y="1268640"/>
            <a:ext cx="8640360" cy="48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 provides data access via ESGF</a:t>
            </a:r>
            <a:endParaRPr b="0" lang="de-DE" sz="2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Coordinated Regional Climate Downscaling Experiment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~ 100 Tbyte Cordex</a:t>
            </a:r>
            <a:endParaRPr b="0" lang="de-DE" sz="2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Coupled Model Intercomparison Project 5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~ 1.2 Pbyte CMIP5 Data</a:t>
            </a:r>
            <a:endParaRPr b="0" lang="de-DE" sz="2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4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Coupled Model Intercomparison Project 6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~ 250 Tbyte CMIP6 Data from the 1PByte published </a:t>
            </a:r>
            <a:endParaRPr b="0" lang="de-DE" sz="2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5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Other Data pools can be mounted on demand </a:t>
            </a:r>
            <a:endParaRPr b="0" lang="de-DE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MPI Grand ensemble (</a:t>
            </a:r>
            <a:r>
              <a:rPr b="1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MPI - GE</a:t>
            </a: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Source Sans Pro"/>
              </a:rPr>
              <a:t>)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51640" y="6381360"/>
            <a:ext cx="2133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2155071-CCC7-474F-990E-7F40B599E9AA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2910960" y="258840"/>
            <a:ext cx="5756040" cy="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Data available 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553080" y="6381360"/>
            <a:ext cx="2338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3AF7D6A-7BAF-4D36-AFDF-0E23D39F590F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540000" y="864000"/>
            <a:ext cx="8135640" cy="547452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251640" y="6381360"/>
            <a:ext cx="2133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5A7B45E-4BF3-4536-9B20-8C3A1A90192E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2910960" y="258840"/>
            <a:ext cx="5756040" cy="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ECAS in a Nutshell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553080" y="6381360"/>
            <a:ext cx="2338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A7F8BF9-6C84-4C06-A5FB-9707F6A3312F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251640" y="1268640"/>
            <a:ext cx="8640360" cy="48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251640" y="6381360"/>
            <a:ext cx="2133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916E23B-AE46-4935-85CE-D76D0DA64DAC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2910960" y="258840"/>
            <a:ext cx="5756040" cy="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Server-side paradigm and datacube abstraction in Ophidia   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211" name="Immagine 13" descr=""/>
          <p:cNvPicPr/>
          <p:nvPr/>
        </p:nvPicPr>
        <p:blipFill>
          <a:blip r:embed="rId1"/>
          <a:srcRect l="0" t="0" r="0" b="63820"/>
          <a:stretch/>
        </p:blipFill>
        <p:spPr>
          <a:xfrm>
            <a:off x="-592200" y="1163520"/>
            <a:ext cx="5541120" cy="1870920"/>
          </a:xfrm>
          <a:prstGeom prst="rect">
            <a:avLst/>
          </a:prstGeom>
          <a:ln>
            <a:noFill/>
          </a:ln>
        </p:spPr>
      </p:pic>
      <p:pic>
        <p:nvPicPr>
          <p:cNvPr id="212" name="Shape 32" descr=""/>
          <p:cNvPicPr/>
          <p:nvPr/>
        </p:nvPicPr>
        <p:blipFill>
          <a:blip r:embed="rId2"/>
          <a:stretch/>
        </p:blipFill>
        <p:spPr>
          <a:xfrm>
            <a:off x="522000" y="1241280"/>
            <a:ext cx="1227960" cy="848520"/>
          </a:xfrm>
          <a:prstGeom prst="rect">
            <a:avLst/>
          </a:prstGeom>
          <a:ln>
            <a:noFill/>
          </a:ln>
        </p:spPr>
      </p:pic>
      <p:pic>
        <p:nvPicPr>
          <p:cNvPr id="213" name="Shape 32" descr=""/>
          <p:cNvPicPr/>
          <p:nvPr/>
        </p:nvPicPr>
        <p:blipFill>
          <a:blip r:embed="rId3"/>
          <a:stretch/>
        </p:blipFill>
        <p:spPr>
          <a:xfrm>
            <a:off x="245880" y="1665360"/>
            <a:ext cx="1227960" cy="848520"/>
          </a:xfrm>
          <a:prstGeom prst="rect">
            <a:avLst/>
          </a:prstGeom>
          <a:ln>
            <a:noFill/>
          </a:ln>
        </p:spPr>
      </p:pic>
      <p:sp>
        <p:nvSpPr>
          <p:cNvPr id="214" name="CustomShape 5"/>
          <p:cNvSpPr/>
          <p:nvPr/>
        </p:nvSpPr>
        <p:spPr>
          <a:xfrm>
            <a:off x="2028600" y="1928880"/>
            <a:ext cx="646920" cy="469080"/>
          </a:xfrm>
          <a:prstGeom prst="leftRightArrow">
            <a:avLst>
              <a:gd name="adj1" fmla="val 50000"/>
              <a:gd name="adj2" fmla="val 49998"/>
            </a:avLst>
          </a:prstGeom>
          <a:gradFill rotWithShape="0">
            <a:gsLst>
              <a:gs pos="0">
                <a:srgbClr val="3c7bc7"/>
              </a:gs>
              <a:gs pos="100000">
                <a:srgbClr val="2c5d98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15" name="Shape 32" descr=""/>
          <p:cNvPicPr/>
          <p:nvPr/>
        </p:nvPicPr>
        <p:blipFill>
          <a:blip r:embed="rId4"/>
          <a:stretch/>
        </p:blipFill>
        <p:spPr>
          <a:xfrm>
            <a:off x="644400" y="2187720"/>
            <a:ext cx="1229760" cy="847080"/>
          </a:xfrm>
          <a:prstGeom prst="rect">
            <a:avLst/>
          </a:prstGeom>
          <a:ln>
            <a:noFill/>
          </a:ln>
        </p:spPr>
      </p:pic>
      <p:pic>
        <p:nvPicPr>
          <p:cNvPr id="216" name="Immagine 1" descr=""/>
          <p:cNvPicPr/>
          <p:nvPr/>
        </p:nvPicPr>
        <p:blipFill>
          <a:blip r:embed="rId5"/>
          <a:stretch/>
        </p:blipFill>
        <p:spPr>
          <a:xfrm>
            <a:off x="5486400" y="1638360"/>
            <a:ext cx="1221480" cy="916920"/>
          </a:xfrm>
          <a:prstGeom prst="rect">
            <a:avLst/>
          </a:prstGeom>
          <a:ln>
            <a:noFill/>
          </a:ln>
        </p:spPr>
      </p:pic>
      <p:grpSp>
        <p:nvGrpSpPr>
          <p:cNvPr id="217" name="Group 6"/>
          <p:cNvGrpSpPr/>
          <p:nvPr/>
        </p:nvGrpSpPr>
        <p:grpSpPr>
          <a:xfrm>
            <a:off x="7502400" y="1552680"/>
            <a:ext cx="1596960" cy="1297440"/>
            <a:chOff x="7502400" y="1552680"/>
            <a:chExt cx="1596960" cy="1297440"/>
          </a:xfrm>
        </p:grpSpPr>
        <p:pic>
          <p:nvPicPr>
            <p:cNvPr id="218" name="Immagine 10" descr=""/>
            <p:cNvPicPr/>
            <p:nvPr/>
          </p:nvPicPr>
          <p:blipFill>
            <a:blip r:embed="rId6"/>
            <a:srcRect l="9455" t="10296" r="0" b="8725"/>
            <a:stretch/>
          </p:blipFill>
          <p:spPr>
            <a:xfrm>
              <a:off x="7502400" y="1552680"/>
              <a:ext cx="1405080" cy="1056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9" name="CustomShape 7"/>
            <p:cNvSpPr/>
            <p:nvPr/>
          </p:nvSpPr>
          <p:spPr>
            <a:xfrm rot="3289800">
              <a:off x="8646480" y="2312640"/>
              <a:ext cx="302760" cy="524520"/>
            </a:xfrm>
            <a:prstGeom prst="rtTriangle">
              <a:avLst/>
            </a:prstGeom>
            <a:solidFill>
              <a:srgbClr val="ffffff"/>
            </a:solidFill>
            <a:ln w="9360">
              <a:noFill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0" name="CustomShape 8"/>
          <p:cNvSpPr/>
          <p:nvPr/>
        </p:nvSpPr>
        <p:spPr>
          <a:xfrm>
            <a:off x="6813360" y="1893960"/>
            <a:ext cx="688320" cy="467640"/>
          </a:xfrm>
          <a:prstGeom prst="left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c7bc7"/>
              </a:gs>
              <a:gs pos="100000">
                <a:srgbClr val="2c5d98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221" name="Group 9"/>
          <p:cNvGrpSpPr/>
          <p:nvPr/>
        </p:nvGrpSpPr>
        <p:grpSpPr>
          <a:xfrm>
            <a:off x="4115520" y="3335400"/>
            <a:ext cx="4930920" cy="2942640"/>
            <a:chOff x="4115520" y="3335400"/>
            <a:chExt cx="4930920" cy="2942640"/>
          </a:xfrm>
        </p:grpSpPr>
        <p:pic>
          <p:nvPicPr>
            <p:cNvPr id="222" name="Immagine 30" descr=""/>
            <p:cNvPicPr/>
            <p:nvPr/>
          </p:nvPicPr>
          <p:blipFill>
            <a:blip r:embed="rId7"/>
            <a:stretch/>
          </p:blipFill>
          <p:spPr>
            <a:xfrm>
              <a:off x="4403520" y="4270680"/>
              <a:ext cx="1366200" cy="1326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3" name="Immagine 8" descr=""/>
            <p:cNvPicPr/>
            <p:nvPr/>
          </p:nvPicPr>
          <p:blipFill>
            <a:blip r:embed="rId8"/>
            <a:stretch/>
          </p:blipFill>
          <p:spPr>
            <a:xfrm>
              <a:off x="5843520" y="3335400"/>
              <a:ext cx="1583640" cy="1110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4" name="CustomShape 10"/>
            <p:cNvSpPr/>
            <p:nvPr/>
          </p:nvSpPr>
          <p:spPr>
            <a:xfrm flipV="1" rot="11274000">
              <a:off x="5121720" y="3820320"/>
              <a:ext cx="862920" cy="1081440"/>
            </a:xfrm>
            <a:custGeom>
              <a:avLst/>
              <a:gdLst/>
              <a:ahLst/>
              <a:rect l="l" t="t" r="r" b="b"/>
              <a:pathLst>
                <a:path w="863600" h="1080905">
                  <a:moveTo>
                    <a:pt x="384109" y="57866"/>
                  </a:moveTo>
                  <a:cubicBezTo>
                    <a:pt x="576943" y="26273"/>
                    <a:pt x="756926" y="188231"/>
                    <a:pt x="800161" y="432252"/>
                  </a:cubicBezTo>
                  <a:lnTo>
                    <a:pt x="853302" y="432251"/>
                  </a:lnTo>
                  <a:lnTo>
                    <a:pt x="755650" y="540452"/>
                  </a:lnTo>
                  <a:lnTo>
                    <a:pt x="637402" y="432251"/>
                  </a:lnTo>
                  <a:lnTo>
                    <a:pt x="690414" y="432251"/>
                  </a:lnTo>
                  <a:cubicBezTo>
                    <a:pt x="652324" y="253148"/>
                    <a:pt x="526737" y="139848"/>
                    <a:pt x="394746" y="165509"/>
                  </a:cubicBezTo>
                  <a:lnTo>
                    <a:pt x="384109" y="57866"/>
                  </a:lnTo>
                  <a:close/>
                </a:path>
              </a:pathLst>
            </a:custGeom>
            <a:gradFill rotWithShape="0">
              <a:gsLst>
                <a:gs pos="0">
                  <a:srgbClr val="3c7bc7"/>
                </a:gs>
                <a:gs pos="100000">
                  <a:srgbClr val="2c5d98"/>
                </a:gs>
              </a:gsLst>
              <a:lin ang="15732000"/>
            </a:gradFill>
            <a:ln w="9360">
              <a:solidFill>
                <a:srgbClr val="4a7ebb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1"/>
            <p:cNvSpPr/>
            <p:nvPr/>
          </p:nvSpPr>
          <p:spPr>
            <a:xfrm>
              <a:off x="7427880" y="3335400"/>
              <a:ext cx="122328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de-DE" sz="1100" spc="-1" strike="noStrike">
                  <a:solidFill>
                    <a:srgbClr val="00338f"/>
                  </a:solidFill>
                  <a:latin typeface="Arial"/>
                  <a:ea typeface="MS PGothic"/>
                </a:rPr>
                <a:t>User metadata information</a:t>
              </a:r>
              <a:endParaRPr b="0" lang="de-DE" sz="1100" spc="-1" strike="noStrike">
                <a:latin typeface="Arial"/>
              </a:endParaRPr>
            </a:p>
          </p:txBody>
        </p:sp>
        <p:pic>
          <p:nvPicPr>
            <p:cNvPr id="226" name="Immagine 13" descr=""/>
            <p:cNvPicPr/>
            <p:nvPr/>
          </p:nvPicPr>
          <p:blipFill>
            <a:blip r:embed="rId9"/>
            <a:srcRect l="0" t="2211" r="0" b="0"/>
            <a:stretch/>
          </p:blipFill>
          <p:spPr>
            <a:xfrm>
              <a:off x="5865840" y="5251680"/>
              <a:ext cx="3180600" cy="891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7" name="CustomShape 12"/>
            <p:cNvSpPr/>
            <p:nvPr/>
          </p:nvSpPr>
          <p:spPr>
            <a:xfrm flipH="1" rot="4902000">
              <a:off x="5301720" y="4668840"/>
              <a:ext cx="862920" cy="1077120"/>
            </a:xfrm>
            <a:custGeom>
              <a:avLst/>
              <a:gdLst/>
              <a:ahLst/>
              <a:rect l="l" t="t" r="r" b="b"/>
              <a:pathLst>
                <a:path w="863455" h="1079500">
                  <a:moveTo>
                    <a:pt x="384103" y="57842"/>
                  </a:moveTo>
                  <a:cubicBezTo>
                    <a:pt x="576848" y="26343"/>
                    <a:pt x="756739" y="187996"/>
                    <a:pt x="800004" y="431577"/>
                  </a:cubicBezTo>
                  <a:lnTo>
                    <a:pt x="853131" y="431577"/>
                  </a:lnTo>
                  <a:lnTo>
                    <a:pt x="755523" y="539750"/>
                  </a:lnTo>
                  <a:lnTo>
                    <a:pt x="637267" y="431577"/>
                  </a:lnTo>
                  <a:lnTo>
                    <a:pt x="690263" y="431577"/>
                  </a:lnTo>
                  <a:cubicBezTo>
                    <a:pt x="652141" y="252911"/>
                    <a:pt x="526643" y="139904"/>
                    <a:pt x="394738" y="165466"/>
                  </a:cubicBezTo>
                  <a:lnTo>
                    <a:pt x="384103" y="57842"/>
                  </a:lnTo>
                  <a:close/>
                </a:path>
              </a:pathLst>
            </a:custGeom>
            <a:gradFill rotWithShape="0">
              <a:gsLst>
                <a:gs pos="0">
                  <a:srgbClr val="3c7bc7"/>
                </a:gs>
                <a:gs pos="100000">
                  <a:srgbClr val="2c5d98"/>
                </a:gs>
              </a:gsLst>
              <a:lin ang="498000"/>
            </a:gradFill>
            <a:ln w="9360">
              <a:solidFill>
                <a:srgbClr val="4a7ebb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13"/>
            <p:cNvSpPr/>
            <p:nvPr/>
          </p:nvSpPr>
          <p:spPr>
            <a:xfrm>
              <a:off x="6419880" y="4991400"/>
              <a:ext cx="172656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i="1" lang="de-DE" sz="1100" spc="-1" strike="noStrike">
                  <a:solidFill>
                    <a:srgbClr val="00338f"/>
                  </a:solidFill>
                  <a:latin typeface="Arial"/>
                  <a:ea typeface="MS PGothic"/>
                </a:rPr>
                <a:t>Metadata provenance</a:t>
              </a:r>
              <a:endParaRPr b="0" lang="de-DE" sz="1100" spc="-1" strike="noStrike">
                <a:latin typeface="Arial"/>
              </a:endParaRPr>
            </a:p>
          </p:txBody>
        </p:sp>
        <p:sp>
          <p:nvSpPr>
            <p:cNvPr id="229" name="CustomShape 14"/>
            <p:cNvSpPr/>
            <p:nvPr/>
          </p:nvSpPr>
          <p:spPr>
            <a:xfrm>
              <a:off x="4475160" y="5518440"/>
              <a:ext cx="1223280" cy="759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de-DE" sz="1100" spc="-1" strike="noStrike">
                  <a:solidFill>
                    <a:srgbClr val="00338f"/>
                  </a:solidFill>
                  <a:latin typeface="Arial"/>
                  <a:ea typeface="MS PGothic"/>
                </a:rPr>
                <a:t>System metadata of the datacube (size, distribution, etc.)</a:t>
              </a:r>
              <a:endParaRPr b="0" lang="de-DE" sz="1100" spc="-1" strike="noStrike">
                <a:latin typeface="Arial"/>
              </a:endParaRPr>
            </a:p>
          </p:txBody>
        </p:sp>
        <p:sp>
          <p:nvSpPr>
            <p:cNvPr id="230" name="CustomShape 15"/>
            <p:cNvSpPr/>
            <p:nvPr/>
          </p:nvSpPr>
          <p:spPr>
            <a:xfrm flipH="1" flipV="1" rot="4069200">
              <a:off x="4345560" y="5053680"/>
              <a:ext cx="864360" cy="1078560"/>
            </a:xfrm>
            <a:custGeom>
              <a:avLst/>
              <a:gdLst/>
              <a:ahLst/>
              <a:rect l="l" t="t" r="r" b="b"/>
              <a:pathLst>
                <a:path w="865043" h="1079500">
                  <a:moveTo>
                    <a:pt x="384905" y="57925"/>
                  </a:moveTo>
                  <a:cubicBezTo>
                    <a:pt x="577911" y="26512"/>
                    <a:pt x="758034" y="188012"/>
                    <a:pt x="801438" y="431394"/>
                  </a:cubicBezTo>
                  <a:lnTo>
                    <a:pt x="854654" y="431393"/>
                  </a:lnTo>
                  <a:lnTo>
                    <a:pt x="756913" y="539750"/>
                  </a:lnTo>
                  <a:lnTo>
                    <a:pt x="638394" y="431393"/>
                  </a:lnTo>
                  <a:lnTo>
                    <a:pt x="691475" y="431393"/>
                  </a:lnTo>
                  <a:cubicBezTo>
                    <a:pt x="653220" y="253059"/>
                    <a:pt x="527602" y="140287"/>
                    <a:pt x="395560" y="165741"/>
                  </a:cubicBezTo>
                  <a:lnTo>
                    <a:pt x="384905" y="57925"/>
                  </a:lnTo>
                  <a:close/>
                </a:path>
              </a:pathLst>
            </a:custGeom>
            <a:gradFill rotWithShape="0">
              <a:gsLst>
                <a:gs pos="0">
                  <a:srgbClr val="3c7bc7"/>
                </a:gs>
                <a:gs pos="100000">
                  <a:srgbClr val="2c5d98"/>
                </a:gs>
              </a:gsLst>
              <a:lin ang="9474000"/>
            </a:gradFill>
            <a:ln w="9360">
              <a:solidFill>
                <a:srgbClr val="4a7ebb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1" name="Immagine 64511" descr=""/>
            <p:cNvPicPr/>
            <p:nvPr/>
          </p:nvPicPr>
          <p:blipFill>
            <a:blip r:embed="rId10"/>
            <a:stretch/>
          </p:blipFill>
          <p:spPr>
            <a:xfrm>
              <a:off x="6778440" y="3767040"/>
              <a:ext cx="1353240" cy="1051920"/>
            </a:xfrm>
            <a:prstGeom prst="rect">
              <a:avLst/>
            </a:prstGeom>
            <a:ln w="9360">
              <a:solidFill>
                <a:srgbClr val="4f81bd"/>
              </a:solidFill>
              <a:miter/>
            </a:ln>
          </p:spPr>
        </p:pic>
        <p:pic>
          <p:nvPicPr>
            <p:cNvPr id="232" name="Immagine 64512" descr=""/>
            <p:cNvPicPr/>
            <p:nvPr/>
          </p:nvPicPr>
          <p:blipFill>
            <a:blip r:embed="rId11"/>
            <a:stretch/>
          </p:blipFill>
          <p:spPr>
            <a:xfrm>
              <a:off x="7788240" y="4270680"/>
              <a:ext cx="1069200" cy="628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3" name="CustomShape 16"/>
          <p:cNvSpPr/>
          <p:nvPr/>
        </p:nvSpPr>
        <p:spPr>
          <a:xfrm>
            <a:off x="106200" y="3440160"/>
            <a:ext cx="3867840" cy="30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Oph_Term</a:t>
            </a:r>
            <a:r>
              <a:rPr b="0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: a terlminal-like commands interpreter serving as a client for the Ophidia framework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Ophidia framework</a:t>
            </a:r>
            <a:r>
              <a:rPr b="0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: declarative, parallel server-side processing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Through the </a:t>
            </a:r>
            <a:r>
              <a:rPr b="1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oph_term</a:t>
            </a:r>
            <a:r>
              <a:rPr b="0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 the user run (“send”) commands (“operators”) to the Ophidia framework to manipulate datasets (“datacubes”)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de-DE" sz="1600" spc="-1" strike="noStrike">
                <a:solidFill>
                  <a:srgbClr val="1a60a6"/>
                </a:solidFill>
                <a:latin typeface="Myriad Pro"/>
                <a:ea typeface="MS PGothic"/>
              </a:rPr>
              <a:t>  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553080" y="6381360"/>
            <a:ext cx="2338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795191C9-9AA6-4EDC-A63C-FBEFDEC5D950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216000" y="1332000"/>
            <a:ext cx="8855640" cy="48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i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Ophidia provides a </a:t>
            </a:r>
            <a:r>
              <a:rPr b="1" i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wide set of array-based primitives</a:t>
            </a:r>
            <a:r>
              <a:rPr b="0" i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 to perform data summarization, sub-setting, predicates evaluation, statistical analysis, compression, etc.</a:t>
            </a:r>
            <a:endParaRPr b="0" lang="de-DE" sz="26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i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Primitives come as plugins and are applied on a single datacube chunk (fragment)</a:t>
            </a:r>
            <a:endParaRPr b="0" lang="de-DE" sz="26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i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They are provided both for </a:t>
            </a:r>
            <a:r>
              <a:rPr b="1" i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byte</a:t>
            </a:r>
            <a:r>
              <a:rPr b="0" i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-oriented and </a:t>
            </a:r>
            <a:r>
              <a:rPr b="1" i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bit</a:t>
            </a:r>
            <a:r>
              <a:rPr b="0" i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-oriented arrays</a:t>
            </a:r>
            <a:endParaRPr b="0" lang="de-DE" sz="26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4"/>
              </a:buBlip>
            </a:pPr>
            <a:r>
              <a:rPr b="1" i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Primitives can be nested</a:t>
            </a:r>
            <a:r>
              <a:rPr b="0" i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 to get more complex functionalities</a:t>
            </a:r>
            <a:endParaRPr b="0" lang="de-DE" sz="26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5"/>
              </a:buBlip>
            </a:pPr>
            <a:r>
              <a:rPr b="0" i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Compression can be a primitive too</a:t>
            </a:r>
            <a:endParaRPr b="0" lang="de-DE" sz="26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6"/>
              </a:buBlip>
            </a:pPr>
            <a:r>
              <a:rPr b="0" i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New primitives can be easily integrated as additional plugins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51640" y="6381360"/>
            <a:ext cx="2133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1DB100F-5473-438B-86B1-229C2AB29C67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2910960" y="258840"/>
            <a:ext cx="5756040" cy="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Array based primitives (about 100) 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553080" y="6381360"/>
            <a:ext cx="2338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8AA5CF5-9D00-4074-A2EC-E74B460E09A6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51640" y="6381360"/>
            <a:ext cx="2133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E779301-B8AD-492B-8F86-2A3BCD73F57A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2910960" y="258840"/>
            <a:ext cx="5756040" cy="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Ophidia operators 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288000" y="1080000"/>
            <a:ext cx="8495640" cy="511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553080" y="6381360"/>
            <a:ext cx="2338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321C51CC-8FE6-45CC-8B7E-6D60100A8082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51640" y="1268640"/>
            <a:ext cx="864036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7040" indent="-25632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</a:rPr>
              <a:t>Provides a user-friendly scientific data analysis environment deployed at CMCC and DKRZ based on ECAS  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51640" y="6381360"/>
            <a:ext cx="2133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52A5B7E-863B-41E5-BB0E-C1F69B7E6760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2910960" y="258840"/>
            <a:ext cx="5756040" cy="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ECASLab 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2108520" y="3076200"/>
            <a:ext cx="6747120" cy="289944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3"/>
          <a:stretch/>
        </p:blipFill>
        <p:spPr>
          <a:xfrm>
            <a:off x="380520" y="2232000"/>
            <a:ext cx="4371120" cy="316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2019-03-25T09:48:33Z</dcterms:created>
  <dc:creator>Sofiane Bendoukha</dc:creator>
  <dc:description/>
  <dc:language>de-DE</dc:language>
  <cp:lastModifiedBy>Sofiane Bendoukha</cp:lastModifiedBy>
  <dcterms:modified xsi:type="dcterms:W3CDTF">2019-03-28T14:46:42Z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