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8.png" ContentType="image/png"/>
  <Override PartName="/ppt/media/image47.png" ContentType="image/png"/>
  <Override PartName="/ppt/media/image44.png" ContentType="image/png"/>
  <Override PartName="/ppt/media/image43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37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8.jpeg" ContentType="image/jpeg"/>
  <Override PartName="/ppt/media/image36.png" ContentType="image/png"/>
  <Override PartName="/ppt/media/image10.jpeg" ContentType="image/jpeg"/>
  <Override PartName="/ppt/media/image9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42.jpeg" ContentType="image/jpeg"/>
  <Override PartName="/ppt/media/image5.png" ContentType="image/png"/>
  <Override PartName="/ppt/media/image22.tif" ContentType="image/tiff"/>
  <Override PartName="/ppt/media/image1.jpeg" ContentType="image/jpeg"/>
  <Override PartName="/ppt/media/image23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726560" y="4833000"/>
            <a:ext cx="1415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1c3046"/>
                </a:solidFill>
                <a:latin typeface="Calibri"/>
                <a:ea typeface="Source Sans Pro"/>
              </a:rPr>
              <a:t>eosc-hub.eu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" name="Immagine 7" descr=""/>
          <p:cNvPicPr/>
          <p:nvPr/>
        </p:nvPicPr>
        <p:blipFill>
          <a:blip r:embed="rId3"/>
          <a:stretch/>
        </p:blipFill>
        <p:spPr>
          <a:xfrm>
            <a:off x="1291320" y="4705920"/>
            <a:ext cx="587880" cy="577080"/>
          </a:xfrm>
          <a:prstGeom prst="rect">
            <a:avLst/>
          </a:prstGeom>
          <a:ln>
            <a:noFill/>
          </a:ln>
        </p:spPr>
      </p:pic>
      <p:pic>
        <p:nvPicPr>
          <p:cNvPr id="2" name="Immagine 8" descr=""/>
          <p:cNvPicPr/>
          <p:nvPr/>
        </p:nvPicPr>
        <p:blipFill>
          <a:blip r:embed="rId4"/>
          <a:stretch/>
        </p:blipFill>
        <p:spPr>
          <a:xfrm>
            <a:off x="1259640" y="5097600"/>
            <a:ext cx="642960" cy="6314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1712160" y="5228640"/>
            <a:ext cx="16232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1c3046"/>
                </a:solidFill>
                <a:latin typeface="Calibri"/>
                <a:ea typeface="Source Sans Pro"/>
              </a:rPr>
              <a:t>@EOSC_eu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55640" y="6381360"/>
            <a:ext cx="82792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830" spc="-1" strike="noStrike">
                <a:solidFill>
                  <a:srgbClr val="515151"/>
                </a:solidFill>
                <a:latin typeface="Calibri"/>
                <a:ea typeface="DejaVu Sans"/>
              </a:rPr>
              <a:t>EOSC-hub receives funding from the European Union’s Horizon 2020 research and innovation programme under grant agreement No. 777536.</a:t>
            </a:r>
            <a:endParaRPr b="0" lang="de-DE" sz="830" spc="-1" strike="noStrike">
              <a:latin typeface="Arial"/>
            </a:endParaRPr>
          </a:p>
        </p:txBody>
      </p:sp>
      <p:pic>
        <p:nvPicPr>
          <p:cNvPr id="5" name="Immagine 12" descr=""/>
          <p:cNvPicPr/>
          <p:nvPr/>
        </p:nvPicPr>
        <p:blipFill>
          <a:blip r:embed="rId5"/>
          <a:stretch/>
        </p:blipFill>
        <p:spPr>
          <a:xfrm>
            <a:off x="179640" y="6381360"/>
            <a:ext cx="420480" cy="280080"/>
          </a:xfrm>
          <a:prstGeom prst="rect">
            <a:avLst/>
          </a:prstGeom>
          <a:ln>
            <a:noFill/>
          </a:ln>
        </p:spPr>
      </p:pic>
      <p:sp>
        <p:nvSpPr>
          <p:cNvPr id="6" name="Line 4"/>
          <p:cNvSpPr/>
          <p:nvPr/>
        </p:nvSpPr>
        <p:spPr>
          <a:xfrm>
            <a:off x="1403640" y="4653000"/>
            <a:ext cx="1872000" cy="360"/>
          </a:xfrm>
          <a:prstGeom prst="line">
            <a:avLst/>
          </a:prstGeom>
          <a:ln w="25560">
            <a:solidFill>
              <a:srgbClr val="1c30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Immagine 4" descr=""/>
          <p:cNvPicPr/>
          <p:nvPr/>
        </p:nvPicPr>
        <p:blipFill>
          <a:blip r:embed="rId6"/>
          <a:stretch/>
        </p:blipFill>
        <p:spPr>
          <a:xfrm>
            <a:off x="1281960" y="1247400"/>
            <a:ext cx="4914360" cy="122220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 flipH="1" flipV="1">
            <a:off x="251280" y="6375960"/>
            <a:ext cx="8641080" cy="5040"/>
          </a:xfrm>
          <a:prstGeom prst="line">
            <a:avLst/>
          </a:prstGeom>
          <a:ln w="1260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8449920" y="6381360"/>
            <a:ext cx="440640" cy="291240"/>
          </a:xfrm>
          <a:prstGeom prst="rect">
            <a:avLst/>
          </a:prstGeom>
          <a:solidFill>
            <a:srgbClr val="1d2f45">
              <a:alpha val="26000"/>
            </a:srgbClr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5035680" y="0"/>
            <a:ext cx="1301760" cy="5472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7878600" y="-2520"/>
            <a:ext cx="1141200" cy="4392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6381360" y="0"/>
            <a:ext cx="1599480" cy="4968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>
            <a:off x="0" y="0"/>
            <a:ext cx="641880" cy="4968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2" name="Immagine 1" descr=""/>
          <p:cNvPicPr/>
          <p:nvPr/>
        </p:nvPicPr>
        <p:blipFill>
          <a:blip r:embed="rId3"/>
          <a:stretch/>
        </p:blipFill>
        <p:spPr>
          <a:xfrm>
            <a:off x="0" y="6813720"/>
            <a:ext cx="9142200" cy="4248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 flipH="1" flipV="1">
            <a:off x="251280" y="6375960"/>
            <a:ext cx="8641080" cy="5040"/>
          </a:xfrm>
          <a:prstGeom prst="line">
            <a:avLst/>
          </a:prstGeom>
          <a:ln w="1260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8449920" y="6381360"/>
            <a:ext cx="440640" cy="291240"/>
          </a:xfrm>
          <a:prstGeom prst="rect">
            <a:avLst/>
          </a:prstGeom>
          <a:solidFill>
            <a:srgbClr val="1d2f45">
              <a:alpha val="26000"/>
            </a:srgbClr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5035680" y="0"/>
            <a:ext cx="1301760" cy="5472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7878600" y="-2520"/>
            <a:ext cx="1141200" cy="4392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6381360" y="0"/>
            <a:ext cx="1599480" cy="4968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0" y="0"/>
            <a:ext cx="641880" cy="4968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7" name="Immagine 1" descr=""/>
          <p:cNvPicPr/>
          <p:nvPr/>
        </p:nvPicPr>
        <p:blipFill>
          <a:blip r:embed="rId3"/>
          <a:stretch/>
        </p:blipFill>
        <p:spPr>
          <a:xfrm>
            <a:off x="0" y="6813720"/>
            <a:ext cx="9142200" cy="42480"/>
          </a:xfrm>
          <a:prstGeom prst="rect">
            <a:avLst/>
          </a:prstGeom>
          <a:ln>
            <a:noFill/>
          </a:ln>
        </p:spPr>
      </p:pic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2703600" y="5184000"/>
            <a:ext cx="3735000" cy="631440"/>
            <a:chOff x="2703600" y="5184000"/>
            <a:chExt cx="3735000" cy="631440"/>
          </a:xfrm>
        </p:grpSpPr>
        <p:sp>
          <p:nvSpPr>
            <p:cNvPr id="137" name="CustomShape 2"/>
            <p:cNvSpPr/>
            <p:nvPr/>
          </p:nvSpPr>
          <p:spPr>
            <a:xfrm>
              <a:off x="3056040" y="5300640"/>
              <a:ext cx="1510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eosc-hub.eu</a:t>
              </a:r>
              <a:endParaRPr b="0" lang="de-DE" sz="2000" spc="-1" strike="noStrike">
                <a:latin typeface="Arial"/>
              </a:endParaRPr>
            </a:p>
          </p:txBody>
        </p:sp>
        <p:pic>
          <p:nvPicPr>
            <p:cNvPr id="138" name="Immagine 6" descr=""/>
            <p:cNvPicPr/>
            <p:nvPr/>
          </p:nvPicPr>
          <p:blipFill>
            <a:blip r:embed="rId3"/>
            <a:stretch/>
          </p:blipFill>
          <p:spPr>
            <a:xfrm>
              <a:off x="2703600" y="5211000"/>
              <a:ext cx="587880" cy="57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9" name="Immagine 7" descr=""/>
            <p:cNvPicPr/>
            <p:nvPr/>
          </p:nvPicPr>
          <p:blipFill>
            <a:blip r:embed="rId4"/>
            <a:stretch/>
          </p:blipFill>
          <p:spPr>
            <a:xfrm>
              <a:off x="4496040" y="5184000"/>
              <a:ext cx="642960" cy="631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0" name="CustomShape 3"/>
            <p:cNvSpPr/>
            <p:nvPr/>
          </p:nvSpPr>
          <p:spPr>
            <a:xfrm>
              <a:off x="4928400" y="5300640"/>
              <a:ext cx="1510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@EOSC_eu</a:t>
              </a:r>
              <a:endParaRPr b="0" lang="de-DE" sz="2000" spc="-1" strike="noStrike">
                <a:latin typeface="Arial"/>
              </a:endParaRPr>
            </a:p>
          </p:txBody>
        </p:sp>
      </p:grpSp>
      <p:pic>
        <p:nvPicPr>
          <p:cNvPr id="141" name="Immagine 1" descr=""/>
          <p:cNvPicPr/>
          <p:nvPr/>
        </p:nvPicPr>
        <p:blipFill>
          <a:blip r:embed="rId5"/>
          <a:stretch/>
        </p:blipFill>
        <p:spPr>
          <a:xfrm>
            <a:off x="3679560" y="2727360"/>
            <a:ext cx="1783080" cy="222948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899640" y="1326960"/>
            <a:ext cx="30945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Thank you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for your attention!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899640" y="2541960"/>
            <a:ext cx="291456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350" spc="-1" strike="noStrike">
                <a:solidFill>
                  <a:srgbClr val="515151"/>
                </a:solidFill>
                <a:latin typeface="Calibri"/>
                <a:ea typeface="Source Sans Pro"/>
              </a:rPr>
              <a:t>Questions?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144" name="Line 6"/>
          <p:cNvSpPr/>
          <p:nvPr/>
        </p:nvSpPr>
        <p:spPr>
          <a:xfrm>
            <a:off x="971280" y="2350440"/>
            <a:ext cx="1584360" cy="360"/>
          </a:xfrm>
          <a:prstGeom prst="line">
            <a:avLst/>
          </a:prstGeom>
          <a:ln w="2556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5" name="Group 7"/>
          <p:cNvGrpSpPr/>
          <p:nvPr/>
        </p:nvGrpSpPr>
        <p:grpSpPr>
          <a:xfrm>
            <a:off x="719280" y="6271560"/>
            <a:ext cx="7703640" cy="292680"/>
            <a:chOff x="719280" y="6271560"/>
            <a:chExt cx="7703640" cy="292680"/>
          </a:xfrm>
        </p:grpSpPr>
        <p:pic>
          <p:nvPicPr>
            <p:cNvPr id="146" name="Picture 2" descr=""/>
            <p:cNvPicPr/>
            <p:nvPr/>
          </p:nvPicPr>
          <p:blipFill>
            <a:blip r:embed="rId6"/>
            <a:stretch/>
          </p:blipFill>
          <p:spPr>
            <a:xfrm>
              <a:off x="719280" y="6271560"/>
              <a:ext cx="840960" cy="292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7" name="Picture 3" descr=""/>
            <p:cNvPicPr/>
            <p:nvPr/>
          </p:nvPicPr>
          <p:blipFill>
            <a:blip r:embed="rId7"/>
            <a:stretch/>
          </p:blipFill>
          <p:spPr>
            <a:xfrm>
              <a:off x="1632600" y="6349320"/>
              <a:ext cx="6790320" cy="214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hyperlink" Target="https://github.com/ECAS-Lab/ecas-training" TargetMode="External"/><Relationship Id="rId3" Type="http://schemas.openxmlformats.org/officeDocument/2006/relationships/image" Target="../media/image46.png"/><Relationship Id="rId4" Type="http://schemas.openxmlformats.org/officeDocument/2006/relationships/hyperlink" Target="https://ecaslab.dkrz.de/" TargetMode="External"/><Relationship Id="rId5" Type="http://schemas.openxmlformats.org/officeDocument/2006/relationships/hyperlink" Target="https://ecaslab.cmcc.it/" TargetMode="External"/><Relationship Id="rId6" Type="http://schemas.openxmlformats.org/officeDocument/2006/relationships/image" Target="../media/image47.png"/><Relationship Id="rId7" Type="http://schemas.openxmlformats.org/officeDocument/2006/relationships/hyperlink" Target="http://ophidia.cmcc.it/documentation/users/index.html" TargetMode="External"/><Relationship Id="rId8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hyperlink" Target="https://github.com/ECAS-Lab/ecas-notebooks/blob/master/ECASLab_OneData.ipynb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github.com/ECAS-Lab/ecas-training" TargetMode="External"/><Relationship Id="rId3" Type="http://schemas.openxmlformats.org/officeDocument/2006/relationships/image" Target="../media/image17.png"/><Relationship Id="rId4" Type="http://schemas.openxmlformats.org/officeDocument/2006/relationships/hyperlink" Target="https://ecaslab.dkrz.de/" TargetMode="External"/><Relationship Id="rId5" Type="http://schemas.openxmlformats.org/officeDocument/2006/relationships/hyperlink" Target="https://ecaslab.cmcc.it/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://ophidia.cmcc.it/documentation/users/index.html" TargetMode="External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tif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jpe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jpeg"/><Relationship Id="rId11" Type="http://schemas.openxmlformats.org/officeDocument/2006/relationships/image" Target="../media/image43.png"/><Relationship Id="rId1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mailto:bendoukha@dkrz.de" TargetMode="External"/><Relationship Id="rId2" Type="http://schemas.openxmlformats.org/officeDocument/2006/relationships/hyperlink" Target="mailto:donatello.elia@cmcc.it" TargetMode="External"/><Relationship Id="rId3" Type="http://schemas.openxmlformats.org/officeDocument/2006/relationships/hyperlink" Target="mailto:fabrizio.antonio@cmcc.it" TargetMode="External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64000" y="2664360"/>
            <a:ext cx="849456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c3046"/>
                </a:solidFill>
                <a:latin typeface="Calibri"/>
                <a:ea typeface="Source Sans Pro"/>
              </a:rPr>
              <a:t>Data Analysis made easy with the ENES Climate Analytics Service (ECAS)    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64000" y="3600000"/>
            <a:ext cx="817092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Sofiane Bendoukha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</a:t>
            </a: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Donatello Elia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</a:t>
            </a: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Fabrizio Antonio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 Sandro Fiore, Tobias Weigel, Alessandro D‘Anca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                                                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April 10, 2019 @ EGU 19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   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SC1.22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368000" y="5544000"/>
            <a:ext cx="577692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1c3046"/>
                </a:solidFill>
                <a:latin typeface="Calibri"/>
                <a:ea typeface="DejaVu Sans"/>
              </a:rPr>
              <a:t>Dissemination level</a:t>
            </a:r>
            <a:r>
              <a:rPr b="0" lang="de-DE" sz="1600" spc="-1" strike="noStrike">
                <a:solidFill>
                  <a:srgbClr val="1c3046"/>
                </a:solidFill>
                <a:latin typeface="Calibri"/>
                <a:ea typeface="DejaVu Sans"/>
              </a:rPr>
              <a:t>: Public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D7E845F-BD77-40AE-99E2-6ED96B6AB567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4000" y="1268640"/>
            <a:ext cx="874692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Training materials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2"/>
              </a:rPr>
              <a:t>https://github.com/ECAS-Lab/ecas-training</a:t>
            </a:r>
            <a:endParaRPr b="0" lang="de-DE" sz="2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/ JupyterHUb 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DKRZ 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4"/>
              </a:rPr>
              <a:t>https://ecaslab.dkrz.de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CMCC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5"/>
              </a:rPr>
              <a:t>https://ecaslab.cmcc.it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6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framework documentation 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7"/>
              </a:rPr>
              <a:t>http://ophidia.cmcc.it/documentation/users/index.html</a:t>
            </a:r>
            <a:endParaRPr b="0" lang="de-DE" sz="2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03A6F1F-F904-4036-A890-D86A972ACC6E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Useful links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72AA190-1588-4361-9DD3-5A343EFBEAAC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16000" y="1512000"/>
            <a:ext cx="885456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Share your results with your team or with researchers from a broader community</a:t>
            </a:r>
            <a:endParaRPr b="0" lang="de-DE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Post-processing Datasets</a:t>
            </a:r>
            <a:endParaRPr b="0" lang="de-DE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Notebooks</a:t>
            </a:r>
            <a:endParaRPr b="0" lang="de-DE" sz="1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Cloud-based storage services integrated within ECAS</a:t>
            </a:r>
            <a:endParaRPr b="0" lang="de-DE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B2DROP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 online storage for external colloborators as well as for collaborators who uses B2DROP too. Keep data synchronized and up-to-date. </a:t>
            </a:r>
            <a:endParaRPr b="0" lang="de-DE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B2SHARE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 store and publish research data from diverse contexts. Data assigned a </a:t>
            </a: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Persistent Identifier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 for better findability.</a:t>
            </a:r>
            <a:endParaRPr b="0" lang="de-DE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DataHub (OneData)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a global data access solution for eScience.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68A937E-BC65-4EF7-8E3C-CA3D7FF83475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      </a:t>
            </a: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Data sharing with ECAS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3"/>
          <a:stretch/>
        </p:blipFill>
        <p:spPr>
          <a:xfrm rot="21569400">
            <a:off x="2018520" y="5474520"/>
            <a:ext cx="761040" cy="78444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4"/>
          <a:stretch/>
        </p:blipFill>
        <p:spPr>
          <a:xfrm>
            <a:off x="3060000" y="5472000"/>
            <a:ext cx="719280" cy="82728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5"/>
          <a:stretch/>
        </p:blipFill>
        <p:spPr>
          <a:xfrm>
            <a:off x="3996000" y="5658120"/>
            <a:ext cx="2854800" cy="49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52A577A-B524-4168-9A6E-EC4A2FDEAEF6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484540B-3457-44B9-AB50-36A144344471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      </a:t>
            </a: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B2DROP shared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 rot="21569400">
            <a:off x="6366240" y="182520"/>
            <a:ext cx="761040" cy="78444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14400" y="1818720"/>
            <a:ext cx="9142920" cy="280224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936000" y="3888000"/>
            <a:ext cx="7199280" cy="2375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B2DROP Web site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4334400" y="1296000"/>
            <a:ext cx="4448880" cy="2244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Jupyter extension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2376000" y="877320"/>
            <a:ext cx="4567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https://b2drop.eudat.eu/s/gDyJjMeJ2Xiapwi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77C1B44-89F9-428C-9498-6F18B210FB98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FDA0841-D400-40DC-8CB2-E9639E50C45F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      </a:t>
            </a: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OneData &amp;ECAS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780000" y="834120"/>
            <a:ext cx="2447280" cy="38916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288000" y="1531800"/>
            <a:ext cx="8567280" cy="3880080"/>
          </a:xfrm>
          <a:prstGeom prst="rect">
            <a:avLst/>
          </a:prstGeom>
          <a:ln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2160000" y="5755320"/>
            <a:ext cx="4365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 the notebook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here</a:t>
            </a:r>
            <a:r>
              <a:rPr b="0" lang="de-DE" sz="1800" spc="-1" strike="noStrike">
                <a:solidFill>
                  <a:srgbClr val="0000ff"/>
                </a:solidFill>
                <a:latin typeface="Arial"/>
                <a:ea typeface="DejaVu Sans"/>
              </a:rPr>
              <a:t> for more details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5C68BAD-81D0-4D0E-888D-8A9661DBFECD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4000" y="1268640"/>
            <a:ext cx="874692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Training materials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2"/>
              </a:rPr>
              <a:t>https://github.com/ECAS-Lab/ecas-training</a:t>
            </a:r>
            <a:endParaRPr b="0" lang="de-DE" sz="2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/ JupyterHub 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DKRZ 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4"/>
              </a:rPr>
              <a:t>https://ecaslab.dkrz.de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CMCC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5"/>
              </a:rPr>
              <a:t>https://ecaslab.cmcc.it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6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framework documentation 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7"/>
              </a:rPr>
              <a:t>http://ophidia.cmcc.it/documentation/users/index.html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FD23EE8-6515-4AAC-9A5F-CC272872CC52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03.01.-0001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Useful links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63A8226-B464-4A40-BF74-E682E7712647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51280" y="1538640"/>
            <a:ext cx="863928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24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is part of the </a:t>
            </a: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EOSC-HUB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service catalogue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ECAS enables scientific end-users to perform data analysis experiments</a:t>
            </a:r>
            <a:endParaRPr b="0" lang="de-DE" sz="1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Server-based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Computation @ 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CMCC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 or 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DKRZ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Avoid data transfer (download) </a:t>
            </a:r>
            <a:endParaRPr b="0" lang="de-DE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Improved reusability of data and workflows (FAIR approach)</a:t>
            </a:r>
            <a:endParaRPr b="0" lang="de-DE" sz="1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supports different Auth* providers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Local and external AAI providers supported (LDAP, B2ACCESS, EGI Check In)</a:t>
            </a:r>
            <a:endParaRPr b="0" lang="de-DE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Additional AAI providers can be integrated (e.g. INDIGO IAM)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41A9AC6-100B-41B0-BD84-C3A984C33938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910960" y="771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ENES Climate Analytics Service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4"/>
          <a:stretch/>
        </p:blipFill>
        <p:spPr>
          <a:xfrm>
            <a:off x="6737040" y="2908800"/>
            <a:ext cx="1546560" cy="502560"/>
          </a:xfrm>
          <a:prstGeom prst="rect">
            <a:avLst/>
          </a:prstGeom>
          <a:ln>
            <a:noFill/>
          </a:ln>
        </p:spPr>
      </p:pic>
      <p:pic>
        <p:nvPicPr>
          <p:cNvPr id="198" name="Immagine 2" descr=""/>
          <p:cNvPicPr/>
          <p:nvPr/>
        </p:nvPicPr>
        <p:blipFill>
          <a:blip r:embed="rId5"/>
          <a:stretch/>
        </p:blipFill>
        <p:spPr>
          <a:xfrm>
            <a:off x="6591600" y="3546000"/>
            <a:ext cx="1942560" cy="529200"/>
          </a:xfrm>
          <a:prstGeom prst="rect">
            <a:avLst/>
          </a:prstGeom>
          <a:ln>
            <a:noFill/>
          </a:ln>
        </p:spPr>
      </p:pic>
      <p:pic>
        <p:nvPicPr>
          <p:cNvPr id="199" name="Immagine 1" descr=""/>
          <p:cNvPicPr/>
          <p:nvPr/>
        </p:nvPicPr>
        <p:blipFill>
          <a:blip r:embed="rId6"/>
          <a:stretch/>
        </p:blipFill>
        <p:spPr>
          <a:xfrm>
            <a:off x="3047760" y="195480"/>
            <a:ext cx="3235320" cy="66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8FDB40C-BCD5-43BA-8E76-0EB978E401D3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51640" y="1268640"/>
            <a:ext cx="863928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provides data access via ESGF</a:t>
            </a:r>
            <a:endParaRPr b="0" lang="de-DE" sz="2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Coordinated Regional Climate Downscaling Experiment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100 Tbyte Cordex</a:t>
            </a:r>
            <a:endParaRPr b="0" lang="de-DE" sz="2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Coupled Model Intercomparison Project 5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1.2 Pbyte CMIP5 Data</a:t>
            </a:r>
            <a:endParaRPr b="0" lang="de-DE" sz="2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Coupled Model Intercomparison Project 6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250 Tbyte CMIP6 Data from the 1PByte published </a:t>
            </a:r>
            <a:endParaRPr b="0" lang="de-DE" sz="2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Other Data pools can be mounted on demand 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MPI Grand ensemble (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MPI - GE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) </a:t>
            </a:r>
            <a:endParaRPr b="0" lang="de-DE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data collection exposed in the Federated Data Archive (e.g. through 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OneData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)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79A2F4E-95E1-4956-88D4-F6577BBF9A49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Data overview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BAC049E-1D8F-401F-8209-FC5C28B89E3F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pic>
        <p:nvPicPr>
          <p:cNvPr id="205" name="Immagine 308" descr=""/>
          <p:cNvPicPr/>
          <p:nvPr/>
        </p:nvPicPr>
        <p:blipFill>
          <a:blip r:embed="rId1"/>
          <a:stretch/>
        </p:blipFill>
        <p:spPr>
          <a:xfrm>
            <a:off x="540000" y="864000"/>
            <a:ext cx="8134560" cy="547344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9CBA53B-82C2-40C8-A8E5-703DC4EDFD22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ECAS in a Nutshell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243CED0-7124-44D7-A1A5-8B79D4899737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16000" y="1332000"/>
            <a:ext cx="885456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The Ophidia framework addresses  big data challenges for eScience</a:t>
            </a:r>
            <a:endParaRPr b="0" lang="de-DE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support for declarative, parallel, server-side data analysis exploiting parallel computing techniques</a:t>
            </a:r>
            <a:endParaRPr b="0" lang="de-DE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end-to-end mechanisms to support complex experiments and large processing workflows on scientific multi-dimensional datacubes</a:t>
            </a:r>
            <a:endParaRPr b="0" lang="de-DE" sz="1800" spc="-1" strike="noStrike">
              <a:latin typeface="Arial"/>
            </a:endParaRPr>
          </a:p>
          <a:p>
            <a:pPr marL="257040" indent="-25524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supports both </a:t>
            </a:r>
            <a:r>
              <a:rPr b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batch</a:t>
            </a:r>
            <a:r>
              <a:rPr b="0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 &amp; </a:t>
            </a:r>
            <a:r>
              <a:rPr b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interactive</a:t>
            </a:r>
            <a:r>
              <a:rPr b="0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 data analytics</a:t>
            </a:r>
            <a:endParaRPr b="0" lang="de-DE" sz="2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More than 50 datacube-oriented </a:t>
            </a: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operators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 are available, including: 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ata reduction and subsetting, data intercomparison, metadata and provenance management,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Source Sans Pro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ime series analysis with array-based primitives</a:t>
            </a:r>
            <a:endParaRPr b="0" lang="de-DE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A wide set of (low-level) array-based primitives (over 100)  to perform, e.g. data summarization, algebraic expressions, predicates evaluation, statistical analysis</a:t>
            </a:r>
            <a:endParaRPr b="0" lang="de-DE" sz="1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Support for complex workflows and Python applications execution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7626A8F-8B7B-4947-AD5B-EFA64F629AE2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Ophidia framework overview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B7C9A23-32AA-4C25-9711-E74F2989B1FE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51640" y="1268640"/>
            <a:ext cx="863928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8A66B1C-8726-456D-B6C0-6B559D9F3A16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1d2f45"/>
                </a:solidFill>
                <a:latin typeface="Calibri"/>
                <a:ea typeface="Source Sans Pro"/>
              </a:rPr>
              <a:t>Server-side paradigm and datacube abstraction in Ophidia   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6" name="Immagine 13" descr=""/>
          <p:cNvPicPr/>
          <p:nvPr/>
        </p:nvPicPr>
        <p:blipFill>
          <a:blip r:embed="rId1"/>
          <a:srcRect l="0" t="0" r="0" b="63820"/>
          <a:stretch/>
        </p:blipFill>
        <p:spPr>
          <a:xfrm>
            <a:off x="-592200" y="1163520"/>
            <a:ext cx="5540040" cy="1869840"/>
          </a:xfrm>
          <a:prstGeom prst="rect">
            <a:avLst/>
          </a:prstGeom>
          <a:ln>
            <a:noFill/>
          </a:ln>
        </p:spPr>
      </p:pic>
      <p:pic>
        <p:nvPicPr>
          <p:cNvPr id="217" name="Shape 32" descr=""/>
          <p:cNvPicPr/>
          <p:nvPr/>
        </p:nvPicPr>
        <p:blipFill>
          <a:blip r:embed="rId2"/>
          <a:stretch/>
        </p:blipFill>
        <p:spPr>
          <a:xfrm>
            <a:off x="522000" y="1241280"/>
            <a:ext cx="1226880" cy="847440"/>
          </a:xfrm>
          <a:prstGeom prst="rect">
            <a:avLst/>
          </a:prstGeom>
          <a:ln>
            <a:noFill/>
          </a:ln>
        </p:spPr>
      </p:pic>
      <p:pic>
        <p:nvPicPr>
          <p:cNvPr id="218" name="Shape 32" descr=""/>
          <p:cNvPicPr/>
          <p:nvPr/>
        </p:nvPicPr>
        <p:blipFill>
          <a:blip r:embed="rId3"/>
          <a:stretch/>
        </p:blipFill>
        <p:spPr>
          <a:xfrm>
            <a:off x="245880" y="1665360"/>
            <a:ext cx="1226880" cy="847440"/>
          </a:xfrm>
          <a:prstGeom prst="rect">
            <a:avLst/>
          </a:prstGeom>
          <a:ln>
            <a:noFill/>
          </a:ln>
        </p:spPr>
      </p:pic>
      <p:sp>
        <p:nvSpPr>
          <p:cNvPr id="219" name="CustomShape 5"/>
          <p:cNvSpPr/>
          <p:nvPr/>
        </p:nvSpPr>
        <p:spPr>
          <a:xfrm>
            <a:off x="2028600" y="1928880"/>
            <a:ext cx="645840" cy="468000"/>
          </a:xfrm>
          <a:prstGeom prst="leftRightArrow">
            <a:avLst>
              <a:gd name="adj1" fmla="val 50000"/>
              <a:gd name="adj2" fmla="val 49998"/>
            </a:avLst>
          </a:prstGeom>
          <a:gradFill rotWithShape="0">
            <a:gsLst>
              <a:gs pos="0">
                <a:srgbClr val="3c7bc7"/>
              </a:gs>
              <a:gs pos="100000">
                <a:srgbClr val="2c5d98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20" name="Shape 32" descr=""/>
          <p:cNvPicPr/>
          <p:nvPr/>
        </p:nvPicPr>
        <p:blipFill>
          <a:blip r:embed="rId4"/>
          <a:stretch/>
        </p:blipFill>
        <p:spPr>
          <a:xfrm>
            <a:off x="644400" y="2187720"/>
            <a:ext cx="1228680" cy="846000"/>
          </a:xfrm>
          <a:prstGeom prst="rect">
            <a:avLst/>
          </a:prstGeom>
          <a:ln>
            <a:noFill/>
          </a:ln>
        </p:spPr>
      </p:pic>
      <p:pic>
        <p:nvPicPr>
          <p:cNvPr id="221" name="Immagine 1" descr=""/>
          <p:cNvPicPr/>
          <p:nvPr/>
        </p:nvPicPr>
        <p:blipFill>
          <a:blip r:embed="rId5"/>
          <a:stretch/>
        </p:blipFill>
        <p:spPr>
          <a:xfrm>
            <a:off x="5486400" y="1638360"/>
            <a:ext cx="1220400" cy="915840"/>
          </a:xfrm>
          <a:prstGeom prst="rect">
            <a:avLst/>
          </a:prstGeom>
          <a:ln>
            <a:noFill/>
          </a:ln>
        </p:spPr>
      </p:pic>
      <p:grpSp>
        <p:nvGrpSpPr>
          <p:cNvPr id="222" name="Group 6"/>
          <p:cNvGrpSpPr/>
          <p:nvPr/>
        </p:nvGrpSpPr>
        <p:grpSpPr>
          <a:xfrm>
            <a:off x="7502400" y="1552680"/>
            <a:ext cx="1596240" cy="1295280"/>
            <a:chOff x="7502400" y="1552680"/>
            <a:chExt cx="1596240" cy="1295280"/>
          </a:xfrm>
        </p:grpSpPr>
        <p:pic>
          <p:nvPicPr>
            <p:cNvPr id="223" name="Immagine 10" descr=""/>
            <p:cNvPicPr/>
            <p:nvPr/>
          </p:nvPicPr>
          <p:blipFill>
            <a:blip r:embed="rId6"/>
            <a:srcRect l="9455" t="10296" r="0" b="8725"/>
            <a:stretch/>
          </p:blipFill>
          <p:spPr>
            <a:xfrm>
              <a:off x="7502400" y="1552680"/>
              <a:ext cx="1404000" cy="1055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7"/>
            <p:cNvSpPr/>
            <p:nvPr/>
          </p:nvSpPr>
          <p:spPr>
            <a:xfrm rot="3289800">
              <a:off x="8646840" y="2311920"/>
              <a:ext cx="301680" cy="523440"/>
            </a:xfrm>
            <a:prstGeom prst="rtTriangle">
              <a:avLst/>
            </a:prstGeom>
            <a:solidFill>
              <a:srgbClr val="ffffff"/>
            </a:solidFill>
            <a:ln w="9360">
              <a:noFill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CustomShape 8"/>
          <p:cNvSpPr/>
          <p:nvPr/>
        </p:nvSpPr>
        <p:spPr>
          <a:xfrm>
            <a:off x="6813360" y="1893960"/>
            <a:ext cx="687240" cy="466560"/>
          </a:xfrm>
          <a:prstGeom prst="left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c7bc7"/>
              </a:gs>
              <a:gs pos="100000">
                <a:srgbClr val="2c5d98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26" name="Group 9"/>
          <p:cNvGrpSpPr/>
          <p:nvPr/>
        </p:nvGrpSpPr>
        <p:grpSpPr>
          <a:xfrm>
            <a:off x="4114080" y="3335400"/>
            <a:ext cx="4931280" cy="2941560"/>
            <a:chOff x="4114080" y="3335400"/>
            <a:chExt cx="4931280" cy="2941560"/>
          </a:xfrm>
        </p:grpSpPr>
        <p:pic>
          <p:nvPicPr>
            <p:cNvPr id="227" name="Immagine 30" descr=""/>
            <p:cNvPicPr/>
            <p:nvPr/>
          </p:nvPicPr>
          <p:blipFill>
            <a:blip r:embed="rId7"/>
            <a:stretch/>
          </p:blipFill>
          <p:spPr>
            <a:xfrm>
              <a:off x="4403520" y="4270680"/>
              <a:ext cx="1365120" cy="1325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8" name="Immagine 8" descr=""/>
            <p:cNvPicPr/>
            <p:nvPr/>
          </p:nvPicPr>
          <p:blipFill>
            <a:blip r:embed="rId8"/>
            <a:stretch/>
          </p:blipFill>
          <p:spPr>
            <a:xfrm>
              <a:off x="5843520" y="3335400"/>
              <a:ext cx="1582560" cy="1109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9" name="CustomShape 10"/>
            <p:cNvSpPr/>
            <p:nvPr/>
          </p:nvSpPr>
          <p:spPr>
            <a:xfrm flipV="1" rot="11274000">
              <a:off x="5122800" y="3818880"/>
              <a:ext cx="861840" cy="1080360"/>
            </a:xfrm>
            <a:custGeom>
              <a:avLst/>
              <a:gdLst/>
              <a:ahLst/>
              <a:rect l="l" t="t" r="r" b="b"/>
              <a:pathLst>
                <a:path w="863600" h="1080905">
                  <a:moveTo>
                    <a:pt x="384109" y="57866"/>
                  </a:moveTo>
                  <a:cubicBezTo>
                    <a:pt x="576943" y="26273"/>
                    <a:pt x="756926" y="188231"/>
                    <a:pt x="800161" y="432252"/>
                  </a:cubicBezTo>
                  <a:lnTo>
                    <a:pt x="853302" y="432251"/>
                  </a:lnTo>
                  <a:lnTo>
                    <a:pt x="755650" y="540452"/>
                  </a:lnTo>
                  <a:lnTo>
                    <a:pt x="637402" y="432251"/>
                  </a:lnTo>
                  <a:lnTo>
                    <a:pt x="690414" y="432251"/>
                  </a:lnTo>
                  <a:cubicBezTo>
                    <a:pt x="652324" y="253148"/>
                    <a:pt x="526737" y="139848"/>
                    <a:pt x="394746" y="165509"/>
                  </a:cubicBezTo>
                  <a:lnTo>
                    <a:pt x="384109" y="57866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5868000"/>
            </a:gradFill>
            <a:ln w="9360">
              <a:solidFill>
                <a:srgbClr val="4a7ebb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1"/>
            <p:cNvSpPr/>
            <p:nvPr/>
          </p:nvSpPr>
          <p:spPr>
            <a:xfrm>
              <a:off x="7427880" y="3335400"/>
              <a:ext cx="122220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User metadata information</a:t>
              </a:r>
              <a:endParaRPr b="0" lang="de-DE" sz="1100" spc="-1" strike="noStrike">
                <a:latin typeface="Arial"/>
              </a:endParaRPr>
            </a:p>
          </p:txBody>
        </p:sp>
        <p:pic>
          <p:nvPicPr>
            <p:cNvPr id="231" name="Immagine 13" descr=""/>
            <p:cNvPicPr/>
            <p:nvPr/>
          </p:nvPicPr>
          <p:blipFill>
            <a:blip r:embed="rId9"/>
            <a:srcRect l="0" t="2211" r="0" b="0"/>
            <a:stretch/>
          </p:blipFill>
          <p:spPr>
            <a:xfrm>
              <a:off x="5865840" y="5251680"/>
              <a:ext cx="3179520" cy="890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2" name="CustomShape 12"/>
            <p:cNvSpPr/>
            <p:nvPr/>
          </p:nvSpPr>
          <p:spPr>
            <a:xfrm flipH="1" rot="4902000">
              <a:off x="5300640" y="4669560"/>
              <a:ext cx="861840" cy="1075320"/>
            </a:xfrm>
            <a:custGeom>
              <a:avLst/>
              <a:gdLst/>
              <a:ahLst/>
              <a:rect l="l" t="t" r="r" b="b"/>
              <a:pathLst>
                <a:path w="863455" h="1079500">
                  <a:moveTo>
                    <a:pt x="384103" y="57842"/>
                  </a:moveTo>
                  <a:cubicBezTo>
                    <a:pt x="576848" y="26343"/>
                    <a:pt x="756739" y="187996"/>
                    <a:pt x="800004" y="431577"/>
                  </a:cubicBezTo>
                  <a:lnTo>
                    <a:pt x="853131" y="431577"/>
                  </a:lnTo>
                  <a:lnTo>
                    <a:pt x="755523" y="539750"/>
                  </a:lnTo>
                  <a:lnTo>
                    <a:pt x="637267" y="431577"/>
                  </a:lnTo>
                  <a:lnTo>
                    <a:pt x="690263" y="431577"/>
                  </a:lnTo>
                  <a:cubicBezTo>
                    <a:pt x="652141" y="252911"/>
                    <a:pt x="526643" y="139904"/>
                    <a:pt x="394738" y="165466"/>
                  </a:cubicBezTo>
                  <a:lnTo>
                    <a:pt x="384103" y="57842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10302000"/>
            </a:gradFill>
            <a:ln w="9360">
              <a:solidFill>
                <a:srgbClr val="4a7ebb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3"/>
            <p:cNvSpPr/>
            <p:nvPr/>
          </p:nvSpPr>
          <p:spPr>
            <a:xfrm>
              <a:off x="6419880" y="4991400"/>
              <a:ext cx="1725480" cy="25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Metadata provenance</a:t>
              </a:r>
              <a:endParaRPr b="0" lang="de-DE" sz="1100" spc="-1" strike="noStrike">
                <a:latin typeface="Arial"/>
              </a:endParaRPr>
            </a:p>
          </p:txBody>
        </p:sp>
        <p:sp>
          <p:nvSpPr>
            <p:cNvPr id="234" name="CustomShape 14"/>
            <p:cNvSpPr/>
            <p:nvPr/>
          </p:nvSpPr>
          <p:spPr>
            <a:xfrm>
              <a:off x="4475160" y="5518440"/>
              <a:ext cx="1222200" cy="75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System metadata of the datacube (size, distribution, etc.)</a:t>
              </a:r>
              <a:endParaRPr b="0" lang="de-DE" sz="1100" spc="-1" strike="noStrike">
                <a:latin typeface="Arial"/>
              </a:endParaRPr>
            </a:p>
          </p:txBody>
        </p:sp>
        <p:sp>
          <p:nvSpPr>
            <p:cNvPr id="235" name="CustomShape 15"/>
            <p:cNvSpPr/>
            <p:nvPr/>
          </p:nvSpPr>
          <p:spPr>
            <a:xfrm flipH="1" flipV="1" rot="4069200">
              <a:off x="4343400" y="5052240"/>
              <a:ext cx="863280" cy="1076760"/>
            </a:xfrm>
            <a:custGeom>
              <a:avLst/>
              <a:gdLst/>
              <a:ahLst/>
              <a:rect l="l" t="t" r="r" b="b"/>
              <a:pathLst>
                <a:path w="865043" h="1079500">
                  <a:moveTo>
                    <a:pt x="384905" y="57925"/>
                  </a:moveTo>
                  <a:cubicBezTo>
                    <a:pt x="577911" y="26512"/>
                    <a:pt x="758034" y="188012"/>
                    <a:pt x="801438" y="431394"/>
                  </a:cubicBezTo>
                  <a:lnTo>
                    <a:pt x="854654" y="431393"/>
                  </a:lnTo>
                  <a:lnTo>
                    <a:pt x="756913" y="539750"/>
                  </a:lnTo>
                  <a:lnTo>
                    <a:pt x="638394" y="431393"/>
                  </a:lnTo>
                  <a:lnTo>
                    <a:pt x="691475" y="431393"/>
                  </a:lnTo>
                  <a:cubicBezTo>
                    <a:pt x="653220" y="253059"/>
                    <a:pt x="527602" y="140287"/>
                    <a:pt x="395560" y="165741"/>
                  </a:cubicBezTo>
                  <a:lnTo>
                    <a:pt x="384905" y="57925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20274000"/>
            </a:gradFill>
            <a:ln w="9360">
              <a:solidFill>
                <a:srgbClr val="4a7ebb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6" name="Immagine 64511" descr=""/>
            <p:cNvPicPr/>
            <p:nvPr/>
          </p:nvPicPr>
          <p:blipFill>
            <a:blip r:embed="rId10"/>
            <a:stretch/>
          </p:blipFill>
          <p:spPr>
            <a:xfrm>
              <a:off x="6778440" y="3767040"/>
              <a:ext cx="1352160" cy="1050840"/>
            </a:xfrm>
            <a:prstGeom prst="rect">
              <a:avLst/>
            </a:prstGeom>
            <a:ln w="9360">
              <a:solidFill>
                <a:srgbClr val="4f81bd"/>
              </a:solidFill>
              <a:miter/>
            </a:ln>
          </p:spPr>
        </p:pic>
        <p:pic>
          <p:nvPicPr>
            <p:cNvPr id="237" name="Immagine 64512" descr=""/>
            <p:cNvPicPr/>
            <p:nvPr/>
          </p:nvPicPr>
          <p:blipFill>
            <a:blip r:embed="rId11"/>
            <a:stretch/>
          </p:blipFill>
          <p:spPr>
            <a:xfrm>
              <a:off x="7788240" y="4270680"/>
              <a:ext cx="1068120" cy="627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8" name="CustomShape 16"/>
          <p:cNvSpPr/>
          <p:nvPr/>
        </p:nvSpPr>
        <p:spPr>
          <a:xfrm>
            <a:off x="53280" y="3308040"/>
            <a:ext cx="4295880" cy="30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Oph_Term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: a terminal-like commands interpreter serving as a client for the Ophidia framework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PyOphidia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: a Python interface for datacube management &amp; analytics with Ophidia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Ophidia framework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: declarative, parallel server-side processing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Through </a:t>
            </a: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oph_term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/</a:t>
            </a: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PyOphidia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the user run (“send”) commands (“operators”) to the Ophidia framework to manipulate datasets (“datacubes”)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553080" y="6381360"/>
            <a:ext cx="233748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160893A-A30C-4026-B71B-E2A41E1A46F3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51640" y="1268640"/>
            <a:ext cx="863928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251640" y="6381360"/>
            <a:ext cx="2131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CCE1372-B1E4-457E-B252-2AD587AD5484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05.04.2019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2910960" y="258840"/>
            <a:ext cx="5754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ECASLab 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216000" y="900000"/>
            <a:ext cx="8710920" cy="5391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Source: Sandro Fiore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832000" y="1440000"/>
            <a:ext cx="27345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Arial"/>
                <a:ea typeface="DejaVu Sans"/>
              </a:rPr>
              <a:t>Sofiane Bendoukha </a:t>
            </a:r>
            <a:r>
              <a:rPr b="0" lang="de-DE" sz="105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bendoukha@dkrz.de</a:t>
            </a:r>
            <a:endParaRPr b="0" lang="de-DE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Arial"/>
                <a:ea typeface="DejaVu Sans"/>
              </a:rPr>
              <a:t>Donatello Elia </a:t>
            </a:r>
            <a:r>
              <a:rPr b="0" lang="de-DE" sz="105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donatello.elia@cmcc.it</a:t>
            </a:r>
            <a:endParaRPr b="0" lang="de-DE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Arial"/>
                <a:ea typeface="DejaVu Sans"/>
              </a:rPr>
              <a:t>Fabrizio Antonio </a:t>
            </a:r>
            <a:r>
              <a:rPr b="0" lang="de-DE" sz="105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fabrizio.antonio@cmcc.it</a:t>
            </a:r>
            <a:r>
              <a:rPr b="0" lang="de-DE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05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Application>LibreOffice/6.0.7.3$Linux_X86_64 LibreOffice_project/00m0$Build-3</Application>
  <Words>579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2019-03-25T09:48:33Z</dcterms:created>
  <dc:creator>Sofiane Bendoukha</dc:creator>
  <dc:description/>
  <dc:language>de-DE</dc:language>
  <cp:lastModifiedBy>Sofiane Bendoukha</cp:lastModifiedBy>
  <dcterms:modified xsi:type="dcterms:W3CDTF">2019-04-05T17:05:48Z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