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17365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17365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17365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0604" y="886713"/>
            <a:ext cx="5511190" cy="1634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17365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0604" y="2871597"/>
            <a:ext cx="5511190" cy="5121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604" y="886713"/>
            <a:ext cx="4941570" cy="1634489"/>
          </a:xfrm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25"/>
              </a:spcBef>
            </a:pPr>
            <a:r>
              <a:rPr dirty="0" spc="15"/>
              <a:t>İlişkisel</a:t>
            </a:r>
            <a:r>
              <a:rPr dirty="0" spc="30"/>
              <a:t> </a:t>
            </a:r>
            <a:r>
              <a:rPr dirty="0" spc="-5"/>
              <a:t>ve</a:t>
            </a:r>
            <a:r>
              <a:rPr dirty="0" spc="60"/>
              <a:t> </a:t>
            </a:r>
            <a:r>
              <a:rPr dirty="0" spc="15"/>
              <a:t>İlişkisel</a:t>
            </a:r>
            <a:r>
              <a:rPr dirty="0" spc="30"/>
              <a:t> </a:t>
            </a:r>
            <a:r>
              <a:rPr dirty="0" spc="5"/>
              <a:t>Olmayan</a:t>
            </a:r>
            <a:r>
              <a:rPr dirty="0" spc="35"/>
              <a:t> </a:t>
            </a:r>
            <a:r>
              <a:rPr dirty="0" spc="10"/>
              <a:t>(NoSQL) </a:t>
            </a:r>
            <a:r>
              <a:rPr dirty="0" spc="-575"/>
              <a:t> </a:t>
            </a:r>
            <a:r>
              <a:rPr dirty="0" spc="-20"/>
              <a:t>Veri</a:t>
            </a:r>
            <a:r>
              <a:rPr dirty="0" spc="30"/>
              <a:t> </a:t>
            </a:r>
            <a:r>
              <a:rPr dirty="0" spc="-15"/>
              <a:t>Tabanı</a:t>
            </a:r>
            <a:r>
              <a:rPr dirty="0" spc="30"/>
              <a:t> </a:t>
            </a:r>
            <a:r>
              <a:rPr dirty="0" spc="10"/>
              <a:t>Sistemleri</a:t>
            </a:r>
            <a:r>
              <a:rPr dirty="0" spc="30"/>
              <a:t> </a:t>
            </a:r>
            <a:r>
              <a:rPr dirty="0" spc="10"/>
              <a:t>Mimari </a:t>
            </a:r>
            <a:r>
              <a:rPr dirty="0" spc="15"/>
              <a:t> </a:t>
            </a:r>
            <a:r>
              <a:rPr dirty="0" spc="10"/>
              <a:t>Performansının</a:t>
            </a:r>
            <a:r>
              <a:rPr dirty="0" spc="30"/>
              <a:t> </a:t>
            </a:r>
            <a:r>
              <a:rPr dirty="0" spc="-15"/>
              <a:t>Yönetim</a:t>
            </a:r>
            <a:r>
              <a:rPr dirty="0" spc="15"/>
              <a:t> </a:t>
            </a:r>
            <a:r>
              <a:rPr dirty="0" spc="20"/>
              <a:t>Bilişim </a:t>
            </a:r>
            <a:r>
              <a:rPr dirty="0" spc="25"/>
              <a:t> </a:t>
            </a:r>
            <a:r>
              <a:rPr dirty="0" spc="10"/>
              <a:t>Sistemleri</a:t>
            </a:r>
            <a:r>
              <a:rPr dirty="0" spc="15"/>
              <a:t> </a:t>
            </a:r>
            <a:r>
              <a:rPr dirty="0" spc="10"/>
              <a:t>Kapsamında</a:t>
            </a:r>
            <a:r>
              <a:rPr dirty="0" spc="45"/>
              <a:t> </a:t>
            </a:r>
            <a:r>
              <a:rPr dirty="0" spc="15"/>
              <a:t>İncelenmesi</a:t>
            </a:r>
          </a:p>
        </p:txBody>
      </p:sp>
      <p:sp>
        <p:nvSpPr>
          <p:cNvPr id="3" name="object 3"/>
          <p:cNvSpPr/>
          <p:nvPr/>
        </p:nvSpPr>
        <p:spPr>
          <a:xfrm>
            <a:off x="1125016" y="2576195"/>
            <a:ext cx="5525135" cy="12700"/>
          </a:xfrm>
          <a:custGeom>
            <a:avLst/>
            <a:gdLst/>
            <a:ahLst/>
            <a:cxnLst/>
            <a:rect l="l" t="t" r="r" b="b"/>
            <a:pathLst>
              <a:path w="5525134" h="12700">
                <a:moveTo>
                  <a:pt x="5525135" y="0"/>
                </a:moveTo>
                <a:lnTo>
                  <a:pt x="0" y="0"/>
                </a:lnTo>
                <a:lnTo>
                  <a:pt x="0" y="12191"/>
                </a:lnTo>
                <a:lnTo>
                  <a:pt x="5525135" y="12191"/>
                </a:lnTo>
                <a:lnTo>
                  <a:pt x="552513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719707" y="4250182"/>
            <a:ext cx="4335780" cy="6350"/>
          </a:xfrm>
          <a:custGeom>
            <a:avLst/>
            <a:gdLst/>
            <a:ahLst/>
            <a:cxnLst/>
            <a:rect l="l" t="t" r="r" b="b"/>
            <a:pathLst>
              <a:path w="4335780" h="6350">
                <a:moveTo>
                  <a:pt x="4335780" y="0"/>
                </a:moveTo>
                <a:lnTo>
                  <a:pt x="0" y="0"/>
                </a:lnTo>
                <a:lnTo>
                  <a:pt x="0" y="6096"/>
                </a:lnTo>
                <a:lnTo>
                  <a:pt x="4335780" y="6096"/>
                </a:lnTo>
                <a:lnTo>
                  <a:pt x="433578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30604" y="2871597"/>
            <a:ext cx="5478780" cy="51212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10" b="1">
                <a:solidFill>
                  <a:srgbClr val="365F91"/>
                </a:solidFill>
                <a:latin typeface="Calibri"/>
                <a:cs typeface="Calibri"/>
              </a:rPr>
              <a:t>Serdar</a:t>
            </a:r>
            <a:r>
              <a:rPr dirty="0" sz="1400" spc="-5" b="1">
                <a:solidFill>
                  <a:srgbClr val="365F91"/>
                </a:solidFill>
                <a:latin typeface="Calibri"/>
                <a:cs typeface="Calibri"/>
              </a:rPr>
              <a:t> Öztürk;</a:t>
            </a:r>
            <a:r>
              <a:rPr dirty="0" sz="1400" spc="-10" b="1">
                <a:solidFill>
                  <a:srgbClr val="365F91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365F91"/>
                </a:solidFill>
                <a:latin typeface="Calibri"/>
                <a:cs typeface="Calibri"/>
              </a:rPr>
              <a:t>Hatice</a:t>
            </a:r>
            <a:r>
              <a:rPr dirty="0" sz="1400" spc="-15" b="1">
                <a:solidFill>
                  <a:srgbClr val="365F91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365F91"/>
                </a:solidFill>
                <a:latin typeface="Calibri"/>
                <a:cs typeface="Calibri"/>
              </a:rPr>
              <a:t>Ediz</a:t>
            </a:r>
            <a:r>
              <a:rPr dirty="0" sz="1400" spc="10" b="1">
                <a:solidFill>
                  <a:srgbClr val="365F91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365F91"/>
                </a:solidFill>
                <a:latin typeface="Calibri"/>
                <a:cs typeface="Calibri"/>
              </a:rPr>
              <a:t>Atmaca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00" spc="-5" b="1">
                <a:solidFill>
                  <a:srgbClr val="4F81BC"/>
                </a:solidFill>
                <a:latin typeface="Calibri"/>
                <a:cs typeface="Calibri"/>
              </a:rPr>
              <a:t>2017</a:t>
            </a:r>
            <a:endParaRPr sz="1300">
              <a:latin typeface="Calibri"/>
              <a:cs typeface="Calibri"/>
            </a:endParaRPr>
          </a:p>
          <a:p>
            <a:pPr marL="607060" marR="699770">
              <a:lnSpc>
                <a:spcPct val="114500"/>
              </a:lnSpc>
              <a:spcBef>
                <a:spcPts val="1065"/>
              </a:spcBef>
            </a:pPr>
            <a:r>
              <a:rPr dirty="0" sz="1100" spc="-5" b="1" i="1">
                <a:solidFill>
                  <a:srgbClr val="4F81BC"/>
                </a:solidFill>
                <a:latin typeface="Cambria"/>
                <a:cs typeface="Cambria"/>
              </a:rPr>
              <a:t>Dolayısıyla</a:t>
            </a:r>
            <a:r>
              <a:rPr dirty="0" sz="1100" b="1" i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 i="1">
                <a:solidFill>
                  <a:srgbClr val="4F81BC"/>
                </a:solidFill>
                <a:latin typeface="Cambria"/>
                <a:cs typeface="Cambria"/>
              </a:rPr>
              <a:t>bir</a:t>
            </a:r>
            <a:r>
              <a:rPr dirty="0" sz="1100" spc="5" b="1" i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b="1" i="1">
                <a:solidFill>
                  <a:srgbClr val="4F81BC"/>
                </a:solidFill>
                <a:latin typeface="Cambria"/>
                <a:cs typeface="Cambria"/>
              </a:rPr>
              <a:t>veri</a:t>
            </a:r>
            <a:r>
              <a:rPr dirty="0" sz="1100" spc="-20" b="1" i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 i="1">
                <a:solidFill>
                  <a:srgbClr val="4F81BC"/>
                </a:solidFill>
                <a:latin typeface="Cambria"/>
                <a:cs typeface="Cambria"/>
              </a:rPr>
              <a:t>tabanında ilişkiden</a:t>
            </a:r>
            <a:r>
              <a:rPr dirty="0" sz="1100" spc="5" b="1" i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 i="1">
                <a:solidFill>
                  <a:srgbClr val="4F81BC"/>
                </a:solidFill>
                <a:latin typeface="Cambria"/>
                <a:cs typeface="Cambria"/>
              </a:rPr>
              <a:t>söz</a:t>
            </a:r>
            <a:r>
              <a:rPr dirty="0" sz="1100" spc="10" b="1" i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 i="1">
                <a:solidFill>
                  <a:srgbClr val="4F81BC"/>
                </a:solidFill>
                <a:latin typeface="Cambria"/>
                <a:cs typeface="Cambria"/>
              </a:rPr>
              <a:t>edebilmek</a:t>
            </a:r>
            <a:r>
              <a:rPr dirty="0" sz="1100" spc="10" b="1" i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 i="1">
                <a:solidFill>
                  <a:srgbClr val="4F81BC"/>
                </a:solidFill>
                <a:latin typeface="Cambria"/>
                <a:cs typeface="Cambria"/>
              </a:rPr>
              <a:t>için</a:t>
            </a:r>
            <a:r>
              <a:rPr dirty="0" sz="1100" spc="-20" b="1" i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b="1" i="1">
                <a:solidFill>
                  <a:srgbClr val="4F81BC"/>
                </a:solidFill>
                <a:latin typeface="Cambria"/>
                <a:cs typeface="Cambria"/>
              </a:rPr>
              <a:t>en</a:t>
            </a:r>
            <a:r>
              <a:rPr dirty="0" sz="1100" spc="10" b="1" i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 i="1">
                <a:solidFill>
                  <a:srgbClr val="4F81BC"/>
                </a:solidFill>
                <a:latin typeface="Cambria"/>
                <a:cs typeface="Cambria"/>
              </a:rPr>
              <a:t>az</a:t>
            </a:r>
            <a:r>
              <a:rPr dirty="0" sz="1100" spc="10" b="1" i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 i="1">
                <a:solidFill>
                  <a:srgbClr val="4F81BC"/>
                </a:solidFill>
                <a:latin typeface="Cambria"/>
                <a:cs typeface="Cambria"/>
              </a:rPr>
              <a:t>iki </a:t>
            </a:r>
            <a:r>
              <a:rPr dirty="0" sz="1100" spc="-229" b="1" i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b="1" i="1">
                <a:solidFill>
                  <a:srgbClr val="4F81BC"/>
                </a:solidFill>
                <a:latin typeface="Cambria"/>
                <a:cs typeface="Cambria"/>
              </a:rPr>
              <a:t>tablonun</a:t>
            </a:r>
            <a:r>
              <a:rPr dirty="0" sz="1100" spc="-10" b="1" i="1">
                <a:solidFill>
                  <a:srgbClr val="4F81BC"/>
                </a:solidFill>
                <a:latin typeface="Cambria"/>
                <a:cs typeface="Cambria"/>
              </a:rPr>
              <a:t> yer</a:t>
            </a:r>
            <a:r>
              <a:rPr dirty="0" sz="1100" spc="5" b="1" i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 i="1">
                <a:solidFill>
                  <a:srgbClr val="4F81BC"/>
                </a:solidFill>
                <a:latin typeface="Cambria"/>
                <a:cs typeface="Cambria"/>
              </a:rPr>
              <a:t>alması</a:t>
            </a:r>
            <a:r>
              <a:rPr dirty="0" sz="1100" b="1" i="1">
                <a:solidFill>
                  <a:srgbClr val="4F81BC"/>
                </a:solidFill>
                <a:latin typeface="Cambria"/>
                <a:cs typeface="Cambria"/>
              </a:rPr>
              <a:t> ve </a:t>
            </a:r>
            <a:r>
              <a:rPr dirty="0" sz="1100" spc="-5" b="1" i="1">
                <a:solidFill>
                  <a:srgbClr val="4F81BC"/>
                </a:solidFill>
                <a:latin typeface="Cambria"/>
                <a:cs typeface="Cambria"/>
              </a:rPr>
              <a:t>bu </a:t>
            </a:r>
            <a:r>
              <a:rPr dirty="0" sz="1100" spc="-10" b="1" i="1">
                <a:solidFill>
                  <a:srgbClr val="4F81BC"/>
                </a:solidFill>
                <a:latin typeface="Cambria"/>
                <a:cs typeface="Cambria"/>
              </a:rPr>
              <a:t>iki</a:t>
            </a:r>
            <a:r>
              <a:rPr dirty="0" sz="1100" b="1" i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 i="1">
                <a:solidFill>
                  <a:srgbClr val="4F81BC"/>
                </a:solidFill>
                <a:latin typeface="Cambria"/>
                <a:cs typeface="Cambria"/>
              </a:rPr>
              <a:t>tablodaki</a:t>
            </a:r>
            <a:r>
              <a:rPr dirty="0" sz="1100" b="1" i="1">
                <a:solidFill>
                  <a:srgbClr val="4F81BC"/>
                </a:solidFill>
                <a:latin typeface="Cambria"/>
                <a:cs typeface="Cambria"/>
              </a:rPr>
              <a:t> verilerin</a:t>
            </a:r>
            <a:r>
              <a:rPr dirty="0" sz="1100" spc="-25" b="1" i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 i="1">
                <a:solidFill>
                  <a:srgbClr val="4F81BC"/>
                </a:solidFill>
                <a:latin typeface="Cambria"/>
                <a:cs typeface="Cambria"/>
              </a:rPr>
              <a:t>birbiri</a:t>
            </a:r>
            <a:r>
              <a:rPr dirty="0" sz="1100" b="1" i="1">
                <a:solidFill>
                  <a:srgbClr val="4F81BC"/>
                </a:solidFill>
                <a:latin typeface="Cambria"/>
                <a:cs typeface="Cambria"/>
              </a:rPr>
              <a:t> ili </a:t>
            </a:r>
            <a:r>
              <a:rPr dirty="0" sz="1100" spc="-5" b="1" i="1">
                <a:solidFill>
                  <a:srgbClr val="4F81BC"/>
                </a:solidFill>
                <a:latin typeface="Cambria"/>
                <a:cs typeface="Cambria"/>
              </a:rPr>
              <a:t>bir</a:t>
            </a:r>
            <a:endParaRPr sz="1100">
              <a:latin typeface="Cambria"/>
              <a:cs typeface="Cambria"/>
            </a:endParaRPr>
          </a:p>
          <a:p>
            <a:pPr marL="607060">
              <a:lnSpc>
                <a:spcPct val="100000"/>
              </a:lnSpc>
              <a:spcBef>
                <a:spcPts val="190"/>
              </a:spcBef>
            </a:pPr>
            <a:r>
              <a:rPr dirty="0" sz="1100" spc="-5" b="1" i="1">
                <a:solidFill>
                  <a:srgbClr val="4F81BC"/>
                </a:solidFill>
                <a:latin typeface="Cambria"/>
                <a:cs typeface="Cambria"/>
              </a:rPr>
              <a:t>şekilde ilişkilendiriliyor</a:t>
            </a:r>
            <a:r>
              <a:rPr dirty="0" sz="1100" b="1" i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 i="1">
                <a:solidFill>
                  <a:srgbClr val="4F81BC"/>
                </a:solidFill>
                <a:latin typeface="Cambria"/>
                <a:cs typeface="Cambria"/>
              </a:rPr>
              <a:t>olması</a:t>
            </a:r>
            <a:r>
              <a:rPr dirty="0" sz="1100" b="1" i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5" b="1" i="1">
                <a:solidFill>
                  <a:srgbClr val="4F81BC"/>
                </a:solidFill>
                <a:latin typeface="Cambria"/>
                <a:cs typeface="Cambria"/>
              </a:rPr>
              <a:t>gerekir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solidFill>
                  <a:srgbClr val="365F91"/>
                </a:solidFill>
                <a:latin typeface="Calibri"/>
                <a:cs typeface="Calibri"/>
              </a:rPr>
              <a:t>Abstract</a:t>
            </a:r>
            <a:endParaRPr sz="1400">
              <a:latin typeface="Calibri"/>
              <a:cs typeface="Calibri"/>
            </a:endParaRPr>
          </a:p>
          <a:p>
            <a:pPr marL="12700" marR="77470">
              <a:lnSpc>
                <a:spcPct val="112100"/>
              </a:lnSpc>
              <a:spcBef>
                <a:spcPts val="145"/>
              </a:spcBef>
            </a:pP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tabanları, veri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fazlalığını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kontrol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eden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tutarlılığını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koruyan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en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önemli </a:t>
            </a:r>
            <a:r>
              <a:rPr dirty="0" sz="1100" spc="-5">
                <a:latin typeface="Cambria"/>
                <a:cs typeface="Cambria"/>
              </a:rPr>
              <a:t> sistemlerden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biridir.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entegrasyonu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ile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verilere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basit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şekilde </a:t>
            </a:r>
            <a:r>
              <a:rPr dirty="0" sz="1100" spc="-10">
                <a:latin typeface="Cambria"/>
                <a:cs typeface="Cambria"/>
              </a:rPr>
              <a:t>ulaşılması,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düzenlenmesi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 paylaşılması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gibi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avantajlar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sağlamaktadır.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depoları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oluşturulması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sırasında yaygın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olan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yaklaşım, verilerin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uygulama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modeline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yakın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bir model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ile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saklanması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üzerine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12300"/>
              </a:lnSpc>
              <a:spcBef>
                <a:spcPts val="5"/>
              </a:spcBef>
            </a:pPr>
            <a:r>
              <a:rPr dirty="0" sz="1100" spc="-5">
                <a:latin typeface="Cambria"/>
                <a:cs typeface="Cambria"/>
              </a:rPr>
              <a:t>kurgulanmaktadır. Bu çalışmada öncelikle </a:t>
            </a:r>
            <a:r>
              <a:rPr dirty="0" sz="1100">
                <a:latin typeface="Cambria"/>
                <a:cs typeface="Cambria"/>
              </a:rPr>
              <a:t>ilişkisel </a:t>
            </a:r>
            <a:r>
              <a:rPr dirty="0" sz="1100" spc="-5">
                <a:latin typeface="Cambria"/>
                <a:cs typeface="Cambria"/>
              </a:rPr>
              <a:t>ve </a:t>
            </a:r>
            <a:r>
              <a:rPr dirty="0" sz="1100">
                <a:latin typeface="Cambria"/>
                <a:cs typeface="Cambria"/>
              </a:rPr>
              <a:t>ilişkisel </a:t>
            </a:r>
            <a:r>
              <a:rPr dirty="0" sz="1100" spc="-5">
                <a:latin typeface="Cambria"/>
                <a:cs typeface="Cambria"/>
              </a:rPr>
              <a:t>olmayan veri tabanlarının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yönetim bilişim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sistemleri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kapsamında öğrenilmesi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 niteliklerinin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belirlenmesi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ile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ilgili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bilgiler sunulmuştur.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Sonrasında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tabanı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modelinin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seçilmesi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ölçütlerinin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ortaya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koyulmasıyla</a:t>
            </a:r>
            <a:r>
              <a:rPr dirty="0" sz="1100" spc="-10">
                <a:latin typeface="Cambria"/>
                <a:cs typeface="Cambria"/>
              </a:rPr>
              <a:t> en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uygun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performans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ölçümleri, </a:t>
            </a:r>
            <a:r>
              <a:rPr dirty="0" sz="1100">
                <a:latin typeface="Cambria"/>
                <a:cs typeface="Cambria"/>
              </a:rPr>
              <a:t>veri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tabanlarının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avantaj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dezavantajları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ile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oluşturulacak </a:t>
            </a:r>
            <a:r>
              <a:rPr dirty="0" sz="1100">
                <a:latin typeface="Cambria"/>
                <a:cs typeface="Cambria"/>
              </a:rPr>
              <a:t>yapının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uygun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hale </a:t>
            </a:r>
            <a:r>
              <a:rPr dirty="0" sz="1100" spc="-5">
                <a:latin typeface="Cambria"/>
                <a:cs typeface="Cambria"/>
              </a:rPr>
              <a:t>getirilmesi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hakkında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bilgiler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verilmiştir. Daha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sonra 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ilişkisel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tabanı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dağıtık</a:t>
            </a:r>
            <a:r>
              <a:rPr dirty="0" sz="1100" spc="-5">
                <a:latin typeface="Cambria"/>
                <a:cs typeface="Cambria"/>
              </a:rPr>
              <a:t> veri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tabanlarının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performans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karşılaştırması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yer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almaktadır.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Çalışmanın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son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bölümünde</a:t>
            </a:r>
            <a:r>
              <a:rPr dirty="0" sz="1100">
                <a:latin typeface="Cambria"/>
                <a:cs typeface="Cambria"/>
              </a:rPr>
              <a:t> ise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tabanları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yapıları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karşılaştırmalı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olarak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incelenerek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sonuç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öneriler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sunulmuştur.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1400" spc="-5" b="1">
                <a:solidFill>
                  <a:srgbClr val="365F91"/>
                </a:solidFill>
                <a:latin typeface="Calibri"/>
                <a:cs typeface="Calibri"/>
              </a:rPr>
              <a:t>Scholarcy</a:t>
            </a:r>
            <a:r>
              <a:rPr dirty="0" sz="1400" spc="-60" b="1">
                <a:solidFill>
                  <a:srgbClr val="365F91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365F91"/>
                </a:solidFill>
                <a:latin typeface="Calibri"/>
                <a:cs typeface="Calibri"/>
              </a:rPr>
              <a:t>Highlights</a:t>
            </a:r>
            <a:endParaRPr sz="1400">
              <a:latin typeface="Calibri"/>
              <a:cs typeface="Calibri"/>
            </a:endParaRPr>
          </a:p>
          <a:p>
            <a:pPr marL="241300" marR="67310" indent="-229235">
              <a:lnSpc>
                <a:spcPct val="112900"/>
              </a:lnSpc>
              <a:spcBef>
                <a:spcPts val="204"/>
              </a:spcBef>
              <a:buFont typeface="Symbol"/>
              <a:buChar char=""/>
              <a:tabLst>
                <a:tab pos="241300" algn="l"/>
                <a:tab pos="241935" algn="l"/>
              </a:tabLst>
            </a:pPr>
            <a:r>
              <a:rPr dirty="0" sz="1100" spc="-5">
                <a:latin typeface="Cambria"/>
                <a:cs typeface="Cambria"/>
              </a:rPr>
              <a:t>Dolayısıyla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bir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tabanında</a:t>
            </a:r>
            <a:r>
              <a:rPr dirty="0" sz="1100" spc="-5">
                <a:latin typeface="Cambria"/>
                <a:cs typeface="Cambria"/>
              </a:rPr>
              <a:t> ilişkiden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söz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edebilmek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için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en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az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iki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tablonun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yer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alması </a:t>
            </a:r>
            <a:r>
              <a:rPr dirty="0" sz="1100" spc="-5">
                <a:latin typeface="Cambria"/>
                <a:cs typeface="Cambria"/>
              </a:rPr>
              <a:t> ve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bu </a:t>
            </a:r>
            <a:r>
              <a:rPr dirty="0" sz="1100">
                <a:latin typeface="Cambria"/>
                <a:cs typeface="Cambria"/>
              </a:rPr>
              <a:t>iki </a:t>
            </a:r>
            <a:r>
              <a:rPr dirty="0" sz="1100" spc="-5">
                <a:latin typeface="Cambria"/>
                <a:cs typeface="Cambria"/>
              </a:rPr>
              <a:t>tablodaki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verilerin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birbiri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ili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bir</a:t>
            </a:r>
            <a:r>
              <a:rPr dirty="0" sz="1100">
                <a:latin typeface="Cambria"/>
                <a:cs typeface="Cambria"/>
              </a:rPr>
              <a:t> şekilde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ilişkilendiriliyor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olması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gerekir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92809"/>
            <a:ext cx="5483860" cy="82099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5" b="1">
                <a:solidFill>
                  <a:srgbClr val="365F91"/>
                </a:solidFill>
                <a:latin typeface="Calibri"/>
                <a:cs typeface="Calibri"/>
              </a:rPr>
              <a:t>Scholarcy</a:t>
            </a:r>
            <a:r>
              <a:rPr dirty="0" sz="1400" spc="-65" b="1">
                <a:solidFill>
                  <a:srgbClr val="365F91"/>
                </a:solidFill>
                <a:latin typeface="Calibri"/>
                <a:cs typeface="Calibri"/>
              </a:rPr>
              <a:t> </a:t>
            </a:r>
            <a:r>
              <a:rPr dirty="0" sz="1400" spc="-5" b="1">
                <a:solidFill>
                  <a:srgbClr val="365F91"/>
                </a:solidFill>
                <a:latin typeface="Calibri"/>
                <a:cs typeface="Calibri"/>
              </a:rPr>
              <a:t>Summary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4F81BC"/>
                </a:solidFill>
                <a:latin typeface="Calibri"/>
                <a:cs typeface="Calibri"/>
              </a:rPr>
              <a:t>Sistemleri</a:t>
            </a:r>
            <a:r>
              <a:rPr dirty="0" sz="1300" spc="-2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300" spc="-5" b="1">
                <a:solidFill>
                  <a:srgbClr val="4F81BC"/>
                </a:solidFill>
                <a:latin typeface="Calibri"/>
                <a:cs typeface="Calibri"/>
              </a:rPr>
              <a:t>Kapsamında İncelenmesi</a:t>
            </a:r>
            <a:endParaRPr sz="1300">
              <a:latin typeface="Calibri"/>
              <a:cs typeface="Calibri"/>
            </a:endParaRPr>
          </a:p>
          <a:p>
            <a:pPr marL="12700" marR="215265">
              <a:lnSpc>
                <a:spcPct val="109100"/>
              </a:lnSpc>
              <a:spcBef>
                <a:spcPts val="180"/>
              </a:spcBef>
            </a:pPr>
            <a:r>
              <a:rPr dirty="0" sz="1100" spc="-5">
                <a:latin typeface="Cambria"/>
                <a:cs typeface="Cambria"/>
              </a:rPr>
              <a:t>Özet—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tabanları,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fazlalığını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kontrol eden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20">
                <a:latin typeface="Cambria"/>
                <a:cs typeface="Cambria"/>
              </a:rPr>
              <a:t>ve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tutarlılığını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koruyan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en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önemli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sistemlerden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biridir.</a:t>
            </a:r>
            <a:endParaRPr sz="1100">
              <a:latin typeface="Cambria"/>
              <a:cs typeface="Cambria"/>
            </a:endParaRPr>
          </a:p>
          <a:p>
            <a:pPr marL="12700" marR="186055">
              <a:lnSpc>
                <a:spcPct val="110900"/>
              </a:lnSpc>
              <a:spcBef>
                <a:spcPts val="1055"/>
              </a:spcBef>
            </a:pP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depoları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oluşturulması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sırasında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yaygın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olan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yaklaşım,</a:t>
            </a:r>
            <a:r>
              <a:rPr dirty="0" sz="1100" spc="-5">
                <a:latin typeface="Cambria"/>
                <a:cs typeface="Cambria"/>
              </a:rPr>
              <a:t> verilerin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uygulama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modeline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yakın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bir model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ile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saklanması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üzerine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kurgulanmaktadır.</a:t>
            </a:r>
            <a:endParaRPr sz="1100">
              <a:latin typeface="Cambria"/>
              <a:cs typeface="Cambria"/>
            </a:endParaRPr>
          </a:p>
          <a:p>
            <a:pPr marL="12700" marR="428625">
              <a:lnSpc>
                <a:spcPct val="111800"/>
              </a:lnSpc>
              <a:spcBef>
                <a:spcPts val="1019"/>
              </a:spcBef>
            </a:pPr>
            <a:r>
              <a:rPr dirty="0" sz="1100" spc="-5">
                <a:latin typeface="Cambria"/>
                <a:cs typeface="Cambria"/>
              </a:rPr>
              <a:t>Bu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çalışmada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öncelikle ilişkisel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 ilişkisel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olmayan</a:t>
            </a:r>
            <a:r>
              <a:rPr dirty="0" sz="1100" spc="3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tabanlarının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yönetim bilişim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sistemleri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kapsamında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öğrenilmesi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niteliklerinin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belirlenmesi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ile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ilgili</a:t>
            </a:r>
            <a:r>
              <a:rPr dirty="0" sz="1100" spc="4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bilgiler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sunulmuştur.</a:t>
            </a:r>
            <a:endParaRPr sz="1100">
              <a:latin typeface="Cambria"/>
              <a:cs typeface="Cambria"/>
            </a:endParaRPr>
          </a:p>
          <a:p>
            <a:pPr marL="12700" marR="81915">
              <a:lnSpc>
                <a:spcPct val="111900"/>
              </a:lnSpc>
              <a:spcBef>
                <a:spcPts val="1019"/>
              </a:spcBef>
            </a:pPr>
            <a:r>
              <a:rPr dirty="0" sz="1100" spc="-5">
                <a:latin typeface="Cambria"/>
                <a:cs typeface="Cambria"/>
              </a:rPr>
              <a:t>Sonrasında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tabanı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modelinin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seçilmesi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ölçütlerinin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ortaya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koyulmasıyla</a:t>
            </a:r>
            <a:r>
              <a:rPr dirty="0" sz="1100" spc="-10">
                <a:latin typeface="Cambria"/>
                <a:cs typeface="Cambria"/>
              </a:rPr>
              <a:t> en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uygun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performans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ölçümleri,</a:t>
            </a:r>
            <a:r>
              <a:rPr dirty="0" sz="1100">
                <a:latin typeface="Cambria"/>
                <a:cs typeface="Cambria"/>
              </a:rPr>
              <a:t> veri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tabanlarının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avantaj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 dezavantajları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ile oluşturulacak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yapının </a:t>
            </a:r>
            <a:r>
              <a:rPr dirty="0" sz="1100" spc="-229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uygun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hale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getirilmesi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hakkında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bilgiler verilmiştir.</a:t>
            </a:r>
            <a:endParaRPr sz="1100">
              <a:latin typeface="Cambria"/>
              <a:cs typeface="Cambria"/>
            </a:endParaRPr>
          </a:p>
          <a:p>
            <a:pPr marL="12700" marR="109220">
              <a:lnSpc>
                <a:spcPct val="110900"/>
              </a:lnSpc>
              <a:spcBef>
                <a:spcPts val="1030"/>
              </a:spcBef>
            </a:pPr>
            <a:r>
              <a:rPr dirty="0" sz="1100" spc="-10">
                <a:latin typeface="Cambria"/>
                <a:cs typeface="Cambria"/>
              </a:rPr>
              <a:t>Daha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sonra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ilişkisel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tabanı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dağıtık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tabanlarının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performans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karşılaştırması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yer </a:t>
            </a:r>
            <a:r>
              <a:rPr dirty="0" sz="1100" spc="-5">
                <a:latin typeface="Cambria"/>
                <a:cs typeface="Cambria"/>
              </a:rPr>
              <a:t> almaktadır.</a:t>
            </a:r>
            <a:endParaRPr sz="1100">
              <a:latin typeface="Cambria"/>
              <a:cs typeface="Cambria"/>
            </a:endParaRPr>
          </a:p>
          <a:p>
            <a:pPr marL="12700" marR="288290">
              <a:lnSpc>
                <a:spcPct val="110900"/>
              </a:lnSpc>
              <a:spcBef>
                <a:spcPts val="1035"/>
              </a:spcBef>
            </a:pPr>
            <a:r>
              <a:rPr dirty="0" sz="1100" spc="-5">
                <a:latin typeface="Cambria"/>
                <a:cs typeface="Cambria"/>
              </a:rPr>
              <a:t>Çalışmanın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son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bölümünde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ise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tabanları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yapıları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karşılaştırmalı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olarak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incelenerek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sonuç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öneriler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sunulmuştur.</a:t>
            </a:r>
            <a:endParaRPr sz="1100">
              <a:latin typeface="Cambria"/>
              <a:cs typeface="Cambria"/>
            </a:endParaRPr>
          </a:p>
          <a:p>
            <a:pPr marL="12700" marR="241935">
              <a:lnSpc>
                <a:spcPct val="109100"/>
              </a:lnSpc>
              <a:spcBef>
                <a:spcPts val="1080"/>
              </a:spcBef>
            </a:pPr>
            <a:r>
              <a:rPr dirty="0" sz="1100" spc="-5">
                <a:latin typeface="Cambria"/>
                <a:cs typeface="Cambria"/>
              </a:rPr>
              <a:t>Anahtar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Kelimeler—</a:t>
            </a:r>
            <a:r>
              <a:rPr dirty="0" sz="1100">
                <a:latin typeface="Cambria"/>
                <a:cs typeface="Cambria"/>
              </a:rPr>
              <a:t> İlişkisel</a:t>
            </a:r>
            <a:r>
              <a:rPr dirty="0" sz="1100" spc="-5">
                <a:latin typeface="Cambria"/>
                <a:cs typeface="Cambria"/>
              </a:rPr>
              <a:t> veri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tabanı, </a:t>
            </a:r>
            <a:r>
              <a:rPr dirty="0" sz="1100">
                <a:latin typeface="Cambria"/>
                <a:cs typeface="Cambria"/>
              </a:rPr>
              <a:t>dağıtık </a:t>
            </a: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tabanı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sistemleri, ilişkisel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olmayan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 tabanı,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NoSQL.</a:t>
            </a:r>
            <a:endParaRPr sz="1100">
              <a:latin typeface="Cambria"/>
              <a:cs typeface="Cambria"/>
            </a:endParaRPr>
          </a:p>
          <a:p>
            <a:pPr marL="12700" marR="15875">
              <a:lnSpc>
                <a:spcPct val="110900"/>
              </a:lnSpc>
              <a:spcBef>
                <a:spcPts val="1055"/>
              </a:spcBef>
            </a:pPr>
            <a:r>
              <a:rPr dirty="0" sz="1100" spc="-5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Examination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Relational and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Non-relational </a:t>
            </a:r>
            <a:r>
              <a:rPr dirty="0" sz="1100">
                <a:latin typeface="Cambria"/>
                <a:cs typeface="Cambria"/>
              </a:rPr>
              <a:t>(NoSQL)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Database</a:t>
            </a:r>
            <a:r>
              <a:rPr dirty="0" sz="1100" spc="-5">
                <a:latin typeface="Cambria"/>
                <a:cs typeface="Cambria"/>
              </a:rPr>
              <a:t> System's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Architectural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Performances</a:t>
            </a:r>
            <a:r>
              <a:rPr dirty="0" sz="1100">
                <a:latin typeface="Cambria"/>
                <a:cs typeface="Cambria"/>
              </a:rPr>
              <a:t> in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dirty="0" sz="1300" spc="-5" b="1">
                <a:solidFill>
                  <a:srgbClr val="4F81BC"/>
                </a:solidFill>
                <a:latin typeface="Calibri"/>
                <a:cs typeface="Calibri"/>
              </a:rPr>
              <a:t>Terms</a:t>
            </a:r>
            <a:r>
              <a:rPr dirty="0" sz="13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300" spc="-5" b="1">
                <a:solidFill>
                  <a:srgbClr val="4F81BC"/>
                </a:solidFill>
                <a:latin typeface="Calibri"/>
                <a:cs typeface="Calibri"/>
              </a:rPr>
              <a:t>of</a:t>
            </a:r>
            <a:r>
              <a:rPr dirty="0" sz="1300" spc="-1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300" spc="-5" b="1">
                <a:solidFill>
                  <a:srgbClr val="4F81BC"/>
                </a:solidFill>
                <a:latin typeface="Calibri"/>
                <a:cs typeface="Calibri"/>
              </a:rPr>
              <a:t>Management</a:t>
            </a:r>
            <a:r>
              <a:rPr dirty="0" sz="13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300" spc="-5" b="1">
                <a:solidFill>
                  <a:srgbClr val="4F81BC"/>
                </a:solidFill>
                <a:latin typeface="Calibri"/>
                <a:cs typeface="Calibri"/>
              </a:rPr>
              <a:t>of</a:t>
            </a:r>
            <a:r>
              <a:rPr dirty="0" sz="13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300" spc="-5" b="1">
                <a:solidFill>
                  <a:srgbClr val="4F81BC"/>
                </a:solidFill>
                <a:latin typeface="Calibri"/>
                <a:cs typeface="Calibri"/>
              </a:rPr>
              <a:t>Information</a:t>
            </a:r>
            <a:r>
              <a:rPr dirty="0" sz="1300" spc="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300" spc="-5" b="1">
                <a:solidFill>
                  <a:srgbClr val="4F81BC"/>
                </a:solidFill>
                <a:latin typeface="Calibri"/>
                <a:cs typeface="Calibri"/>
              </a:rPr>
              <a:t>Systems</a:t>
            </a:r>
            <a:endParaRPr sz="1300">
              <a:latin typeface="Calibri"/>
              <a:cs typeface="Calibri"/>
            </a:endParaRPr>
          </a:p>
          <a:p>
            <a:pPr marL="12700" marR="165735">
              <a:lnSpc>
                <a:spcPct val="110900"/>
              </a:lnSpc>
              <a:spcBef>
                <a:spcPts val="150"/>
              </a:spcBef>
            </a:pPr>
            <a:r>
              <a:rPr dirty="0" sz="1100">
                <a:latin typeface="Cambria"/>
                <a:cs typeface="Cambria"/>
              </a:rPr>
              <a:t>Abstract—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Databases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are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one of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most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important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systems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that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control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exceed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data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protect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the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data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consistency.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11900"/>
              </a:lnSpc>
              <a:spcBef>
                <a:spcPts val="1019"/>
              </a:spcBef>
            </a:pPr>
            <a:r>
              <a:rPr dirty="0" sz="1100" spc="-10">
                <a:latin typeface="Cambria"/>
                <a:cs typeface="Cambria"/>
              </a:rPr>
              <a:t>Belli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başlı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bir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amaca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ulaşmak için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veya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ham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bilginin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işlenerek ilgililere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yarar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sağlayacak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biçime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dönüştürülmüş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hali</a:t>
            </a:r>
            <a:r>
              <a:rPr dirty="0" sz="1100" spc="3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olan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bilgi,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organizasyonlar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tarafından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sürekli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daha kısa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sürede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erişilmek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istenen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en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etkili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faktör haline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gelmiştir.</a:t>
            </a:r>
            <a:endParaRPr sz="1100">
              <a:latin typeface="Cambria"/>
              <a:cs typeface="Cambria"/>
            </a:endParaRPr>
          </a:p>
          <a:p>
            <a:pPr marL="12700" marR="100965">
              <a:lnSpc>
                <a:spcPct val="109100"/>
              </a:lnSpc>
              <a:spcBef>
                <a:spcPts val="1080"/>
              </a:spcBef>
            </a:pPr>
            <a:r>
              <a:rPr dirty="0" sz="1100" spc="-5">
                <a:latin typeface="Cambria"/>
                <a:cs typeface="Cambria"/>
              </a:rPr>
              <a:t>Okuma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yazma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gibi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işlemlerin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yoğun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olarak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kullanıldığı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tabanlarında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ilişkisel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tabanlarının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yanı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sıra</a:t>
            </a:r>
            <a:r>
              <a:rPr dirty="0" sz="1100" spc="-5">
                <a:latin typeface="Cambria"/>
                <a:cs typeface="Cambria"/>
              </a:rPr>
              <a:t> ilişkisel </a:t>
            </a:r>
            <a:r>
              <a:rPr dirty="0" sz="1100" spc="-10">
                <a:latin typeface="Cambria"/>
                <a:cs typeface="Cambria"/>
              </a:rPr>
              <a:t>olmayan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tabanı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yönetim </a:t>
            </a:r>
            <a:r>
              <a:rPr dirty="0" sz="1100" spc="-5">
                <a:latin typeface="Cambria"/>
                <a:cs typeface="Cambria"/>
              </a:rPr>
              <a:t>sistemleri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de</a:t>
            </a:r>
            <a:r>
              <a:rPr dirty="0" sz="1100" spc="-5">
                <a:latin typeface="Cambria"/>
                <a:cs typeface="Cambria"/>
              </a:rPr>
              <a:t> kullanılmaktadır.</a:t>
            </a:r>
            <a:endParaRPr sz="1100">
              <a:latin typeface="Cambria"/>
              <a:cs typeface="Cambria"/>
            </a:endParaRPr>
          </a:p>
          <a:p>
            <a:pPr algn="just" marL="12700" marR="416559">
              <a:lnSpc>
                <a:spcPct val="110900"/>
              </a:lnSpc>
              <a:spcBef>
                <a:spcPts val="1055"/>
              </a:spcBef>
            </a:pPr>
            <a:r>
              <a:rPr dirty="0" sz="1100" spc="-5">
                <a:latin typeface="Cambria"/>
                <a:cs typeface="Cambria"/>
              </a:rPr>
              <a:t>Performans ve esneklik özellikleri ile ilişkisel olmayan veri tabanı yönetim sistemleri </a:t>
            </a:r>
            <a:r>
              <a:rPr dirty="0" sz="1100">
                <a:latin typeface="Cambria"/>
                <a:cs typeface="Cambria"/>
              </a:rPr>
              <a:t> (NoSQL) </a:t>
            </a:r>
            <a:r>
              <a:rPr dirty="0" sz="1100" spc="-10">
                <a:latin typeface="Cambria"/>
                <a:cs typeface="Cambria"/>
              </a:rPr>
              <a:t>eBay </a:t>
            </a:r>
            <a:r>
              <a:rPr dirty="0" sz="1100" spc="-5">
                <a:latin typeface="Cambria"/>
                <a:cs typeface="Cambria"/>
              </a:rPr>
              <a:t>ve Amazon </a:t>
            </a:r>
            <a:r>
              <a:rPr dirty="0" sz="1100">
                <a:latin typeface="Cambria"/>
                <a:cs typeface="Cambria"/>
              </a:rPr>
              <a:t>gibi </a:t>
            </a:r>
            <a:r>
              <a:rPr dirty="0" sz="1100" spc="-5">
                <a:latin typeface="Cambria"/>
                <a:cs typeface="Cambria"/>
              </a:rPr>
              <a:t>dünyaca ünlü </a:t>
            </a:r>
            <a:r>
              <a:rPr dirty="0" sz="1100">
                <a:latin typeface="Cambria"/>
                <a:cs typeface="Cambria"/>
              </a:rPr>
              <a:t>şirketler </a:t>
            </a:r>
            <a:r>
              <a:rPr dirty="0" sz="1100" spc="-5">
                <a:latin typeface="Cambria"/>
                <a:cs typeface="Cambria"/>
              </a:rPr>
              <a:t>tarafından tercih edilebilir hale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gelmiştir</a:t>
            </a:r>
            <a:r>
              <a:rPr dirty="0" sz="1100" spc="-10">
                <a:latin typeface="Cambria"/>
                <a:cs typeface="Cambria"/>
              </a:rPr>
              <a:t> [2].</a:t>
            </a:r>
            <a:endParaRPr sz="1100">
              <a:latin typeface="Cambria"/>
              <a:cs typeface="Cambria"/>
            </a:endParaRPr>
          </a:p>
          <a:p>
            <a:pPr marL="12700" marR="5715">
              <a:lnSpc>
                <a:spcPct val="111000"/>
              </a:lnSpc>
              <a:spcBef>
                <a:spcPts val="1055"/>
              </a:spcBef>
            </a:pPr>
            <a:r>
              <a:rPr dirty="0" sz="1100" spc="-5">
                <a:latin typeface="Cambria"/>
                <a:cs typeface="Cambria"/>
              </a:rPr>
              <a:t>Bu çalışmada </a:t>
            </a:r>
            <a:r>
              <a:rPr dirty="0" sz="1100">
                <a:latin typeface="Cambria"/>
                <a:cs typeface="Cambria"/>
              </a:rPr>
              <a:t>“bilişim </a:t>
            </a:r>
            <a:r>
              <a:rPr dirty="0" sz="1100" spc="-5">
                <a:latin typeface="Cambria"/>
                <a:cs typeface="Cambria"/>
              </a:rPr>
              <a:t>sistemleri” ve “veri tabanı” kavramları </a:t>
            </a:r>
            <a:r>
              <a:rPr dirty="0" sz="1100">
                <a:latin typeface="Cambria"/>
                <a:cs typeface="Cambria"/>
              </a:rPr>
              <a:t>incelenerek </a:t>
            </a:r>
            <a:r>
              <a:rPr dirty="0" sz="1100" spc="-5">
                <a:latin typeface="Cambria"/>
                <a:cs typeface="Cambria"/>
              </a:rPr>
              <a:t>ilişkisel </a:t>
            </a:r>
            <a:r>
              <a:rPr dirty="0" sz="1100" spc="5">
                <a:latin typeface="Cambria"/>
                <a:cs typeface="Cambria"/>
              </a:rPr>
              <a:t>ve </a:t>
            </a:r>
            <a:r>
              <a:rPr dirty="0" sz="1100" spc="-5">
                <a:latin typeface="Cambria"/>
                <a:cs typeface="Cambria"/>
              </a:rPr>
              <a:t>ilişkisel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olmayan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tabanı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yönetim sistemleri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mimari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performansının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detaylı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karşılaştırılması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yapılmıştır.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78180"/>
            <a:ext cx="5402580" cy="8211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7470">
              <a:lnSpc>
                <a:spcPct val="110900"/>
              </a:lnSpc>
              <a:spcBef>
                <a:spcPts val="100"/>
              </a:spcBef>
            </a:pPr>
            <a:r>
              <a:rPr dirty="0" sz="1100" spc="-5">
                <a:latin typeface="Cambria"/>
                <a:cs typeface="Cambria"/>
              </a:rPr>
              <a:t>Bilişim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sistemlerini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etkin</a:t>
            </a:r>
            <a:r>
              <a:rPr dirty="0" sz="1100" spc="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bir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şekilde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kullanmak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için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organizasyon,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yönetim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teknolojiye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hâkim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olmak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gerekmektedir [3]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dirty="0" sz="1300" spc="-10" b="1">
                <a:solidFill>
                  <a:srgbClr val="4F81BC"/>
                </a:solidFill>
                <a:latin typeface="Calibri"/>
                <a:cs typeface="Calibri"/>
              </a:rPr>
              <a:t>MANAGEMENT</a:t>
            </a:r>
            <a:r>
              <a:rPr dirty="0" sz="1300" spc="-4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300" spc="-5" b="1">
                <a:solidFill>
                  <a:srgbClr val="4F81BC"/>
                </a:solidFill>
                <a:latin typeface="Calibri"/>
                <a:cs typeface="Calibri"/>
              </a:rPr>
              <a:t>SYSTEM)</a:t>
            </a:r>
            <a:endParaRPr sz="1300">
              <a:latin typeface="Calibri"/>
              <a:cs typeface="Calibri"/>
            </a:endParaRPr>
          </a:p>
          <a:p>
            <a:pPr marL="12700" marR="454025">
              <a:lnSpc>
                <a:spcPct val="110900"/>
              </a:lnSpc>
              <a:spcBef>
                <a:spcPts val="150"/>
              </a:spcBef>
            </a:pP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tabanı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en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genel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tanımıyla, kullanım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amacına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uygun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olarak</a:t>
            </a:r>
            <a:r>
              <a:rPr dirty="0" sz="1100" spc="-5">
                <a:latin typeface="Cambria"/>
                <a:cs typeface="Cambria"/>
              </a:rPr>
              <a:t> düzenlenmiş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veriler </a:t>
            </a:r>
            <a:r>
              <a:rPr dirty="0" sz="1100" spc="-229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topluluğudur.</a:t>
            </a:r>
            <a:endParaRPr sz="1100">
              <a:latin typeface="Cambria"/>
              <a:cs typeface="Cambria"/>
            </a:endParaRPr>
          </a:p>
          <a:p>
            <a:pPr marL="12700" marR="220979">
              <a:lnSpc>
                <a:spcPct val="109100"/>
              </a:lnSpc>
              <a:spcBef>
                <a:spcPts val="1080"/>
              </a:spcBef>
            </a:pPr>
            <a:r>
              <a:rPr dirty="0" sz="1100" spc="-5">
                <a:latin typeface="Cambria"/>
                <a:cs typeface="Cambria"/>
              </a:rPr>
              <a:t>Birbirleriyle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ilişkileri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olan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verilerin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tutulduğu, mantıksal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 fiziksel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olarak</a:t>
            </a:r>
            <a:r>
              <a:rPr dirty="0" sz="1100" spc="3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tanımlarının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olduğu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bilgi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depolarıdır.</a:t>
            </a:r>
            <a:endParaRPr sz="1100">
              <a:latin typeface="Cambria"/>
              <a:cs typeface="Cambria"/>
            </a:endParaRPr>
          </a:p>
          <a:p>
            <a:pPr marL="12700" marR="31115">
              <a:lnSpc>
                <a:spcPct val="110900"/>
              </a:lnSpc>
              <a:spcBef>
                <a:spcPts val="1060"/>
              </a:spcBef>
            </a:pP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tabanları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gerçekte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var</a:t>
            </a:r>
            <a:r>
              <a:rPr dirty="0" sz="1100" spc="2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olan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5">
                <a:latin typeface="Cambria"/>
                <a:cs typeface="Cambria"/>
              </a:rPr>
              <a:t>ve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birbirleriyle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ilişkisi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olan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nesneleri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ilişkileri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modeller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[4].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10900"/>
              </a:lnSpc>
              <a:spcBef>
                <a:spcPts val="1030"/>
              </a:spcBef>
            </a:pP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tabanı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yönetim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sistemleri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(VTYS),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verilere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aynı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anda</a:t>
            </a:r>
            <a:r>
              <a:rPr dirty="0" sz="1100" spc="-5">
                <a:latin typeface="Cambria"/>
                <a:cs typeface="Cambria"/>
              </a:rPr>
              <a:t> birden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çok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bağlantı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sağlayabilme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özelliği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sağlar.</a:t>
            </a:r>
            <a:endParaRPr sz="1100">
              <a:latin typeface="Cambria"/>
              <a:cs typeface="Cambria"/>
            </a:endParaRPr>
          </a:p>
          <a:p>
            <a:pPr marL="12700" marR="289560">
              <a:lnSpc>
                <a:spcPct val="110900"/>
              </a:lnSpc>
              <a:spcBef>
                <a:spcPts val="1035"/>
              </a:spcBef>
            </a:pP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tabanı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yönetiminin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bir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parçası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olarak,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verinin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nasıl</a:t>
            </a:r>
            <a:r>
              <a:rPr dirty="0" sz="1100" spc="-5">
                <a:latin typeface="Cambria"/>
                <a:cs typeface="Cambria"/>
              </a:rPr>
              <a:t> depolanacağı,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kullanılacağı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erişileceğini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mantıksal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olarak </a:t>
            </a:r>
            <a:r>
              <a:rPr dirty="0" sz="1100">
                <a:latin typeface="Cambria"/>
                <a:cs typeface="Cambria"/>
              </a:rPr>
              <a:t>yönlendiren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bir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kurallar</a:t>
            </a:r>
            <a:r>
              <a:rPr dirty="0" sz="1100" spc="-5">
                <a:latin typeface="Cambria"/>
                <a:cs typeface="Cambria"/>
              </a:rPr>
              <a:t> sistemidir.</a:t>
            </a:r>
            <a:endParaRPr sz="1100">
              <a:latin typeface="Cambria"/>
              <a:cs typeface="Cambria"/>
            </a:endParaRPr>
          </a:p>
          <a:p>
            <a:pPr marL="12700" marR="356235">
              <a:lnSpc>
                <a:spcPct val="109100"/>
              </a:lnSpc>
              <a:spcBef>
                <a:spcPts val="1080"/>
              </a:spcBef>
            </a:pPr>
            <a:r>
              <a:rPr dirty="0" sz="1100" spc="-5">
                <a:latin typeface="Cambria"/>
                <a:cs typeface="Cambria"/>
              </a:rPr>
              <a:t>VTYS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uygulama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programlarını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ile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kullanıcı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ara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yüzlerini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içeren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yapıya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“veri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tabanı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sistemi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(VTS)”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denir.</a:t>
            </a:r>
            <a:endParaRPr sz="1100">
              <a:latin typeface="Cambria"/>
              <a:cs typeface="Cambria"/>
            </a:endParaRPr>
          </a:p>
          <a:p>
            <a:pPr marL="12700" marR="122555">
              <a:lnSpc>
                <a:spcPct val="110900"/>
              </a:lnSpc>
              <a:spcBef>
                <a:spcPts val="1060"/>
              </a:spcBef>
            </a:pP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tabanı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yönetim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sistemi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tabanı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sistemi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arasındaki</a:t>
            </a:r>
            <a:r>
              <a:rPr dirty="0" sz="1100" spc="4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ilişki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 </a:t>
            </a:r>
            <a:r>
              <a:rPr dirty="0" sz="1100" spc="-10">
                <a:latin typeface="Cambria"/>
                <a:cs typeface="Cambria"/>
              </a:rPr>
              <a:t>işlevler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şekil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3.1’de </a:t>
            </a:r>
            <a:r>
              <a:rPr dirty="0" sz="1100" spc="-229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gösterilmiştir.</a:t>
            </a:r>
            <a:endParaRPr sz="1100">
              <a:latin typeface="Cambria"/>
              <a:cs typeface="Cambria"/>
            </a:endParaRPr>
          </a:p>
          <a:p>
            <a:pPr marL="12700" marR="127000">
              <a:lnSpc>
                <a:spcPct val="110900"/>
              </a:lnSpc>
              <a:spcBef>
                <a:spcPts val="1030"/>
              </a:spcBef>
            </a:pPr>
            <a:r>
              <a:rPr dirty="0" sz="1100" spc="-5">
                <a:latin typeface="Cambria"/>
                <a:cs typeface="Cambria"/>
              </a:rPr>
              <a:t>Şekil</a:t>
            </a:r>
            <a:r>
              <a:rPr dirty="0" sz="1100">
                <a:latin typeface="Cambria"/>
                <a:cs typeface="Cambria"/>
              </a:rPr>
              <a:t> 3.1</a:t>
            </a:r>
            <a:r>
              <a:rPr dirty="0" sz="1100" spc="-5">
                <a:latin typeface="Cambria"/>
                <a:cs typeface="Cambria"/>
              </a:rPr>
              <a:t> VT-VTYS-VTS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Arasındaki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İlişki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 </a:t>
            </a:r>
            <a:r>
              <a:rPr dirty="0" sz="1100" spc="-10">
                <a:latin typeface="Cambria"/>
                <a:cs typeface="Cambria"/>
              </a:rPr>
              <a:t>İşlevler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(Relation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and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Functions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between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5">
                <a:latin typeface="Cambria"/>
                <a:cs typeface="Cambria"/>
              </a:rPr>
              <a:t>DB- </a:t>
            </a:r>
            <a:r>
              <a:rPr dirty="0" sz="1100" spc="-229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DBMS-DBS)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dirty="0" sz="1300" spc="-10" b="1">
                <a:solidFill>
                  <a:srgbClr val="4F81BC"/>
                </a:solidFill>
                <a:latin typeface="Calibri"/>
                <a:cs typeface="Calibri"/>
              </a:rPr>
              <a:t>V</a:t>
            </a:r>
            <a:r>
              <a:rPr dirty="0" sz="1300" spc="-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z="130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4F81BC"/>
                </a:solidFill>
                <a:latin typeface="Calibri"/>
                <a:cs typeface="Calibri"/>
              </a:rPr>
              <a:t>ta</a:t>
            </a:r>
            <a:r>
              <a:rPr dirty="0" sz="1300" spc="-5" b="1">
                <a:solidFill>
                  <a:srgbClr val="4F81BC"/>
                </a:solidFill>
                <a:latin typeface="Calibri"/>
                <a:cs typeface="Calibri"/>
              </a:rPr>
              <a:t>n</a:t>
            </a:r>
            <a:r>
              <a:rPr dirty="0" sz="1300" spc="-15" b="1">
                <a:solidFill>
                  <a:srgbClr val="4F81BC"/>
                </a:solidFill>
                <a:latin typeface="Calibri"/>
                <a:cs typeface="Calibri"/>
              </a:rPr>
              <a:t>ı</a:t>
            </a:r>
            <a:r>
              <a:rPr dirty="0" sz="1300" spc="-10" b="1">
                <a:solidFill>
                  <a:srgbClr val="4F81BC"/>
                </a:solidFill>
                <a:latin typeface="Calibri"/>
                <a:cs typeface="Calibri"/>
              </a:rPr>
              <a:t>ml</a:t>
            </a:r>
            <a:r>
              <a:rPr dirty="0" sz="130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z="1300" spc="-1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z="130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z="13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z="130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z="13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z="1300" spc="-5" b="1">
                <a:solidFill>
                  <a:srgbClr val="4F81BC"/>
                </a:solidFill>
                <a:latin typeface="Calibri"/>
                <a:cs typeface="Calibri"/>
              </a:rPr>
              <a:t>ı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100" spc="-5">
                <a:latin typeface="Cambria"/>
                <a:cs typeface="Cambria"/>
              </a:rPr>
              <a:t>Şekil</a:t>
            </a:r>
            <a:r>
              <a:rPr dirty="0" sz="1100">
                <a:latin typeface="Cambria"/>
                <a:cs typeface="Cambria"/>
              </a:rPr>
              <a:t> 2.1</a:t>
            </a:r>
            <a:r>
              <a:rPr dirty="0" sz="1100" spc="-5">
                <a:latin typeface="Cambria"/>
                <a:cs typeface="Cambria"/>
              </a:rPr>
              <a:t> Bilişim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Sistemleri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Bileşenleri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(Information Systems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Components).</a:t>
            </a:r>
            <a:endParaRPr sz="1100">
              <a:latin typeface="Cambria"/>
              <a:cs typeface="Cambria"/>
            </a:endParaRPr>
          </a:p>
          <a:p>
            <a:pPr marL="12700" marR="302895">
              <a:lnSpc>
                <a:spcPct val="110900"/>
              </a:lnSpc>
              <a:spcBef>
                <a:spcPts val="1055"/>
              </a:spcBef>
            </a:pP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tabanı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modellerini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sekiz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kategoriye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ayırabiliriz: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Düz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model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veya</a:t>
            </a:r>
            <a:r>
              <a:rPr dirty="0" sz="1100" spc="-5">
                <a:latin typeface="Cambria"/>
                <a:cs typeface="Cambria"/>
              </a:rPr>
              <a:t> tablo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modeli: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İki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boyutlu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veri </a:t>
            </a:r>
            <a:r>
              <a:rPr dirty="0" sz="1100" spc="-5">
                <a:latin typeface="Cambria"/>
                <a:cs typeface="Cambria"/>
              </a:rPr>
              <a:t>grubundan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oluşur.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1100" spc="-5">
                <a:latin typeface="Cambria"/>
                <a:cs typeface="Cambria"/>
              </a:rPr>
              <a:t>Sütunlarda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verilerin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benzer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özellikleri, satırlarda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ise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grupları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yer</a:t>
            </a:r>
            <a:r>
              <a:rPr dirty="0" sz="1100">
                <a:latin typeface="Cambria"/>
                <a:cs typeface="Cambria"/>
              </a:rPr>
              <a:t> alır.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100" spc="-10">
                <a:latin typeface="Cambria"/>
                <a:cs typeface="Cambria"/>
              </a:rPr>
              <a:t>Kullanıcı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adlarının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 şifrelerinin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tutulduğu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tabanı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buna örnek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olarak</a:t>
            </a:r>
            <a:r>
              <a:rPr dirty="0" sz="1100" spc="4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verilebilir.</a:t>
            </a:r>
            <a:endParaRPr sz="1100">
              <a:latin typeface="Cambria"/>
              <a:cs typeface="Cambria"/>
            </a:endParaRPr>
          </a:p>
          <a:p>
            <a:pPr marL="12700" marR="100965">
              <a:lnSpc>
                <a:spcPct val="110900"/>
              </a:lnSpc>
              <a:spcBef>
                <a:spcPts val="1030"/>
              </a:spcBef>
            </a:pPr>
            <a:r>
              <a:rPr dirty="0" sz="1100" spc="-10">
                <a:latin typeface="Cambria"/>
                <a:cs typeface="Cambria"/>
              </a:rPr>
              <a:t>Böyle </a:t>
            </a:r>
            <a:r>
              <a:rPr dirty="0" sz="1100" spc="-5">
                <a:latin typeface="Cambria"/>
                <a:cs typeface="Cambria"/>
              </a:rPr>
              <a:t>bir</a:t>
            </a:r>
            <a:r>
              <a:rPr dirty="0" sz="1100">
                <a:latin typeface="Cambria"/>
                <a:cs typeface="Cambria"/>
              </a:rPr>
              <a:t> veri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tabanında</a:t>
            </a:r>
            <a:r>
              <a:rPr dirty="0" sz="1100" spc="-10">
                <a:latin typeface="Cambria"/>
                <a:cs typeface="Cambria"/>
              </a:rPr>
              <a:t> her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satırda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bir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kullanıcıya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ait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şifre </a:t>
            </a:r>
            <a:r>
              <a:rPr dirty="0" sz="1100" spc="-5">
                <a:latin typeface="Cambria"/>
                <a:cs typeface="Cambria"/>
              </a:rPr>
              <a:t>bilgileri, sütunlarda </a:t>
            </a:r>
            <a:r>
              <a:rPr dirty="0" sz="1100">
                <a:latin typeface="Cambria"/>
                <a:cs typeface="Cambria"/>
              </a:rPr>
              <a:t>ise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tipleri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aynı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olan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veriler yer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alır.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1100" spc="-10">
                <a:latin typeface="Cambria"/>
                <a:cs typeface="Cambria"/>
              </a:rPr>
              <a:t>Düz</a:t>
            </a:r>
            <a:r>
              <a:rPr dirty="0" sz="1100" spc="-5">
                <a:latin typeface="Cambria"/>
                <a:cs typeface="Cambria"/>
              </a:rPr>
              <a:t> veri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modeli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tek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tablodan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oluşan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bir model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olarak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düşünülebilir [5]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300" b="1">
                <a:solidFill>
                  <a:srgbClr val="4F81BC"/>
                </a:solidFill>
                <a:latin typeface="Calibri"/>
                <a:cs typeface="Calibri"/>
              </a:rPr>
              <a:t>Ca</a:t>
            </a:r>
            <a:r>
              <a:rPr dirty="0" sz="1300" spc="-5" b="1">
                <a:solidFill>
                  <a:srgbClr val="4F81BC"/>
                </a:solidFill>
                <a:latin typeface="Calibri"/>
                <a:cs typeface="Calibri"/>
              </a:rPr>
              <a:t>n</a:t>
            </a:r>
            <a:r>
              <a:rPr dirty="0" sz="13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z="1300" spc="-15" b="1">
                <a:solidFill>
                  <a:srgbClr val="4F81BC"/>
                </a:solidFill>
                <a:latin typeface="Calibri"/>
                <a:cs typeface="Calibri"/>
              </a:rPr>
              <a:t>ÜR</a:t>
            </a:r>
            <a:r>
              <a:rPr dirty="0" sz="1300" spc="-5" b="1">
                <a:solidFill>
                  <a:srgbClr val="4F81BC"/>
                </a:solidFill>
                <a:latin typeface="Calibri"/>
                <a:cs typeface="Calibri"/>
              </a:rPr>
              <a:t>K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100" spc="-5">
                <a:latin typeface="Cambria"/>
                <a:cs typeface="Cambria"/>
              </a:rPr>
              <a:t>Şekil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3.2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Düz</a:t>
            </a:r>
            <a:r>
              <a:rPr dirty="0" sz="1100">
                <a:latin typeface="Cambria"/>
                <a:cs typeface="Cambria"/>
              </a:rPr>
              <a:t> veri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modeli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örneği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(Instance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flat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data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model).</a:t>
            </a:r>
            <a:endParaRPr sz="1100">
              <a:latin typeface="Cambria"/>
              <a:cs typeface="Cambria"/>
            </a:endParaRPr>
          </a:p>
          <a:p>
            <a:pPr marL="12700" marR="135890">
              <a:lnSpc>
                <a:spcPct val="111100"/>
              </a:lnSpc>
              <a:spcBef>
                <a:spcPts val="1030"/>
              </a:spcBef>
            </a:pPr>
            <a:r>
              <a:rPr dirty="0" sz="1100" spc="-5">
                <a:latin typeface="Cambria"/>
                <a:cs typeface="Cambria"/>
              </a:rPr>
              <a:t>Hiyerarşik Veri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Modeli: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İlk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olarak 1960’lı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yıllarda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ortaya</a:t>
            </a:r>
            <a:r>
              <a:rPr dirty="0" sz="1100" spc="-5">
                <a:latin typeface="Cambria"/>
                <a:cs typeface="Cambria"/>
              </a:rPr>
              <a:t> çıkmış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 </a:t>
            </a:r>
            <a:r>
              <a:rPr dirty="0" sz="1100">
                <a:latin typeface="Cambria"/>
                <a:cs typeface="Cambria"/>
              </a:rPr>
              <a:t>adını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veriyi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depolama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yönteminden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almıştır.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92810"/>
            <a:ext cx="5483860" cy="8029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mbria"/>
                <a:cs typeface="Cambria"/>
              </a:rPr>
              <a:t>Kök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adı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verilen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ilk kaydın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bir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veya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daha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çok çocuk kayıtları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vardır.</a:t>
            </a:r>
            <a:endParaRPr sz="1100">
              <a:latin typeface="Cambria"/>
              <a:cs typeface="Cambria"/>
            </a:endParaRPr>
          </a:p>
          <a:p>
            <a:pPr marL="12700" marR="259079">
              <a:lnSpc>
                <a:spcPct val="110900"/>
              </a:lnSpc>
              <a:spcBef>
                <a:spcPts val="1035"/>
              </a:spcBef>
            </a:pPr>
            <a:r>
              <a:rPr dirty="0" sz="1100" spc="-5">
                <a:latin typeface="Cambria"/>
                <a:cs typeface="Cambria"/>
              </a:rPr>
              <a:t>Kavramsal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olarak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ilişkiler,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satır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 sütunlardan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oluşan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iki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boyutlu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tablolarla karakterize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edilir</a:t>
            </a:r>
            <a:endParaRPr sz="1100">
              <a:latin typeface="Cambria"/>
              <a:cs typeface="Cambria"/>
            </a:endParaRPr>
          </a:p>
          <a:p>
            <a:pPr marL="12700" marR="1733550">
              <a:lnSpc>
                <a:spcPct val="187300"/>
              </a:lnSpc>
              <a:spcBef>
                <a:spcPts val="25"/>
              </a:spcBef>
            </a:pPr>
            <a:r>
              <a:rPr dirty="0" sz="1100" spc="-5">
                <a:latin typeface="Cambria"/>
                <a:cs typeface="Cambria"/>
              </a:rPr>
              <a:t>Genellikle veri </a:t>
            </a:r>
            <a:r>
              <a:rPr dirty="0" sz="1100">
                <a:latin typeface="Cambria"/>
                <a:cs typeface="Cambria"/>
              </a:rPr>
              <a:t>tabanında </a:t>
            </a:r>
            <a:r>
              <a:rPr dirty="0" sz="1100" spc="-10">
                <a:latin typeface="Cambria"/>
                <a:cs typeface="Cambria"/>
              </a:rPr>
              <a:t>her </a:t>
            </a:r>
            <a:r>
              <a:rPr dirty="0" sz="1100">
                <a:latin typeface="Cambria"/>
                <a:cs typeface="Cambria"/>
              </a:rPr>
              <a:t>tablo için </a:t>
            </a:r>
            <a:r>
              <a:rPr dirty="0" sz="1100" spc="-5">
                <a:latin typeface="Cambria"/>
                <a:cs typeface="Cambria"/>
              </a:rPr>
              <a:t>bir </a:t>
            </a:r>
            <a:r>
              <a:rPr dirty="0" sz="1100">
                <a:latin typeface="Cambria"/>
                <a:cs typeface="Cambria"/>
              </a:rPr>
              <a:t>dosya </a:t>
            </a:r>
            <a:r>
              <a:rPr dirty="0" sz="1100" spc="-5">
                <a:latin typeface="Cambria"/>
                <a:cs typeface="Cambria"/>
              </a:rPr>
              <a:t>bulunur.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Tablonun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her </a:t>
            </a:r>
            <a:r>
              <a:rPr dirty="0" sz="1100" spc="-5">
                <a:latin typeface="Cambria"/>
                <a:cs typeface="Cambria"/>
              </a:rPr>
              <a:t>satırı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birbiriyle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ilişkili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verilerin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bir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topluluğudur.</a:t>
            </a:r>
            <a:endParaRPr sz="1100">
              <a:latin typeface="Cambria"/>
              <a:cs typeface="Cambria"/>
            </a:endParaRPr>
          </a:p>
          <a:p>
            <a:pPr marL="12700" marR="373380">
              <a:lnSpc>
                <a:spcPct val="187400"/>
              </a:lnSpc>
              <a:spcBef>
                <a:spcPts val="25"/>
              </a:spcBef>
            </a:pPr>
            <a:r>
              <a:rPr dirty="0" sz="1100" spc="-5">
                <a:latin typeface="Cambria"/>
                <a:cs typeface="Cambria"/>
              </a:rPr>
              <a:t>Nesne </a:t>
            </a:r>
            <a:r>
              <a:rPr dirty="0" sz="1100" spc="-10">
                <a:latin typeface="Cambria"/>
                <a:cs typeface="Cambria"/>
              </a:rPr>
              <a:t>Yönelimli</a:t>
            </a:r>
            <a:r>
              <a:rPr dirty="0" sz="1100" spc="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Modeli: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Daha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sonraları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ortaya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çıkmış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başarısını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kanıtlamıştır.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Şekil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3.3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Hiyerarşik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Tabanı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Modeli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(Hierarchical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Database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Model).</a:t>
            </a:r>
            <a:endParaRPr sz="1100">
              <a:latin typeface="Cambria"/>
              <a:cs typeface="Cambria"/>
            </a:endParaRPr>
          </a:p>
          <a:p>
            <a:pPr marL="12700" marR="299085">
              <a:lnSpc>
                <a:spcPct val="109100"/>
              </a:lnSpc>
              <a:spcBef>
                <a:spcPts val="1080"/>
              </a:spcBef>
            </a:pPr>
            <a:r>
              <a:rPr dirty="0" sz="1100" spc="-5">
                <a:latin typeface="Cambria"/>
                <a:cs typeface="Cambria"/>
              </a:rPr>
              <a:t>Şekil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3.6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Nesne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Yönelimli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Modeli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(Object-Oriented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Data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Model)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doğal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olarak başka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veriler </a:t>
            </a:r>
            <a:r>
              <a:rPr dirty="0" sz="1100" spc="-5">
                <a:latin typeface="Cambria"/>
                <a:cs typeface="Cambria"/>
              </a:rPr>
              <a:t>ile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ilişkili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olmasıdır.</a:t>
            </a:r>
            <a:endParaRPr sz="11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Cambria"/>
                <a:cs typeface="Cambria"/>
              </a:rPr>
              <a:t>İlişkisel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tabanları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içinde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nesne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ilişkiler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yanında,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çoka-çok ilişkiler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5">
                <a:latin typeface="Cambria"/>
                <a:cs typeface="Cambria"/>
              </a:rPr>
              <a:t>de</a:t>
            </a:r>
            <a:r>
              <a:rPr dirty="0" sz="1100" spc="-5">
                <a:latin typeface="Cambria"/>
                <a:cs typeface="Cambria"/>
              </a:rPr>
              <a:t> modellenebilir.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dirty="0" sz="1300" spc="-5" b="1">
                <a:solidFill>
                  <a:srgbClr val="4F81BC"/>
                </a:solidFill>
                <a:latin typeface="Calibri"/>
                <a:cs typeface="Calibri"/>
              </a:rPr>
              <a:t>Çoklu</a:t>
            </a:r>
            <a:r>
              <a:rPr dirty="0" sz="13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4F81BC"/>
                </a:solidFill>
                <a:latin typeface="Calibri"/>
                <a:cs typeface="Calibri"/>
              </a:rPr>
              <a:t>Ortam</a:t>
            </a:r>
            <a:r>
              <a:rPr dirty="0" sz="1300" spc="-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300" spc="-10" b="1">
                <a:solidFill>
                  <a:srgbClr val="4F81BC"/>
                </a:solidFill>
                <a:latin typeface="Calibri"/>
                <a:cs typeface="Calibri"/>
              </a:rPr>
              <a:t>Veri</a:t>
            </a:r>
            <a:r>
              <a:rPr dirty="0" sz="1300" spc="-1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4F81BC"/>
                </a:solidFill>
                <a:latin typeface="Calibri"/>
                <a:cs typeface="Calibri"/>
              </a:rPr>
              <a:t>Modeli: </a:t>
            </a:r>
            <a:r>
              <a:rPr dirty="0" sz="1300" spc="-5" b="1">
                <a:solidFill>
                  <a:srgbClr val="4F81BC"/>
                </a:solidFill>
                <a:latin typeface="Calibri"/>
                <a:cs typeface="Calibri"/>
              </a:rPr>
              <a:t>Çoklu</a:t>
            </a:r>
            <a:r>
              <a:rPr dirty="0" sz="13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300" spc="-5" b="1">
                <a:solidFill>
                  <a:srgbClr val="4F81BC"/>
                </a:solidFill>
                <a:latin typeface="Calibri"/>
                <a:cs typeface="Calibri"/>
              </a:rPr>
              <a:t>ortam </a:t>
            </a:r>
            <a:r>
              <a:rPr dirty="0" sz="1300" b="1">
                <a:solidFill>
                  <a:srgbClr val="4F81BC"/>
                </a:solidFill>
                <a:latin typeface="Calibri"/>
                <a:cs typeface="Calibri"/>
              </a:rPr>
              <a:t>veri</a:t>
            </a:r>
            <a:r>
              <a:rPr dirty="0" sz="13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300" spc="-5" b="1">
                <a:solidFill>
                  <a:srgbClr val="4F81BC"/>
                </a:solidFill>
                <a:latin typeface="Calibri"/>
                <a:cs typeface="Calibri"/>
              </a:rPr>
              <a:t>tabanları</a:t>
            </a:r>
            <a:endParaRPr sz="1300">
              <a:latin typeface="Calibri"/>
              <a:cs typeface="Calibri"/>
            </a:endParaRPr>
          </a:p>
          <a:p>
            <a:pPr marL="12700" marR="702310">
              <a:lnSpc>
                <a:spcPct val="110900"/>
              </a:lnSpc>
              <a:spcBef>
                <a:spcPts val="150"/>
              </a:spcBef>
            </a:pPr>
            <a:r>
              <a:rPr dirty="0" sz="1100" spc="-5">
                <a:latin typeface="Cambria"/>
                <a:cs typeface="Cambria"/>
              </a:rPr>
              <a:t>İlişkisel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Modeli: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Hiyerarşik ve</a:t>
            </a:r>
            <a:r>
              <a:rPr dirty="0" sz="1100" spc="-10">
                <a:latin typeface="Cambria"/>
                <a:cs typeface="Cambria"/>
              </a:rPr>
              <a:t> ağ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nesne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ilişkisel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tabanları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ile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büyük </a:t>
            </a:r>
            <a:r>
              <a:rPr dirty="0" sz="1100" spc="-229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benzerlikler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modellerinin,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çeşitlenen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beklentileri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karşılamakta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gösterir.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09200"/>
              </a:lnSpc>
              <a:spcBef>
                <a:spcPts val="1080"/>
              </a:spcBef>
            </a:pPr>
            <a:r>
              <a:rPr dirty="0" sz="1100">
                <a:latin typeface="Cambria"/>
                <a:cs typeface="Cambria"/>
              </a:rPr>
              <a:t>Dağıtık</a:t>
            </a:r>
            <a:r>
              <a:rPr dirty="0" sz="1100" spc="-5">
                <a:latin typeface="Cambria"/>
                <a:cs typeface="Cambria"/>
              </a:rPr>
              <a:t> Veri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Modeli: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Dağıtık veri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tabanları,</a:t>
            </a:r>
            <a:r>
              <a:rPr dirty="0" sz="1100">
                <a:latin typeface="Cambria"/>
                <a:cs typeface="Cambria"/>
              </a:rPr>
              <a:t> iki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ya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da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daha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fazla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bilgisayarda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depolanan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bir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ağ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üzerinde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dağıtılan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bilgiler için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kullanılan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>
                <a:latin typeface="Cambria"/>
                <a:cs typeface="Cambria"/>
              </a:rPr>
              <a:t> tabanı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grubudur.</a:t>
            </a:r>
            <a:endParaRPr sz="1100">
              <a:latin typeface="Cambria"/>
              <a:cs typeface="Cambria"/>
            </a:endParaRPr>
          </a:p>
          <a:p>
            <a:pPr marL="12700" marR="654685">
              <a:lnSpc>
                <a:spcPct val="110900"/>
              </a:lnSpc>
              <a:spcBef>
                <a:spcPts val="1055"/>
              </a:spcBef>
            </a:pPr>
            <a:r>
              <a:rPr dirty="0" sz="1100" spc="-5">
                <a:latin typeface="Cambria"/>
                <a:cs typeface="Cambria"/>
              </a:rPr>
              <a:t>Kavramsal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5">
                <a:latin typeface="Cambria"/>
                <a:cs typeface="Cambria"/>
              </a:rPr>
              <a:t>ve</a:t>
            </a:r>
            <a:r>
              <a:rPr dirty="0" sz="1100" spc="-5">
                <a:latin typeface="Cambria"/>
                <a:cs typeface="Cambria"/>
              </a:rPr>
              <a:t> fiziksel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düzeylerdeki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şemalar, farklı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anlayış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mekanizmalarına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hitap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ettiklerinden,</a:t>
            </a:r>
            <a:r>
              <a:rPr dirty="0" sz="1100" spc="-10">
                <a:latin typeface="Cambria"/>
                <a:cs typeface="Cambria"/>
              </a:rPr>
              <a:t> kullanılacak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modelleri</a:t>
            </a:r>
            <a:r>
              <a:rPr dirty="0" sz="1100">
                <a:latin typeface="Cambria"/>
                <a:cs typeface="Cambria"/>
              </a:rPr>
              <a:t> de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farklı</a:t>
            </a:r>
            <a:r>
              <a:rPr dirty="0" sz="1100" spc="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olacaktır.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1100" spc="-5">
                <a:latin typeface="Cambria"/>
                <a:cs typeface="Cambria"/>
              </a:rPr>
              <a:t>Her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iki</a:t>
            </a:r>
            <a:r>
              <a:rPr dirty="0" sz="1100">
                <a:latin typeface="Cambria"/>
                <a:cs typeface="Cambria"/>
              </a:rPr>
              <a:t> düzeyde</a:t>
            </a:r>
            <a:r>
              <a:rPr dirty="0" sz="1100" spc="-10">
                <a:latin typeface="Cambria"/>
                <a:cs typeface="Cambria"/>
              </a:rPr>
              <a:t> kullanılmak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üzere,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çeşitli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modelleri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geliştirilmiştir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[10].</a:t>
            </a:r>
            <a:endParaRPr sz="1100">
              <a:latin typeface="Cambria"/>
              <a:cs typeface="Cambria"/>
            </a:endParaRPr>
          </a:p>
          <a:p>
            <a:pPr marL="12700" marR="172720">
              <a:lnSpc>
                <a:spcPct val="109100"/>
              </a:lnSpc>
              <a:spcBef>
                <a:spcPts val="1080"/>
              </a:spcBef>
            </a:pPr>
            <a:r>
              <a:rPr dirty="0" sz="1100" spc="-5">
                <a:latin typeface="Cambria"/>
                <a:cs typeface="Cambria"/>
              </a:rPr>
              <a:t>Kavramsal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şema,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ortalama veri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tabanı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kullanıcısı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için, veri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tabanının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yapısını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genel </a:t>
            </a:r>
            <a:r>
              <a:rPr dirty="0" sz="1100" spc="-10">
                <a:latin typeface="Cambria"/>
                <a:cs typeface="Cambria"/>
              </a:rPr>
              <a:t>olarak </a:t>
            </a:r>
            <a:r>
              <a:rPr dirty="0" sz="1100" spc="-5">
                <a:latin typeface="Cambria"/>
                <a:cs typeface="Cambria"/>
              </a:rPr>
              <a:t> tanımlar.</a:t>
            </a:r>
            <a:endParaRPr sz="1100">
              <a:latin typeface="Cambria"/>
              <a:cs typeface="Cambria"/>
            </a:endParaRPr>
          </a:p>
          <a:p>
            <a:pPr marL="12700" marR="453390">
              <a:lnSpc>
                <a:spcPct val="110900"/>
              </a:lnSpc>
              <a:spcBef>
                <a:spcPts val="1055"/>
              </a:spcBef>
            </a:pPr>
            <a:r>
              <a:rPr dirty="0" sz="1100" spc="-5">
                <a:latin typeface="Cambria"/>
                <a:cs typeface="Cambria"/>
              </a:rPr>
              <a:t>Geleneksel veri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tabanı</a:t>
            </a:r>
            <a:r>
              <a:rPr dirty="0" sz="1100" spc="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tasarımında,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kavramsal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tasarımdan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sonraki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adım,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çoğunlukla, </a:t>
            </a:r>
            <a:r>
              <a:rPr dirty="0" sz="1100" spc="-229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gerçekleştirim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için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kullanılacak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bir </a:t>
            </a: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tabanı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yönetim</a:t>
            </a:r>
            <a:r>
              <a:rPr dirty="0" sz="1100" spc="-5">
                <a:latin typeface="Cambria"/>
                <a:cs typeface="Cambria"/>
              </a:rPr>
              <a:t> sisteminin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seçimidir.</a:t>
            </a:r>
            <a:endParaRPr sz="1100">
              <a:latin typeface="Cambria"/>
              <a:cs typeface="Cambria"/>
            </a:endParaRPr>
          </a:p>
          <a:p>
            <a:pPr marL="12700" marR="252729">
              <a:lnSpc>
                <a:spcPct val="110900"/>
              </a:lnSpc>
              <a:spcBef>
                <a:spcPts val="1035"/>
              </a:spcBef>
            </a:pPr>
            <a:r>
              <a:rPr dirty="0" sz="1100" spc="-5">
                <a:latin typeface="Cambria"/>
                <a:cs typeface="Cambria"/>
              </a:rPr>
              <a:t>Buradaki işlem, </a:t>
            </a:r>
            <a:r>
              <a:rPr dirty="0" sz="1100">
                <a:latin typeface="Cambria"/>
                <a:cs typeface="Cambria"/>
              </a:rPr>
              <a:t>iki </a:t>
            </a: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modeli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arasında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bir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dönüşüm</a:t>
            </a:r>
            <a:r>
              <a:rPr dirty="0" sz="1100" spc="-10">
                <a:latin typeface="Cambria"/>
                <a:cs typeface="Cambria"/>
              </a:rPr>
              <a:t> olup,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bazen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“mantıksal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tabanı </a:t>
            </a:r>
            <a:r>
              <a:rPr dirty="0" sz="1100" spc="-229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tasarımı”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olarak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anılır [10].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1100" spc="-5">
                <a:latin typeface="Cambria"/>
                <a:cs typeface="Cambria"/>
              </a:rPr>
              <a:t>Genellikle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yapıları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olarak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bilinen, fiziksel veri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modelleri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kullanılır.</a:t>
            </a:r>
            <a:endParaRPr sz="1100">
              <a:latin typeface="Cambria"/>
              <a:cs typeface="Cambria"/>
            </a:endParaRPr>
          </a:p>
          <a:p>
            <a:pPr marL="12700" marR="733425">
              <a:lnSpc>
                <a:spcPct val="111100"/>
              </a:lnSpc>
              <a:spcBef>
                <a:spcPts val="1050"/>
              </a:spcBef>
            </a:pPr>
            <a:r>
              <a:rPr dirty="0" sz="1100" spc="-10">
                <a:latin typeface="Cambria"/>
                <a:cs typeface="Cambria"/>
              </a:rPr>
              <a:t>5.</a:t>
            </a:r>
            <a:r>
              <a:rPr dirty="0" sz="1100" spc="-5">
                <a:latin typeface="Cambria"/>
                <a:cs typeface="Cambria"/>
              </a:rPr>
              <a:t> ĠLĠġKĠSEL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VE </a:t>
            </a:r>
            <a:r>
              <a:rPr dirty="0" sz="1100" spc="-5">
                <a:latin typeface="Cambria"/>
                <a:cs typeface="Cambria"/>
              </a:rPr>
              <a:t>ĠLĠġKĠSEL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OLMAYAN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(NoSQL)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VERĠ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TABANI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SĠSTEMLERĠ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(RELATIONAL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AND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NONRELATIONAL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DATABASE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(NoSQL)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SYSTEMS)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dirty="0" sz="1300" spc="-10" b="1">
                <a:solidFill>
                  <a:srgbClr val="4F81BC"/>
                </a:solidFill>
                <a:latin typeface="Calibri"/>
                <a:cs typeface="Calibri"/>
              </a:rPr>
              <a:t>İlişkisel</a:t>
            </a:r>
            <a:r>
              <a:rPr dirty="0" sz="1300" spc="-2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4F81BC"/>
                </a:solidFill>
                <a:latin typeface="Calibri"/>
                <a:cs typeface="Calibri"/>
              </a:rPr>
              <a:t>Veri</a:t>
            </a:r>
            <a:r>
              <a:rPr dirty="0" sz="1300" spc="-1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4F81BC"/>
                </a:solidFill>
                <a:latin typeface="Calibri"/>
                <a:cs typeface="Calibri"/>
              </a:rPr>
              <a:t>Tabanı</a:t>
            </a:r>
            <a:r>
              <a:rPr dirty="0" sz="1300" spc="-1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300" spc="-5" b="1">
                <a:solidFill>
                  <a:srgbClr val="4F81BC"/>
                </a:solidFill>
                <a:latin typeface="Calibri"/>
                <a:cs typeface="Calibri"/>
              </a:rPr>
              <a:t>(Relational</a:t>
            </a:r>
            <a:r>
              <a:rPr dirty="0" sz="13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4F81BC"/>
                </a:solidFill>
                <a:latin typeface="Calibri"/>
                <a:cs typeface="Calibri"/>
              </a:rPr>
              <a:t>Database</a:t>
            </a:r>
            <a:r>
              <a:rPr dirty="0" sz="1300" spc="-1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300" spc="-5" b="1">
                <a:solidFill>
                  <a:srgbClr val="4F81BC"/>
                </a:solidFill>
                <a:latin typeface="Calibri"/>
                <a:cs typeface="Calibri"/>
              </a:rPr>
              <a:t>System)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100" spc="-5">
                <a:latin typeface="Cambria"/>
                <a:cs typeface="Cambria"/>
              </a:rPr>
              <a:t>Şekil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4.1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Tabanı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Tasarım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Aşamaları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(Database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Design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Stages).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1100" spc="-5">
                <a:latin typeface="Cambria"/>
                <a:cs typeface="Cambria"/>
              </a:rPr>
              <a:t>Günümüzde </a:t>
            </a:r>
            <a:r>
              <a:rPr dirty="0" sz="1100" spc="-10">
                <a:latin typeface="Cambria"/>
                <a:cs typeface="Cambria"/>
              </a:rPr>
              <a:t>en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yaygın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kullanılan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tabanı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sistemlerinden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biridir.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92810"/>
            <a:ext cx="5499100" cy="6093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mbria"/>
                <a:cs typeface="Cambria"/>
              </a:rPr>
              <a:t>Satır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 sütunların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meydana getirdiği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tablolardan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oluşur.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1100" spc="-5">
                <a:latin typeface="Cambria"/>
                <a:cs typeface="Cambria"/>
              </a:rPr>
              <a:t>Bu</a:t>
            </a:r>
            <a:r>
              <a:rPr dirty="0" sz="1100" spc="-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tablolar </a:t>
            </a:r>
            <a:r>
              <a:rPr dirty="0" sz="1100">
                <a:latin typeface="Cambria"/>
                <a:cs typeface="Cambria"/>
              </a:rPr>
              <a:t>birbiri</a:t>
            </a:r>
            <a:r>
              <a:rPr dirty="0" sz="1100" spc="-5">
                <a:latin typeface="Cambria"/>
                <a:cs typeface="Cambria"/>
              </a:rPr>
              <a:t> ile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ilişkileri olan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tablolardır.</a:t>
            </a:r>
            <a:endParaRPr sz="1100">
              <a:latin typeface="Cambria"/>
              <a:cs typeface="Cambria"/>
            </a:endParaRPr>
          </a:p>
          <a:p>
            <a:pPr marL="12700" marR="146050">
              <a:lnSpc>
                <a:spcPct val="110900"/>
              </a:lnSpc>
              <a:spcBef>
                <a:spcPts val="1060"/>
              </a:spcBef>
            </a:pPr>
            <a:r>
              <a:rPr dirty="0" sz="1100" spc="-5">
                <a:latin typeface="Cambria"/>
                <a:cs typeface="Cambria"/>
              </a:rPr>
              <a:t>Dolayısıyla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bir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tabanında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ilişkiden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söz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edebilmek için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en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az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iki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tablonun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yer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alması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bu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iki </a:t>
            </a:r>
            <a:r>
              <a:rPr dirty="0" sz="1100" spc="-5">
                <a:latin typeface="Cambria"/>
                <a:cs typeface="Cambria"/>
              </a:rPr>
              <a:t>tablodaki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verilerin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birbiri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ili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bir şekilde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ilişkilendiriliyor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olması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gerekir.</a:t>
            </a:r>
            <a:endParaRPr sz="1100">
              <a:latin typeface="Cambria"/>
              <a:cs typeface="Cambria"/>
            </a:endParaRPr>
          </a:p>
          <a:p>
            <a:pPr marL="12700" marR="748030">
              <a:lnSpc>
                <a:spcPts val="2500"/>
              </a:lnSpc>
              <a:spcBef>
                <a:spcPts val="250"/>
              </a:spcBef>
            </a:pPr>
            <a:r>
              <a:rPr dirty="0" sz="1100" spc="-5">
                <a:latin typeface="Cambria"/>
                <a:cs typeface="Cambria"/>
              </a:rPr>
              <a:t>Bu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şekilde ilişkisel veri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tabanları,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tabanı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denilen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büyük</a:t>
            </a:r>
            <a:r>
              <a:rPr dirty="0" sz="1100" spc="-5">
                <a:latin typeface="Cambria"/>
                <a:cs typeface="Cambria"/>
              </a:rPr>
              <a:t> dosyalardan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oluşur.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Her </a:t>
            </a:r>
            <a:r>
              <a:rPr dirty="0" sz="1100">
                <a:latin typeface="Cambria"/>
                <a:cs typeface="Cambria"/>
              </a:rPr>
              <a:t>bir</a:t>
            </a:r>
            <a:r>
              <a:rPr dirty="0" sz="1100" spc="-5">
                <a:latin typeface="Cambria"/>
                <a:cs typeface="Cambria"/>
              </a:rPr>
              <a:t> tablo,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belli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yapıya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uygun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verileri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saklamak</a:t>
            </a:r>
            <a:r>
              <a:rPr dirty="0" sz="1100" spc="2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üzere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tasarlanır </a:t>
            </a:r>
            <a:r>
              <a:rPr dirty="0" sz="1100" spc="-10">
                <a:latin typeface="Cambria"/>
                <a:cs typeface="Cambria"/>
              </a:rPr>
              <a:t>[12]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300" spc="-10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z="1300" b="1">
                <a:solidFill>
                  <a:srgbClr val="4F81BC"/>
                </a:solidFill>
                <a:latin typeface="Calibri"/>
                <a:cs typeface="Calibri"/>
              </a:rPr>
              <a:t>ata</a:t>
            </a:r>
            <a:r>
              <a:rPr dirty="0" sz="1300" spc="-5" b="1">
                <a:solidFill>
                  <a:srgbClr val="4F81BC"/>
                </a:solidFill>
                <a:latin typeface="Calibri"/>
                <a:cs typeface="Calibri"/>
              </a:rPr>
              <a:t>b</a:t>
            </a:r>
            <a:r>
              <a:rPr dirty="0" sz="1300" b="1">
                <a:solidFill>
                  <a:srgbClr val="4F81BC"/>
                </a:solidFill>
                <a:latin typeface="Calibri"/>
                <a:cs typeface="Calibri"/>
              </a:rPr>
              <a:t>as</a:t>
            </a:r>
            <a:r>
              <a:rPr dirty="0" sz="1300" spc="-5" b="1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dirty="0" sz="1300" spc="-1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4F81BC"/>
                </a:solidFill>
                <a:latin typeface="Calibri"/>
                <a:cs typeface="Calibri"/>
              </a:rPr>
              <a:t>S</a:t>
            </a:r>
            <a:r>
              <a:rPr dirty="0" sz="1300" spc="-20" b="1">
                <a:solidFill>
                  <a:srgbClr val="4F81BC"/>
                </a:solidFill>
                <a:latin typeface="Calibri"/>
                <a:cs typeface="Calibri"/>
              </a:rPr>
              <a:t>y</a:t>
            </a:r>
            <a:r>
              <a:rPr dirty="0" sz="1300" b="1">
                <a:solidFill>
                  <a:srgbClr val="4F81BC"/>
                </a:solidFill>
                <a:latin typeface="Calibri"/>
                <a:cs typeface="Calibri"/>
              </a:rPr>
              <a:t>st</a:t>
            </a:r>
            <a:r>
              <a:rPr dirty="0" sz="1300" spc="-10" b="1">
                <a:solidFill>
                  <a:srgbClr val="4F81BC"/>
                </a:solidFill>
                <a:latin typeface="Calibri"/>
                <a:cs typeface="Calibri"/>
              </a:rPr>
              <a:t>em)</a:t>
            </a:r>
            <a:endParaRPr sz="1300">
              <a:latin typeface="Calibri"/>
              <a:cs typeface="Calibri"/>
            </a:endParaRPr>
          </a:p>
          <a:p>
            <a:pPr marL="12700" marR="153670">
              <a:lnSpc>
                <a:spcPct val="110900"/>
              </a:lnSpc>
              <a:spcBef>
                <a:spcPts val="150"/>
              </a:spcBef>
            </a:pPr>
            <a:r>
              <a:rPr dirty="0" sz="1100" spc="-5">
                <a:latin typeface="Cambria"/>
                <a:cs typeface="Cambria"/>
              </a:rPr>
              <a:t>İlişkisel</a:t>
            </a:r>
            <a:r>
              <a:rPr dirty="0" sz="1100" spc="-10">
                <a:latin typeface="Cambria"/>
                <a:cs typeface="Cambria"/>
              </a:rPr>
              <a:t> olmayan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(NoSQL)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tabanı;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1998 </a:t>
            </a:r>
            <a:r>
              <a:rPr dirty="0" sz="1100">
                <a:latin typeface="Cambria"/>
                <a:cs typeface="Cambria"/>
              </a:rPr>
              <a:t>yılında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ilk olarak </a:t>
            </a:r>
            <a:r>
              <a:rPr dirty="0" sz="1100">
                <a:latin typeface="Cambria"/>
                <a:cs typeface="Cambria"/>
              </a:rPr>
              <a:t>Carlo</a:t>
            </a:r>
            <a:r>
              <a:rPr dirty="0" sz="1100" spc="-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Strozzi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tarafından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öne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sürülen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bir </a:t>
            </a:r>
            <a:r>
              <a:rPr dirty="0" sz="1100">
                <a:latin typeface="Cambria"/>
                <a:cs typeface="Cambria"/>
              </a:rPr>
              <a:t>kavramdır.</a:t>
            </a:r>
            <a:endParaRPr sz="1100">
              <a:latin typeface="Cambria"/>
              <a:cs typeface="Cambria"/>
            </a:endParaRPr>
          </a:p>
          <a:p>
            <a:pPr marL="12700" marR="765810">
              <a:lnSpc>
                <a:spcPct val="111100"/>
              </a:lnSpc>
              <a:spcBef>
                <a:spcPts val="1030"/>
              </a:spcBef>
            </a:pPr>
            <a:r>
              <a:rPr dirty="0" sz="1100" spc="-5">
                <a:latin typeface="Cambria"/>
                <a:cs typeface="Cambria"/>
              </a:rPr>
              <a:t>Şekil </a:t>
            </a:r>
            <a:r>
              <a:rPr dirty="0" sz="1100">
                <a:latin typeface="Cambria"/>
                <a:cs typeface="Cambria"/>
              </a:rPr>
              <a:t>6.6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Sorgu 1-Sorgular/Saniye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ile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işlemci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çekirdeği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miktarı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için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analiz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işlemi </a:t>
            </a:r>
            <a:r>
              <a:rPr dirty="0" sz="1100" spc="-229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(Queries/second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and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amount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of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processor core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analysis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process).</a:t>
            </a:r>
            <a:endParaRPr sz="1100">
              <a:latin typeface="Cambria"/>
              <a:cs typeface="Cambria"/>
            </a:endParaRPr>
          </a:p>
          <a:p>
            <a:pPr marL="12700" marR="170180">
              <a:lnSpc>
                <a:spcPct val="109100"/>
              </a:lnSpc>
              <a:spcBef>
                <a:spcPts val="1080"/>
              </a:spcBef>
            </a:pPr>
            <a:r>
              <a:rPr dirty="0" sz="1100" spc="-10">
                <a:latin typeface="Cambria"/>
                <a:cs typeface="Cambria"/>
              </a:rPr>
              <a:t>Yapılan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analizde;</a:t>
            </a:r>
            <a:r>
              <a:rPr dirty="0" sz="1100">
                <a:latin typeface="Cambria"/>
                <a:cs typeface="Cambria"/>
              </a:rPr>
              <a:t> MySQL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tabanı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sisteminin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MongoDB’ye göre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ortalama sorgu süreleri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sonuçları, sorgu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sayısı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farkı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arttıkça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daha belirgin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bir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performans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kötülüğü</a:t>
            </a:r>
            <a:r>
              <a:rPr dirty="0" sz="1100">
                <a:latin typeface="Cambria"/>
                <a:cs typeface="Cambria"/>
              </a:rPr>
              <a:t> göstermiştir.</a:t>
            </a:r>
            <a:endParaRPr sz="1100">
              <a:latin typeface="Cambria"/>
              <a:cs typeface="Cambria"/>
            </a:endParaRPr>
          </a:p>
          <a:p>
            <a:pPr marL="12700" marR="34290">
              <a:lnSpc>
                <a:spcPct val="110900"/>
              </a:lnSpc>
              <a:spcBef>
                <a:spcPts val="1055"/>
              </a:spcBef>
            </a:pPr>
            <a:r>
              <a:rPr dirty="0" sz="1100" spc="-10">
                <a:latin typeface="Cambria"/>
                <a:cs typeface="Cambria"/>
              </a:rPr>
              <a:t>Yapılan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analizlerde;</a:t>
            </a:r>
            <a:r>
              <a:rPr dirty="0" sz="1100">
                <a:latin typeface="Cambria"/>
                <a:cs typeface="Cambria"/>
              </a:rPr>
              <a:t> MySQL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tabanı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sisteminin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MongoDB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’ye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göre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sorgu </a:t>
            </a:r>
            <a:r>
              <a:rPr dirty="0" sz="1100">
                <a:latin typeface="Cambria"/>
                <a:cs typeface="Cambria"/>
              </a:rPr>
              <a:t>süresi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sonuçları, </a:t>
            </a:r>
            <a:r>
              <a:rPr dirty="0" sz="1100" spc="-229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kayıt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sayısı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farkı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arttıkça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iyi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bir</a:t>
            </a:r>
            <a:r>
              <a:rPr dirty="0" sz="1100" spc="-3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performans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göstermiştir.</a:t>
            </a:r>
            <a:endParaRPr sz="1100">
              <a:latin typeface="Cambria"/>
              <a:cs typeface="Cambria"/>
            </a:endParaRPr>
          </a:p>
          <a:p>
            <a:pPr marL="12700" marR="5080">
              <a:lnSpc>
                <a:spcPct val="111800"/>
              </a:lnSpc>
              <a:spcBef>
                <a:spcPts val="1019"/>
              </a:spcBef>
            </a:pPr>
            <a:r>
              <a:rPr dirty="0" sz="1100" spc="-10">
                <a:latin typeface="Cambria"/>
                <a:cs typeface="Cambria"/>
              </a:rPr>
              <a:t>Yapılan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analizde; </a:t>
            </a:r>
            <a:r>
              <a:rPr dirty="0" sz="1100">
                <a:latin typeface="Cambria"/>
                <a:cs typeface="Cambria"/>
              </a:rPr>
              <a:t>MySQL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tabanı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sisteminin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MongoDB’ye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göre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ortalama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sorgu süreleri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sonuçları, </a:t>
            </a:r>
            <a:r>
              <a:rPr dirty="0" sz="1100">
                <a:latin typeface="Cambria"/>
                <a:cs typeface="Cambria"/>
              </a:rPr>
              <a:t>veri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kayıt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sayısı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farkı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arttıkça </a:t>
            </a:r>
            <a:r>
              <a:rPr dirty="0" sz="1100" spc="-10">
                <a:latin typeface="Cambria"/>
                <a:cs typeface="Cambria"/>
              </a:rPr>
              <a:t>oldukça</a:t>
            </a:r>
            <a:r>
              <a:rPr dirty="0" sz="1100" spc="-5">
                <a:latin typeface="Cambria"/>
                <a:cs typeface="Cambria"/>
              </a:rPr>
              <a:t> belirgin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bir</a:t>
            </a:r>
            <a:r>
              <a:rPr dirty="0" sz="1100" spc="-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performans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kötülüğü</a:t>
            </a:r>
            <a:r>
              <a:rPr dirty="0" sz="1100">
                <a:latin typeface="Cambria"/>
                <a:cs typeface="Cambria"/>
              </a:rPr>
              <a:t> gösterdiği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gözlemlenmiştir.</a:t>
            </a:r>
            <a:endParaRPr sz="1100">
              <a:latin typeface="Cambria"/>
              <a:cs typeface="Cambria"/>
            </a:endParaRPr>
          </a:p>
          <a:p>
            <a:pPr marL="12700" marR="145415">
              <a:lnSpc>
                <a:spcPct val="111100"/>
              </a:lnSpc>
              <a:spcBef>
                <a:spcPts val="1030"/>
              </a:spcBef>
            </a:pPr>
            <a:r>
              <a:rPr dirty="0" sz="1100">
                <a:latin typeface="Cambria"/>
                <a:cs typeface="Cambria"/>
              </a:rPr>
              <a:t>MySQL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MongoDB veri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tabanlarına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üçüncü sorgu</a:t>
            </a:r>
            <a:r>
              <a:rPr dirty="0" sz="1100" spc="2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olarak tanımlanan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detaylı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karmaşık </a:t>
            </a:r>
            <a:r>
              <a:rPr dirty="0" sz="1100" spc="-22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sorgu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kodu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içeren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karşılaştırma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testi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analizi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Şekil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6.13’de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gösterilmiştir.</a:t>
            </a:r>
            <a:endParaRPr sz="1100">
              <a:latin typeface="Cambria"/>
              <a:cs typeface="Cambria"/>
            </a:endParaRPr>
          </a:p>
          <a:p>
            <a:pPr marL="12700" marR="351155">
              <a:lnSpc>
                <a:spcPct val="110900"/>
              </a:lnSpc>
              <a:spcBef>
                <a:spcPts val="1035"/>
              </a:spcBef>
            </a:pPr>
            <a:r>
              <a:rPr dirty="0" sz="1100" spc="-5">
                <a:latin typeface="Cambria"/>
                <a:cs typeface="Cambria"/>
              </a:rPr>
              <a:t>Basit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arama</a:t>
            </a:r>
            <a:r>
              <a:rPr dirty="0" sz="1100" spc="-5">
                <a:latin typeface="Cambria"/>
                <a:cs typeface="Cambria"/>
              </a:rPr>
              <a:t> sorgularında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mantıksal olarak</a:t>
            </a:r>
            <a:r>
              <a:rPr dirty="0" sz="1100">
                <a:latin typeface="Cambria"/>
                <a:cs typeface="Cambria"/>
              </a:rPr>
              <a:t> veri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silme işlemi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dikkate</a:t>
            </a:r>
            <a:r>
              <a:rPr dirty="0" sz="1100" spc="-10">
                <a:latin typeface="Cambria"/>
                <a:cs typeface="Cambria"/>
              </a:rPr>
              <a:t> alınarak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yapılan </a:t>
            </a:r>
            <a:r>
              <a:rPr dirty="0" sz="110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karşılaştırmalar sonucunda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MySQL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tabanı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sistemi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iyi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bir </a:t>
            </a:r>
            <a:r>
              <a:rPr dirty="0" sz="1100" spc="-5">
                <a:latin typeface="Cambria"/>
                <a:cs typeface="Cambria"/>
              </a:rPr>
              <a:t>performans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göstermiştir.</a:t>
            </a:r>
            <a:endParaRPr sz="1100">
              <a:latin typeface="Cambria"/>
              <a:cs typeface="Cambria"/>
            </a:endParaRPr>
          </a:p>
          <a:p>
            <a:pPr marL="12700" marR="276860">
              <a:lnSpc>
                <a:spcPct val="109300"/>
              </a:lnSpc>
              <a:spcBef>
                <a:spcPts val="1075"/>
              </a:spcBef>
            </a:pPr>
            <a:r>
              <a:rPr dirty="0" sz="1100" spc="-5">
                <a:latin typeface="Cambria"/>
                <a:cs typeface="Cambria"/>
              </a:rPr>
              <a:t>Sonuç olarak, farklı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kriterler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ile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bu</a:t>
            </a:r>
            <a:r>
              <a:rPr dirty="0" sz="1100">
                <a:latin typeface="Cambria"/>
                <a:cs typeface="Cambria"/>
              </a:rPr>
              <a:t> veri</a:t>
            </a:r>
            <a:r>
              <a:rPr dirty="0" sz="1100" spc="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tabanlarını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incelediğimizde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10">
                <a:latin typeface="Cambria"/>
                <a:cs typeface="Cambria"/>
              </a:rPr>
              <a:t>iki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veri</a:t>
            </a:r>
            <a:r>
              <a:rPr dirty="0" sz="1100" spc="-15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tabanının</a:t>
            </a:r>
            <a:r>
              <a:rPr dirty="0" sz="1100" spc="1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da </a:t>
            </a:r>
            <a:r>
              <a:rPr dirty="0" sz="1100" spc="-229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avantaj</a:t>
            </a:r>
            <a:r>
              <a:rPr dirty="0" sz="1100" spc="-10">
                <a:latin typeface="Cambria"/>
                <a:cs typeface="Cambria"/>
              </a:rPr>
              <a:t> </a:t>
            </a:r>
            <a:r>
              <a:rPr dirty="0" sz="1100" spc="-5">
                <a:latin typeface="Cambria"/>
                <a:cs typeface="Cambria"/>
              </a:rPr>
              <a:t>ve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python-docx</dc:creator>
  <dcterms:created xsi:type="dcterms:W3CDTF">2024-03-19T20:01:26Z</dcterms:created>
  <dcterms:modified xsi:type="dcterms:W3CDTF">2024-03-19T20:01:26Z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2024-03-19T00:00:00Z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2024-03-19T00:00:00Z</vt:filetime>
  </property>
</Properties>
</file>