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5.jp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16" Type="http://schemas.openxmlformats.org/officeDocument/2006/relationships/image" Target="../media/image4.gif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2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7900" y="93375"/>
            <a:ext cx="8968200" cy="6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ECCO Representation of Water Masses</a:t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Isba Keshwani, Sarah Zhang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WMW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water-mass women, women of mode waters, women of water mass, etc…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422" y="147688"/>
            <a:ext cx="683938" cy="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00" y="2441686"/>
            <a:ext cx="3549000" cy="129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ASA logo.svg - Wikimedia Commons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25" y="119188"/>
            <a:ext cx="683925" cy="5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87900" y="3760550"/>
            <a:ext cx="35490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AABW ranges from θ = -0.8 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℃ 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to 2 ℃ and salinity of 34.6 to 34.7 g/kg. We calculated the volume of ocean water within this range from our volumetric TS plot. Then, repeated the calculation from 1992 to 2017.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7900" y="816450"/>
            <a:ext cx="3549000" cy="780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Understanding how ECCO represents water masses, specifically Antarctic Bottom Water (AABW), and whether recent Antarctic extremes are captured in ECCO.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87325" y="2428125"/>
            <a:ext cx="49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716000" y="4174125"/>
            <a:ext cx="5340000" cy="862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Plot the ECCO temperature, salinity along an ocean transect (ex. recreate WOCE A16)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Validate AABW volume derivations with observations/other model outputs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Explore High Salinity Shelf Water production using ECCO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7900" y="1675800"/>
            <a:ext cx="3549000" cy="6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Products, Resources Used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ECCO V4r4: density,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temperature, salinity, grid products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ecco_v4_py (and Ian),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ecco_access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ECCO hack week tutorials, OSS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3000" y="147838"/>
            <a:ext cx="461400" cy="51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7">
            <a:alphaModFix/>
          </a:blip>
          <a:srcRect b="12070" l="0" r="0" t="51161"/>
          <a:stretch/>
        </p:blipFill>
        <p:spPr>
          <a:xfrm>
            <a:off x="8382775" y="1139425"/>
            <a:ext cx="615575" cy="4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475" y="129725"/>
            <a:ext cx="548874" cy="5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9">
            <a:alphaModFix/>
          </a:blip>
          <a:srcRect b="40244" l="22075" r="0" t="33743"/>
          <a:stretch/>
        </p:blipFill>
        <p:spPr>
          <a:xfrm>
            <a:off x="3675100" y="1215630"/>
            <a:ext cx="900275" cy="40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3373" y="130941"/>
            <a:ext cx="548874" cy="5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11">
            <a:alphaModFix/>
          </a:blip>
          <a:srcRect b="13608" l="19090" r="18666" t="1393"/>
          <a:stretch/>
        </p:blipFill>
        <p:spPr>
          <a:xfrm>
            <a:off x="7252134" y="147712"/>
            <a:ext cx="500841" cy="5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57665" y="816462"/>
            <a:ext cx="347810" cy="1155438"/>
          </a:xfrm>
          <a:prstGeom prst="rect">
            <a:avLst/>
          </a:prstGeom>
          <a:solidFill>
            <a:srgbClr val="D9D2E9"/>
          </a:solidFill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6232325" y="3270338"/>
            <a:ext cx="98700" cy="1350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05275" y="3270338"/>
            <a:ext cx="98700" cy="1350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3716048" y="2054735"/>
            <a:ext cx="5339910" cy="1694920"/>
            <a:chOff x="3767317" y="810013"/>
            <a:chExt cx="5259958" cy="1625043"/>
          </a:xfrm>
        </p:grpSpPr>
        <p:pic>
          <p:nvPicPr>
            <p:cNvPr id="73" name="Google Shape;73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767317" y="810025"/>
              <a:ext cx="1771347" cy="1625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306808" y="810013"/>
              <a:ext cx="1771347" cy="1625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041875" y="810025"/>
              <a:ext cx="1985400" cy="1625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3"/>
          <p:cNvGrpSpPr/>
          <p:nvPr/>
        </p:nvGrpSpPr>
        <p:grpSpPr>
          <a:xfrm>
            <a:off x="4727775" y="3452213"/>
            <a:ext cx="1495525" cy="366600"/>
            <a:chOff x="4803975" y="2061525"/>
            <a:chExt cx="1495525" cy="366600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5189100" y="2185725"/>
              <a:ext cx="3939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">
                  <a:solidFill>
                    <a:srgbClr val="A61C00"/>
                  </a:solidFill>
                </a:rPr>
                <a:t>AABW</a:t>
              </a:r>
              <a:endParaRPr b="1" sz="500">
                <a:solidFill>
                  <a:srgbClr val="A61C00"/>
                </a:solidFill>
              </a:endParaRPr>
            </a:p>
          </p:txBody>
        </p:sp>
        <p:cxnSp>
          <p:nvCxnSpPr>
            <p:cNvPr id="78" name="Google Shape;78;p13"/>
            <p:cNvCxnSpPr/>
            <p:nvPr/>
          </p:nvCxnSpPr>
          <p:spPr>
            <a:xfrm rot="10800000">
              <a:off x="4803975" y="2071900"/>
              <a:ext cx="461400" cy="209100"/>
            </a:xfrm>
            <a:prstGeom prst="straightConnector1">
              <a:avLst/>
            </a:prstGeom>
            <a:noFill/>
            <a:ln cap="flat" cmpd="sng" w="9525">
              <a:solidFill>
                <a:srgbClr val="A61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>
              <a:endCxn id="80" idx="1"/>
            </p:cNvCxnSpPr>
            <p:nvPr/>
          </p:nvCxnSpPr>
          <p:spPr>
            <a:xfrm flipH="1" rot="10800000">
              <a:off x="5499700" y="2061525"/>
              <a:ext cx="799800" cy="222000"/>
            </a:xfrm>
            <a:prstGeom prst="straightConnector1">
              <a:avLst/>
            </a:prstGeom>
            <a:noFill/>
            <a:ln cap="flat" cmpd="sng" w="9525">
              <a:solidFill>
                <a:srgbClr val="A61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3"/>
          <p:cNvSpPr/>
          <p:nvPr/>
        </p:nvSpPr>
        <p:spPr>
          <a:xfrm>
            <a:off x="3716000" y="3770174"/>
            <a:ext cx="5340000" cy="30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volumetric temperature &amp; salinity: 1992-2017 averages in March, September, and March subtracted from September, respectively. Volumes (m</a:t>
            </a:r>
            <a:r>
              <a:rPr baseline="30000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represented in log scale.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662200" y="3378413"/>
            <a:ext cx="57900" cy="1476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223300" y="3378413"/>
            <a:ext cx="57900" cy="1476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900" y="4329050"/>
            <a:ext cx="3549000" cy="714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Calculating/understanding volume of ocean using MITgcm grid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Identifying where AABW waters were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Calculating AABW volume by constraining temp and salinity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16">
            <a:alphaModFix/>
          </a:blip>
          <a:srcRect b="0" l="3852" r="7979" t="0"/>
          <a:stretch/>
        </p:blipFill>
        <p:spPr>
          <a:xfrm>
            <a:off x="4613563" y="918200"/>
            <a:ext cx="3227487" cy="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4613600" y="1747900"/>
            <a:ext cx="3227400" cy="17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Antarctic Surface Density: 1992 (Feb. - Oct.)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