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Lexend Medium"/>
      <p:regular r:id="rId7"/>
      <p:bold r:id="rId8"/>
    </p:embeddedFont>
    <p:embeddedFont>
      <p:font typeface="Lexen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747775"/>
          </p15:clr>
        </p15:guide>
        <p15:guide id="2" pos="10368">
          <p15:clr>
            <a:srgbClr val="747775"/>
          </p15:clr>
        </p15:guide>
        <p15:guide id="3" pos="10905">
          <p15:clr>
            <a:srgbClr val="747775"/>
          </p15:clr>
        </p15:guide>
        <p15:guide id="4" orient="horz" pos="7488">
          <p15:clr>
            <a:srgbClr val="747775"/>
          </p15:clr>
        </p15:guide>
        <p15:guide id="5" orient="horz" pos="8064">
          <p15:clr>
            <a:srgbClr val="747775"/>
          </p15:clr>
        </p15:guide>
        <p15:guide id="6" orient="horz" pos="8640">
          <p15:clr>
            <a:srgbClr val="747775"/>
          </p15:clr>
        </p15:guide>
        <p15:guide id="7" orient="horz" pos="9216">
          <p15:clr>
            <a:srgbClr val="747775"/>
          </p15:clr>
        </p15:guide>
        <p15:guide id="8" orient="horz" pos="9792">
          <p15:clr>
            <a:srgbClr val="747775"/>
          </p15:clr>
        </p15:guide>
        <p15:guide id="9" orient="horz" pos="10368">
          <p15:clr>
            <a:srgbClr val="747775"/>
          </p15:clr>
        </p15:guide>
        <p15:guide id="10" orient="horz" pos="10944">
          <p15:clr>
            <a:srgbClr val="747775"/>
          </p15:clr>
        </p15:guide>
        <p15:guide id="11" orient="horz" pos="11520">
          <p15:clr>
            <a:srgbClr val="747775"/>
          </p15:clr>
        </p15:guide>
        <p15:guide id="12" orient="horz" pos="2880">
          <p15:clr>
            <a:srgbClr val="747775"/>
          </p15:clr>
        </p15:guide>
        <p15:guide id="13" orient="horz" pos="3456">
          <p15:clr>
            <a:srgbClr val="747775"/>
          </p15:clr>
        </p15:guide>
        <p15:guide id="14" orient="horz" pos="4032">
          <p15:clr>
            <a:srgbClr val="747775"/>
          </p15:clr>
        </p15:guide>
        <p15:guide id="15" orient="horz" pos="4608">
          <p15:clr>
            <a:srgbClr val="747775"/>
          </p15:clr>
        </p15:guide>
        <p15:guide id="16" orient="horz" pos="5184">
          <p15:clr>
            <a:srgbClr val="747775"/>
          </p15:clr>
        </p15:guide>
        <p15:guide id="17" orient="horz" pos="5760">
          <p15:clr>
            <a:srgbClr val="747775"/>
          </p15:clr>
        </p15:guide>
        <p15:guide id="18" orient="horz" pos="6336">
          <p15:clr>
            <a:srgbClr val="747775"/>
          </p15:clr>
        </p15:guide>
        <p15:guide id="19" orient="horz" pos="6912">
          <p15:clr>
            <a:srgbClr val="747775"/>
          </p15:clr>
        </p15:guide>
        <p15:guide id="20" orient="horz" pos="11520">
          <p15:clr>
            <a:srgbClr val="747775"/>
          </p15:clr>
        </p15:guide>
        <p15:guide id="21" orient="horz" pos="12096">
          <p15:clr>
            <a:srgbClr val="747775"/>
          </p15:clr>
        </p15:guide>
        <p15:guide id="22" orient="horz" pos="12672">
          <p15:clr>
            <a:srgbClr val="747775"/>
          </p15:clr>
        </p15:guide>
        <p15:guide id="23" orient="horz" pos="13248">
          <p15:clr>
            <a:srgbClr val="747775"/>
          </p15:clr>
        </p15:guide>
        <p15:guide id="24" orient="horz" pos="13824">
          <p15:clr>
            <a:srgbClr val="747775"/>
          </p15:clr>
        </p15:guide>
        <p15:guide id="25" pos="11001">
          <p15:clr>
            <a:srgbClr val="747775"/>
          </p15:clr>
        </p15:guide>
        <p15:guide id="26" orient="horz" pos="1728">
          <p15:clr>
            <a:srgbClr val="747775"/>
          </p15:clr>
        </p15:guide>
        <p15:guide id="27" orient="horz" pos="2016">
          <p15:clr>
            <a:srgbClr val="747775"/>
          </p15:clr>
        </p15:guide>
        <p15:guide id="28" orient="horz" pos="2304">
          <p15:clr>
            <a:srgbClr val="747775"/>
          </p15:clr>
        </p15:guide>
        <p15:guide id="29" orient="horz" pos="21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  <p:guide pos="10905"/>
        <p:guide pos="7488" orient="horz"/>
        <p:guide pos="8064" orient="horz"/>
        <p:guide pos="8640" orient="horz"/>
        <p:guide pos="9216" orient="horz"/>
        <p:guide pos="9792" orient="horz"/>
        <p:guide pos="10368" orient="horz"/>
        <p:guide pos="10944" orient="horz"/>
        <p:guide pos="11520" orient="horz"/>
        <p:guide pos="2880" orient="horz"/>
        <p:guide pos="3456" orient="horz"/>
        <p:guide pos="4032" orient="horz"/>
        <p:guide pos="4608" orient="horz"/>
        <p:guide pos="5184" orient="horz"/>
        <p:guide pos="5760" orient="horz"/>
        <p:guide pos="6336" orient="horz"/>
        <p:guide pos="6912" orient="horz"/>
        <p:guide pos="11520" orient="horz"/>
        <p:guide pos="12096" orient="horz"/>
        <p:guide pos="12672" orient="horz"/>
        <p:guide pos="13248" orient="horz"/>
        <p:guide pos="13824" orient="horz"/>
        <p:guide pos="11001"/>
        <p:guide pos="1728" orient="horz"/>
        <p:guide pos="2016" orient="horz"/>
        <p:guide pos="2304" orient="horz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exend-bold.fntdata"/><Relationship Id="rId9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exendMedium-regular.fntdata"/><Relationship Id="rId8" Type="http://schemas.openxmlformats.org/officeDocument/2006/relationships/font" Target="fonts/Lexen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857556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22150" y="3176853"/>
            <a:ext cx="30674100" cy="87579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22120" y="12092267"/>
            <a:ext cx="30674100" cy="33819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22120" y="4719467"/>
            <a:ext cx="30674100" cy="83775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22120" y="13449493"/>
            <a:ext cx="30674100" cy="5550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22120" y="9176960"/>
            <a:ext cx="30674100" cy="35916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520700" lvl="1" marL="9144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0"/>
              </a:spcBef>
              <a:spcAft>
                <a:spcPts val="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64900" y="1920640"/>
            <a:ext cx="22924200" cy="174540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55800" y="11959787"/>
            <a:ext cx="14562600" cy="52698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0"/>
              </a:spcBef>
              <a:spcAft>
                <a:spcPts val="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22120" y="18050453"/>
            <a:ext cx="21595800" cy="25818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666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indent="-571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indent="-571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indent="-571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indent="-571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indent="-571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indent="-571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indent="-571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indent="-571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sites.google.com/ucsd.edu/ece-196-project-website-team10/home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6108" y="7740711"/>
            <a:ext cx="3982450" cy="39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32918400" cy="3180000"/>
          </a:xfrm>
          <a:prstGeom prst="rect">
            <a:avLst/>
          </a:prstGeom>
          <a:solidFill>
            <a:srgbClr val="1C4587"/>
          </a:solidFill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Stable Table</a:t>
            </a:r>
            <a:endParaRPr sz="9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ECE 196 Spring 2024</a:t>
            </a:r>
            <a:endParaRPr sz="30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By Katelyn Okano, David Salzmann, Rebecca Wong</a:t>
            </a:r>
            <a:endParaRPr sz="30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5290" y="3686050"/>
            <a:ext cx="10648800" cy="1578600"/>
          </a:xfrm>
          <a:prstGeom prst="rect">
            <a:avLst/>
          </a:prstGeom>
          <a:solidFill>
            <a:srgbClr val="1C4587"/>
          </a:solidFill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Problem</a:t>
            </a:r>
            <a:endParaRPr sz="3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0974" y="15225193"/>
            <a:ext cx="10595100" cy="1578600"/>
          </a:xfrm>
          <a:prstGeom prst="rect">
            <a:avLst/>
          </a:prstGeom>
          <a:solidFill>
            <a:srgbClr val="1C4587"/>
          </a:solidFill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Hypothesis</a:t>
            </a:r>
            <a:endParaRPr sz="3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1862331" y="15225188"/>
            <a:ext cx="10648800" cy="1578600"/>
          </a:xfrm>
          <a:prstGeom prst="rect">
            <a:avLst/>
          </a:prstGeom>
          <a:solidFill>
            <a:srgbClr val="1C4587"/>
          </a:solidFill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Proposed Tutorial</a:t>
            </a:r>
            <a:endParaRPr sz="3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1616511" y="4161525"/>
            <a:ext cx="9587400" cy="1578600"/>
          </a:xfrm>
          <a:prstGeom prst="rect">
            <a:avLst/>
          </a:prstGeom>
          <a:solidFill>
            <a:srgbClr val="1C4587"/>
          </a:solidFill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Design</a:t>
            </a:r>
            <a:endParaRPr sz="3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1616511" y="13453547"/>
            <a:ext cx="9587400" cy="1578600"/>
          </a:xfrm>
          <a:prstGeom prst="rect">
            <a:avLst/>
          </a:prstGeom>
          <a:solidFill>
            <a:srgbClr val="1C4587"/>
          </a:solidFill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Prototype</a:t>
            </a:r>
            <a:endParaRPr sz="3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2625" y="5543425"/>
            <a:ext cx="1040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xend"/>
                <a:ea typeface="Lexend"/>
                <a:cs typeface="Lexend"/>
                <a:sym typeface="Lexend"/>
              </a:rPr>
              <a:t>Text</a:t>
            </a:r>
            <a:r>
              <a:rPr lang="en" sz="2400">
                <a:latin typeface="Lexend Medium"/>
                <a:ea typeface="Lexend Medium"/>
                <a:cs typeface="Lexend Medium"/>
                <a:sym typeface="Lexend Medium"/>
              </a:rPr>
              <a:t>: much words</a:t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1862325" y="17044813"/>
            <a:ext cx="1059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 Medium"/>
              <a:buChar char="●"/>
            </a:pPr>
            <a:r>
              <a:rPr b="1" lang="en" sz="2400">
                <a:latin typeface="Lexend"/>
                <a:ea typeface="Lexend"/>
                <a:cs typeface="Lexend"/>
                <a:sym typeface="Lexend"/>
              </a:rPr>
              <a:t>more text</a:t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66762" y="17041750"/>
            <a:ext cx="62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more words</a:t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33776" y="20387400"/>
            <a:ext cx="1045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mmmm yes text</a:t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862325" y="19329575"/>
            <a:ext cx="6725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Lexend Medium"/>
                <a:ea typeface="Lexend Medium"/>
                <a:cs typeface="Lexend Medium"/>
                <a:sym typeface="Lexend Medium"/>
                <a:hlinkClick r:id="rId4"/>
              </a:rPr>
              <a:t>https://sites.google.com/ucsd.edu/ece-196-project-website-team10/home</a:t>
            </a:r>
            <a:r>
              <a:rPr lang="en" sz="2400">
                <a:latin typeface="Lexend Medium"/>
                <a:ea typeface="Lexend Medium"/>
                <a:cs typeface="Lexend Medium"/>
                <a:sym typeface="Lexend Medium"/>
              </a:rPr>
              <a:t> (will reformat)</a:t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524046" y="15428500"/>
            <a:ext cx="987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Medium"/>
                <a:ea typeface="Lexend Medium"/>
                <a:cs typeface="Lexend Medium"/>
                <a:sym typeface="Lexend Medium"/>
              </a:rPr>
              <a:t>probably more text and images</a:t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9240325" y="10314913"/>
            <a:ext cx="2328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delete and </a:t>
            </a:r>
            <a:r>
              <a:rPr lang="en" sz="2300"/>
              <a:t>re figure</a:t>
            </a:r>
            <a:r>
              <a:rPr lang="en" sz="2300"/>
              <a:t> size later</a:t>
            </a:r>
            <a:endParaRPr sz="2300"/>
          </a:p>
        </p:txBody>
      </p:sp>
      <p:cxnSp>
        <p:nvCxnSpPr>
          <p:cNvPr id="68" name="Google Shape;68;p13"/>
          <p:cNvCxnSpPr/>
          <p:nvPr/>
        </p:nvCxnSpPr>
        <p:spPr>
          <a:xfrm rot="10800000">
            <a:off x="16883525" y="10428450"/>
            <a:ext cx="2356800" cy="21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70" idx="3"/>
          </p:cNvCxnSpPr>
          <p:nvPr/>
        </p:nvCxnSpPr>
        <p:spPr>
          <a:xfrm flipH="1" rot="10800000">
            <a:off x="13362426" y="7707100"/>
            <a:ext cx="2965200" cy="30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72" idx="3"/>
          </p:cNvCxnSpPr>
          <p:nvPr/>
        </p:nvCxnSpPr>
        <p:spPr>
          <a:xfrm flipH="1" rot="10800000">
            <a:off x="13362425" y="8952225"/>
            <a:ext cx="2575200" cy="21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 flipH="1" rot="10800000">
            <a:off x="13362425" y="11823900"/>
            <a:ext cx="2965200" cy="23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75" idx="3"/>
          </p:cNvCxnSpPr>
          <p:nvPr/>
        </p:nvCxnSpPr>
        <p:spPr>
          <a:xfrm>
            <a:off x="13302850" y="10650250"/>
            <a:ext cx="2840400" cy="3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11323626" y="7740700"/>
            <a:ext cx="203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different text</a:t>
            </a:r>
            <a:endParaRPr sz="2300"/>
          </a:p>
        </p:txBody>
      </p:sp>
      <p:sp>
        <p:nvSpPr>
          <p:cNvPr id="72" name="Google Shape;72;p13"/>
          <p:cNvSpPr txBox="1"/>
          <p:nvPr/>
        </p:nvSpPr>
        <p:spPr>
          <a:xfrm>
            <a:off x="11323625" y="8901225"/>
            <a:ext cx="203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</a:t>
            </a:r>
            <a:endParaRPr sz="2300"/>
          </a:p>
        </p:txBody>
      </p:sp>
      <p:sp>
        <p:nvSpPr>
          <p:cNvPr id="75" name="Google Shape;75;p13"/>
          <p:cNvSpPr txBox="1"/>
          <p:nvPr/>
        </p:nvSpPr>
        <p:spPr>
          <a:xfrm>
            <a:off x="12055450" y="10203850"/>
            <a:ext cx="1247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 just don’t</a:t>
            </a:r>
            <a:endParaRPr sz="2300"/>
          </a:p>
        </p:txBody>
      </p:sp>
      <p:sp>
        <p:nvSpPr>
          <p:cNvPr id="76" name="Google Shape;76;p13"/>
          <p:cNvSpPr txBox="1"/>
          <p:nvPr/>
        </p:nvSpPr>
        <p:spPr>
          <a:xfrm>
            <a:off x="11323625" y="11790600"/>
            <a:ext cx="203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want to</a:t>
            </a:r>
            <a:endParaRPr sz="2300"/>
          </a:p>
        </p:txBody>
      </p:sp>
      <p:sp>
        <p:nvSpPr>
          <p:cNvPr id="77" name="Google Shape;77;p13"/>
          <p:cNvSpPr/>
          <p:nvPr/>
        </p:nvSpPr>
        <p:spPr>
          <a:xfrm>
            <a:off x="21862331" y="3719380"/>
            <a:ext cx="10648800" cy="1578600"/>
          </a:xfrm>
          <a:prstGeom prst="rect">
            <a:avLst/>
          </a:prstGeom>
          <a:solidFill>
            <a:srgbClr val="1C4587"/>
          </a:solidFill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Test Results</a:t>
            </a:r>
            <a:endParaRPr sz="36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1862325" y="5532013"/>
            <a:ext cx="1064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xend"/>
                <a:ea typeface="Lexend"/>
                <a:cs typeface="Lexend"/>
                <a:sym typeface="Lexend"/>
              </a:rPr>
              <a:t>Title</a:t>
            </a:r>
            <a:endParaRPr b="1"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 Medium"/>
              <a:buChar char="●"/>
            </a:pPr>
            <a:r>
              <a:rPr lang="en" sz="2400">
                <a:latin typeface="Lexend Medium"/>
                <a:ea typeface="Lexend Medium"/>
                <a:cs typeface="Lexend Medium"/>
                <a:sym typeface="Lexend Medium"/>
              </a:rPr>
              <a:t>information :)</a:t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9398300" y="19259800"/>
            <a:ext cx="2575200" cy="203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0450" y="17373600"/>
            <a:ext cx="3771900" cy="26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47" y="801714"/>
            <a:ext cx="6220201" cy="142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