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7c6ce2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7c6ce2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7c6ce2a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7c6ce2a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7c6ce2a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7c6ce2a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41c42317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41c42317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7be254a6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7be254a6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bcc8ac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7bcc8ac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7be254a6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7be254a6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7be254a6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7be254a6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be254a6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7be254a6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792775d6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792775d6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7be254a6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7be254a6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792775d6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792775d6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412 Week 2 Progress</a:t>
            </a:r>
            <a:endParaRPr/>
          </a:p>
        </p:txBody>
      </p:sp>
      <p:sp>
        <p:nvSpPr>
          <p:cNvPr id="135" name="Google Shape;135;p13"/>
          <p:cNvSpPr txBox="1"/>
          <p:nvPr>
            <p:ph idx="1" type="subTitle"/>
          </p:nvPr>
        </p:nvSpPr>
        <p:spPr>
          <a:xfrm>
            <a:off x="3396850" y="3924925"/>
            <a:ext cx="5390100" cy="506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35"/>
              <a:buNone/>
            </a:pPr>
            <a:r>
              <a:rPr lang="en" sz="1205"/>
              <a:t>by: Yousef Alkhelaifi, Calvin Xaybanha, Yikun Wang, Yudi Bao, Brandon Garcia</a:t>
            </a:r>
            <a:endParaRPr sz="1205"/>
          </a:p>
          <a:p>
            <a:pPr indent="0" lvl="0" marL="0" rtl="0" algn="l">
              <a:lnSpc>
                <a:spcPct val="90000"/>
              </a:lnSpc>
              <a:spcBef>
                <a:spcPts val="0"/>
              </a:spcBef>
              <a:spcAft>
                <a:spcPts val="0"/>
              </a:spcAft>
              <a:buSzPts val="935"/>
              <a:buNone/>
            </a:pPr>
            <a:r>
              <a:t/>
            </a:r>
            <a:endParaRPr sz="110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Yudi Bao</a:t>
            </a:r>
            <a:endParaRPr/>
          </a:p>
        </p:txBody>
      </p:sp>
      <p:sp>
        <p:nvSpPr>
          <p:cNvPr id="201" name="Google Shape;20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Completed</a:t>
            </a:r>
            <a:endParaRPr/>
          </a:p>
          <a:p>
            <a:pPr indent="-311150" lvl="0" marL="457200" rtl="0" algn="l">
              <a:spcBef>
                <a:spcPts val="1200"/>
              </a:spcBef>
              <a:spcAft>
                <a:spcPts val="0"/>
              </a:spcAft>
              <a:buSzPts val="1300"/>
              <a:buChar char="-"/>
            </a:pPr>
            <a:r>
              <a:rPr lang="en"/>
              <a:t>finish the photo sensor part of PDS</a:t>
            </a:r>
            <a:endParaRPr/>
          </a:p>
          <a:p>
            <a:pPr indent="-311150" lvl="0" marL="457200" rtl="0" algn="l">
              <a:spcBef>
                <a:spcPts val="0"/>
              </a:spcBef>
              <a:spcAft>
                <a:spcPts val="0"/>
              </a:spcAft>
              <a:buSzPts val="1300"/>
              <a:buChar char="-"/>
            </a:pPr>
            <a:r>
              <a:rPr lang="en"/>
              <a:t>Research Smartmesh IP and Mote module working principle a</a:t>
            </a:r>
            <a:endParaRPr/>
          </a:p>
          <a:p>
            <a:pPr indent="-311150" lvl="0" marL="457200" rtl="0" algn="l">
              <a:spcBef>
                <a:spcPts val="0"/>
              </a:spcBef>
              <a:spcAft>
                <a:spcPts val="0"/>
              </a:spcAft>
              <a:buSzPts val="1300"/>
              <a:buChar char="-"/>
            </a:pPr>
            <a:r>
              <a:rPr lang="en"/>
              <a:t>Research Smartmesh IP advantage compared with arduino</a:t>
            </a:r>
            <a:endParaRPr/>
          </a:p>
          <a:p>
            <a:pPr indent="0" lvl="0" marL="0" rtl="0" algn="l">
              <a:spcBef>
                <a:spcPts val="1200"/>
              </a:spcBef>
              <a:spcAft>
                <a:spcPts val="0"/>
              </a:spcAft>
              <a:buNone/>
            </a:pPr>
            <a:r>
              <a:rPr lang="en"/>
              <a:t>In progress</a:t>
            </a:r>
            <a:endParaRPr/>
          </a:p>
          <a:p>
            <a:pPr indent="-311150" lvl="0" marL="457200" rtl="0" algn="l">
              <a:spcBef>
                <a:spcPts val="1200"/>
              </a:spcBef>
              <a:spcAft>
                <a:spcPts val="0"/>
              </a:spcAft>
              <a:buSzPts val="1300"/>
              <a:buChar char="-"/>
            </a:pPr>
            <a:r>
              <a:rPr lang="en"/>
              <a:t>Research about which concrete product we need use</a:t>
            </a:r>
            <a:endParaRPr/>
          </a:p>
          <a:p>
            <a:pPr indent="-311150" lvl="0" marL="457200" rtl="0" algn="l">
              <a:spcBef>
                <a:spcPts val="0"/>
              </a:spcBef>
              <a:spcAft>
                <a:spcPts val="0"/>
              </a:spcAft>
              <a:buSzPts val="1300"/>
              <a:buChar char="-"/>
            </a:pPr>
            <a:r>
              <a:rPr lang="en"/>
              <a:t>Research about how to use Emanager to collect data better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SmartMesh IP Working principle</a:t>
            </a:r>
            <a:endParaRPr/>
          </a:p>
          <a:p>
            <a:pPr indent="0" lvl="0" marL="0" rtl="0" algn="l">
              <a:spcBef>
                <a:spcPts val="0"/>
              </a:spcBef>
              <a:spcAft>
                <a:spcPts val="0"/>
              </a:spcAft>
              <a:buNone/>
            </a:pPr>
            <a:r>
              <a:t/>
            </a:r>
            <a:endParaRPr/>
          </a:p>
        </p:txBody>
      </p:sp>
      <p:pic>
        <p:nvPicPr>
          <p:cNvPr id="207" name="Google Shape;207;p23"/>
          <p:cNvPicPr preferRelativeResize="0"/>
          <p:nvPr/>
        </p:nvPicPr>
        <p:blipFill>
          <a:blip r:embed="rId3">
            <a:alphaModFix/>
          </a:blip>
          <a:stretch>
            <a:fillRect/>
          </a:stretch>
        </p:blipFill>
        <p:spPr>
          <a:xfrm>
            <a:off x="1386725" y="1052400"/>
            <a:ext cx="3008725" cy="1669525"/>
          </a:xfrm>
          <a:prstGeom prst="rect">
            <a:avLst/>
          </a:prstGeom>
          <a:noFill/>
          <a:ln>
            <a:noFill/>
          </a:ln>
        </p:spPr>
      </p:pic>
      <p:sp>
        <p:nvSpPr>
          <p:cNvPr id="208" name="Google Shape;208;p23"/>
          <p:cNvSpPr txBox="1"/>
          <p:nvPr/>
        </p:nvSpPr>
        <p:spPr>
          <a:xfrm>
            <a:off x="4572000" y="1052400"/>
            <a:ext cx="392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The system is mainly composed of sensors, nodes(motes),network managers and customer software. First a variety of data is collected through sensors and then received by SmartMesh IP Motes. These Motes which carry different sensors can connect with each others because of network manager. Network Manager provides a shared wireless network for all motes. It also connects to the user's computer to use the customer software(Emanager) which can collect, relay, and monitor data. By the way this data interaction is mutual.Sensors can send data to customer Software.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The same software can also control sensors for specific collection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209" name="Google Shape;209;p23"/>
          <p:cNvPicPr preferRelativeResize="0"/>
          <p:nvPr/>
        </p:nvPicPr>
        <p:blipFill>
          <a:blip r:embed="rId4">
            <a:alphaModFix/>
          </a:blip>
          <a:stretch>
            <a:fillRect/>
          </a:stretch>
        </p:blipFill>
        <p:spPr>
          <a:xfrm>
            <a:off x="1356075" y="2855927"/>
            <a:ext cx="3039375" cy="18056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Smartmesh IP’s advantage</a:t>
            </a:r>
            <a:endParaRPr/>
          </a:p>
          <a:p>
            <a:pPr indent="0" lvl="0" marL="0" rtl="0" algn="l">
              <a:spcBef>
                <a:spcPts val="0"/>
              </a:spcBef>
              <a:spcAft>
                <a:spcPts val="0"/>
              </a:spcAft>
              <a:buNone/>
            </a:pPr>
            <a:r>
              <a:rPr lang="en"/>
              <a:t>                                            </a:t>
            </a:r>
            <a:r>
              <a:rPr lang="en" sz="2177"/>
              <a:t> </a:t>
            </a:r>
            <a:r>
              <a:rPr lang="en" sz="1622"/>
              <a:t>----Why we must use it</a:t>
            </a:r>
            <a:endParaRPr sz="1622"/>
          </a:p>
        </p:txBody>
      </p:sp>
      <p:sp>
        <p:nvSpPr>
          <p:cNvPr id="215" name="Google Shape;215;p24"/>
          <p:cNvSpPr txBox="1"/>
          <p:nvPr>
            <p:ph idx="1" type="body"/>
          </p:nvPr>
        </p:nvSpPr>
        <p:spPr>
          <a:xfrm>
            <a:off x="1297500" y="1560975"/>
            <a:ext cx="7038900" cy="2911200"/>
          </a:xfrm>
          <a:prstGeom prst="rect">
            <a:avLst/>
          </a:prstGeom>
        </p:spPr>
        <p:txBody>
          <a:bodyPr anchorCtr="0" anchor="t" bIns="91425" lIns="91425" spcFirstLastPara="1" rIns="91425" wrap="square" tIns="91425">
            <a:normAutofit/>
          </a:bodyPr>
          <a:lstStyle/>
          <a:p>
            <a:pPr indent="-313505" lvl="0" marL="457200" rtl="0" algn="l">
              <a:spcBef>
                <a:spcPts val="0"/>
              </a:spcBef>
              <a:spcAft>
                <a:spcPts val="0"/>
              </a:spcAft>
              <a:buSzPts val="1337"/>
              <a:buFont typeface="Times New Roman"/>
              <a:buAutoNum type="arabicPeriod"/>
            </a:pPr>
            <a:r>
              <a:rPr lang="en" sz="1337">
                <a:latin typeface="Times New Roman"/>
                <a:ea typeface="Times New Roman"/>
                <a:cs typeface="Times New Roman"/>
                <a:sym typeface="Times New Roman"/>
              </a:rPr>
              <a:t>Low power consumption(the most important factor)</a:t>
            </a:r>
            <a:endParaRPr sz="1337">
              <a:latin typeface="Times New Roman"/>
              <a:ea typeface="Times New Roman"/>
              <a:cs typeface="Times New Roman"/>
              <a:sym typeface="Times New Roman"/>
            </a:endParaRPr>
          </a:p>
          <a:p>
            <a:pPr indent="-313505" lvl="0" marL="457200" rtl="0" algn="l">
              <a:spcBef>
                <a:spcPts val="0"/>
              </a:spcBef>
              <a:spcAft>
                <a:spcPts val="0"/>
              </a:spcAft>
              <a:buSzPts val="1337"/>
              <a:buFont typeface="Times New Roman"/>
              <a:buAutoNum type="arabicPeriod"/>
            </a:pPr>
            <a:r>
              <a:rPr lang="en" sz="1337">
                <a:latin typeface="Times New Roman"/>
                <a:ea typeface="Times New Roman"/>
                <a:cs typeface="Times New Roman"/>
                <a:sym typeface="Times New Roman"/>
              </a:rPr>
              <a:t>A professional online data center which can collect, relay, monitor great capacity of data</a:t>
            </a:r>
            <a:endParaRPr sz="1337">
              <a:latin typeface="Times New Roman"/>
              <a:ea typeface="Times New Roman"/>
              <a:cs typeface="Times New Roman"/>
              <a:sym typeface="Times New Roman"/>
            </a:endParaRPr>
          </a:p>
          <a:p>
            <a:pPr indent="-313505" lvl="0" marL="457200" rtl="0" algn="l">
              <a:spcBef>
                <a:spcPts val="0"/>
              </a:spcBef>
              <a:spcAft>
                <a:spcPts val="0"/>
              </a:spcAft>
              <a:buSzPts val="1337"/>
              <a:buFont typeface="Times New Roman"/>
              <a:buAutoNum type="arabicPeriod"/>
            </a:pPr>
            <a:r>
              <a:rPr lang="en" sz="1337">
                <a:latin typeface="Times New Roman"/>
                <a:ea typeface="Times New Roman"/>
                <a:cs typeface="Times New Roman"/>
                <a:sym typeface="Times New Roman"/>
              </a:rPr>
              <a:t>Extremely short reaction speed and rapid system feedback</a:t>
            </a:r>
            <a:endParaRPr sz="1337">
              <a:latin typeface="Times New Roman"/>
              <a:ea typeface="Times New Roman"/>
              <a:cs typeface="Times New Roman"/>
              <a:sym typeface="Times New Roman"/>
            </a:endParaRPr>
          </a:p>
          <a:p>
            <a:pPr indent="-313505" lvl="0" marL="457200" rtl="0" algn="l">
              <a:spcBef>
                <a:spcPts val="0"/>
              </a:spcBef>
              <a:spcAft>
                <a:spcPts val="0"/>
              </a:spcAft>
              <a:buSzPts val="1337"/>
              <a:buFont typeface="Times New Roman"/>
              <a:buAutoNum type="arabicPeriod"/>
            </a:pPr>
            <a:r>
              <a:rPr lang="en" sz="1337">
                <a:latin typeface="Times New Roman"/>
                <a:ea typeface="Times New Roman"/>
                <a:cs typeface="Times New Roman"/>
                <a:sym typeface="Times New Roman"/>
              </a:rPr>
              <a:t>small size of the system hardware</a:t>
            </a:r>
            <a:endParaRPr sz="1337">
              <a:latin typeface="Times New Roman"/>
              <a:ea typeface="Times New Roman"/>
              <a:cs typeface="Times New Roman"/>
              <a:sym typeface="Times New Roman"/>
            </a:endParaRPr>
          </a:p>
          <a:p>
            <a:pPr indent="-313505" lvl="0" marL="457200" rtl="0" algn="l">
              <a:spcBef>
                <a:spcPts val="0"/>
              </a:spcBef>
              <a:spcAft>
                <a:spcPts val="0"/>
              </a:spcAft>
              <a:buSzPts val="1337"/>
              <a:buFont typeface="Times New Roman"/>
              <a:buAutoNum type="arabicPeriod"/>
            </a:pPr>
            <a:r>
              <a:rPr lang="en" sz="1337">
                <a:latin typeface="Times New Roman"/>
                <a:ea typeface="Times New Roman"/>
                <a:cs typeface="Times New Roman"/>
                <a:sym typeface="Times New Roman"/>
              </a:rPr>
              <a:t>Over the air programing capabilities (mastemode)</a:t>
            </a:r>
            <a:endParaRPr sz="1337">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pic>
        <p:nvPicPr>
          <p:cNvPr id="216" name="Google Shape;216;p24"/>
          <p:cNvPicPr preferRelativeResize="0"/>
          <p:nvPr/>
        </p:nvPicPr>
        <p:blipFill>
          <a:blip r:embed="rId3">
            <a:alphaModFix/>
          </a:blip>
          <a:stretch>
            <a:fillRect/>
          </a:stretch>
        </p:blipFill>
        <p:spPr>
          <a:xfrm>
            <a:off x="2027775" y="2864200"/>
            <a:ext cx="3492951" cy="198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Calvin Xaybanha</a:t>
            </a:r>
            <a:endParaRPr/>
          </a:p>
        </p:txBody>
      </p:sp>
      <p:sp>
        <p:nvSpPr>
          <p:cNvPr id="222" name="Google Shape;22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Completed</a:t>
            </a:r>
            <a:endParaRPr/>
          </a:p>
          <a:p>
            <a:pPr indent="-311150" lvl="0" marL="457200" rtl="0" algn="l">
              <a:spcBef>
                <a:spcPts val="1200"/>
              </a:spcBef>
              <a:spcAft>
                <a:spcPts val="0"/>
              </a:spcAft>
              <a:buSzPts val="1300"/>
              <a:buChar char="-"/>
            </a:pPr>
            <a:r>
              <a:rPr lang="en"/>
              <a:t>Research SmartMesh IP Manager Software (Serial Termination Program e.g. Tera Term)</a:t>
            </a:r>
            <a:endParaRPr/>
          </a:p>
          <a:p>
            <a:pPr indent="-298450" lvl="1" marL="914400" rtl="0" algn="l">
              <a:spcBef>
                <a:spcPts val="0"/>
              </a:spcBef>
              <a:spcAft>
                <a:spcPts val="0"/>
              </a:spcAft>
              <a:buSzPts val="1100"/>
              <a:buChar char="-"/>
            </a:pPr>
            <a:r>
              <a:rPr lang="en"/>
              <a:t>CLI used for development/interactive troubleshooting communication to Manager</a:t>
            </a:r>
            <a:endParaRPr/>
          </a:p>
          <a:p>
            <a:pPr indent="-298450" lvl="1" marL="914400" rtl="0" algn="l">
              <a:spcBef>
                <a:spcPts val="0"/>
              </a:spcBef>
              <a:spcAft>
                <a:spcPts val="0"/>
              </a:spcAft>
              <a:buSzPts val="1100"/>
              <a:buChar char="-"/>
            </a:pPr>
            <a:r>
              <a:rPr lang="en"/>
              <a:t>API used for host program to Manager</a:t>
            </a:r>
            <a:endParaRPr/>
          </a:p>
          <a:p>
            <a:pPr indent="-311150" lvl="0" marL="457200" rtl="0" algn="l">
              <a:spcBef>
                <a:spcPts val="0"/>
              </a:spcBef>
              <a:spcAft>
                <a:spcPts val="0"/>
              </a:spcAft>
              <a:buSzPts val="1300"/>
              <a:buChar char="-"/>
            </a:pPr>
            <a:r>
              <a:rPr lang="en"/>
              <a:t>Research on sensors (temperature/humidity, CO</a:t>
            </a:r>
            <a:r>
              <a:rPr baseline="-25000" lang="en"/>
              <a:t>2</a:t>
            </a:r>
            <a:r>
              <a:rPr lang="en"/>
              <a:t>)</a:t>
            </a:r>
            <a:endParaRPr/>
          </a:p>
          <a:p>
            <a:pPr indent="-298450" lvl="1" marL="914400" rtl="0" algn="l">
              <a:spcBef>
                <a:spcPts val="0"/>
              </a:spcBef>
              <a:spcAft>
                <a:spcPts val="0"/>
              </a:spcAft>
              <a:buSzPts val="1100"/>
              <a:buChar char="-"/>
            </a:pPr>
            <a:r>
              <a:rPr lang="en"/>
              <a:t>Recommended sensors:</a:t>
            </a:r>
            <a:endParaRPr/>
          </a:p>
          <a:p>
            <a:pPr indent="-298450" lvl="1" marL="914400" rtl="0" algn="l">
              <a:spcBef>
                <a:spcPts val="0"/>
              </a:spcBef>
              <a:spcAft>
                <a:spcPts val="0"/>
              </a:spcAft>
              <a:buSzPts val="1100"/>
              <a:buChar char="-"/>
            </a:pPr>
            <a:r>
              <a:rPr lang="en"/>
              <a:t>Temperature: </a:t>
            </a:r>
            <a:r>
              <a:rPr lang="en"/>
              <a:t>MAX30208CLB+</a:t>
            </a:r>
            <a:endParaRPr/>
          </a:p>
          <a:p>
            <a:pPr indent="-298450" lvl="1" marL="914400" rtl="0" algn="l">
              <a:spcBef>
                <a:spcPts val="0"/>
              </a:spcBef>
              <a:spcAft>
                <a:spcPts val="0"/>
              </a:spcAft>
              <a:buSzPts val="1100"/>
              <a:buChar char="-"/>
            </a:pPr>
            <a:r>
              <a:rPr lang="en"/>
              <a:t>Humidity: HIH8120-021-001</a:t>
            </a:r>
            <a:endParaRPr/>
          </a:p>
          <a:p>
            <a:pPr indent="-298450" lvl="1" marL="914400" rtl="0" algn="l">
              <a:spcBef>
                <a:spcPts val="0"/>
              </a:spcBef>
              <a:spcAft>
                <a:spcPts val="0"/>
              </a:spcAft>
              <a:buSzPts val="1100"/>
              <a:buChar char="-"/>
            </a:pPr>
            <a:r>
              <a:rPr lang="en"/>
              <a:t>CO</a:t>
            </a:r>
            <a:r>
              <a:rPr baseline="-25000" lang="en"/>
              <a:t>2</a:t>
            </a:r>
            <a:r>
              <a:rPr lang="en"/>
              <a:t>: SGP30</a:t>
            </a:r>
            <a:endParaRPr/>
          </a:p>
          <a:p>
            <a:pPr indent="0" lvl="0" marL="0" rtl="0" algn="l">
              <a:spcBef>
                <a:spcPts val="1200"/>
              </a:spcBef>
              <a:spcAft>
                <a:spcPts val="0"/>
              </a:spcAft>
              <a:buNone/>
            </a:pPr>
            <a:r>
              <a:rPr lang="en"/>
              <a:t>In progress</a:t>
            </a:r>
            <a:endParaRPr/>
          </a:p>
          <a:p>
            <a:pPr indent="-311150" lvl="0" marL="457200" rtl="0" algn="l">
              <a:spcBef>
                <a:spcPts val="1200"/>
              </a:spcBef>
              <a:spcAft>
                <a:spcPts val="0"/>
              </a:spcAft>
              <a:buSzPts val="1300"/>
              <a:buChar char="-"/>
            </a:pPr>
            <a:r>
              <a:rPr lang="en"/>
              <a:t>Research usability of a GUI for an end-user</a:t>
            </a:r>
            <a:endParaRPr/>
          </a:p>
          <a:p>
            <a:pPr indent="-311150" lvl="0" marL="457200" rtl="0" algn="l">
              <a:spcBef>
                <a:spcPts val="0"/>
              </a:spcBef>
              <a:spcAft>
                <a:spcPts val="0"/>
              </a:spcAft>
              <a:buSzPts val="1300"/>
              <a:buChar char="-"/>
            </a:pPr>
            <a:r>
              <a:rPr lang="en"/>
              <a:t>Research SmartMesh module integration with Network Manager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Yousef A</a:t>
            </a:r>
            <a:r>
              <a:rPr lang="en"/>
              <a:t>l-khelaifi</a:t>
            </a:r>
            <a:endParaRPr/>
          </a:p>
        </p:txBody>
      </p:sp>
      <p:sp>
        <p:nvSpPr>
          <p:cNvPr id="141" name="Google Shape;141;p14"/>
          <p:cNvSpPr txBox="1"/>
          <p:nvPr>
            <p:ph idx="1" type="body"/>
          </p:nvPr>
        </p:nvSpPr>
        <p:spPr>
          <a:xfrm>
            <a:off x="399175" y="1562075"/>
            <a:ext cx="53694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Completed:</a:t>
            </a:r>
            <a:endParaRPr/>
          </a:p>
          <a:p>
            <a:pPr indent="-311150" lvl="0" marL="457200" rtl="0" algn="l">
              <a:spcBef>
                <a:spcPts val="1200"/>
              </a:spcBef>
              <a:spcAft>
                <a:spcPts val="0"/>
              </a:spcAft>
              <a:buSzPts val="1300"/>
              <a:buChar char="●"/>
            </a:pPr>
            <a:r>
              <a:rPr lang="en"/>
              <a:t>Research </a:t>
            </a:r>
            <a:r>
              <a:rPr lang="en"/>
              <a:t>smartmesh</a:t>
            </a:r>
            <a:r>
              <a:rPr lang="en"/>
              <a:t> IP capabilities and packages</a:t>
            </a:r>
            <a:endParaRPr/>
          </a:p>
          <a:p>
            <a:pPr indent="-311150" lvl="0" marL="457200" rtl="0" algn="l">
              <a:spcBef>
                <a:spcPts val="0"/>
              </a:spcBef>
              <a:spcAft>
                <a:spcPts val="0"/>
              </a:spcAft>
              <a:buSzPts val="1300"/>
              <a:buChar char="●"/>
            </a:pPr>
            <a:r>
              <a:rPr lang="en"/>
              <a:t>Compile </a:t>
            </a:r>
            <a:r>
              <a:rPr lang="en"/>
              <a:t>component</a:t>
            </a:r>
            <a:r>
              <a:rPr lang="en"/>
              <a:t> </a:t>
            </a:r>
            <a:r>
              <a:rPr lang="en"/>
              <a:t>research</a:t>
            </a:r>
            <a:r>
              <a:rPr lang="en"/>
              <a:t> to roughly estimate power </a:t>
            </a:r>
            <a:r>
              <a:rPr lang="en"/>
              <a:t>consumption</a:t>
            </a:r>
            <a:r>
              <a:rPr lang="en"/>
              <a:t> (watts)</a:t>
            </a:r>
            <a:endParaRPr/>
          </a:p>
          <a:p>
            <a:pPr indent="-311150" lvl="0" marL="457200" rtl="0" algn="l">
              <a:spcBef>
                <a:spcPts val="0"/>
              </a:spcBef>
              <a:spcAft>
                <a:spcPts val="0"/>
              </a:spcAft>
              <a:buSzPts val="1300"/>
              <a:buChar char="●"/>
            </a:pPr>
            <a:r>
              <a:rPr lang="en"/>
              <a:t>Plan out first prototype </a:t>
            </a:r>
            <a:endParaRPr/>
          </a:p>
          <a:p>
            <a:pPr indent="-311150" lvl="0" marL="457200" rtl="0" algn="l">
              <a:spcBef>
                <a:spcPts val="0"/>
              </a:spcBef>
              <a:spcAft>
                <a:spcPts val="0"/>
              </a:spcAft>
              <a:buSzPts val="1300"/>
              <a:buChar char="●"/>
            </a:pPr>
            <a:r>
              <a:rPr lang="en"/>
              <a:t>Assign subgroups to handle different parts of the first prototype</a:t>
            </a:r>
            <a:endParaRPr/>
          </a:p>
          <a:p>
            <a:pPr indent="-311150" lvl="0" marL="457200" rtl="0" algn="l">
              <a:spcBef>
                <a:spcPts val="0"/>
              </a:spcBef>
              <a:spcAft>
                <a:spcPts val="0"/>
              </a:spcAft>
              <a:buSzPts val="1300"/>
              <a:buChar char="●"/>
            </a:pPr>
            <a:r>
              <a:rPr lang="en"/>
              <a:t>Completed L1 diagram and added tasks to gantt chart</a:t>
            </a:r>
            <a:endParaRPr/>
          </a:p>
          <a:p>
            <a:pPr indent="0" lvl="0" marL="0" rtl="0" algn="l">
              <a:spcBef>
                <a:spcPts val="1200"/>
              </a:spcBef>
              <a:spcAft>
                <a:spcPts val="0"/>
              </a:spcAft>
              <a:buNone/>
            </a:pPr>
            <a:r>
              <a:rPr lang="en"/>
              <a:t>In-progress:</a:t>
            </a:r>
            <a:endParaRPr/>
          </a:p>
          <a:p>
            <a:pPr indent="-311150" lvl="0" marL="457200" rtl="0" algn="l">
              <a:spcBef>
                <a:spcPts val="1200"/>
              </a:spcBef>
              <a:spcAft>
                <a:spcPts val="0"/>
              </a:spcAft>
              <a:buSzPts val="1300"/>
              <a:buChar char="●"/>
            </a:pPr>
            <a:r>
              <a:rPr lang="en"/>
              <a:t>Research</a:t>
            </a:r>
            <a:r>
              <a:rPr lang="en"/>
              <a:t> Ip mesh system master mode and learn how to program for it in </a:t>
            </a:r>
            <a:r>
              <a:rPr lang="en"/>
              <a:t>preparation</a:t>
            </a:r>
            <a:r>
              <a:rPr lang="en"/>
              <a:t> for getting the mote and manager modules</a:t>
            </a:r>
            <a:endParaRPr/>
          </a:p>
          <a:p>
            <a:pPr indent="-311150" lvl="0" marL="457200" rtl="0" algn="l">
              <a:spcBef>
                <a:spcPts val="0"/>
              </a:spcBef>
              <a:spcAft>
                <a:spcPts val="0"/>
              </a:spcAft>
              <a:buSzPts val="1300"/>
              <a:buChar char="●"/>
            </a:pPr>
            <a:r>
              <a:rPr lang="en"/>
              <a:t>Find out how to calculate mAh per hour for more accurate battery life estimation</a:t>
            </a:r>
            <a:endParaRPr/>
          </a:p>
        </p:txBody>
      </p:sp>
      <p:pic>
        <p:nvPicPr>
          <p:cNvPr id="142" name="Google Shape;142;p14"/>
          <p:cNvPicPr preferRelativeResize="0"/>
          <p:nvPr/>
        </p:nvPicPr>
        <p:blipFill rotWithShape="1">
          <a:blip r:embed="rId3">
            <a:alphaModFix/>
          </a:blip>
          <a:srcRect b="0" l="0" r="26766" t="23722"/>
          <a:stretch/>
        </p:blipFill>
        <p:spPr>
          <a:xfrm>
            <a:off x="5736925" y="79925"/>
            <a:ext cx="3346825" cy="853750"/>
          </a:xfrm>
          <a:prstGeom prst="rect">
            <a:avLst/>
          </a:prstGeom>
          <a:noFill/>
          <a:ln>
            <a:noFill/>
          </a:ln>
        </p:spPr>
      </p:pic>
      <p:pic>
        <p:nvPicPr>
          <p:cNvPr id="143" name="Google Shape;143;p14"/>
          <p:cNvPicPr preferRelativeResize="0"/>
          <p:nvPr/>
        </p:nvPicPr>
        <p:blipFill rotWithShape="1">
          <a:blip r:embed="rId4">
            <a:alphaModFix/>
          </a:blip>
          <a:srcRect b="0" l="0" r="10825" t="0"/>
          <a:stretch/>
        </p:blipFill>
        <p:spPr>
          <a:xfrm>
            <a:off x="5092499" y="1026649"/>
            <a:ext cx="3991252" cy="1005538"/>
          </a:xfrm>
          <a:prstGeom prst="rect">
            <a:avLst/>
          </a:prstGeom>
          <a:noFill/>
          <a:ln>
            <a:noFill/>
          </a:ln>
        </p:spPr>
      </p:pic>
      <p:pic>
        <p:nvPicPr>
          <p:cNvPr id="144" name="Google Shape;144;p14"/>
          <p:cNvPicPr preferRelativeResize="0"/>
          <p:nvPr/>
        </p:nvPicPr>
        <p:blipFill>
          <a:blip r:embed="rId5">
            <a:alphaModFix/>
          </a:blip>
          <a:stretch>
            <a:fillRect/>
          </a:stretch>
        </p:blipFill>
        <p:spPr>
          <a:xfrm>
            <a:off x="5712525" y="2220775"/>
            <a:ext cx="3395625" cy="264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5"/>
          <p:cNvPicPr preferRelativeResize="0"/>
          <p:nvPr/>
        </p:nvPicPr>
        <p:blipFill rotWithShape="1">
          <a:blip r:embed="rId3">
            <a:alphaModFix/>
          </a:blip>
          <a:srcRect b="8254" l="645" r="0" t="2602"/>
          <a:stretch/>
        </p:blipFill>
        <p:spPr>
          <a:xfrm>
            <a:off x="193375" y="926750"/>
            <a:ext cx="4434501" cy="3290000"/>
          </a:xfrm>
          <a:prstGeom prst="rect">
            <a:avLst/>
          </a:prstGeom>
          <a:noFill/>
          <a:ln>
            <a:noFill/>
          </a:ln>
        </p:spPr>
      </p:pic>
      <p:pic>
        <p:nvPicPr>
          <p:cNvPr id="150" name="Google Shape;150;p15"/>
          <p:cNvPicPr preferRelativeResize="0"/>
          <p:nvPr/>
        </p:nvPicPr>
        <p:blipFill rotWithShape="1">
          <a:blip r:embed="rId4">
            <a:alphaModFix/>
          </a:blip>
          <a:srcRect b="0" l="0" r="0" t="0"/>
          <a:stretch/>
        </p:blipFill>
        <p:spPr>
          <a:xfrm>
            <a:off x="4814900" y="534663"/>
            <a:ext cx="4145624" cy="4074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Brandon Garcia</a:t>
            </a:r>
            <a:endParaRPr/>
          </a:p>
        </p:txBody>
      </p:sp>
      <p:sp>
        <p:nvSpPr>
          <p:cNvPr id="156" name="Google Shape;156;p16"/>
          <p:cNvSpPr txBox="1"/>
          <p:nvPr>
            <p:ph idx="1" type="body"/>
          </p:nvPr>
        </p:nvSpPr>
        <p:spPr>
          <a:xfrm>
            <a:off x="1271175" y="15017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Completed</a:t>
            </a:r>
            <a:endParaRPr/>
          </a:p>
          <a:p>
            <a:pPr indent="-311150" lvl="0" marL="457200" rtl="0" algn="l">
              <a:spcBef>
                <a:spcPts val="1200"/>
              </a:spcBef>
              <a:spcAft>
                <a:spcPts val="0"/>
              </a:spcAft>
              <a:buSzPts val="1300"/>
              <a:buChar char="-"/>
            </a:pPr>
            <a:r>
              <a:rPr lang="en"/>
              <a:t>Research on  CO2, O2.</a:t>
            </a:r>
            <a:endParaRPr/>
          </a:p>
          <a:p>
            <a:pPr indent="-311150" lvl="0" marL="457200" rtl="0" algn="l">
              <a:spcBef>
                <a:spcPts val="0"/>
              </a:spcBef>
              <a:spcAft>
                <a:spcPts val="0"/>
              </a:spcAft>
              <a:buSzPts val="1300"/>
              <a:buChar char="-"/>
            </a:pPr>
            <a:r>
              <a:rPr lang="en"/>
              <a:t>Decided on part numbers for the above sensors</a:t>
            </a:r>
            <a:endParaRPr/>
          </a:p>
          <a:p>
            <a:pPr indent="0" lvl="0" marL="0" rtl="0" algn="l">
              <a:spcBef>
                <a:spcPts val="1200"/>
              </a:spcBef>
              <a:spcAft>
                <a:spcPts val="0"/>
              </a:spcAft>
              <a:buNone/>
            </a:pPr>
            <a:r>
              <a:rPr lang="en"/>
              <a:t>In progress</a:t>
            </a:r>
            <a:endParaRPr/>
          </a:p>
          <a:p>
            <a:pPr indent="-311150" lvl="0" marL="457200" rtl="0" algn="l">
              <a:spcBef>
                <a:spcPts val="1200"/>
              </a:spcBef>
              <a:spcAft>
                <a:spcPts val="0"/>
              </a:spcAft>
              <a:buSzPts val="1300"/>
              <a:buChar char="-"/>
            </a:pPr>
            <a:r>
              <a:rPr lang="en"/>
              <a:t>Wind Speed Sensor very large?</a:t>
            </a:r>
            <a:endParaRPr/>
          </a:p>
          <a:p>
            <a:pPr indent="-311150" lvl="0" marL="457200" rtl="0" algn="l">
              <a:spcBef>
                <a:spcPts val="0"/>
              </a:spcBef>
              <a:spcAft>
                <a:spcPts val="0"/>
              </a:spcAft>
              <a:buSzPts val="1300"/>
              <a:buChar char="-"/>
            </a:pPr>
            <a:r>
              <a:rPr lang="en"/>
              <a:t>V</a:t>
            </a:r>
            <a:r>
              <a:rPr lang="en"/>
              <a:t>ibration Sensor research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5844300" y="2314299"/>
            <a:ext cx="2465775" cy="182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1296600" y="610800"/>
            <a:ext cx="731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CO2 Sensor Info: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Measured in PPM(Parts Per Million)</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Indoor and outdoor air has between 400 ppm and 2,000 ppm CO2 by volume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NDIR(nondispersive infrared) most common way of measuring co2 levels</a:t>
            </a:r>
            <a:endParaRPr>
              <a:solidFill>
                <a:srgbClr val="FFFFFF"/>
              </a:solidFill>
              <a:latin typeface="Lato"/>
              <a:ea typeface="Lato"/>
              <a:cs typeface="Lato"/>
              <a:sym typeface="Lato"/>
            </a:endParaRPr>
          </a:p>
        </p:txBody>
      </p:sp>
      <p:pic>
        <p:nvPicPr>
          <p:cNvPr id="163" name="Google Shape;163;p17"/>
          <p:cNvPicPr preferRelativeResize="0"/>
          <p:nvPr/>
        </p:nvPicPr>
        <p:blipFill>
          <a:blip r:embed="rId3">
            <a:alphaModFix/>
          </a:blip>
          <a:stretch>
            <a:fillRect/>
          </a:stretch>
        </p:blipFill>
        <p:spPr>
          <a:xfrm>
            <a:off x="771500" y="2571750"/>
            <a:ext cx="3253975" cy="11416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400700" y="1657500"/>
            <a:ext cx="2311000" cy="2068775"/>
          </a:xfrm>
          <a:prstGeom prst="rect">
            <a:avLst/>
          </a:prstGeom>
          <a:noFill/>
          <a:ln>
            <a:noFill/>
          </a:ln>
        </p:spPr>
      </p:pic>
      <p:sp>
        <p:nvSpPr>
          <p:cNvPr id="165" name="Google Shape;165;p17"/>
          <p:cNvSpPr txBox="1"/>
          <p:nvPr/>
        </p:nvSpPr>
        <p:spPr>
          <a:xfrm>
            <a:off x="4929200" y="3868350"/>
            <a:ext cx="32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Part: DFRobot SEN0219</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Measures up to 5k ppm</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Highly Accurate: +- 50ppm</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Requires 5V</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Price: $58.00</a:t>
            </a:r>
            <a:endParaRPr>
              <a:solidFill>
                <a:srgbClr val="FFFFFF"/>
              </a:solidFill>
              <a:latin typeface="Lato"/>
              <a:ea typeface="Lato"/>
              <a:cs typeface="Lato"/>
              <a:sym typeface="Lato"/>
            </a:endParaRPr>
          </a:p>
        </p:txBody>
      </p:sp>
      <p:sp>
        <p:nvSpPr>
          <p:cNvPr id="166" name="Google Shape;166;p17"/>
          <p:cNvSpPr/>
          <p:nvPr/>
        </p:nvSpPr>
        <p:spPr>
          <a:xfrm>
            <a:off x="2014550" y="1575200"/>
            <a:ext cx="257100" cy="87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nvSpPr>
        <p:spPr>
          <a:xfrm>
            <a:off x="1253725" y="375050"/>
            <a:ext cx="70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O2 Sensor Info: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Measures the ambient O2 concentration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Range of </a:t>
            </a:r>
            <a:r>
              <a:rPr lang="en">
                <a:solidFill>
                  <a:srgbClr val="FFFFFF"/>
                </a:solidFill>
                <a:latin typeface="Lato"/>
                <a:ea typeface="Lato"/>
                <a:cs typeface="Lato"/>
                <a:sym typeface="Lato"/>
              </a:rPr>
              <a:t>measurement</a:t>
            </a:r>
            <a:r>
              <a:rPr lang="en">
                <a:solidFill>
                  <a:srgbClr val="FFFFFF"/>
                </a:solidFill>
                <a:latin typeface="Lato"/>
                <a:ea typeface="Lato"/>
                <a:cs typeface="Lato"/>
                <a:sym typeface="Lato"/>
              </a:rPr>
              <a:t> is 0- 100% Vol O2 concentration in the air.</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Average ambient O2 concentration is 20.95% Vol O2. </a:t>
            </a:r>
            <a:endParaRPr>
              <a:solidFill>
                <a:srgbClr val="FFFFFF"/>
              </a:solidFill>
              <a:latin typeface="Lato"/>
              <a:ea typeface="Lato"/>
              <a:cs typeface="Lato"/>
              <a:sym typeface="Lato"/>
            </a:endParaRPr>
          </a:p>
        </p:txBody>
      </p:sp>
      <p:pic>
        <p:nvPicPr>
          <p:cNvPr id="172" name="Google Shape;172;p18"/>
          <p:cNvPicPr preferRelativeResize="0"/>
          <p:nvPr/>
        </p:nvPicPr>
        <p:blipFill>
          <a:blip r:embed="rId3">
            <a:alphaModFix/>
          </a:blip>
          <a:stretch>
            <a:fillRect/>
          </a:stretch>
        </p:blipFill>
        <p:spPr>
          <a:xfrm>
            <a:off x="452450" y="1874200"/>
            <a:ext cx="3543300" cy="2743200"/>
          </a:xfrm>
          <a:prstGeom prst="rect">
            <a:avLst/>
          </a:prstGeom>
          <a:noFill/>
          <a:ln>
            <a:noFill/>
          </a:ln>
        </p:spPr>
      </p:pic>
      <p:sp>
        <p:nvSpPr>
          <p:cNvPr id="173" name="Google Shape;173;p18"/>
          <p:cNvSpPr txBox="1"/>
          <p:nvPr/>
        </p:nvSpPr>
        <p:spPr>
          <a:xfrm>
            <a:off x="4682725" y="1960950"/>
            <a:ext cx="3654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Part: DFRobot SEN0322</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Measures up to 25% Vol of O2</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Stability: &lt;2%</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Operating Voltage: 3.3-5.5V</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Price: $53.90</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Yikun Wang</a:t>
            </a:r>
            <a:endParaRPr/>
          </a:p>
          <a:p>
            <a:pPr indent="0" lvl="0" marL="0" rtl="0" algn="l">
              <a:spcBef>
                <a:spcPts val="0"/>
              </a:spcBef>
              <a:spcAft>
                <a:spcPts val="0"/>
              </a:spcAft>
              <a:buNone/>
            </a:pPr>
            <a:r>
              <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Completed</a:t>
            </a:r>
            <a:endParaRPr/>
          </a:p>
          <a:p>
            <a:pPr indent="-317500" lvl="0" marL="457200" rtl="0" algn="l">
              <a:lnSpc>
                <a:spcPct val="100000"/>
              </a:lnSpc>
              <a:spcBef>
                <a:spcPts val="0"/>
              </a:spcBef>
              <a:spcAft>
                <a:spcPts val="0"/>
              </a:spcAft>
              <a:buClr>
                <a:srgbClr val="000000"/>
              </a:buClr>
              <a:buSzPts val="1400"/>
              <a:buFont typeface="Arial"/>
              <a:buChar char="-"/>
            </a:pPr>
            <a:r>
              <a:rPr lang="en"/>
              <a:t>Research on  IC Temp sensor, Light sensor</a:t>
            </a:r>
            <a:endParaRPr/>
          </a:p>
          <a:p>
            <a:pPr indent="-317500" lvl="0" marL="457200" rtl="0" algn="l">
              <a:lnSpc>
                <a:spcPct val="100000"/>
              </a:lnSpc>
              <a:spcBef>
                <a:spcPts val="0"/>
              </a:spcBef>
              <a:spcAft>
                <a:spcPts val="0"/>
              </a:spcAft>
              <a:buClr>
                <a:srgbClr val="000000"/>
              </a:buClr>
              <a:buSzPts val="1400"/>
              <a:buFont typeface="Arial"/>
              <a:buChar char="-"/>
            </a:pPr>
            <a:r>
              <a:rPr lang="en"/>
              <a:t>Decided the using sensors</a:t>
            </a:r>
            <a:endParaRPr/>
          </a:p>
          <a:p>
            <a:pPr indent="-317500" lvl="0" marL="457200" rtl="0" algn="l">
              <a:lnSpc>
                <a:spcPct val="100000"/>
              </a:lnSpc>
              <a:spcBef>
                <a:spcPts val="0"/>
              </a:spcBef>
              <a:spcAft>
                <a:spcPts val="0"/>
              </a:spcAft>
              <a:buClr>
                <a:srgbClr val="000000"/>
              </a:buClr>
              <a:buSzPts val="1400"/>
              <a:buFont typeface="Arial"/>
              <a:buChar char="-"/>
            </a:pPr>
            <a:r>
              <a:t/>
            </a:r>
            <a:endParaRPr/>
          </a:p>
          <a:p>
            <a:pPr indent="0" lvl="0" marL="0" rtl="0" algn="l">
              <a:lnSpc>
                <a:spcPct val="100000"/>
              </a:lnSpc>
              <a:spcBef>
                <a:spcPts val="0"/>
              </a:spcBef>
              <a:spcAft>
                <a:spcPts val="0"/>
              </a:spcAft>
              <a:buNone/>
            </a:pPr>
            <a:r>
              <a:rPr lang="en"/>
              <a:t>In progress</a:t>
            </a:r>
            <a:endParaRPr/>
          </a:p>
          <a:p>
            <a:pPr indent="0" lvl="0" marL="0" rtl="0" algn="l">
              <a:lnSpc>
                <a:spcPct val="100000"/>
              </a:lnSpc>
              <a:spcBef>
                <a:spcPts val="0"/>
              </a:spcBef>
              <a:spcAft>
                <a:spcPts val="0"/>
              </a:spcAft>
              <a:buNone/>
            </a:pPr>
            <a:r>
              <a:rPr lang="en"/>
              <a:t>	Research on Wind speed and direction sensor </a:t>
            </a:r>
            <a:endParaRPr/>
          </a:p>
          <a:p>
            <a:pPr indent="-317500" lvl="0" marL="457200" rtl="0" algn="l">
              <a:lnSpc>
                <a:spcPct val="100000"/>
              </a:lnSpc>
              <a:spcBef>
                <a:spcPts val="0"/>
              </a:spcBef>
              <a:spcAft>
                <a:spcPts val="0"/>
              </a:spcAft>
              <a:buClr>
                <a:srgbClr val="000000"/>
              </a:buClr>
              <a:buSzPts val="1400"/>
              <a:buFont typeface="Arial"/>
              <a:buChar char="-"/>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2352600" cy="558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a:latin typeface="Lato"/>
                <a:ea typeface="Lato"/>
                <a:cs typeface="Lato"/>
                <a:sym typeface="Lato"/>
              </a:rPr>
              <a:t>IC Temp Sensor</a:t>
            </a:r>
            <a:endParaRPr/>
          </a:p>
        </p:txBody>
      </p:sp>
      <p:pic>
        <p:nvPicPr>
          <p:cNvPr id="185" name="Google Shape;185;p20"/>
          <p:cNvPicPr preferRelativeResize="0"/>
          <p:nvPr/>
        </p:nvPicPr>
        <p:blipFill>
          <a:blip r:embed="rId3">
            <a:alphaModFix/>
          </a:blip>
          <a:stretch>
            <a:fillRect/>
          </a:stretch>
        </p:blipFill>
        <p:spPr>
          <a:xfrm>
            <a:off x="1523675" y="2516350"/>
            <a:ext cx="1900250" cy="1900250"/>
          </a:xfrm>
          <a:prstGeom prst="rect">
            <a:avLst/>
          </a:prstGeom>
          <a:noFill/>
          <a:ln>
            <a:noFill/>
          </a:ln>
        </p:spPr>
      </p:pic>
      <p:sp>
        <p:nvSpPr>
          <p:cNvPr id="186" name="Google Shape;186;p20"/>
          <p:cNvSpPr txBox="1"/>
          <p:nvPr>
            <p:ph idx="1" type="body"/>
          </p:nvPr>
        </p:nvSpPr>
        <p:spPr>
          <a:xfrm>
            <a:off x="5023575" y="2623275"/>
            <a:ext cx="4642200" cy="27984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n" sz="1200"/>
              <a:t>MAX30208CLB+/Maxim Integrated:</a:t>
            </a:r>
            <a:endParaRPr sz="1200"/>
          </a:p>
          <a:p>
            <a:pPr indent="-304800" lvl="0" marL="457200" rtl="0" algn="l">
              <a:lnSpc>
                <a:spcPct val="95000"/>
              </a:lnSpc>
              <a:spcBef>
                <a:spcPts val="1200"/>
              </a:spcBef>
              <a:spcAft>
                <a:spcPts val="0"/>
              </a:spcAft>
              <a:buSzPts val="1200"/>
              <a:buChar char="●"/>
            </a:pPr>
            <a:r>
              <a:rPr lang="en" sz="1200"/>
              <a:t>IC Temperature Sensor</a:t>
            </a:r>
            <a:endParaRPr sz="1200"/>
          </a:p>
          <a:p>
            <a:pPr indent="-304800" lvl="0" marL="457200" rtl="0" algn="l">
              <a:lnSpc>
                <a:spcPct val="95000"/>
              </a:lnSpc>
              <a:spcBef>
                <a:spcPts val="0"/>
              </a:spcBef>
              <a:spcAft>
                <a:spcPts val="0"/>
              </a:spcAft>
              <a:buSzPts val="1200"/>
              <a:buChar char="●"/>
            </a:pPr>
            <a:r>
              <a:rPr lang="en" sz="1200"/>
              <a:t>High Accuracy and Precision: </a:t>
            </a:r>
            <a:endParaRPr sz="1200"/>
          </a:p>
          <a:p>
            <a:pPr indent="457200" lvl="0" marL="0" rtl="0" algn="l">
              <a:lnSpc>
                <a:spcPct val="95000"/>
              </a:lnSpc>
              <a:spcBef>
                <a:spcPts val="1200"/>
              </a:spcBef>
              <a:spcAft>
                <a:spcPts val="0"/>
              </a:spcAft>
              <a:buNone/>
            </a:pPr>
            <a:r>
              <a:rPr lang="en" sz="1200"/>
              <a:t>±0.1°C Accuracy from +30°C to +50°C </a:t>
            </a:r>
            <a:endParaRPr sz="1200"/>
          </a:p>
          <a:p>
            <a:pPr indent="457200" lvl="0" marL="0" rtl="0" algn="l">
              <a:lnSpc>
                <a:spcPct val="95000"/>
              </a:lnSpc>
              <a:spcBef>
                <a:spcPts val="1200"/>
              </a:spcBef>
              <a:spcAft>
                <a:spcPts val="0"/>
              </a:spcAft>
              <a:buNone/>
            </a:pPr>
            <a:r>
              <a:rPr lang="en" sz="1200"/>
              <a:t>±0.15°C Accuracy from +0°C to +70°C </a:t>
            </a:r>
            <a:endParaRPr sz="1200"/>
          </a:p>
          <a:p>
            <a:pPr indent="-304800" lvl="0" marL="457200" rtl="0" algn="l">
              <a:lnSpc>
                <a:spcPct val="95000"/>
              </a:lnSpc>
              <a:spcBef>
                <a:spcPts val="1200"/>
              </a:spcBef>
              <a:spcAft>
                <a:spcPts val="0"/>
              </a:spcAft>
              <a:buSzPts val="1200"/>
              <a:buChar char="●"/>
            </a:pPr>
            <a:r>
              <a:rPr lang="en" sz="1200"/>
              <a:t>Operation voltage: </a:t>
            </a:r>
            <a:r>
              <a:rPr lang="en" sz="1200"/>
              <a:t>1.7V-3.6V </a:t>
            </a:r>
            <a:endParaRPr sz="1200"/>
          </a:p>
          <a:p>
            <a:pPr indent="-304800" lvl="0" marL="457200" rtl="0" algn="l">
              <a:lnSpc>
                <a:spcPct val="95000"/>
              </a:lnSpc>
              <a:spcBef>
                <a:spcPts val="0"/>
              </a:spcBef>
              <a:spcAft>
                <a:spcPts val="0"/>
              </a:spcAft>
              <a:buSzPts val="1200"/>
              <a:buChar char="●"/>
            </a:pPr>
            <a:r>
              <a:rPr lang="en" sz="1200"/>
              <a:t>Prices: 2.77$</a:t>
            </a:r>
            <a:endParaRPr sz="1200"/>
          </a:p>
          <a:p>
            <a:pPr indent="0" lvl="0" marL="0" rtl="0" algn="l">
              <a:lnSpc>
                <a:spcPct val="95000"/>
              </a:lnSpc>
              <a:spcBef>
                <a:spcPts val="1200"/>
              </a:spcBef>
              <a:spcAft>
                <a:spcPts val="0"/>
              </a:spcAft>
              <a:buNone/>
            </a:pPr>
            <a:r>
              <a:t/>
            </a:r>
            <a:endParaRPr sz="1200"/>
          </a:p>
          <a:p>
            <a:pPr indent="0" lvl="0" marL="0" rtl="0" algn="l">
              <a:lnSpc>
                <a:spcPct val="95000"/>
              </a:lnSpc>
              <a:spcBef>
                <a:spcPts val="1200"/>
              </a:spcBef>
              <a:spcAft>
                <a:spcPts val="0"/>
              </a:spcAft>
              <a:buNone/>
            </a:pPr>
            <a:r>
              <a:t/>
            </a:r>
            <a:endParaRPr sz="1200"/>
          </a:p>
          <a:p>
            <a:pPr indent="0" lvl="0" marL="0" rtl="0" algn="l">
              <a:lnSpc>
                <a:spcPct val="95000"/>
              </a:lnSpc>
              <a:spcBef>
                <a:spcPts val="1200"/>
              </a:spcBef>
              <a:spcAft>
                <a:spcPts val="1200"/>
              </a:spcAft>
              <a:buNone/>
            </a:pPr>
            <a:r>
              <a:t/>
            </a:r>
            <a:endParaRPr sz="1200"/>
          </a:p>
        </p:txBody>
      </p:sp>
      <p:sp>
        <p:nvSpPr>
          <p:cNvPr id="187" name="Google Shape;187;p20"/>
          <p:cNvSpPr txBox="1"/>
          <p:nvPr>
            <p:ph idx="1" type="body"/>
          </p:nvPr>
        </p:nvSpPr>
        <p:spPr>
          <a:xfrm>
            <a:off x="1171350" y="791350"/>
            <a:ext cx="4642200" cy="2798400"/>
          </a:xfrm>
          <a:prstGeom prst="rect">
            <a:avLst/>
          </a:prstGeom>
        </p:spPr>
        <p:txBody>
          <a:bodyPr anchorCtr="0" anchor="ctr" bIns="91425" lIns="91425" spcFirstLastPara="1" rIns="91425" wrap="square" tIns="91425">
            <a:noAutofit/>
          </a:bodyPr>
          <a:lstStyle/>
          <a:p>
            <a:pPr indent="0" lvl="0" marL="0" marR="0" rtl="0" algn="l">
              <a:lnSpc>
                <a:spcPct val="95000"/>
              </a:lnSpc>
              <a:spcBef>
                <a:spcPts val="0"/>
              </a:spcBef>
              <a:spcAft>
                <a:spcPts val="0"/>
              </a:spcAft>
              <a:buNone/>
            </a:pPr>
            <a:r>
              <a:t/>
            </a:r>
            <a:endParaRPr/>
          </a:p>
          <a:p>
            <a:pPr indent="-311150" lvl="0" marL="457200" marR="0" rtl="0" algn="l">
              <a:lnSpc>
                <a:spcPct val="95000"/>
              </a:lnSpc>
              <a:spcBef>
                <a:spcPts val="1200"/>
              </a:spcBef>
              <a:spcAft>
                <a:spcPts val="0"/>
              </a:spcAft>
              <a:buSzPts val="1300"/>
              <a:buChar char="●"/>
            </a:pPr>
            <a:r>
              <a:rPr lang="en"/>
              <a:t>Small, Low thermal mass and a fast response time</a:t>
            </a:r>
            <a:endParaRPr/>
          </a:p>
          <a:p>
            <a:pPr indent="-311150" lvl="0" marL="457200" marR="0" rtl="0" algn="l">
              <a:lnSpc>
                <a:spcPct val="95000"/>
              </a:lnSpc>
              <a:spcBef>
                <a:spcPts val="0"/>
              </a:spcBef>
              <a:spcAft>
                <a:spcPts val="0"/>
              </a:spcAft>
              <a:buSzPts val="1300"/>
              <a:buChar char="●"/>
            </a:pPr>
            <a:r>
              <a:rPr lang="en"/>
              <a:t>Narrow temperature range: -55 to 150°C Max</a:t>
            </a:r>
            <a:endParaRPr sz="1250">
              <a:solidFill>
                <a:srgbClr val="3A414B"/>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a:p>
          <a:p>
            <a:pPr indent="0" lvl="0" marL="0" rtl="0" algn="l">
              <a:lnSpc>
                <a:spcPct val="95000"/>
              </a:lnSpc>
              <a:spcBef>
                <a:spcPts val="1200"/>
              </a:spcBef>
              <a:spcAft>
                <a:spcPts val="0"/>
              </a:spcAft>
              <a:buNone/>
            </a:pPr>
            <a:r>
              <a:t/>
            </a:r>
            <a:endParaRPr/>
          </a:p>
          <a:p>
            <a:pPr indent="0" lvl="0" marL="0" rtl="0" algn="l">
              <a:lnSpc>
                <a:spcPct val="95000"/>
              </a:lnSpc>
              <a:spcBef>
                <a:spcPts val="1200"/>
              </a:spcBef>
              <a:spcAft>
                <a:spcPts val="0"/>
              </a:spcAft>
              <a:buNone/>
            </a:pPr>
            <a:r>
              <a:t/>
            </a:r>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1297500" y="1058650"/>
            <a:ext cx="4972500" cy="1135200"/>
          </a:xfrm>
          <a:prstGeom prst="rect">
            <a:avLst/>
          </a:prstGeom>
          <a:noFill/>
          <a:ln>
            <a:noFill/>
          </a:ln>
        </p:spPr>
        <p:txBody>
          <a:bodyPr anchorCtr="0" anchor="ctr" bIns="91425" lIns="91425" spcFirstLastPara="1" rIns="91425" wrap="square" tIns="91425">
            <a:spAutoFit/>
          </a:bodyPr>
          <a:lstStyle/>
          <a:p>
            <a:pPr indent="-311150" lvl="0" marL="457200" marR="0" rtl="0" algn="l">
              <a:lnSpc>
                <a:spcPct val="9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 light sensor is connected to a sprinkler system, detecting levels of sunlight</a:t>
            </a:r>
            <a:endParaRPr sz="1300">
              <a:solidFill>
                <a:schemeClr val="lt1"/>
              </a:solidFill>
              <a:latin typeface="Lato"/>
              <a:ea typeface="Lato"/>
              <a:cs typeface="Lato"/>
              <a:sym typeface="Lato"/>
            </a:endParaRPr>
          </a:p>
          <a:p>
            <a:pPr indent="-311150" lvl="0" marL="457200" marR="0" rtl="0" algn="l">
              <a:lnSpc>
                <a:spcPct val="9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light sensor can be connected to the light system.When light sensors detect a change in light, they adjust the lighting system to the best light that the crop needs</a:t>
            </a:r>
            <a:endParaRPr sz="1350">
              <a:solidFill>
                <a:srgbClr val="2A2A2A"/>
              </a:solidFill>
              <a:highlight>
                <a:srgbClr val="FFFFFF"/>
              </a:highlight>
            </a:endParaRPr>
          </a:p>
        </p:txBody>
      </p:sp>
      <p:sp>
        <p:nvSpPr>
          <p:cNvPr id="193" name="Google Shape;193;p21"/>
          <p:cNvSpPr txBox="1"/>
          <p:nvPr>
            <p:ph type="title"/>
          </p:nvPr>
        </p:nvSpPr>
        <p:spPr>
          <a:xfrm>
            <a:off x="1297500" y="393750"/>
            <a:ext cx="2851500" cy="558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a:latin typeface="Lato"/>
                <a:ea typeface="Lato"/>
                <a:cs typeface="Lato"/>
                <a:sym typeface="Lato"/>
              </a:rPr>
              <a:t>Light Sensor</a:t>
            </a:r>
            <a:endParaRPr/>
          </a:p>
        </p:txBody>
      </p:sp>
      <p:sp>
        <p:nvSpPr>
          <p:cNvPr id="194" name="Google Shape;194;p21"/>
          <p:cNvSpPr txBox="1"/>
          <p:nvPr/>
        </p:nvSpPr>
        <p:spPr>
          <a:xfrm>
            <a:off x="4758575" y="2742475"/>
            <a:ext cx="4020600" cy="1745400"/>
          </a:xfrm>
          <a:prstGeom prst="rect">
            <a:avLst/>
          </a:prstGeom>
          <a:noFill/>
          <a:ln>
            <a:noFill/>
          </a:ln>
        </p:spPr>
        <p:txBody>
          <a:bodyPr anchorCtr="0" anchor="ctr" bIns="91425" lIns="91425" spcFirstLastPara="1" rIns="91425" wrap="square" tIns="91425">
            <a:spAutoFit/>
          </a:bodyPr>
          <a:lstStyle/>
          <a:p>
            <a:pPr indent="0" lvl="0" marL="0" marR="0" rtl="0" algn="l">
              <a:lnSpc>
                <a:spcPct val="95000"/>
              </a:lnSpc>
              <a:spcBef>
                <a:spcPts val="0"/>
              </a:spcBef>
              <a:spcAft>
                <a:spcPts val="0"/>
              </a:spcAft>
              <a:buNone/>
            </a:pPr>
            <a:r>
              <a:rPr lang="en" sz="1200">
                <a:solidFill>
                  <a:schemeClr val="lt1"/>
                </a:solidFill>
                <a:latin typeface="Lato"/>
                <a:ea typeface="Lato"/>
                <a:cs typeface="Lato"/>
                <a:sym typeface="Lato"/>
              </a:rPr>
              <a:t>Grove - Digital Light Sensor</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304800" lvl="0" marL="457200" marR="0" rtl="0" algn="l">
              <a:lnSpc>
                <a:spcPct val="9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IC Light Sensor</a:t>
            </a:r>
            <a:endParaRPr sz="1200">
              <a:solidFill>
                <a:schemeClr val="lt1"/>
              </a:solidFill>
              <a:latin typeface="Lato"/>
              <a:ea typeface="Lato"/>
              <a:cs typeface="Lato"/>
              <a:sym typeface="Lato"/>
            </a:endParaRPr>
          </a:p>
          <a:p>
            <a:pPr indent="-304800" lvl="0" marL="457200" marR="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Wide dynamic range: 0.1 - 40,000 LUX</a:t>
            </a:r>
            <a:endParaRPr sz="1200">
              <a:solidFill>
                <a:schemeClr val="lt1"/>
              </a:solidFill>
              <a:latin typeface="Lato"/>
              <a:ea typeface="Lato"/>
              <a:cs typeface="Lato"/>
              <a:sym typeface="Lato"/>
            </a:endParaRPr>
          </a:p>
          <a:p>
            <a:pPr indent="-304800" lvl="0" marL="457200" marR="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Wide operating temperature range: -40°C to 85°C</a:t>
            </a:r>
            <a:endParaRPr sz="1200">
              <a:solidFill>
                <a:schemeClr val="lt1"/>
              </a:solidFill>
              <a:latin typeface="Lato"/>
              <a:ea typeface="Lato"/>
              <a:cs typeface="Lato"/>
              <a:sym typeface="Lato"/>
            </a:endParaRPr>
          </a:p>
          <a:p>
            <a:pPr indent="-304800" lvl="0" marL="457200" marR="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Operation voltage: 3.3V-5V </a:t>
            </a:r>
            <a:endParaRPr sz="1200">
              <a:solidFill>
                <a:schemeClr val="lt1"/>
              </a:solidFill>
              <a:latin typeface="Lato"/>
              <a:ea typeface="Lato"/>
              <a:cs typeface="Lato"/>
              <a:sym typeface="Lato"/>
            </a:endParaRPr>
          </a:p>
          <a:p>
            <a:pPr indent="-304800" lvl="0" marL="457200" marR="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Prices: 9.88$</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195" name="Google Shape;195;p21"/>
          <p:cNvPicPr preferRelativeResize="0"/>
          <p:nvPr/>
        </p:nvPicPr>
        <p:blipFill>
          <a:blip r:embed="rId3">
            <a:alphaModFix/>
          </a:blip>
          <a:stretch>
            <a:fillRect/>
          </a:stretch>
        </p:blipFill>
        <p:spPr>
          <a:xfrm>
            <a:off x="1778238" y="2528025"/>
            <a:ext cx="1890025" cy="183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