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8"/>
  </p:notesMasterIdLst>
  <p:sldIdLst>
    <p:sldId id="256" r:id="rId2"/>
    <p:sldId id="257" r:id="rId3"/>
    <p:sldId id="278" r:id="rId4"/>
    <p:sldId id="258" r:id="rId5"/>
    <p:sldId id="270" r:id="rId6"/>
    <p:sldId id="271" r:id="rId7"/>
    <p:sldId id="259" r:id="rId8"/>
    <p:sldId id="261" r:id="rId9"/>
    <p:sldId id="260" r:id="rId10"/>
    <p:sldId id="262" r:id="rId11"/>
    <p:sldId id="263" r:id="rId12"/>
    <p:sldId id="277" r:id="rId13"/>
    <p:sldId id="264" r:id="rId14"/>
    <p:sldId id="266" r:id="rId15"/>
    <p:sldId id="267" r:id="rId16"/>
    <p:sldId id="280" r:id="rId17"/>
    <p:sldId id="281" r:id="rId18"/>
    <p:sldId id="269" r:id="rId19"/>
    <p:sldId id="279" r:id="rId20"/>
    <p:sldId id="274" r:id="rId21"/>
    <p:sldId id="275" r:id="rId22"/>
    <p:sldId id="272" r:id="rId23"/>
    <p:sldId id="276"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94660"/>
  </p:normalViewPr>
  <p:slideViewPr>
    <p:cSldViewPr snapToGrid="0">
      <p:cViewPr varScale="1">
        <p:scale>
          <a:sx n="89" d="100"/>
          <a:sy n="89" d="100"/>
        </p:scale>
        <p:origin x="9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7F558-0751-4131-9470-28C04A45FF13}"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C0B56-4CFE-486E-B531-7EDB2E729B79}" type="slidenum">
              <a:rPr lang="en-US" smtClean="0"/>
              <a:t>‹#›</a:t>
            </a:fld>
            <a:endParaRPr lang="en-US"/>
          </a:p>
        </p:txBody>
      </p:sp>
    </p:spTree>
    <p:extLst>
      <p:ext uri="{BB962C8B-B14F-4D97-AF65-F5344CB8AC3E}">
        <p14:creationId xmlns:p14="http://schemas.microsoft.com/office/powerpoint/2010/main" val="613767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FC0B56-4CFE-486E-B531-7EDB2E729B79}" type="slidenum">
              <a:rPr lang="en-US" smtClean="0"/>
              <a:t>16</a:t>
            </a:fld>
            <a:endParaRPr lang="en-US"/>
          </a:p>
        </p:txBody>
      </p:sp>
    </p:spTree>
    <p:extLst>
      <p:ext uri="{BB962C8B-B14F-4D97-AF65-F5344CB8AC3E}">
        <p14:creationId xmlns:p14="http://schemas.microsoft.com/office/powerpoint/2010/main" val="2488250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FC0B56-4CFE-486E-B531-7EDB2E729B79}" type="slidenum">
              <a:rPr lang="en-US" smtClean="0"/>
              <a:t>25</a:t>
            </a:fld>
            <a:endParaRPr lang="en-US"/>
          </a:p>
        </p:txBody>
      </p:sp>
    </p:spTree>
    <p:extLst>
      <p:ext uri="{BB962C8B-B14F-4D97-AF65-F5344CB8AC3E}">
        <p14:creationId xmlns:p14="http://schemas.microsoft.com/office/powerpoint/2010/main" val="2500671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A4B1-EA0D-27E7-72C3-57112BD7EF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8B84C3-CCCD-D675-C7FD-B7160CC2E6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D6241E-9E7F-A39D-A35B-EA6CCE77E238}"/>
              </a:ext>
            </a:extLst>
          </p:cNvPr>
          <p:cNvSpPr>
            <a:spLocks noGrp="1"/>
          </p:cNvSpPr>
          <p:nvPr>
            <p:ph type="dt" sz="half" idx="10"/>
          </p:nvPr>
        </p:nvSpPr>
        <p:spPr/>
        <p:txBody>
          <a:bodyPr/>
          <a:lstStyle/>
          <a:p>
            <a:r>
              <a:rPr lang="en-US"/>
              <a:t>12/4/2024</a:t>
            </a:r>
          </a:p>
        </p:txBody>
      </p:sp>
      <p:sp>
        <p:nvSpPr>
          <p:cNvPr id="5" name="Footer Placeholder 4">
            <a:extLst>
              <a:ext uri="{FF2B5EF4-FFF2-40B4-BE49-F238E27FC236}">
                <a16:creationId xmlns:a16="http://schemas.microsoft.com/office/drawing/2014/main" id="{286B5050-A4A8-D098-9A96-725F9BAB60A3}"/>
              </a:ext>
            </a:extLst>
          </p:cNvPr>
          <p:cNvSpPr>
            <a:spLocks noGrp="1"/>
          </p:cNvSpPr>
          <p:nvPr>
            <p:ph type="ftr" sz="quarter" idx="11"/>
          </p:nvPr>
        </p:nvSpPr>
        <p:spPr/>
        <p:txBody>
          <a:bodyPr/>
          <a:lstStyle/>
          <a:p>
            <a:r>
              <a:rPr lang="en-US"/>
              <a:t>ECE 571 Introduction to SystemVerilog</a:t>
            </a:r>
          </a:p>
        </p:txBody>
      </p:sp>
      <p:sp>
        <p:nvSpPr>
          <p:cNvPr id="6" name="Slide Number Placeholder 5">
            <a:extLst>
              <a:ext uri="{FF2B5EF4-FFF2-40B4-BE49-F238E27FC236}">
                <a16:creationId xmlns:a16="http://schemas.microsoft.com/office/drawing/2014/main" id="{4CD74474-49AF-F150-EAAC-CA40983F57E7}"/>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193783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BE63-E033-4744-E180-53DABA7354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DDB0B2-2530-EFB0-96F4-8F0EC132B4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E0643-D8C1-2ADD-7BF7-5E46CB8B2E6D}"/>
              </a:ext>
            </a:extLst>
          </p:cNvPr>
          <p:cNvSpPr>
            <a:spLocks noGrp="1"/>
          </p:cNvSpPr>
          <p:nvPr>
            <p:ph type="dt" sz="half" idx="10"/>
          </p:nvPr>
        </p:nvSpPr>
        <p:spPr/>
        <p:txBody>
          <a:bodyPr/>
          <a:lstStyle/>
          <a:p>
            <a:r>
              <a:rPr lang="en-US"/>
              <a:t>12/4/2024</a:t>
            </a:r>
          </a:p>
        </p:txBody>
      </p:sp>
      <p:sp>
        <p:nvSpPr>
          <p:cNvPr id="5" name="Footer Placeholder 4">
            <a:extLst>
              <a:ext uri="{FF2B5EF4-FFF2-40B4-BE49-F238E27FC236}">
                <a16:creationId xmlns:a16="http://schemas.microsoft.com/office/drawing/2014/main" id="{BD43F3A2-95E5-D2A7-A8F7-AFF1DE4538F9}"/>
              </a:ext>
            </a:extLst>
          </p:cNvPr>
          <p:cNvSpPr>
            <a:spLocks noGrp="1"/>
          </p:cNvSpPr>
          <p:nvPr>
            <p:ph type="ftr" sz="quarter" idx="11"/>
          </p:nvPr>
        </p:nvSpPr>
        <p:spPr/>
        <p:txBody>
          <a:bodyPr/>
          <a:lstStyle/>
          <a:p>
            <a:r>
              <a:rPr lang="en-US"/>
              <a:t>ECE 571 Introduction to SystemVerilog</a:t>
            </a:r>
          </a:p>
        </p:txBody>
      </p:sp>
      <p:sp>
        <p:nvSpPr>
          <p:cNvPr id="6" name="Slide Number Placeholder 5">
            <a:extLst>
              <a:ext uri="{FF2B5EF4-FFF2-40B4-BE49-F238E27FC236}">
                <a16:creationId xmlns:a16="http://schemas.microsoft.com/office/drawing/2014/main" id="{3EE9E43A-13E0-A039-30A7-5756E012E228}"/>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3920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E9262-C723-283E-1051-69A37ED29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E2FAB0-13F1-120E-7BDA-75CED7ED4C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F2D8C-A76C-3E3E-C8D4-28822EB8DABC}"/>
              </a:ext>
            </a:extLst>
          </p:cNvPr>
          <p:cNvSpPr>
            <a:spLocks noGrp="1"/>
          </p:cNvSpPr>
          <p:nvPr>
            <p:ph type="dt" sz="half" idx="10"/>
          </p:nvPr>
        </p:nvSpPr>
        <p:spPr/>
        <p:txBody>
          <a:bodyPr/>
          <a:lstStyle/>
          <a:p>
            <a:r>
              <a:rPr lang="en-US"/>
              <a:t>12/4/2024</a:t>
            </a:r>
          </a:p>
        </p:txBody>
      </p:sp>
      <p:sp>
        <p:nvSpPr>
          <p:cNvPr id="5" name="Footer Placeholder 4">
            <a:extLst>
              <a:ext uri="{FF2B5EF4-FFF2-40B4-BE49-F238E27FC236}">
                <a16:creationId xmlns:a16="http://schemas.microsoft.com/office/drawing/2014/main" id="{47181EED-552C-0BC3-A816-D85399D8B478}"/>
              </a:ext>
            </a:extLst>
          </p:cNvPr>
          <p:cNvSpPr>
            <a:spLocks noGrp="1"/>
          </p:cNvSpPr>
          <p:nvPr>
            <p:ph type="ftr" sz="quarter" idx="11"/>
          </p:nvPr>
        </p:nvSpPr>
        <p:spPr/>
        <p:txBody>
          <a:bodyPr/>
          <a:lstStyle/>
          <a:p>
            <a:r>
              <a:rPr lang="en-US"/>
              <a:t>ECE 571 Introduction to SystemVerilog</a:t>
            </a:r>
          </a:p>
        </p:txBody>
      </p:sp>
      <p:sp>
        <p:nvSpPr>
          <p:cNvPr id="6" name="Slide Number Placeholder 5">
            <a:extLst>
              <a:ext uri="{FF2B5EF4-FFF2-40B4-BE49-F238E27FC236}">
                <a16:creationId xmlns:a16="http://schemas.microsoft.com/office/drawing/2014/main" id="{83591E53-3B24-E828-80C0-7B0CC9D44CE7}"/>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318952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39BC1-511C-F9D4-F5B3-72CA6C6874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36C995-5D52-362D-8874-614101673E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B83A8-FE49-5305-7D9A-7DEA84CBF35A}"/>
              </a:ext>
            </a:extLst>
          </p:cNvPr>
          <p:cNvSpPr>
            <a:spLocks noGrp="1"/>
          </p:cNvSpPr>
          <p:nvPr>
            <p:ph type="dt" sz="half" idx="10"/>
          </p:nvPr>
        </p:nvSpPr>
        <p:spPr/>
        <p:txBody>
          <a:bodyPr/>
          <a:lstStyle/>
          <a:p>
            <a:r>
              <a:rPr lang="en-US"/>
              <a:t>12/4/2024</a:t>
            </a:r>
          </a:p>
        </p:txBody>
      </p:sp>
      <p:sp>
        <p:nvSpPr>
          <p:cNvPr id="5" name="Footer Placeholder 4">
            <a:extLst>
              <a:ext uri="{FF2B5EF4-FFF2-40B4-BE49-F238E27FC236}">
                <a16:creationId xmlns:a16="http://schemas.microsoft.com/office/drawing/2014/main" id="{70E3DE21-7BB3-EF10-0E6C-102721EB650D}"/>
              </a:ext>
            </a:extLst>
          </p:cNvPr>
          <p:cNvSpPr>
            <a:spLocks noGrp="1"/>
          </p:cNvSpPr>
          <p:nvPr>
            <p:ph type="ftr" sz="quarter" idx="11"/>
          </p:nvPr>
        </p:nvSpPr>
        <p:spPr/>
        <p:txBody>
          <a:bodyPr/>
          <a:lstStyle/>
          <a:p>
            <a:r>
              <a:rPr lang="en-US"/>
              <a:t>ECE 571 Introduction to SystemVerilog</a:t>
            </a:r>
          </a:p>
        </p:txBody>
      </p:sp>
      <p:sp>
        <p:nvSpPr>
          <p:cNvPr id="6" name="Slide Number Placeholder 5">
            <a:extLst>
              <a:ext uri="{FF2B5EF4-FFF2-40B4-BE49-F238E27FC236}">
                <a16:creationId xmlns:a16="http://schemas.microsoft.com/office/drawing/2014/main" id="{12964A54-3608-CDC2-28F0-FBF11E7B2197}"/>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229990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EE74-297F-E634-D53A-6C68E5467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CBE452-042C-E24E-DA55-0D1484CB76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6A757-D5A4-32A2-0555-281F8B818797}"/>
              </a:ext>
            </a:extLst>
          </p:cNvPr>
          <p:cNvSpPr>
            <a:spLocks noGrp="1"/>
          </p:cNvSpPr>
          <p:nvPr>
            <p:ph type="dt" sz="half" idx="10"/>
          </p:nvPr>
        </p:nvSpPr>
        <p:spPr/>
        <p:txBody>
          <a:bodyPr/>
          <a:lstStyle/>
          <a:p>
            <a:r>
              <a:rPr lang="en-US"/>
              <a:t>12/4/2024</a:t>
            </a:r>
          </a:p>
        </p:txBody>
      </p:sp>
      <p:sp>
        <p:nvSpPr>
          <p:cNvPr id="5" name="Footer Placeholder 4">
            <a:extLst>
              <a:ext uri="{FF2B5EF4-FFF2-40B4-BE49-F238E27FC236}">
                <a16:creationId xmlns:a16="http://schemas.microsoft.com/office/drawing/2014/main" id="{2F8AB95C-B76B-C994-8BC1-3345D318B00E}"/>
              </a:ext>
            </a:extLst>
          </p:cNvPr>
          <p:cNvSpPr>
            <a:spLocks noGrp="1"/>
          </p:cNvSpPr>
          <p:nvPr>
            <p:ph type="ftr" sz="quarter" idx="11"/>
          </p:nvPr>
        </p:nvSpPr>
        <p:spPr/>
        <p:txBody>
          <a:bodyPr/>
          <a:lstStyle/>
          <a:p>
            <a:r>
              <a:rPr lang="en-US"/>
              <a:t>ECE 571 Introduction to SystemVerilog</a:t>
            </a:r>
          </a:p>
        </p:txBody>
      </p:sp>
      <p:sp>
        <p:nvSpPr>
          <p:cNvPr id="6" name="Slide Number Placeholder 5">
            <a:extLst>
              <a:ext uri="{FF2B5EF4-FFF2-40B4-BE49-F238E27FC236}">
                <a16:creationId xmlns:a16="http://schemas.microsoft.com/office/drawing/2014/main" id="{7365682E-88D9-B5A7-4BB3-EDDC26970A6B}"/>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361844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10AD-5D8E-92F3-3000-A7D538422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F1A7F-EB66-51E3-105D-5666772E6E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EF085-95F0-986D-BCFE-459D001594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3654A7-8FB4-5353-3B1C-88C533E36C34}"/>
              </a:ext>
            </a:extLst>
          </p:cNvPr>
          <p:cNvSpPr>
            <a:spLocks noGrp="1"/>
          </p:cNvSpPr>
          <p:nvPr>
            <p:ph type="dt" sz="half" idx="10"/>
          </p:nvPr>
        </p:nvSpPr>
        <p:spPr/>
        <p:txBody>
          <a:bodyPr/>
          <a:lstStyle/>
          <a:p>
            <a:r>
              <a:rPr lang="en-US"/>
              <a:t>12/4/2024</a:t>
            </a:r>
          </a:p>
        </p:txBody>
      </p:sp>
      <p:sp>
        <p:nvSpPr>
          <p:cNvPr id="6" name="Footer Placeholder 5">
            <a:extLst>
              <a:ext uri="{FF2B5EF4-FFF2-40B4-BE49-F238E27FC236}">
                <a16:creationId xmlns:a16="http://schemas.microsoft.com/office/drawing/2014/main" id="{3CA02FB9-14DD-E6E8-38F4-FB845B74EA62}"/>
              </a:ext>
            </a:extLst>
          </p:cNvPr>
          <p:cNvSpPr>
            <a:spLocks noGrp="1"/>
          </p:cNvSpPr>
          <p:nvPr>
            <p:ph type="ftr" sz="quarter" idx="11"/>
          </p:nvPr>
        </p:nvSpPr>
        <p:spPr/>
        <p:txBody>
          <a:bodyPr/>
          <a:lstStyle/>
          <a:p>
            <a:r>
              <a:rPr lang="en-US"/>
              <a:t>ECE 571 Introduction to SystemVerilog</a:t>
            </a:r>
          </a:p>
        </p:txBody>
      </p:sp>
      <p:sp>
        <p:nvSpPr>
          <p:cNvPr id="7" name="Slide Number Placeholder 6">
            <a:extLst>
              <a:ext uri="{FF2B5EF4-FFF2-40B4-BE49-F238E27FC236}">
                <a16:creationId xmlns:a16="http://schemas.microsoft.com/office/drawing/2014/main" id="{E50F0E30-2B4A-41A2-9457-D56A2BE311A4}"/>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402170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9F54-62EB-FF3E-072E-F7411BBEE1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360A6-641D-66B7-E68F-75DDAC893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A6DA56-0C6F-D928-EC34-C7DFD528BC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91B804-079B-BF45-EE32-862B55386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E79B4-7738-1CBD-CF85-D4F9F55327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7241C-3F4B-68C5-19BE-06FF5621ED4F}"/>
              </a:ext>
            </a:extLst>
          </p:cNvPr>
          <p:cNvSpPr>
            <a:spLocks noGrp="1"/>
          </p:cNvSpPr>
          <p:nvPr>
            <p:ph type="dt" sz="half" idx="10"/>
          </p:nvPr>
        </p:nvSpPr>
        <p:spPr/>
        <p:txBody>
          <a:bodyPr/>
          <a:lstStyle/>
          <a:p>
            <a:r>
              <a:rPr lang="en-US"/>
              <a:t>12/4/2024</a:t>
            </a:r>
          </a:p>
        </p:txBody>
      </p:sp>
      <p:sp>
        <p:nvSpPr>
          <p:cNvPr id="8" name="Footer Placeholder 7">
            <a:extLst>
              <a:ext uri="{FF2B5EF4-FFF2-40B4-BE49-F238E27FC236}">
                <a16:creationId xmlns:a16="http://schemas.microsoft.com/office/drawing/2014/main" id="{116121F2-379B-E9F9-18B5-FE142887BB8B}"/>
              </a:ext>
            </a:extLst>
          </p:cNvPr>
          <p:cNvSpPr>
            <a:spLocks noGrp="1"/>
          </p:cNvSpPr>
          <p:nvPr>
            <p:ph type="ftr" sz="quarter" idx="11"/>
          </p:nvPr>
        </p:nvSpPr>
        <p:spPr/>
        <p:txBody>
          <a:bodyPr/>
          <a:lstStyle/>
          <a:p>
            <a:r>
              <a:rPr lang="en-US"/>
              <a:t>ECE 571 Introduction to SystemVerilog</a:t>
            </a:r>
          </a:p>
        </p:txBody>
      </p:sp>
      <p:sp>
        <p:nvSpPr>
          <p:cNvPr id="9" name="Slide Number Placeholder 8">
            <a:extLst>
              <a:ext uri="{FF2B5EF4-FFF2-40B4-BE49-F238E27FC236}">
                <a16:creationId xmlns:a16="http://schemas.microsoft.com/office/drawing/2014/main" id="{10594170-2A55-387B-E2D7-E77C398C7694}"/>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426954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544F-BAF7-3515-E6DC-57D2857D79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3AF75A-6EEE-4E06-AF19-0C27C4BDCC03}"/>
              </a:ext>
            </a:extLst>
          </p:cNvPr>
          <p:cNvSpPr>
            <a:spLocks noGrp="1"/>
          </p:cNvSpPr>
          <p:nvPr>
            <p:ph type="dt" sz="half" idx="10"/>
          </p:nvPr>
        </p:nvSpPr>
        <p:spPr/>
        <p:txBody>
          <a:bodyPr/>
          <a:lstStyle/>
          <a:p>
            <a:r>
              <a:rPr lang="en-US"/>
              <a:t>12/4/2024</a:t>
            </a:r>
          </a:p>
        </p:txBody>
      </p:sp>
      <p:sp>
        <p:nvSpPr>
          <p:cNvPr id="4" name="Footer Placeholder 3">
            <a:extLst>
              <a:ext uri="{FF2B5EF4-FFF2-40B4-BE49-F238E27FC236}">
                <a16:creationId xmlns:a16="http://schemas.microsoft.com/office/drawing/2014/main" id="{BE2A4974-9FA5-38E2-F6B6-7FBF500AA67D}"/>
              </a:ext>
            </a:extLst>
          </p:cNvPr>
          <p:cNvSpPr>
            <a:spLocks noGrp="1"/>
          </p:cNvSpPr>
          <p:nvPr>
            <p:ph type="ftr" sz="quarter" idx="11"/>
          </p:nvPr>
        </p:nvSpPr>
        <p:spPr/>
        <p:txBody>
          <a:bodyPr/>
          <a:lstStyle/>
          <a:p>
            <a:r>
              <a:rPr lang="en-US"/>
              <a:t>ECE 571 Introduction to SystemVerilog</a:t>
            </a:r>
          </a:p>
        </p:txBody>
      </p:sp>
      <p:sp>
        <p:nvSpPr>
          <p:cNvPr id="5" name="Slide Number Placeholder 4">
            <a:extLst>
              <a:ext uri="{FF2B5EF4-FFF2-40B4-BE49-F238E27FC236}">
                <a16:creationId xmlns:a16="http://schemas.microsoft.com/office/drawing/2014/main" id="{07B16822-D100-1E75-9300-90B82F1B114A}"/>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158388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5DF46-CAF0-5AD1-D24B-F43EC9DF3BC6}"/>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3FD04CA4-3BEB-6A72-F369-969BB73EAF5A}"/>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025BAAD7-C6AC-D70D-82F3-FAF3706F3397}"/>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11119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2D18-2321-85E5-203E-9BF82E0C5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3D88BC-5A29-2F77-657F-335775197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CF3B04-E04E-237C-70AD-51DAF2DA0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35CB5-49AC-1C9C-3537-9B955A0D6453}"/>
              </a:ext>
            </a:extLst>
          </p:cNvPr>
          <p:cNvSpPr>
            <a:spLocks noGrp="1"/>
          </p:cNvSpPr>
          <p:nvPr>
            <p:ph type="dt" sz="half" idx="10"/>
          </p:nvPr>
        </p:nvSpPr>
        <p:spPr/>
        <p:txBody>
          <a:bodyPr/>
          <a:lstStyle/>
          <a:p>
            <a:r>
              <a:rPr lang="en-US"/>
              <a:t>12/4/2024</a:t>
            </a:r>
          </a:p>
        </p:txBody>
      </p:sp>
      <p:sp>
        <p:nvSpPr>
          <p:cNvPr id="6" name="Footer Placeholder 5">
            <a:extLst>
              <a:ext uri="{FF2B5EF4-FFF2-40B4-BE49-F238E27FC236}">
                <a16:creationId xmlns:a16="http://schemas.microsoft.com/office/drawing/2014/main" id="{8BDA66DE-69FA-911B-9008-B38BC65528B6}"/>
              </a:ext>
            </a:extLst>
          </p:cNvPr>
          <p:cNvSpPr>
            <a:spLocks noGrp="1"/>
          </p:cNvSpPr>
          <p:nvPr>
            <p:ph type="ftr" sz="quarter" idx="11"/>
          </p:nvPr>
        </p:nvSpPr>
        <p:spPr/>
        <p:txBody>
          <a:bodyPr/>
          <a:lstStyle/>
          <a:p>
            <a:r>
              <a:rPr lang="en-US"/>
              <a:t>ECE 571 Introduction to SystemVerilog</a:t>
            </a:r>
          </a:p>
        </p:txBody>
      </p:sp>
      <p:sp>
        <p:nvSpPr>
          <p:cNvPr id="7" name="Slide Number Placeholder 6">
            <a:extLst>
              <a:ext uri="{FF2B5EF4-FFF2-40B4-BE49-F238E27FC236}">
                <a16:creationId xmlns:a16="http://schemas.microsoft.com/office/drawing/2014/main" id="{DAA525E6-610C-68A8-33C7-E20EA167ECEB}"/>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411015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EF3D-DC8B-48FA-6979-CC9CEF7B7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D6C3D-51BA-5B9B-3605-17C5E6A2A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554BFC-93A4-DCFB-2EB1-313D173B0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FE8BA-AA1C-9D3D-CFA7-B635DC885305}"/>
              </a:ext>
            </a:extLst>
          </p:cNvPr>
          <p:cNvSpPr>
            <a:spLocks noGrp="1"/>
          </p:cNvSpPr>
          <p:nvPr>
            <p:ph type="dt" sz="half" idx="10"/>
          </p:nvPr>
        </p:nvSpPr>
        <p:spPr/>
        <p:txBody>
          <a:bodyPr/>
          <a:lstStyle/>
          <a:p>
            <a:r>
              <a:rPr lang="en-US"/>
              <a:t>12/4/2024</a:t>
            </a:r>
          </a:p>
        </p:txBody>
      </p:sp>
      <p:sp>
        <p:nvSpPr>
          <p:cNvPr id="6" name="Footer Placeholder 5">
            <a:extLst>
              <a:ext uri="{FF2B5EF4-FFF2-40B4-BE49-F238E27FC236}">
                <a16:creationId xmlns:a16="http://schemas.microsoft.com/office/drawing/2014/main" id="{6FFF6E9A-0D31-1107-3EAD-04A77B11D0E7}"/>
              </a:ext>
            </a:extLst>
          </p:cNvPr>
          <p:cNvSpPr>
            <a:spLocks noGrp="1"/>
          </p:cNvSpPr>
          <p:nvPr>
            <p:ph type="ftr" sz="quarter" idx="11"/>
          </p:nvPr>
        </p:nvSpPr>
        <p:spPr/>
        <p:txBody>
          <a:bodyPr/>
          <a:lstStyle/>
          <a:p>
            <a:r>
              <a:rPr lang="en-US"/>
              <a:t>ECE 571 Introduction to SystemVerilog</a:t>
            </a:r>
          </a:p>
        </p:txBody>
      </p:sp>
      <p:sp>
        <p:nvSpPr>
          <p:cNvPr id="7" name="Slide Number Placeholder 6">
            <a:extLst>
              <a:ext uri="{FF2B5EF4-FFF2-40B4-BE49-F238E27FC236}">
                <a16:creationId xmlns:a16="http://schemas.microsoft.com/office/drawing/2014/main" id="{14F8DB41-05AD-7E51-E934-2D813A4CE9B9}"/>
              </a:ext>
            </a:extLst>
          </p:cNvPr>
          <p:cNvSpPr>
            <a:spLocks noGrp="1"/>
          </p:cNvSpPr>
          <p:nvPr>
            <p:ph type="sldNum" sz="quarter" idx="12"/>
          </p:nvPr>
        </p:nvSpPr>
        <p:spPr/>
        <p:txBody>
          <a:bodyPr/>
          <a:lstStyle/>
          <a:p>
            <a:fld id="{1A873E5C-2DEA-4441-9D0D-A50873F79FC4}" type="slidenum">
              <a:rPr lang="en-US" smtClean="0"/>
              <a:t>‹#›</a:t>
            </a:fld>
            <a:endParaRPr lang="en-US"/>
          </a:p>
        </p:txBody>
      </p:sp>
    </p:spTree>
    <p:extLst>
      <p:ext uri="{BB962C8B-B14F-4D97-AF65-F5344CB8AC3E}">
        <p14:creationId xmlns:p14="http://schemas.microsoft.com/office/powerpoint/2010/main" val="136550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6DF4F-6AC3-929B-D4D7-BCDB4B1EB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71FA4D-B527-58F2-EF31-3BF2B6012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BBA9D-BAA0-6477-7F75-C7091AD6F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12/4/2024</a:t>
            </a:r>
          </a:p>
        </p:txBody>
      </p:sp>
      <p:sp>
        <p:nvSpPr>
          <p:cNvPr id="5" name="Footer Placeholder 4">
            <a:extLst>
              <a:ext uri="{FF2B5EF4-FFF2-40B4-BE49-F238E27FC236}">
                <a16:creationId xmlns:a16="http://schemas.microsoft.com/office/drawing/2014/main" id="{D8DA1CA7-0AE5-FCDF-722E-12D768B2F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ECE 571 Introduction to SystemVerilog</a:t>
            </a:r>
          </a:p>
        </p:txBody>
      </p:sp>
      <p:sp>
        <p:nvSpPr>
          <p:cNvPr id="6" name="Slide Number Placeholder 5">
            <a:extLst>
              <a:ext uri="{FF2B5EF4-FFF2-40B4-BE49-F238E27FC236}">
                <a16:creationId xmlns:a16="http://schemas.microsoft.com/office/drawing/2014/main" id="{E4B1D711-AAD3-3DB1-A7FD-EBE5C9777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873E5C-2DEA-4441-9D0D-A50873F79FC4}" type="slidenum">
              <a:rPr lang="en-US" smtClean="0"/>
              <a:t>‹#›</a:t>
            </a:fld>
            <a:endParaRPr lang="en-US"/>
          </a:p>
        </p:txBody>
      </p:sp>
    </p:spTree>
    <p:extLst>
      <p:ext uri="{BB962C8B-B14F-4D97-AF65-F5344CB8AC3E}">
        <p14:creationId xmlns:p14="http://schemas.microsoft.com/office/powerpoint/2010/main" val="304020798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igicher@pdx.edu" TargetMode="External"/><Relationship Id="rId2" Type="http://schemas.openxmlformats.org/officeDocument/2006/relationships/hyperlink" Target="mailto:oushik@pdx.edu" TargetMode="External"/><Relationship Id="rId1" Type="http://schemas.openxmlformats.org/officeDocument/2006/relationships/slideLayout" Target="../slideLayouts/slideLayout1.xml"/><Relationship Id="rId4" Type="http://schemas.openxmlformats.org/officeDocument/2006/relationships/hyperlink" Target="mailto:lakki@pdx.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12F3-94E9-A886-9557-8980AC0D577D}"/>
              </a:ext>
            </a:extLst>
          </p:cNvPr>
          <p:cNvSpPr>
            <a:spLocks noGrp="1"/>
          </p:cNvSpPr>
          <p:nvPr>
            <p:ph type="ctrTitle"/>
          </p:nvPr>
        </p:nvSpPr>
        <p:spPr>
          <a:xfrm>
            <a:off x="434714" y="136525"/>
            <a:ext cx="11137693" cy="1467423"/>
          </a:xfrm>
        </p:spPr>
        <p:txBody>
          <a:bodyPr>
            <a:normAutofit/>
          </a:bodyPr>
          <a:lstStyle/>
          <a:p>
            <a:pPr algn="ctr"/>
            <a:r>
              <a:rPr lang="en-US" sz="4400" b="1" dirty="0">
                <a:solidFill>
                  <a:schemeClr val="tx2">
                    <a:lumMod val="50000"/>
                    <a:lumOff val="50000"/>
                  </a:schemeClr>
                </a:solidFill>
                <a:latin typeface="Times New Roman" panose="02020603050405020304" pitchFamily="18" charset="0"/>
                <a:cs typeface="Times New Roman" panose="02020603050405020304" pitchFamily="18" charset="0"/>
              </a:rPr>
              <a:t>MESI ISC Coherency Protocol Design and VER</a:t>
            </a:r>
          </a:p>
        </p:txBody>
      </p:sp>
      <p:sp>
        <p:nvSpPr>
          <p:cNvPr id="3" name="Subtitle 2">
            <a:extLst>
              <a:ext uri="{FF2B5EF4-FFF2-40B4-BE49-F238E27FC236}">
                <a16:creationId xmlns:a16="http://schemas.microsoft.com/office/drawing/2014/main" id="{64B65898-3BEC-40F1-4CE3-E4A7BB26623B}"/>
              </a:ext>
            </a:extLst>
          </p:cNvPr>
          <p:cNvSpPr>
            <a:spLocks noGrp="1"/>
          </p:cNvSpPr>
          <p:nvPr>
            <p:ph type="subTitle" idx="1"/>
          </p:nvPr>
        </p:nvSpPr>
        <p:spPr>
          <a:xfrm>
            <a:off x="434715" y="1926236"/>
            <a:ext cx="6006059" cy="2237282"/>
          </a:xfrm>
        </p:spPr>
        <p:txBody>
          <a:bodyPr>
            <a:normAutofit fontScale="92500"/>
          </a:bodyPr>
          <a:lstStyle/>
          <a:p>
            <a:pPr algn="l">
              <a:lnSpc>
                <a:spcPct val="100000"/>
              </a:lnSpc>
              <a:spcBef>
                <a:spcPct val="0"/>
              </a:spcBef>
            </a:pPr>
            <a:r>
              <a:rPr lang="en-US" sz="2400" b="1" dirty="0">
                <a:solidFill>
                  <a:schemeClr val="accent1">
                    <a:lumMod val="75000"/>
                  </a:schemeClr>
                </a:solidFill>
                <a:latin typeface="Times New Roman" panose="02020603050405020304" pitchFamily="18" charset="0"/>
                <a:ea typeface="+mj-ea"/>
                <a:cs typeface="Times New Roman" panose="02020603050405020304" pitchFamily="18" charset="0"/>
              </a:rPr>
              <a:t>TEAM MEMBERS:</a:t>
            </a:r>
          </a:p>
          <a:p>
            <a:pPr algn="l">
              <a:lnSpc>
                <a:spcPct val="100000"/>
              </a:lnSpc>
              <a:spcBef>
                <a:spcPct val="0"/>
              </a:spcBef>
            </a:pPr>
            <a:r>
              <a:rPr lang="en-US" sz="2400" dirty="0">
                <a:solidFill>
                  <a:schemeClr val="tx1"/>
                </a:solidFill>
                <a:latin typeface="Times New Roman" panose="02020603050405020304" pitchFamily="18" charset="0"/>
                <a:ea typeface="+mj-ea"/>
                <a:cs typeface="Times New Roman" panose="02020603050405020304" pitchFamily="18" charset="0"/>
              </a:rPr>
              <a:t>Koushik </a:t>
            </a:r>
            <a:r>
              <a:rPr lang="en-US" sz="2400" dirty="0" err="1">
                <a:solidFill>
                  <a:schemeClr val="tx1"/>
                </a:solidFill>
                <a:latin typeface="Times New Roman" panose="02020603050405020304" pitchFamily="18" charset="0"/>
                <a:ea typeface="+mj-ea"/>
                <a:cs typeface="Times New Roman" panose="02020603050405020304" pitchFamily="18" charset="0"/>
              </a:rPr>
              <a:t>Seggari</a:t>
            </a:r>
            <a:r>
              <a:rPr lang="en-US" sz="2400" dirty="0">
                <a:solidFill>
                  <a:schemeClr val="tx1"/>
                </a:solidFill>
                <a:latin typeface="Times New Roman" panose="02020603050405020304" pitchFamily="18" charset="0"/>
                <a:ea typeface="+mj-ea"/>
                <a:cs typeface="Times New Roman" panose="02020603050405020304" pitchFamily="18" charset="0"/>
              </a:rPr>
              <a:t>                          </a:t>
            </a:r>
            <a:r>
              <a:rPr lang="en-US" sz="2400" u="sng" dirty="0">
                <a:solidFill>
                  <a:schemeClr val="tx1"/>
                </a:solidFill>
                <a:latin typeface="Times New Roman" panose="02020603050405020304" pitchFamily="18" charset="0"/>
                <a:ea typeface="+mj-ea"/>
                <a:cs typeface="Times New Roman" panose="02020603050405020304" pitchFamily="18" charset="0"/>
              </a:rPr>
              <a:t>k</a:t>
            </a:r>
            <a:r>
              <a:rPr lang="en-US" sz="2400" u="sng" dirty="0">
                <a:solidFill>
                  <a:schemeClr val="tx1"/>
                </a:solidFill>
                <a:latin typeface="Times New Roman" panose="02020603050405020304" pitchFamily="18" charset="0"/>
                <a:ea typeface="+mj-ea"/>
                <a:cs typeface="Times New Roman" panose="02020603050405020304" pitchFamily="18" charset="0"/>
                <a:hlinkClick r:id="rId2">
                  <a:extLst>
                    <a:ext uri="{A12FA001-AC4F-418D-AE19-62706E023703}">
                      <ahyp:hlinkClr xmlns:ahyp="http://schemas.microsoft.com/office/drawing/2018/hyperlinkcolor" val="tx"/>
                    </a:ext>
                  </a:extLst>
                </a:hlinkClick>
              </a:rPr>
              <a:t>oushik</a:t>
            </a:r>
            <a:r>
              <a:rPr lang="en-US" sz="2400" dirty="0">
                <a:solidFill>
                  <a:schemeClr val="tx1"/>
                </a:solidFill>
                <a:latin typeface="Times New Roman" panose="02020603050405020304" pitchFamily="18" charset="0"/>
                <a:ea typeface="+mj-ea"/>
                <a:cs typeface="Times New Roman" panose="02020603050405020304" pitchFamily="18" charset="0"/>
                <a:hlinkClick r:id="rId2">
                  <a:extLst>
                    <a:ext uri="{A12FA001-AC4F-418D-AE19-62706E023703}">
                      <ahyp:hlinkClr xmlns:ahyp="http://schemas.microsoft.com/office/drawing/2018/hyperlinkcolor" val="tx"/>
                    </a:ext>
                  </a:extLst>
                </a:hlinkClick>
              </a:rPr>
              <a:t>@pdx.edu</a:t>
            </a:r>
            <a:endParaRPr lang="en-US" sz="2400" dirty="0">
              <a:solidFill>
                <a:schemeClr val="tx1"/>
              </a:solidFill>
              <a:latin typeface="Times New Roman" panose="02020603050405020304" pitchFamily="18" charset="0"/>
              <a:ea typeface="+mj-ea"/>
              <a:cs typeface="Times New Roman" panose="02020603050405020304" pitchFamily="18" charset="0"/>
            </a:endParaRPr>
          </a:p>
          <a:p>
            <a:pPr algn="l">
              <a:lnSpc>
                <a:spcPct val="100000"/>
              </a:lnSpc>
              <a:spcBef>
                <a:spcPct val="0"/>
              </a:spcBef>
            </a:pPr>
            <a:r>
              <a:rPr lang="en-US" sz="2400" dirty="0">
                <a:solidFill>
                  <a:schemeClr val="tx1"/>
                </a:solidFill>
                <a:latin typeface="Times New Roman" panose="02020603050405020304" pitchFamily="18" charset="0"/>
                <a:ea typeface="+mj-ea"/>
                <a:cs typeface="Times New Roman" panose="02020603050405020304" pitchFamily="18" charset="0"/>
              </a:rPr>
              <a:t>Venkat </a:t>
            </a:r>
            <a:r>
              <a:rPr lang="en-US" sz="2400" dirty="0" err="1">
                <a:solidFill>
                  <a:schemeClr val="tx1"/>
                </a:solidFill>
                <a:latin typeface="Times New Roman" panose="02020603050405020304" pitchFamily="18" charset="0"/>
                <a:ea typeface="+mj-ea"/>
                <a:cs typeface="Times New Roman" panose="02020603050405020304" pitchFamily="18" charset="0"/>
              </a:rPr>
              <a:t>Sahith</a:t>
            </a:r>
            <a:r>
              <a:rPr lang="en-US" sz="2400" dirty="0">
                <a:solidFill>
                  <a:schemeClr val="tx1"/>
                </a:solidFill>
                <a:latin typeface="Times New Roman" panose="02020603050405020304" pitchFamily="18" charset="0"/>
                <a:ea typeface="+mj-ea"/>
                <a:cs typeface="Times New Roman" panose="02020603050405020304" pitchFamily="18" charset="0"/>
              </a:rPr>
              <a:t> </a:t>
            </a:r>
            <a:r>
              <a:rPr lang="en-US" sz="2400" dirty="0" err="1">
                <a:solidFill>
                  <a:schemeClr val="tx1"/>
                </a:solidFill>
                <a:latin typeface="Times New Roman" panose="02020603050405020304" pitchFamily="18" charset="0"/>
                <a:ea typeface="+mj-ea"/>
                <a:cs typeface="Times New Roman" panose="02020603050405020304" pitchFamily="18" charset="0"/>
              </a:rPr>
              <a:t>reddy</a:t>
            </a:r>
            <a:r>
              <a:rPr lang="en-US" sz="2400" dirty="0">
                <a:solidFill>
                  <a:schemeClr val="tx1"/>
                </a:solidFill>
                <a:latin typeface="Times New Roman" panose="02020603050405020304" pitchFamily="18" charset="0"/>
                <a:ea typeface="+mj-ea"/>
                <a:cs typeface="Times New Roman" panose="02020603050405020304" pitchFamily="18" charset="0"/>
              </a:rPr>
              <a:t> </a:t>
            </a:r>
            <a:r>
              <a:rPr lang="en-US" sz="2400" dirty="0" err="1">
                <a:solidFill>
                  <a:schemeClr val="tx1"/>
                </a:solidFill>
                <a:latin typeface="Times New Roman" panose="02020603050405020304" pitchFamily="18" charset="0"/>
                <a:ea typeface="+mj-ea"/>
                <a:cs typeface="Times New Roman" panose="02020603050405020304" pitchFamily="18" charset="0"/>
              </a:rPr>
              <a:t>Cheedu</a:t>
            </a:r>
            <a:r>
              <a:rPr lang="en-US" sz="2400" dirty="0">
                <a:solidFill>
                  <a:schemeClr val="tx1"/>
                </a:solidFill>
                <a:latin typeface="Times New Roman" panose="02020603050405020304" pitchFamily="18" charset="0"/>
                <a:ea typeface="+mj-ea"/>
                <a:cs typeface="Times New Roman" panose="02020603050405020304" pitchFamily="18" charset="0"/>
              </a:rPr>
              <a:t>       </a:t>
            </a:r>
            <a:r>
              <a:rPr lang="en-US" sz="2400" u="sng" dirty="0">
                <a:solidFill>
                  <a:schemeClr val="tx1"/>
                </a:solidFill>
                <a:latin typeface="Times New Roman" panose="02020603050405020304" pitchFamily="18" charset="0"/>
                <a:ea typeface="+mj-ea"/>
                <a:cs typeface="Times New Roman" panose="02020603050405020304" pitchFamily="18" charset="0"/>
              </a:rPr>
              <a:t>cheedu@pdx.edu</a:t>
            </a:r>
          </a:p>
          <a:p>
            <a:pPr algn="l">
              <a:lnSpc>
                <a:spcPct val="100000"/>
              </a:lnSpc>
              <a:spcBef>
                <a:spcPct val="0"/>
              </a:spcBef>
            </a:pPr>
            <a:r>
              <a:rPr lang="en-US" sz="2400" dirty="0">
                <a:solidFill>
                  <a:schemeClr val="tx1"/>
                </a:solidFill>
                <a:latin typeface="Times New Roman" panose="02020603050405020304" pitchFamily="18" charset="0"/>
                <a:ea typeface="+mj-ea"/>
                <a:cs typeface="Times New Roman" panose="02020603050405020304" pitchFamily="18" charset="0"/>
              </a:rPr>
              <a:t>Srikanth Sigicherla                      </a:t>
            </a:r>
            <a:r>
              <a:rPr lang="en-US" sz="2400" dirty="0">
                <a:solidFill>
                  <a:schemeClr val="tx1"/>
                </a:solidFill>
                <a:latin typeface="Times New Roman" panose="02020603050405020304" pitchFamily="18" charset="0"/>
                <a:ea typeface="+mj-ea"/>
                <a:cs typeface="Times New Roman" panose="02020603050405020304" pitchFamily="18" charset="0"/>
                <a:hlinkClick r:id="rId3">
                  <a:extLst>
                    <a:ext uri="{A12FA001-AC4F-418D-AE19-62706E023703}">
                      <ahyp:hlinkClr xmlns:ahyp="http://schemas.microsoft.com/office/drawing/2018/hyperlinkcolor" val="tx"/>
                    </a:ext>
                  </a:extLst>
                </a:hlinkClick>
              </a:rPr>
              <a:t>sigicher@pdx.edu</a:t>
            </a:r>
            <a:endParaRPr lang="en-US" sz="2400" dirty="0">
              <a:solidFill>
                <a:schemeClr val="tx1"/>
              </a:solidFill>
              <a:latin typeface="Times New Roman" panose="02020603050405020304" pitchFamily="18" charset="0"/>
              <a:ea typeface="+mj-ea"/>
              <a:cs typeface="Times New Roman" panose="02020603050405020304" pitchFamily="18" charset="0"/>
            </a:endParaRPr>
          </a:p>
          <a:p>
            <a:pPr algn="l">
              <a:lnSpc>
                <a:spcPct val="100000"/>
              </a:lnSpc>
              <a:spcBef>
                <a:spcPct val="0"/>
              </a:spcBef>
            </a:pPr>
            <a:r>
              <a:rPr lang="en-US" sz="2400" dirty="0">
                <a:solidFill>
                  <a:schemeClr val="tx1"/>
                </a:solidFill>
                <a:latin typeface="Times New Roman" panose="02020603050405020304" pitchFamily="18" charset="0"/>
                <a:ea typeface="+mj-ea"/>
                <a:cs typeface="Times New Roman" panose="02020603050405020304" pitchFamily="18" charset="0"/>
              </a:rPr>
              <a:t>Venkat </a:t>
            </a:r>
            <a:r>
              <a:rPr lang="en-US" sz="2400" dirty="0" err="1">
                <a:solidFill>
                  <a:schemeClr val="tx1"/>
                </a:solidFill>
                <a:latin typeface="Times New Roman" panose="02020603050405020304" pitchFamily="18" charset="0"/>
                <a:ea typeface="+mj-ea"/>
                <a:cs typeface="Times New Roman" panose="02020603050405020304" pitchFamily="18" charset="0"/>
              </a:rPr>
              <a:t>reddy</a:t>
            </a:r>
            <a:r>
              <a:rPr lang="en-US" sz="2400" dirty="0">
                <a:solidFill>
                  <a:schemeClr val="tx1"/>
                </a:solidFill>
                <a:latin typeface="Times New Roman" panose="02020603050405020304" pitchFamily="18" charset="0"/>
                <a:ea typeface="+mj-ea"/>
                <a:cs typeface="Times New Roman" panose="02020603050405020304" pitchFamily="18" charset="0"/>
              </a:rPr>
              <a:t> </a:t>
            </a:r>
            <a:r>
              <a:rPr lang="en-US" sz="2400" dirty="0" err="1">
                <a:solidFill>
                  <a:schemeClr val="tx1"/>
                </a:solidFill>
                <a:latin typeface="Times New Roman" panose="02020603050405020304" pitchFamily="18" charset="0"/>
                <a:ea typeface="+mj-ea"/>
                <a:cs typeface="Times New Roman" panose="02020603050405020304" pitchFamily="18" charset="0"/>
              </a:rPr>
              <a:t>lakkireddy</a:t>
            </a:r>
            <a:r>
              <a:rPr lang="en-US" sz="2400" dirty="0">
                <a:solidFill>
                  <a:schemeClr val="tx1"/>
                </a:solidFill>
                <a:latin typeface="Times New Roman" panose="02020603050405020304" pitchFamily="18" charset="0"/>
                <a:ea typeface="+mj-ea"/>
                <a:cs typeface="Times New Roman" panose="02020603050405020304" pitchFamily="18" charset="0"/>
              </a:rPr>
              <a:t>              </a:t>
            </a:r>
            <a:r>
              <a:rPr lang="en-US" sz="2400" dirty="0">
                <a:solidFill>
                  <a:schemeClr val="tx1"/>
                </a:solidFill>
                <a:latin typeface="Times New Roman" panose="02020603050405020304" pitchFamily="18" charset="0"/>
                <a:ea typeface="+mj-ea"/>
                <a:cs typeface="Times New Roman" panose="02020603050405020304" pitchFamily="18" charset="0"/>
                <a:hlinkClick r:id="rId4">
                  <a:extLst>
                    <a:ext uri="{A12FA001-AC4F-418D-AE19-62706E023703}">
                      <ahyp:hlinkClr xmlns:ahyp="http://schemas.microsoft.com/office/drawing/2018/hyperlinkcolor" val="tx"/>
                    </a:ext>
                  </a:extLst>
                </a:hlinkClick>
              </a:rPr>
              <a:t>lakki@pdx.edu</a:t>
            </a:r>
            <a:endParaRPr lang="en-US" sz="2400" dirty="0">
              <a:solidFill>
                <a:schemeClr val="tx1"/>
              </a:solidFill>
              <a:latin typeface="Times New Roman" panose="02020603050405020304" pitchFamily="18" charset="0"/>
              <a:ea typeface="+mj-ea"/>
              <a:cs typeface="Times New Roman" panose="02020603050405020304" pitchFamily="18" charset="0"/>
            </a:endParaRPr>
          </a:p>
          <a:p>
            <a:endParaRPr lang="en-US" dirty="0"/>
          </a:p>
        </p:txBody>
      </p:sp>
      <p:sp>
        <p:nvSpPr>
          <p:cNvPr id="5" name="Date Placeholder 4">
            <a:extLst>
              <a:ext uri="{FF2B5EF4-FFF2-40B4-BE49-F238E27FC236}">
                <a16:creationId xmlns:a16="http://schemas.microsoft.com/office/drawing/2014/main" id="{3A5E4F40-DFB2-99D2-E9F9-9E3DD087EF22}"/>
              </a:ext>
            </a:extLst>
          </p:cNvPr>
          <p:cNvSpPr>
            <a:spLocks noGrp="1"/>
          </p:cNvSpPr>
          <p:nvPr>
            <p:ph type="dt" sz="half" idx="10"/>
          </p:nvPr>
        </p:nvSpPr>
        <p:spPr/>
        <p:txBody>
          <a:bodyPr/>
          <a:lstStyle/>
          <a:p>
            <a:r>
              <a:rPr lang="en-US"/>
              <a:t>12/4/2024</a:t>
            </a:r>
          </a:p>
        </p:txBody>
      </p:sp>
      <p:sp>
        <p:nvSpPr>
          <p:cNvPr id="6" name="Footer Placeholder 5">
            <a:extLst>
              <a:ext uri="{FF2B5EF4-FFF2-40B4-BE49-F238E27FC236}">
                <a16:creationId xmlns:a16="http://schemas.microsoft.com/office/drawing/2014/main" id="{A01823A8-2B0E-7E49-76C5-BBF7F3CC0FDC}"/>
              </a:ext>
            </a:extLst>
          </p:cNvPr>
          <p:cNvSpPr>
            <a:spLocks noGrp="1"/>
          </p:cNvSpPr>
          <p:nvPr>
            <p:ph type="ftr" sz="quarter" idx="11"/>
          </p:nvPr>
        </p:nvSpPr>
        <p:spPr/>
        <p:txBody>
          <a:bodyPr/>
          <a:lstStyle/>
          <a:p>
            <a:r>
              <a:rPr lang="en-US"/>
              <a:t>ECE 571 Introduction to SystemVerilog</a:t>
            </a:r>
          </a:p>
        </p:txBody>
      </p:sp>
      <p:sp>
        <p:nvSpPr>
          <p:cNvPr id="7" name="Slide Number Placeholder 6">
            <a:extLst>
              <a:ext uri="{FF2B5EF4-FFF2-40B4-BE49-F238E27FC236}">
                <a16:creationId xmlns:a16="http://schemas.microsoft.com/office/drawing/2014/main" id="{78416E33-DD08-1E3E-5DAB-56EDC190C68F}"/>
              </a:ext>
            </a:extLst>
          </p:cNvPr>
          <p:cNvSpPr>
            <a:spLocks noGrp="1"/>
          </p:cNvSpPr>
          <p:nvPr>
            <p:ph type="sldNum" sz="quarter" idx="12"/>
          </p:nvPr>
        </p:nvSpPr>
        <p:spPr/>
        <p:txBody>
          <a:bodyPr/>
          <a:lstStyle/>
          <a:p>
            <a:fld id="{1A873E5C-2DEA-4441-9D0D-A50873F79FC4}" type="slidenum">
              <a:rPr lang="en-US" smtClean="0"/>
              <a:t>1</a:t>
            </a:fld>
            <a:endParaRPr lang="en-US"/>
          </a:p>
        </p:txBody>
      </p:sp>
      <p:sp>
        <p:nvSpPr>
          <p:cNvPr id="8" name="TextBox 7">
            <a:extLst>
              <a:ext uri="{FF2B5EF4-FFF2-40B4-BE49-F238E27FC236}">
                <a16:creationId xmlns:a16="http://schemas.microsoft.com/office/drawing/2014/main" id="{A603B966-3B84-8FCA-CAF8-90649269BE4C}"/>
              </a:ext>
            </a:extLst>
          </p:cNvPr>
          <p:cNvSpPr txBox="1"/>
          <p:nvPr/>
        </p:nvSpPr>
        <p:spPr>
          <a:xfrm>
            <a:off x="544643" y="4167266"/>
            <a:ext cx="11647357" cy="1631216"/>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ECE 571 </a:t>
            </a:r>
            <a:endParaRPr lang="en-US" sz="2000" b="1" dirty="0">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Introduction to System Verilog for design and Verification</a:t>
            </a:r>
            <a:br>
              <a:rPr lang="en-US" sz="2000" dirty="0">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Venkatesh Patil &amp; Brian Cruikshank</a:t>
            </a:r>
            <a:endParaRPr lang="en-US" sz="2000" b="1"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Electrical and Computer Engineering Department</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Maseeh College of Engineering and Computer Science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21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barn(inVertical)">
                                      <p:cBhvr>
                                        <p:cTn id="40" dur="500"/>
                                        <p:tgtEl>
                                          <p:spTgt spid="8">
                                            <p:txEl>
                                              <p:pRg st="0" end="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Effect transition="in" filter="barn(inVertical)">
                                      <p:cBhvr>
                                        <p:cTn id="43" dur="500"/>
                                        <p:tgtEl>
                                          <p:spTgt spid="8">
                                            <p:txEl>
                                              <p:pRg st="1" end="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animEffect transition="in" filter="barn(inVertical)">
                                      <p:cBhvr>
                                        <p:cTn id="46"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26EB5-D9CB-0317-3C78-8D6AE83F2FA6}"/>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EEFAB4DC-8E7C-BBD5-6F2A-F46941E8E380}"/>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E2EA9068-5144-AD3E-ED06-087C2085414A}"/>
              </a:ext>
            </a:extLst>
          </p:cNvPr>
          <p:cNvSpPr>
            <a:spLocks noGrp="1"/>
          </p:cNvSpPr>
          <p:nvPr>
            <p:ph type="sldNum" sz="quarter" idx="12"/>
          </p:nvPr>
        </p:nvSpPr>
        <p:spPr/>
        <p:txBody>
          <a:bodyPr/>
          <a:lstStyle/>
          <a:p>
            <a:fld id="{1A873E5C-2DEA-4441-9D0D-A50873F79FC4}" type="slidenum">
              <a:rPr lang="en-US" smtClean="0"/>
              <a:t>10</a:t>
            </a:fld>
            <a:endParaRPr lang="en-US"/>
          </a:p>
        </p:txBody>
      </p:sp>
      <p:sp>
        <p:nvSpPr>
          <p:cNvPr id="5" name="TextBox 4">
            <a:extLst>
              <a:ext uri="{FF2B5EF4-FFF2-40B4-BE49-F238E27FC236}">
                <a16:creationId xmlns:a16="http://schemas.microsoft.com/office/drawing/2014/main" id="{D9C87463-2769-F6E9-3C27-2539545CE916}"/>
              </a:ext>
            </a:extLst>
          </p:cNvPr>
          <p:cNvSpPr txBox="1"/>
          <p:nvPr/>
        </p:nvSpPr>
        <p:spPr>
          <a:xfrm>
            <a:off x="314793" y="479685"/>
            <a:ext cx="11199873" cy="7171194"/>
          </a:xfrm>
          <a:prstGeom prst="rect">
            <a:avLst/>
          </a:prstGeom>
          <a:noFill/>
        </p:spPr>
        <p:txBody>
          <a:bodyPr wrap="square" rtlCol="0">
            <a:spAutoFit/>
          </a:bodyPr>
          <a:lstStyle/>
          <a:p>
            <a:pPr indent="-285750">
              <a:buFont typeface="Arial" panose="020B0604020202020204" pitchFamily="34" charset="0"/>
              <a:buChar char="•"/>
            </a:pPr>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Initially implemented MESI_ISC:</a:t>
            </a:r>
          </a:p>
          <a:p>
            <a:pPr algn="just"/>
            <a:r>
              <a:rPr lang="en-US" sz="2000" dirty="0">
                <a:latin typeface="Times New Roman" panose="02020603050405020304" pitchFamily="18" charset="0"/>
                <a:cs typeface="Times New Roman" panose="02020603050405020304" pitchFamily="18" charset="0"/>
              </a:rPr>
              <a:t>The MESI cache coherence protocol is designed for interconnect systems to coordinate communication between the main bus (</a:t>
            </a:r>
            <a:r>
              <a:rPr lang="en-US" sz="2000" dirty="0" err="1">
                <a:latin typeface="Times New Roman" panose="02020603050405020304" pitchFamily="18" charset="0"/>
                <a:cs typeface="Times New Roman" panose="02020603050405020304" pitchFamily="18" charset="0"/>
              </a:rPr>
              <a:t>mbus</a:t>
            </a:r>
            <a:r>
              <a:rPr lang="en-US" sz="2000" dirty="0">
                <a:latin typeface="Times New Roman" panose="02020603050405020304" pitchFamily="18" charset="0"/>
                <a:cs typeface="Times New Roman" panose="02020603050405020304" pitchFamily="18" charset="0"/>
              </a:rPr>
              <a:t>) and the coherence bus (</a:t>
            </a:r>
            <a:r>
              <a:rPr lang="en-US" sz="2000" dirty="0" err="1">
                <a:latin typeface="Times New Roman" panose="02020603050405020304" pitchFamily="18" charset="0"/>
                <a:cs typeface="Times New Roman" panose="02020603050405020304" pitchFamily="18" charset="0"/>
              </a:rPr>
              <a:t>cbus</a:t>
            </a:r>
            <a:r>
              <a:rPr lang="en-US" sz="2000" dirty="0">
                <a:latin typeface="Times New Roman" panose="02020603050405020304" pitchFamily="18" charset="0"/>
                <a:cs typeface="Times New Roman" panose="02020603050405020304" pitchFamily="18" charset="0"/>
              </a:rPr>
              <a:t>). It manages commands, addresses, and acknowledgments, with configurable widths to suit different system setups. The module includes two submodules: </a:t>
            </a:r>
            <a:r>
              <a:rPr lang="en-US" sz="2000" dirty="0" err="1">
                <a:latin typeface="Times New Roman" panose="02020603050405020304" pitchFamily="18" charset="0"/>
                <a:cs typeface="Times New Roman" panose="02020603050405020304" pitchFamily="18" charset="0"/>
              </a:rPr>
              <a:t>mesi_isc_broad</a:t>
            </a:r>
            <a:r>
              <a:rPr lang="en-US" sz="2000" dirty="0">
                <a:latin typeface="Times New Roman" panose="02020603050405020304" pitchFamily="18" charset="0"/>
                <a:cs typeface="Times New Roman" panose="02020603050405020304" pitchFamily="18" charset="0"/>
              </a:rPr>
              <a:t>, which broadcasts coherence commands and addresses, and </a:t>
            </a:r>
            <a:r>
              <a:rPr lang="en-US" sz="2000" dirty="0" err="1">
                <a:latin typeface="Times New Roman" panose="02020603050405020304" pitchFamily="18" charset="0"/>
                <a:cs typeface="Times New Roman" panose="02020603050405020304" pitchFamily="18" charset="0"/>
              </a:rPr>
              <a:t>mesi_isc_breq_fifos</a:t>
            </a:r>
            <a:r>
              <a:rPr lang="en-US" sz="2000" dirty="0">
                <a:latin typeface="Times New Roman" panose="02020603050405020304" pitchFamily="18" charset="0"/>
                <a:cs typeface="Times New Roman" panose="02020603050405020304" pitchFamily="18" charset="0"/>
              </a:rPr>
              <a:t>, which buffers and sequences bus requests. This design enables smooth communication and synchronization among processors in shared-memory systems.</a:t>
            </a:r>
          </a:p>
          <a:p>
            <a:pPr algn="just"/>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Basic FIFO:</a:t>
            </a:r>
          </a:p>
          <a:p>
            <a:pPr algn="just"/>
            <a:r>
              <a:rPr lang="en-US" sz="2000" dirty="0">
                <a:latin typeface="Times New Roman" panose="02020603050405020304" pitchFamily="18" charset="0"/>
                <a:cs typeface="Times New Roman" panose="02020603050405020304" pitchFamily="18" charset="0"/>
              </a:rPr>
              <a:t>This code defines a basic FIFO (First-In-First-Out) buffer module, </a:t>
            </a:r>
            <a:r>
              <a:rPr lang="en-US" sz="2000" dirty="0" err="1">
                <a:latin typeface="Times New Roman" panose="02020603050405020304" pitchFamily="18" charset="0"/>
                <a:cs typeface="Times New Roman" panose="02020603050405020304" pitchFamily="18" charset="0"/>
              </a:rPr>
              <a:t>mesi_isc_basic_fifo</a:t>
            </a:r>
            <a:r>
              <a:rPr lang="en-US" sz="2000" dirty="0">
                <a:latin typeface="Times New Roman" panose="02020603050405020304" pitchFamily="18" charset="0"/>
                <a:cs typeface="Times New Roman" panose="02020603050405020304" pitchFamily="18" charset="0"/>
              </a:rPr>
              <a:t>, used in the MESI cache coherence system. The module supports parameterized data width and size, making it flexible for various configurations. It includes logic to handle data writing, reading, and managing full and empty states of the FIFO. The design uses cyclic pointers for write and read operations, ensuring efficient use of memory. Debugging features are also incorporated, with sticky flags to detect overflow and underflow conditions. The FIFO is resettable and integrates seamlessly with clocked systems, enabling reliable buffering in shared-memory architectures.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a:p>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27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arn(inVertical)">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971E3-25AB-7CF5-E869-788A9E22776D}"/>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257DC9C9-A844-61D3-1CCF-65F0704D9115}"/>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F93C2890-A24E-95C7-169A-20504504E8A0}"/>
              </a:ext>
            </a:extLst>
          </p:cNvPr>
          <p:cNvSpPr>
            <a:spLocks noGrp="1"/>
          </p:cNvSpPr>
          <p:nvPr>
            <p:ph type="sldNum" sz="quarter" idx="12"/>
          </p:nvPr>
        </p:nvSpPr>
        <p:spPr/>
        <p:txBody>
          <a:bodyPr/>
          <a:lstStyle/>
          <a:p>
            <a:fld id="{1A873E5C-2DEA-4441-9D0D-A50873F79FC4}" type="slidenum">
              <a:rPr lang="en-US" smtClean="0"/>
              <a:t>11</a:t>
            </a:fld>
            <a:endParaRPr lang="en-US"/>
          </a:p>
        </p:txBody>
      </p:sp>
      <p:sp>
        <p:nvSpPr>
          <p:cNvPr id="6" name="TextBox 5">
            <a:extLst>
              <a:ext uri="{FF2B5EF4-FFF2-40B4-BE49-F238E27FC236}">
                <a16:creationId xmlns:a16="http://schemas.microsoft.com/office/drawing/2014/main" id="{C1C4900E-7409-BE01-33D9-85E8A5DE8C52}"/>
              </a:ext>
            </a:extLst>
          </p:cNvPr>
          <p:cNvSpPr txBox="1"/>
          <p:nvPr/>
        </p:nvSpPr>
        <p:spPr>
          <a:xfrm>
            <a:off x="239843" y="194872"/>
            <a:ext cx="11812249" cy="7120924"/>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Request FIFO:</a:t>
            </a:r>
          </a:p>
          <a:p>
            <a:pPr algn="just"/>
            <a:r>
              <a:rPr lang="en-US" sz="2000" dirty="0">
                <a:latin typeface="Times New Roman" panose="02020603050405020304" pitchFamily="18" charset="0"/>
                <a:cs typeface="Times New Roman" panose="02020603050405020304" pitchFamily="18" charset="0"/>
              </a:rPr>
              <a:t>This Verilog code defines the </a:t>
            </a:r>
            <a:r>
              <a:rPr lang="en-US" sz="2000" dirty="0" err="1">
                <a:latin typeface="Times New Roman" panose="02020603050405020304" pitchFamily="18" charset="0"/>
                <a:cs typeface="Times New Roman" panose="02020603050405020304" pitchFamily="18" charset="0"/>
              </a:rPr>
              <a:t>mesi_isc_breq_fifos</a:t>
            </a:r>
            <a:r>
              <a:rPr lang="en-US" sz="2000" dirty="0">
                <a:latin typeface="Times New Roman" panose="02020603050405020304" pitchFamily="18" charset="0"/>
                <a:cs typeface="Times New Roman" panose="02020603050405020304" pitchFamily="18" charset="0"/>
              </a:rPr>
              <a:t> module, which is part of the MESI (Modified, Exclusive, Shared, Invalid) Invalidation-based Snoop Coherence (ISC) protocol project. The module manages a set of broadcast request (</a:t>
            </a:r>
            <a:r>
              <a:rPr lang="en-US" sz="2000" dirty="0" err="1">
                <a:latin typeface="Times New Roman" panose="02020603050405020304" pitchFamily="18" charset="0"/>
                <a:cs typeface="Times New Roman" panose="02020603050405020304" pitchFamily="18" charset="0"/>
              </a:rPr>
              <a:t>Breq</a:t>
            </a:r>
            <a:r>
              <a:rPr lang="en-US" sz="2000" dirty="0">
                <a:latin typeface="Times New Roman" panose="02020603050405020304" pitchFamily="18" charset="0"/>
                <a:cs typeface="Times New Roman" panose="02020603050405020304" pitchFamily="18" charset="0"/>
              </a:rPr>
              <a:t>) FIFOs, which temporarily store snoop transactions until a CPU processes them. It uses multiple parameterized FIFO instances (</a:t>
            </a:r>
            <a:r>
              <a:rPr lang="en-US" sz="2000" dirty="0" err="1">
                <a:latin typeface="Times New Roman" panose="02020603050405020304" pitchFamily="18" charset="0"/>
                <a:cs typeface="Times New Roman" panose="02020603050405020304" pitchFamily="18" charset="0"/>
              </a:rPr>
              <a:t>mesi_isc_basic_fifo</a:t>
            </a:r>
            <a:r>
              <a:rPr lang="en-US" sz="2000" dirty="0">
                <a:latin typeface="Times New Roman" panose="02020603050405020304" pitchFamily="18" charset="0"/>
                <a:cs typeface="Times New Roman" panose="02020603050405020304" pitchFamily="18" charset="0"/>
              </a:rPr>
              <a:t>) to handle concurrent requests from up to four buses. Each FIFO manages data such as memory addresses, broadcast types, and transaction identifiers. Additionally, the module includes a control block (</a:t>
            </a:r>
            <a:r>
              <a:rPr lang="en-US" sz="2000" dirty="0" err="1">
                <a:latin typeface="Times New Roman" panose="02020603050405020304" pitchFamily="18" charset="0"/>
                <a:cs typeface="Times New Roman" panose="02020603050405020304" pitchFamily="18" charset="0"/>
              </a:rPr>
              <a:t>mesi_isc_breq_fifos_cntl</a:t>
            </a:r>
            <a:r>
              <a:rPr lang="en-US" sz="2000" dirty="0">
                <a:latin typeface="Times New Roman" panose="02020603050405020304" pitchFamily="18" charset="0"/>
                <a:cs typeface="Times New Roman" panose="02020603050405020304" pitchFamily="18" charset="0"/>
              </a:rPr>
              <a:t>) to synchronize FIFO operations and interface with a broadcast FIFO. The design emphasizes modularity and scalability, supporting parameterized data and FIFO sizes to adapt to different system requirements.</a:t>
            </a:r>
          </a:p>
          <a:p>
            <a:pPr algn="just"/>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MESI_ISC Broad:</a:t>
            </a:r>
          </a:p>
          <a:p>
            <a:pPr algn="just"/>
            <a:r>
              <a:rPr lang="en-US" sz="2000" dirty="0">
                <a:latin typeface="Times New Roman" panose="02020603050405020304" pitchFamily="18" charset="0"/>
                <a:cs typeface="Times New Roman" panose="02020603050405020304" pitchFamily="18" charset="0"/>
              </a:rPr>
              <a:t>This Verilog code implements a broadcast module (</a:t>
            </a:r>
            <a:r>
              <a:rPr lang="en-US" sz="2000" dirty="0" err="1">
                <a:latin typeface="Times New Roman" panose="02020603050405020304" pitchFamily="18" charset="0"/>
                <a:cs typeface="Times New Roman" panose="02020603050405020304" pitchFamily="18" charset="0"/>
              </a:rPr>
              <a:t>mesi_isc_broad</a:t>
            </a:r>
            <a:r>
              <a:rPr lang="en-US" sz="2000" dirty="0">
                <a:latin typeface="Times New Roman" panose="02020603050405020304" pitchFamily="18" charset="0"/>
                <a:cs typeface="Times New Roman" panose="02020603050405020304" pitchFamily="18" charset="0"/>
              </a:rPr>
              <a:t>) as part of the MESI cache coherence protocol. It coordinates communication between CPUs over a coherence bus by managing broadcast requests and their responses. The module includes a FIFO buffer for queuing broadcast requests and handles their attributes, such as addresses, types, CPU IDs, and request IDs. A control submodule (</a:t>
            </a:r>
            <a:r>
              <a:rPr lang="en-US" sz="2000" dirty="0" err="1">
                <a:latin typeface="Times New Roman" panose="02020603050405020304" pitchFamily="18" charset="0"/>
                <a:cs typeface="Times New Roman" panose="02020603050405020304" pitchFamily="18" charset="0"/>
              </a:rPr>
              <a:t>mesi_isc_broad_cntl</a:t>
            </a:r>
            <a:r>
              <a:rPr lang="en-US" sz="2000" dirty="0">
                <a:latin typeface="Times New Roman" panose="02020603050405020304" pitchFamily="18" charset="0"/>
                <a:cs typeface="Times New Roman" panose="02020603050405020304" pitchFamily="18" charset="0"/>
              </a:rPr>
              <a:t>) processes acknowledgments from the coherence bus and generates corresponding commands. The FIFO buffer is implemented using the </a:t>
            </a:r>
            <a:r>
              <a:rPr lang="en-US" sz="2000" dirty="0" err="1">
                <a:latin typeface="Times New Roman" panose="02020603050405020304" pitchFamily="18" charset="0"/>
                <a:cs typeface="Times New Roman" panose="02020603050405020304" pitchFamily="18" charset="0"/>
              </a:rPr>
              <a:t>mesi_isc_basic_fifo</a:t>
            </a:r>
            <a:r>
              <a:rPr lang="en-US" sz="2000" dirty="0">
                <a:latin typeface="Times New Roman" panose="02020603050405020304" pitchFamily="18" charset="0"/>
                <a:cs typeface="Times New Roman" panose="02020603050405020304" pitchFamily="18" charset="0"/>
              </a:rPr>
              <a:t> module, which efficiently queues and retrieves broadcast requests while monitoring its full and empty statuses. Overall, this design facilitates synchronization and data consistency among multiple CPUs in a shared-memory multiprocessor system.</a:t>
            </a:r>
          </a:p>
          <a:p>
            <a:pPr marL="285750" indent="-285750">
              <a:buFont typeface="Arial" panose="020B0604020202020204" pitchFamily="34" charset="0"/>
              <a:buChar char="•"/>
            </a:pPr>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a:p>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53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circle(in)">
                                      <p:cBhvr>
                                        <p:cTn id="22"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86E9C-DFA6-B910-4882-9F84A09F21F3}"/>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98986803-A81A-501F-C990-9840D1598E6D}"/>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1FFF63B7-2CF9-E29A-2780-280267A08DCC}"/>
              </a:ext>
            </a:extLst>
          </p:cNvPr>
          <p:cNvSpPr>
            <a:spLocks noGrp="1"/>
          </p:cNvSpPr>
          <p:nvPr>
            <p:ph type="sldNum" sz="quarter" idx="12"/>
          </p:nvPr>
        </p:nvSpPr>
        <p:spPr/>
        <p:txBody>
          <a:bodyPr/>
          <a:lstStyle/>
          <a:p>
            <a:fld id="{1A873E5C-2DEA-4441-9D0D-A50873F79FC4}" type="slidenum">
              <a:rPr lang="en-US" smtClean="0"/>
              <a:t>12</a:t>
            </a:fld>
            <a:endParaRPr lang="en-US"/>
          </a:p>
        </p:txBody>
      </p:sp>
      <p:sp>
        <p:nvSpPr>
          <p:cNvPr id="6" name="TextBox 5">
            <a:extLst>
              <a:ext uri="{FF2B5EF4-FFF2-40B4-BE49-F238E27FC236}">
                <a16:creationId xmlns:a16="http://schemas.microsoft.com/office/drawing/2014/main" id="{F226BCD9-ED19-D969-873C-031245537594}"/>
              </a:ext>
            </a:extLst>
          </p:cNvPr>
          <p:cNvSpPr txBox="1"/>
          <p:nvPr/>
        </p:nvSpPr>
        <p:spPr>
          <a:xfrm>
            <a:off x="269823" y="299802"/>
            <a:ext cx="11679370" cy="6440738"/>
          </a:xfrm>
          <a:prstGeom prst="rect">
            <a:avLst/>
          </a:prstGeom>
          <a:noFill/>
        </p:spPr>
        <p:txBody>
          <a:bodyPr wrap="square">
            <a:spAutoFit/>
          </a:bodyPr>
          <a:lstStyle/>
          <a:p>
            <a:pPr algn="just"/>
            <a:r>
              <a:rPr lang="en-US" sz="2000" b="1" dirty="0" err="1">
                <a:solidFill>
                  <a:schemeClr val="tx2">
                    <a:lumMod val="50000"/>
                    <a:lumOff val="50000"/>
                  </a:schemeClr>
                </a:solidFill>
                <a:latin typeface="Times New Roman" panose="02020603050405020304" pitchFamily="18" charset="0"/>
                <a:cs typeface="Times New Roman" panose="02020603050405020304" pitchFamily="18" charset="0"/>
              </a:rPr>
              <a:t>mesi_isc_broad_cntl</a:t>
            </a:r>
            <a:r>
              <a:rPr lang="en-US" sz="2000" b="1" dirty="0">
                <a:solidFill>
                  <a:schemeClr val="tx2">
                    <a:lumMod val="50000"/>
                    <a:lumOff val="50000"/>
                  </a:schemeClr>
                </a:solidFill>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Module </a:t>
            </a:r>
            <a:r>
              <a:rPr lang="en-US" sz="1800" dirty="0" err="1">
                <a:latin typeface="Times New Roman" panose="02020603050405020304" pitchFamily="18" charset="0"/>
                <a:cs typeface="Times New Roman" panose="02020603050405020304" pitchFamily="18" charset="0"/>
              </a:rPr>
              <a:t>mesi_isc_broad_cntl</a:t>
            </a:r>
            <a:r>
              <a:rPr lang="en-US" sz="1800" dirty="0">
                <a:latin typeface="Times New Roman" panose="02020603050405020304" pitchFamily="18" charset="0"/>
                <a:cs typeface="Times New Roman" panose="02020603050405020304" pitchFamily="18" charset="0"/>
              </a:rPr>
              <a:t>, which is part of a cache coherence protocol for a multiprocessor system. The module manages the broadcast control for snoop requests and enables the communication between multiple CPUs. It coordinates the sending of read or write snoop requests (broadcasts) to all CPUs and waits for their acknowledgment. Once all CPUs acknowledge, it sends an enable access command to the initiator CPU. The process is managed across several stages, where different states of the broadcast and acknowledgment are tracked using various registers and arrays. The module ensures that each CPU properly participates in the broadcast process and that the initiator receives the necessary enable signal to proceed. The code also integrates a FIFO mechanism to manage the broadcast requests and their corresponding responses.</a:t>
            </a:r>
          </a:p>
          <a:p>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Broadcast Request FIFOs Control Module:</a:t>
            </a:r>
          </a:p>
          <a:p>
            <a:pPr>
              <a:lnSpc>
                <a:spcPct val="107000"/>
              </a:lnSpc>
              <a:spcAft>
                <a:spcPts val="800"/>
              </a:spcAft>
              <a:tabLst>
                <a:tab pos="457200" algn="l"/>
              </a:tabLst>
            </a:pPr>
            <a:r>
              <a:rPr lang="en-US" sz="2000" b="1" dirty="0">
                <a:latin typeface="Times New Roman" panose="02020603050405020304" pitchFamily="18" charset="0"/>
                <a:cs typeface="Times New Roman" panose="02020603050405020304" pitchFamily="18" charset="0"/>
              </a:rPr>
              <a:t>Inputs:</a:t>
            </a:r>
          </a:p>
          <a:p>
            <a:pPr marR="0" lvl="0">
              <a:lnSpc>
                <a:spcPct val="107000"/>
              </a:lnSpc>
              <a:spcAft>
                <a:spcPts val="800"/>
              </a:spcAft>
              <a:tabLst>
                <a:tab pos="457200" algn="l"/>
              </a:tabLst>
            </a:pPr>
            <a:r>
              <a:rPr lang="en-US" sz="2000" b="1" dirty="0">
                <a:latin typeface="Times New Roman" panose="02020603050405020304" pitchFamily="18" charset="0"/>
                <a:cs typeface="Times New Roman" panose="02020603050405020304" pitchFamily="18" charset="0"/>
              </a:rPr>
              <a:t>Clock &amp; Reset:</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clk</a:t>
            </a:r>
            <a:r>
              <a:rPr lang="en-US" sz="2000" dirty="0">
                <a:latin typeface="Times New Roman" panose="02020603050405020304" pitchFamily="18" charset="0"/>
                <a:cs typeface="Times New Roman" panose="02020603050405020304" pitchFamily="18" charset="0"/>
              </a:rPr>
              <a:t>: System clock.</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rst</a:t>
            </a:r>
            <a:r>
              <a:rPr lang="en-US" sz="2000" dirty="0">
                <a:latin typeface="Times New Roman" panose="02020603050405020304" pitchFamily="18" charset="0"/>
                <a:cs typeface="Times New Roman" panose="02020603050405020304" pitchFamily="18" charset="0"/>
              </a:rPr>
              <a:t>: Active-high reset.</a:t>
            </a:r>
          </a:p>
          <a:p>
            <a:pPr marL="0" lvl="1">
              <a:lnSpc>
                <a:spcPct val="107000"/>
              </a:lnSpc>
              <a:spcAft>
                <a:spcPts val="800"/>
              </a:spcAft>
              <a:buSzPts val="1000"/>
              <a:tabLst>
                <a:tab pos="914400" algn="l"/>
              </a:tabLst>
            </a:pPr>
            <a:r>
              <a:rPr lang="en-US" sz="2000" b="1" dirty="0">
                <a:latin typeface="Times New Roman" panose="02020603050405020304" pitchFamily="18" charset="0"/>
                <a:cs typeface="Times New Roman" panose="02020603050405020304" pitchFamily="18" charset="0"/>
              </a:rPr>
              <a:t>Commands &amp; Status:</a:t>
            </a:r>
          </a:p>
          <a:p>
            <a:pPr marL="34290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mbus_cmd_array_i</a:t>
            </a:r>
            <a:r>
              <a:rPr lang="en-US" sz="2000" dirty="0">
                <a:latin typeface="Times New Roman" panose="02020603050405020304" pitchFamily="18" charset="0"/>
                <a:cs typeface="Times New Roman" panose="02020603050405020304" pitchFamily="18" charset="0"/>
              </a:rPr>
              <a:t>: Array of main bus commands for each FIFO.</a:t>
            </a:r>
          </a:p>
          <a:p>
            <a:pPr marL="34290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fifo_status_empty_array_i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fifo_status_full_array_i</a:t>
            </a:r>
            <a:r>
              <a:rPr lang="en-US" sz="2000" dirty="0">
                <a:latin typeface="Times New Roman" panose="02020603050405020304" pitchFamily="18" charset="0"/>
                <a:cs typeface="Times New Roman" panose="02020603050405020304" pitchFamily="18" charset="0"/>
              </a:rPr>
              <a:t>: FIFO status indicators.</a:t>
            </a:r>
          </a:p>
          <a:p>
            <a:pPr marL="34290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broad_fifo_status_full_i</a:t>
            </a:r>
            <a:r>
              <a:rPr lang="en-US" sz="2000" dirty="0">
                <a:latin typeface="Times New Roman" panose="02020603050405020304" pitchFamily="18" charset="0"/>
                <a:cs typeface="Times New Roman" panose="02020603050405020304" pitchFamily="18" charset="0"/>
              </a:rPr>
              <a:t>: Indicates if the broadcast FIFO is full.</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01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wipe(down)">
                                      <p:cBhvr>
                                        <p:cTn id="24" dur="500"/>
                                        <p:tgtEl>
                                          <p:spTgt spid="6">
                                            <p:txEl>
                                              <p:pRg st="3" end="3"/>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down)">
                                      <p:cBhvr>
                                        <p:cTn id="30" dur="500"/>
                                        <p:tgtEl>
                                          <p:spTgt spid="6">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wipe(down)">
                                      <p:cBhvr>
                                        <p:cTn id="33" dur="500"/>
                                        <p:tgtEl>
                                          <p:spTgt spid="6">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wipe(down)">
                                      <p:cBhvr>
                                        <p:cTn id="36" dur="500"/>
                                        <p:tgtEl>
                                          <p:spTgt spid="6">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wipe(down)">
                                      <p:cBhvr>
                                        <p:cTn id="39" dur="500"/>
                                        <p:tgtEl>
                                          <p:spTgt spid="6">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wipe(down)">
                                      <p:cBhvr>
                                        <p:cTn id="42" dur="500"/>
                                        <p:tgtEl>
                                          <p:spTgt spid="6">
                                            <p:txEl>
                                              <p:pRg st="9" end="9"/>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animEffect transition="in" filter="wipe(down)">
                                      <p:cBhvr>
                                        <p:cTn id="45"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B34184-D11A-4E5D-A939-D2CD5DE16D17}"/>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C4C5C9BD-0860-1E14-D9F6-7EE5F887B579}"/>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A32292F3-68F5-02DA-6370-4D64345C809C}"/>
              </a:ext>
            </a:extLst>
          </p:cNvPr>
          <p:cNvSpPr>
            <a:spLocks noGrp="1"/>
          </p:cNvSpPr>
          <p:nvPr>
            <p:ph type="sldNum" sz="quarter" idx="12"/>
          </p:nvPr>
        </p:nvSpPr>
        <p:spPr/>
        <p:txBody>
          <a:bodyPr/>
          <a:lstStyle/>
          <a:p>
            <a:fld id="{1A873E5C-2DEA-4441-9D0D-A50873F79FC4}" type="slidenum">
              <a:rPr lang="en-US" smtClean="0"/>
              <a:t>13</a:t>
            </a:fld>
            <a:endParaRPr lang="en-US"/>
          </a:p>
        </p:txBody>
      </p:sp>
      <p:sp>
        <p:nvSpPr>
          <p:cNvPr id="5" name="TextBox 4">
            <a:extLst>
              <a:ext uri="{FF2B5EF4-FFF2-40B4-BE49-F238E27FC236}">
                <a16:creationId xmlns:a16="http://schemas.microsoft.com/office/drawing/2014/main" id="{C8A67C27-4548-F404-E7E4-8920C113E6E6}"/>
              </a:ext>
            </a:extLst>
          </p:cNvPr>
          <p:cNvSpPr txBox="1"/>
          <p:nvPr/>
        </p:nvSpPr>
        <p:spPr>
          <a:xfrm>
            <a:off x="302301" y="451513"/>
            <a:ext cx="11889699" cy="5644622"/>
          </a:xfrm>
          <a:prstGeom prst="rect">
            <a:avLst/>
          </a:prstGeom>
          <a:noFill/>
        </p:spPr>
        <p:txBody>
          <a:bodyPr wrap="square" rtlCol="0">
            <a:spAutoFit/>
          </a:bodyPr>
          <a:lstStyle/>
          <a:p>
            <a:pPr marL="0" marR="0" lvl="1">
              <a:lnSpc>
                <a:spcPct val="107000"/>
              </a:lnSpc>
              <a:spcAft>
                <a:spcPts val="800"/>
              </a:spcAft>
              <a:buSzPts val="1000"/>
              <a:tabLst>
                <a:tab pos="914400" algn="l"/>
              </a:tabLst>
            </a:pPr>
            <a:r>
              <a:rPr lang="en-US" sz="2000" b="1" dirty="0">
                <a:latin typeface="Times New Roman" panose="02020603050405020304" pitchFamily="18" charset="0"/>
                <a:cs typeface="Times New Roman" panose="02020603050405020304" pitchFamily="18" charset="0"/>
              </a:rPr>
              <a:t>Broadcast Data:</a:t>
            </a:r>
          </a:p>
          <a:p>
            <a:pPr marL="342900" marR="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broad_addr_array_i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broad_type_array_i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broad_id_array_i</a:t>
            </a:r>
            <a:r>
              <a:rPr lang="en-US" sz="2000" dirty="0">
                <a:latin typeface="Times New Roman" panose="02020603050405020304" pitchFamily="18" charset="0"/>
                <a:cs typeface="Times New Roman" panose="02020603050405020304" pitchFamily="18" charset="0"/>
              </a:rPr>
              <a:t>: Broadcast data from each FIFO.</a:t>
            </a:r>
          </a:p>
          <a:p>
            <a:pPr marR="0">
              <a:lnSpc>
                <a:spcPct val="107000"/>
              </a:lnSpc>
              <a:spcAft>
                <a:spcPts val="800"/>
              </a:spcAft>
              <a:tabLst>
                <a:tab pos="457200" algn="l"/>
              </a:tabLst>
            </a:pPr>
            <a:r>
              <a:rPr lang="en-US" sz="2000" b="1" dirty="0">
                <a:latin typeface="Times New Roman" panose="02020603050405020304" pitchFamily="18" charset="0"/>
                <a:cs typeface="Times New Roman" panose="02020603050405020304" pitchFamily="18" charset="0"/>
              </a:rPr>
              <a:t>Outputs</a:t>
            </a:r>
          </a:p>
          <a:p>
            <a:pPr lvl="0" indent="-342900">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Control Signals:</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mbus_ack_array_o</a:t>
            </a:r>
            <a:r>
              <a:rPr lang="en-US" sz="2000" dirty="0">
                <a:latin typeface="Times New Roman" panose="02020603050405020304" pitchFamily="18" charset="0"/>
                <a:cs typeface="Times New Roman" panose="02020603050405020304" pitchFamily="18" charset="0"/>
              </a:rPr>
              <a:t>: Acknowledgments for the </a:t>
            </a:r>
            <a:r>
              <a:rPr lang="en-US" sz="2000" dirty="0" err="1">
                <a:latin typeface="Times New Roman" panose="02020603050405020304" pitchFamily="18" charset="0"/>
                <a:cs typeface="Times New Roman" panose="02020603050405020304" pitchFamily="18" charset="0"/>
              </a:rPr>
              <a:t>mbus</a:t>
            </a:r>
            <a:r>
              <a:rPr lang="en-US" sz="2000" dirty="0">
                <a:latin typeface="Times New Roman" panose="02020603050405020304" pitchFamily="18" charset="0"/>
                <a:cs typeface="Times New Roman" panose="02020603050405020304" pitchFamily="18" charset="0"/>
              </a:rPr>
              <a:t>.</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fifo_wr_array_o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fifo_rd_array_o</a:t>
            </a:r>
            <a:r>
              <a:rPr lang="en-US" sz="2000" dirty="0">
                <a:latin typeface="Times New Roman" panose="02020603050405020304" pitchFamily="18" charset="0"/>
                <a:cs typeface="Times New Roman" panose="02020603050405020304" pitchFamily="18" charset="0"/>
              </a:rPr>
              <a:t>: FIFO write/read controls.</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broad_fifo_wr_o</a:t>
            </a:r>
            <a:r>
              <a:rPr lang="en-US" sz="2000" dirty="0">
                <a:latin typeface="Times New Roman" panose="02020603050405020304" pitchFamily="18" charset="0"/>
                <a:cs typeface="Times New Roman" panose="02020603050405020304" pitchFamily="18" charset="0"/>
              </a:rPr>
              <a:t>: Write enable for the broadcast FIFO.</a:t>
            </a:r>
          </a:p>
          <a:p>
            <a:pPr lvl="0" indent="-342900">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Broadcast Outputs:</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broad_addr_o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broad_type_o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broad_cpu_id_o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broad_id_o</a:t>
            </a:r>
            <a:r>
              <a:rPr lang="en-US" sz="2000" dirty="0">
                <a:latin typeface="Times New Roman" panose="02020603050405020304" pitchFamily="18" charset="0"/>
                <a:cs typeface="Times New Roman" panose="02020603050405020304" pitchFamily="18" charset="0"/>
              </a:rPr>
              <a:t>: Data output to the broadcast FIFO.</a:t>
            </a:r>
          </a:p>
          <a:p>
            <a:pPr lvl="0" indent="-342900">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FIFO Manipulation:</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breq_type_array_o</a:t>
            </a:r>
            <a:r>
              <a:rPr lang="en-US" sz="2000" dirty="0">
                <a:latin typeface="Times New Roman" panose="02020603050405020304" pitchFamily="18" charset="0"/>
                <a:cs typeface="Times New Roman" panose="02020603050405020304" pitchFamily="18" charset="0"/>
              </a:rPr>
              <a:t>: Modified types of requests.</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err="1">
                <a:latin typeface="Times New Roman" panose="02020603050405020304" pitchFamily="18" charset="0"/>
                <a:cs typeface="Times New Roman" panose="02020603050405020304" pitchFamily="18" charset="0"/>
              </a:rPr>
              <a:t>breq_cpu_id_array_o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breq_id_array_o</a:t>
            </a:r>
            <a:r>
              <a:rPr lang="en-US" sz="2000" dirty="0">
                <a:latin typeface="Times New Roman" panose="02020603050405020304" pitchFamily="18" charset="0"/>
                <a:cs typeface="Times New Roman" panose="02020603050405020304" pitchFamily="18" charset="0"/>
              </a:rPr>
              <a:t>: CPU IDs and unique request IDs.</a:t>
            </a:r>
          </a:p>
          <a:p>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12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down)">
                                      <p:cBhvr>
                                        <p:cTn id="28" dur="500"/>
                                        <p:tgtEl>
                                          <p:spTgt spid="5">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down)">
                                      <p:cBhvr>
                                        <p:cTn id="31" dur="500"/>
                                        <p:tgtEl>
                                          <p:spTgt spid="5">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wipe(down)">
                                      <p:cBhvr>
                                        <p:cTn id="34" dur="500"/>
                                        <p:tgtEl>
                                          <p:spTgt spid="5">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wipe(down)">
                                      <p:cBhvr>
                                        <p:cTn id="37" dur="500"/>
                                        <p:tgtEl>
                                          <p:spTgt spid="5">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wipe(down)">
                                      <p:cBhvr>
                                        <p:cTn id="4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ADBA0-C7DC-90DE-7BD7-8D08FCA2A9B4}"/>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1E659C8E-C8D1-5DD0-9AE4-FD43806BEF3A}"/>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CAF68479-360D-744A-EFFB-555370391E84}"/>
              </a:ext>
            </a:extLst>
          </p:cNvPr>
          <p:cNvSpPr>
            <a:spLocks noGrp="1"/>
          </p:cNvSpPr>
          <p:nvPr>
            <p:ph type="sldNum" sz="quarter" idx="12"/>
          </p:nvPr>
        </p:nvSpPr>
        <p:spPr/>
        <p:txBody>
          <a:bodyPr/>
          <a:lstStyle/>
          <a:p>
            <a:fld id="{1A873E5C-2DEA-4441-9D0D-A50873F79FC4}" type="slidenum">
              <a:rPr lang="en-US" smtClean="0"/>
              <a:t>14</a:t>
            </a:fld>
            <a:endParaRPr lang="en-US"/>
          </a:p>
        </p:txBody>
      </p:sp>
      <p:sp>
        <p:nvSpPr>
          <p:cNvPr id="5" name="TextBox 4">
            <a:extLst>
              <a:ext uri="{FF2B5EF4-FFF2-40B4-BE49-F238E27FC236}">
                <a16:creationId xmlns:a16="http://schemas.microsoft.com/office/drawing/2014/main" id="{C00B3AD9-33AF-F973-5BBC-968CA29676A8}"/>
              </a:ext>
            </a:extLst>
          </p:cNvPr>
          <p:cNvSpPr txBox="1"/>
          <p:nvPr/>
        </p:nvSpPr>
        <p:spPr>
          <a:xfrm>
            <a:off x="254833" y="299803"/>
            <a:ext cx="11259833" cy="6050054"/>
          </a:xfrm>
          <a:prstGeom prst="rect">
            <a:avLst/>
          </a:prstGeom>
          <a:noFill/>
        </p:spPr>
        <p:txBody>
          <a:bodyPr wrap="square" rtlCol="0">
            <a:spAutoFit/>
          </a:bodyPr>
          <a:lstStyle/>
          <a:p>
            <a:pPr>
              <a:lnSpc>
                <a:spcPct val="107000"/>
              </a:lnSpc>
              <a:spcAft>
                <a:spcPts val="800"/>
              </a:spcAft>
              <a:tabLst>
                <a:tab pos="457200" algn="l"/>
              </a:tabLst>
            </a:pPr>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Key Design Components</a:t>
            </a:r>
          </a:p>
          <a:p>
            <a:pPr marR="0" lvl="0" indent="-342900">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Round-Robin Arbitration:</a:t>
            </a:r>
          </a:p>
          <a:p>
            <a:pPr marL="57150" marR="0" lvl="1" indent="-342900">
              <a:lnSpc>
                <a:spcPct val="107000"/>
              </a:lnSpc>
              <a:spcAft>
                <a:spcPts val="800"/>
              </a:spcAft>
              <a:buSzPts val="1000"/>
              <a:buFont typeface="Arial" panose="020B0604020202020204" pitchFamily="34" charset="0"/>
              <a:buChar char="•"/>
              <a:tabLst>
                <a:tab pos="914400" algn="l"/>
              </a:tabLst>
            </a:pPr>
            <a:r>
              <a:rPr lang="en-US" sz="2000" dirty="0">
                <a:latin typeface="Times New Roman" panose="02020603050405020304" pitchFamily="18" charset="0"/>
                <a:cs typeface="Times New Roman" panose="02020603050405020304" pitchFamily="18" charset="0"/>
              </a:rPr>
              <a:t>A priority register (</a:t>
            </a:r>
            <a:r>
              <a:rPr lang="en-US" sz="2000" dirty="0" err="1">
                <a:latin typeface="Times New Roman" panose="02020603050405020304" pitchFamily="18" charset="0"/>
                <a:cs typeface="Times New Roman" panose="02020603050405020304" pitchFamily="18" charset="0"/>
              </a:rPr>
              <a:t>fifos_priority</a:t>
            </a:r>
            <a:r>
              <a:rPr lang="en-US" sz="2000" dirty="0">
                <a:latin typeface="Times New Roman" panose="02020603050405020304" pitchFamily="18" charset="0"/>
                <a:cs typeface="Times New Roman" panose="02020603050405020304" pitchFamily="18" charset="0"/>
              </a:rPr>
              <a:t>) determines which FIFO has the highest priority.</a:t>
            </a:r>
          </a:p>
          <a:p>
            <a:pPr marL="57150" marR="0" lvl="1" indent="-342900">
              <a:lnSpc>
                <a:spcPct val="107000"/>
              </a:lnSpc>
              <a:spcAft>
                <a:spcPts val="800"/>
              </a:spcAft>
              <a:buSzPts val="1000"/>
              <a:buFont typeface="Arial" panose="020B0604020202020204" pitchFamily="34" charset="0"/>
              <a:buChar char="•"/>
              <a:tabLst>
                <a:tab pos="914400" algn="l"/>
              </a:tabLst>
            </a:pPr>
            <a:r>
              <a:rPr lang="en-US" sz="2000" dirty="0">
                <a:latin typeface="Times New Roman" panose="02020603050405020304" pitchFamily="18" charset="0"/>
                <a:cs typeface="Times New Roman" panose="02020603050405020304" pitchFamily="18" charset="0"/>
              </a:rPr>
              <a:t>This priority rotates whenever a broadcast request is written to the broadcast FIFO.</a:t>
            </a:r>
          </a:p>
          <a:p>
            <a:pPr marL="57150" marR="0" lvl="1" indent="-342900">
              <a:lnSpc>
                <a:spcPct val="107000"/>
              </a:lnSpc>
              <a:spcAft>
                <a:spcPts val="800"/>
              </a:spcAft>
              <a:buSzPts val="1000"/>
              <a:buFont typeface="Arial" panose="020B0604020202020204" pitchFamily="34" charset="0"/>
              <a:buChar char="•"/>
              <a:tabLst>
                <a:tab pos="914400" algn="l"/>
              </a:tabLst>
            </a:pPr>
            <a:r>
              <a:rPr lang="en-US" sz="2000" dirty="0">
                <a:latin typeface="Times New Roman" panose="02020603050405020304" pitchFamily="18" charset="0"/>
                <a:cs typeface="Times New Roman" panose="02020603050405020304" pitchFamily="18" charset="0"/>
              </a:rPr>
              <a:t>Barrel shifters (</a:t>
            </a:r>
            <a:r>
              <a:rPr lang="en-US" sz="2000" dirty="0" err="1">
                <a:latin typeface="Times New Roman" panose="02020603050405020304" pitchFamily="18" charset="0"/>
                <a:cs typeface="Times New Roman" panose="02020603050405020304" pitchFamily="18" charset="0"/>
              </a:rPr>
              <a:t>fifos_priority_barrel_shiftl_X</a:t>
            </a:r>
            <a:r>
              <a:rPr lang="en-US" sz="2000" dirty="0">
                <a:latin typeface="Times New Roman" panose="02020603050405020304" pitchFamily="18" charset="0"/>
                <a:cs typeface="Times New Roman" panose="02020603050405020304" pitchFamily="18" charset="0"/>
              </a:rPr>
              <a:t>) calculate rotated priorities.</a:t>
            </a:r>
          </a:p>
          <a:p>
            <a:pPr marR="0" lvl="0" indent="-342900">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FIFO Selection:</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fifo_select_oh</a:t>
            </a:r>
            <a:r>
              <a:rPr lang="en-US" sz="2000" dirty="0">
                <a:latin typeface="Times New Roman" panose="02020603050405020304" pitchFamily="18" charset="0"/>
                <a:cs typeface="Times New Roman" panose="02020603050405020304" pitchFamily="18" charset="0"/>
              </a:rPr>
              <a:t> signal uses the priority to select the FIFO that will supply data to the broadcast FIFO.</a:t>
            </a:r>
          </a:p>
          <a:p>
            <a:pPr marL="57150" lvl="1" indent="-342900">
              <a:lnSpc>
                <a:spcPct val="107000"/>
              </a:lnSpc>
              <a:spcAft>
                <a:spcPts val="800"/>
              </a:spcAft>
              <a:buSzPts val="1000"/>
              <a:buFont typeface="Arial" panose="020B0604020202020204" pitchFamily="34" charset="0"/>
              <a:buChar char="•"/>
              <a:tabLst>
                <a:tab pos="914400" algn="l"/>
              </a:tabLst>
            </a:pPr>
            <a:r>
              <a:rPr lang="en-US" sz="2000" dirty="0">
                <a:latin typeface="Times New Roman" panose="02020603050405020304" pitchFamily="18" charset="0"/>
                <a:cs typeface="Times New Roman" panose="02020603050405020304" pitchFamily="18" charset="0"/>
              </a:rPr>
              <a:t>Logic ensures that only non-empty FIFOs are selected.</a:t>
            </a:r>
          </a:p>
          <a:p>
            <a:pPr indent="-342900">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Acknowledge Generation:</a:t>
            </a:r>
          </a:p>
          <a:p>
            <a:pPr marL="57150" marR="0" lvl="1" indent="-342900">
              <a:lnSpc>
                <a:spcPct val="107000"/>
              </a:lnSpc>
              <a:spcAft>
                <a:spcPts val="800"/>
              </a:spcAft>
              <a:buSzPts val="1000"/>
              <a:buFont typeface="Arial" panose="020B0604020202020204" pitchFamily="34" charset="0"/>
              <a:buChar char="•"/>
              <a:tabLst>
                <a:tab pos="914400" algn="l"/>
              </a:tabLst>
            </a:pPr>
            <a:r>
              <a:rPr lang="en-US" sz="2000" dirty="0">
                <a:latin typeface="Times New Roman" panose="02020603050405020304" pitchFamily="18" charset="0"/>
                <a:cs typeface="Times New Roman" panose="02020603050405020304" pitchFamily="18" charset="0"/>
              </a:rPr>
              <a:t>Each FIFO sends an acknowledgment when a broadcast request is successfully stored.</a:t>
            </a:r>
          </a:p>
          <a:p>
            <a:pPr marL="57150" marR="0" lvl="1" indent="-342900">
              <a:lnSpc>
                <a:spcPct val="107000"/>
              </a:lnSpc>
              <a:spcAft>
                <a:spcPts val="800"/>
              </a:spcAft>
              <a:buSzPts val="1000"/>
              <a:buFont typeface="Arial" panose="020B0604020202020204" pitchFamily="34" charset="0"/>
              <a:buChar char="•"/>
              <a:tabLst>
                <a:tab pos="914400" algn="l"/>
              </a:tabLst>
            </a:pPr>
            <a:r>
              <a:rPr lang="en-US" sz="2000" dirty="0">
                <a:latin typeface="Times New Roman" panose="02020603050405020304" pitchFamily="18" charset="0"/>
                <a:cs typeface="Times New Roman" panose="02020603050405020304" pitchFamily="18" charset="0"/>
              </a:rPr>
              <a:t>Acknowledgment conditions:</a:t>
            </a:r>
          </a:p>
          <a:p>
            <a:pPr marL="57150" marR="0" lvl="1" indent="-342900">
              <a:lnSpc>
                <a:spcPct val="107000"/>
              </a:lnSpc>
              <a:spcAft>
                <a:spcPts val="800"/>
              </a:spcAft>
              <a:buSzPts val="1000"/>
              <a:buFont typeface="Arial" panose="020B0604020202020204" pitchFamily="34" charset="0"/>
              <a:buChar char="•"/>
              <a:tabLst>
                <a:tab pos="914400" algn="l"/>
              </a:tabLst>
            </a:pPr>
            <a:r>
              <a:rPr lang="en-US" sz="2000" dirty="0">
                <a:latin typeface="Times New Roman" panose="02020603050405020304" pitchFamily="18" charset="0"/>
                <a:cs typeface="Times New Roman" panose="02020603050405020304" pitchFamily="18" charset="0"/>
              </a:rPr>
              <a:t>FIFO is not full.</a:t>
            </a:r>
          </a:p>
          <a:p>
            <a:pPr marL="57150" marR="0" lvl="1" indent="-342900">
              <a:lnSpc>
                <a:spcPct val="107000"/>
              </a:lnSpc>
              <a:spcAft>
                <a:spcPts val="800"/>
              </a:spcAft>
              <a:buSzPts val="1000"/>
              <a:buFont typeface="Arial" panose="020B0604020202020204" pitchFamily="34" charset="0"/>
              <a:buChar char="•"/>
              <a:tabLst>
                <a:tab pos="914400" algn="l"/>
              </a:tabLst>
            </a:pPr>
            <a:r>
              <a:rPr lang="en-US" sz="2000" dirty="0">
                <a:latin typeface="Times New Roman" panose="02020603050405020304" pitchFamily="18" charset="0"/>
                <a:cs typeface="Times New Roman" panose="02020603050405020304" pitchFamily="18" charset="0"/>
              </a:rPr>
              <a:t>Valid broadcast commands (WR_BROAD, RD_BROAD) are received.</a:t>
            </a:r>
          </a:p>
          <a:p>
            <a:endParaRPr lang="en-US" dirty="0"/>
          </a:p>
        </p:txBody>
      </p:sp>
    </p:spTree>
    <p:extLst>
      <p:ext uri="{BB962C8B-B14F-4D97-AF65-F5344CB8AC3E}">
        <p14:creationId xmlns:p14="http://schemas.microsoft.com/office/powerpoint/2010/main" val="276976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00"/>
                                        <p:tgtEl>
                                          <p:spTgt spid="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down)">
                                      <p:cBhvr>
                                        <p:cTn id="26" dur="500"/>
                                        <p:tgtEl>
                                          <p:spTgt spid="5">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down)">
                                      <p:cBhvr>
                                        <p:cTn id="29" dur="500"/>
                                        <p:tgtEl>
                                          <p:spTgt spid="5">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down)">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wipe(down)">
                                      <p:cBhvr>
                                        <p:cTn id="37" dur="500"/>
                                        <p:tgtEl>
                                          <p:spTgt spid="5">
                                            <p:txEl>
                                              <p:pRg st="8" end="8"/>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wipe(down)">
                                      <p:cBhvr>
                                        <p:cTn id="40" dur="500"/>
                                        <p:tgtEl>
                                          <p:spTgt spid="5">
                                            <p:txEl>
                                              <p:pRg st="9" end="9"/>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wipe(down)">
                                      <p:cBhvr>
                                        <p:cTn id="43" dur="500"/>
                                        <p:tgtEl>
                                          <p:spTgt spid="5">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
                                            <p:txEl>
                                              <p:pRg st="11" end="11"/>
                                            </p:txEl>
                                          </p:spTgt>
                                        </p:tgtEl>
                                        <p:attrNameLst>
                                          <p:attrName>style.visibility</p:attrName>
                                        </p:attrNameLst>
                                      </p:cBhvr>
                                      <p:to>
                                        <p:strVal val="visible"/>
                                      </p:to>
                                    </p:set>
                                    <p:animEffect transition="in" filter="wipe(down)">
                                      <p:cBhvr>
                                        <p:cTn id="48" dur="500"/>
                                        <p:tgtEl>
                                          <p:spTgt spid="5">
                                            <p:txEl>
                                              <p:pRg st="11" end="1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Effect transition="in" filter="wipe(down)">
                                      <p:cBhvr>
                                        <p:cTn id="51"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2E9D2-AAFB-91F8-7AC9-A3F94D491443}"/>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A673CF54-4AC1-D002-35C0-88D6EB166EDD}"/>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B2F79FCE-FB76-C894-6844-BD318503AC32}"/>
              </a:ext>
            </a:extLst>
          </p:cNvPr>
          <p:cNvSpPr>
            <a:spLocks noGrp="1"/>
          </p:cNvSpPr>
          <p:nvPr>
            <p:ph type="sldNum" sz="quarter" idx="12"/>
          </p:nvPr>
        </p:nvSpPr>
        <p:spPr/>
        <p:txBody>
          <a:bodyPr/>
          <a:lstStyle/>
          <a:p>
            <a:fld id="{1A873E5C-2DEA-4441-9D0D-A50873F79FC4}" type="slidenum">
              <a:rPr lang="en-US" smtClean="0"/>
              <a:t>15</a:t>
            </a:fld>
            <a:endParaRPr lang="en-US"/>
          </a:p>
        </p:txBody>
      </p:sp>
      <p:sp>
        <p:nvSpPr>
          <p:cNvPr id="8" name="TextBox 7">
            <a:extLst>
              <a:ext uri="{FF2B5EF4-FFF2-40B4-BE49-F238E27FC236}">
                <a16:creationId xmlns:a16="http://schemas.microsoft.com/office/drawing/2014/main" id="{A595AD2C-F6CA-D6B5-0D78-EB2C562FBA12}"/>
              </a:ext>
            </a:extLst>
          </p:cNvPr>
          <p:cNvSpPr txBox="1"/>
          <p:nvPr/>
        </p:nvSpPr>
        <p:spPr>
          <a:xfrm>
            <a:off x="224852" y="224852"/>
            <a:ext cx="11967148" cy="6861622"/>
          </a:xfrm>
          <a:prstGeom prst="rect">
            <a:avLst/>
          </a:prstGeom>
          <a:noFill/>
        </p:spPr>
        <p:txBody>
          <a:bodyPr wrap="square">
            <a:spAutoFit/>
          </a:bodyPr>
          <a:lstStyle/>
          <a:p>
            <a:pPr>
              <a:lnSpc>
                <a:spcPct val="107000"/>
              </a:lnSpc>
              <a:spcAft>
                <a:spcPts val="800"/>
              </a:spcAft>
              <a:tabLst>
                <a:tab pos="457200" algn="l"/>
              </a:tabLst>
            </a:pPr>
            <a:r>
              <a:rPr lang="en-US" sz="2000" b="1" dirty="0">
                <a:latin typeface="Times New Roman" panose="02020603050405020304" pitchFamily="18" charset="0"/>
                <a:cs typeface="Times New Roman" panose="02020603050405020304" pitchFamily="18" charset="0"/>
              </a:rPr>
              <a:t>4.  Unique Broadcast IDs: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dirty="0">
                <a:latin typeface="Times New Roman" panose="02020603050405020304" pitchFamily="18" charset="0"/>
                <a:cs typeface="Times New Roman" panose="02020603050405020304" pitchFamily="18" charset="0"/>
              </a:rPr>
              <a:t>Each request has a unique ID (</a:t>
            </a:r>
            <a:r>
              <a:rPr lang="en-US" sz="2000" dirty="0" err="1">
                <a:latin typeface="Times New Roman" panose="02020603050405020304" pitchFamily="18" charset="0"/>
                <a:cs typeface="Times New Roman" panose="02020603050405020304" pitchFamily="18" charset="0"/>
              </a:rPr>
              <a:t>breq_id_array_o</a:t>
            </a:r>
            <a:r>
              <a:rPr lang="en-US" sz="2000" dirty="0">
                <a:latin typeface="Times New Roman" panose="02020603050405020304" pitchFamily="18" charset="0"/>
                <a:cs typeface="Times New Roman" panose="02020603050405020304" pitchFamily="18" charset="0"/>
              </a:rPr>
              <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dirty="0">
                <a:latin typeface="Times New Roman" panose="02020603050405020304" pitchFamily="18" charset="0"/>
                <a:cs typeface="Times New Roman" panose="02020603050405020304" pitchFamily="18" charset="0"/>
              </a:rPr>
              <a:t>IDs are cyclically assigned using a base value (</a:t>
            </a:r>
            <a:r>
              <a:rPr lang="en-US" sz="2000" dirty="0" err="1">
                <a:latin typeface="Times New Roman" panose="02020603050405020304" pitchFamily="18" charset="0"/>
                <a:cs typeface="Times New Roman" panose="02020603050405020304" pitchFamily="18" charset="0"/>
              </a:rPr>
              <a:t>breq_id_base</a:t>
            </a:r>
            <a:r>
              <a:rPr lang="en-US" sz="2000" dirty="0">
                <a:latin typeface="Times New Roman" panose="02020603050405020304" pitchFamily="18" charset="0"/>
                <a:cs typeface="Times New Roman" panose="02020603050405020304" pitchFamily="18" charset="0"/>
              </a:rPr>
              <a:t>) incremented with every broadcast cycle.</a:t>
            </a:r>
          </a:p>
          <a:p>
            <a:pPr>
              <a:lnSpc>
                <a:spcPct val="107000"/>
              </a:lnSpc>
              <a:spcAft>
                <a:spcPts val="800"/>
              </a:spcAft>
            </a:pPr>
            <a:r>
              <a:rPr lang="en-US" sz="2000" b="1" dirty="0">
                <a:latin typeface="Times New Roman" panose="02020603050405020304" pitchFamily="18" charset="0"/>
                <a:cs typeface="Times New Roman" panose="02020603050405020304" pitchFamily="18" charset="0"/>
              </a:rPr>
              <a:t>5. Data </a:t>
            </a:r>
            <a:r>
              <a:rPr lang="en-US" sz="2000" b="1" dirty="0" err="1">
                <a:latin typeface="Times New Roman" panose="02020603050405020304" pitchFamily="18" charset="0"/>
                <a:cs typeface="Times New Roman" panose="02020603050405020304" pitchFamily="18" charset="0"/>
              </a:rPr>
              <a:t>Muxing</a:t>
            </a:r>
            <a:r>
              <a:rPr lang="en-US" sz="2000" b="1" dirty="0">
                <a:latin typeface="Times New Roman" panose="02020603050405020304" pitchFamily="18" charset="0"/>
                <a:cs typeface="Times New Roman" panose="02020603050405020304" pitchFamily="18" charset="0"/>
              </a:rPr>
              <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dirty="0">
                <a:latin typeface="Times New Roman" panose="02020603050405020304" pitchFamily="18" charset="0"/>
                <a:cs typeface="Times New Roman" panose="02020603050405020304" pitchFamily="18" charset="0"/>
              </a:rPr>
              <a:t>Multiplexes the appropriate FIFO's data to the broadcast FIFO outputs (broad_*_o).</a:t>
            </a:r>
          </a:p>
          <a:p>
            <a:pPr marL="342900" marR="0" lvl="0" indent="-342900">
              <a:lnSpc>
                <a:spcPct val="107000"/>
              </a:lnSpc>
              <a:spcAft>
                <a:spcPts val="800"/>
              </a:spcAft>
              <a:buSzPts val="1000"/>
              <a:buFont typeface="Arial" panose="020B0604020202020204" pitchFamily="34" charset="0"/>
              <a:buChar char="•"/>
              <a:tabLst>
                <a:tab pos="457200" algn="l"/>
              </a:tabLst>
            </a:pPr>
            <a:endParaRPr lang="en-US" sz="1100" b="1" dirty="0">
              <a:latin typeface="Times New Roman" panose="02020603050405020304" pitchFamily="18" charset="0"/>
              <a:cs typeface="Times New Roman" panose="02020603050405020304" pitchFamily="18" charset="0"/>
            </a:endParaRPr>
          </a:p>
          <a:p>
            <a:pPr marR="0" lvl="0">
              <a:lnSpc>
                <a:spcPct val="107000"/>
              </a:lnSpc>
              <a:spcAft>
                <a:spcPts val="800"/>
              </a:spcAft>
              <a:buSzPts val="1000"/>
              <a:tabLst>
                <a:tab pos="457200" algn="l"/>
              </a:tabLst>
            </a:pPr>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a:p>
            <a:pPr marR="0" lvl="0">
              <a:lnSpc>
                <a:spcPct val="107000"/>
              </a:lnSpc>
              <a:spcAft>
                <a:spcPts val="800"/>
              </a:spcAft>
              <a:buSzPts val="1000"/>
              <a:tabLst>
                <a:tab pos="457200" algn="l"/>
              </a:tabLst>
            </a:pPr>
            <a:endParaRPr lang="en-US" sz="2400" b="1" dirty="0">
              <a:solidFill>
                <a:schemeClr val="tx2">
                  <a:lumMod val="50000"/>
                  <a:lumOff val="50000"/>
                </a:schemeClr>
              </a:solidFill>
              <a:latin typeface="Times New Roman" panose="02020603050405020304" pitchFamily="18" charset="0"/>
              <a:cs typeface="Times New Roman" panose="02020603050405020304" pitchFamily="18" charset="0"/>
            </a:endParaRPr>
          </a:p>
          <a:p>
            <a:pPr marR="0" lvl="0">
              <a:lnSpc>
                <a:spcPct val="107000"/>
              </a:lnSpc>
              <a:spcAft>
                <a:spcPts val="800"/>
              </a:spcAft>
              <a:buSzPts val="1000"/>
              <a:tabLst>
                <a:tab pos="457200" algn="l"/>
              </a:tabLst>
            </a:pPr>
            <a:endParaRPr lang="en-US" sz="2000" dirty="0">
              <a:latin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sz="2000" dirty="0">
              <a:latin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sz="2000" dirty="0">
              <a:latin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sz="2000" dirty="0">
              <a:latin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sz="2000" dirty="0">
              <a:latin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sz="2000" dirty="0">
              <a:latin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sz="2000" dirty="0">
              <a:latin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18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arn(inVertical)">
                                      <p:cBhvr>
                                        <p:cTn id="20" dur="500"/>
                                        <p:tgtEl>
                                          <p:spTgt spid="8">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arn(inVertical)">
                                      <p:cBhvr>
                                        <p:cTn id="2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A0B295-7C91-69D8-DA59-2A20415C9980}"/>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CDC77669-1147-8C55-A72F-E7BA79D7924E}"/>
              </a:ext>
            </a:extLst>
          </p:cNvPr>
          <p:cNvSpPr>
            <a:spLocks noGrp="1"/>
          </p:cNvSpPr>
          <p:nvPr>
            <p:ph type="ftr" sz="quarter" idx="11"/>
          </p:nvPr>
        </p:nvSpPr>
        <p:spPr/>
        <p:txBody>
          <a:bodyPr/>
          <a:lstStyle/>
          <a:p>
            <a:r>
              <a:rPr lang="en-US" dirty="0"/>
              <a:t>ECE 571 Introduction to </a:t>
            </a:r>
            <a:r>
              <a:rPr lang="en-US" dirty="0" err="1"/>
              <a:t>SystemVerilog</a:t>
            </a:r>
            <a:endParaRPr lang="en-US" dirty="0"/>
          </a:p>
        </p:txBody>
      </p:sp>
      <p:sp>
        <p:nvSpPr>
          <p:cNvPr id="4" name="Slide Number Placeholder 3">
            <a:extLst>
              <a:ext uri="{FF2B5EF4-FFF2-40B4-BE49-F238E27FC236}">
                <a16:creationId xmlns:a16="http://schemas.microsoft.com/office/drawing/2014/main" id="{4F4B3CC0-5450-3DBE-80D6-2DC49FCF3B24}"/>
              </a:ext>
            </a:extLst>
          </p:cNvPr>
          <p:cNvSpPr>
            <a:spLocks noGrp="1"/>
          </p:cNvSpPr>
          <p:nvPr>
            <p:ph type="sldNum" sz="quarter" idx="12"/>
          </p:nvPr>
        </p:nvSpPr>
        <p:spPr/>
        <p:txBody>
          <a:bodyPr/>
          <a:lstStyle/>
          <a:p>
            <a:fld id="{1A873E5C-2DEA-4441-9D0D-A50873F79FC4}" type="slidenum">
              <a:rPr lang="en-US" smtClean="0"/>
              <a:t>16</a:t>
            </a:fld>
            <a:endParaRPr lang="en-US"/>
          </a:p>
        </p:txBody>
      </p:sp>
      <p:sp>
        <p:nvSpPr>
          <p:cNvPr id="6" name="TextBox 5">
            <a:extLst>
              <a:ext uri="{FF2B5EF4-FFF2-40B4-BE49-F238E27FC236}">
                <a16:creationId xmlns:a16="http://schemas.microsoft.com/office/drawing/2014/main" id="{D8F10C14-73BE-208E-6ED3-A0934E233560}"/>
              </a:ext>
            </a:extLst>
          </p:cNvPr>
          <p:cNvSpPr txBox="1"/>
          <p:nvPr/>
        </p:nvSpPr>
        <p:spPr>
          <a:xfrm>
            <a:off x="466725" y="107204"/>
            <a:ext cx="4371975" cy="6397329"/>
          </a:xfrm>
          <a:prstGeom prst="rect">
            <a:avLst/>
          </a:prstGeom>
          <a:noFill/>
        </p:spPr>
        <p:txBody>
          <a:bodyPr wrap="square">
            <a:spAutoFit/>
          </a:bodyPr>
          <a:lstStyle/>
          <a:p>
            <a:pPr marR="0" lvl="0">
              <a:lnSpc>
                <a:spcPct val="107000"/>
              </a:lnSpc>
              <a:spcAft>
                <a:spcPts val="800"/>
              </a:spcAft>
              <a:buSzPts val="1000"/>
              <a:tabLst>
                <a:tab pos="457200" algn="l"/>
              </a:tabLst>
            </a:pPr>
            <a:r>
              <a:rPr lang="en-US" sz="900" b="1" dirty="0">
                <a:solidFill>
                  <a:schemeClr val="tx2">
                    <a:lumMod val="50000"/>
                    <a:lumOff val="50000"/>
                  </a:schemeClr>
                </a:solidFill>
                <a:latin typeface="Times New Roman" panose="02020603050405020304" pitchFamily="18" charset="0"/>
                <a:cs typeface="Times New Roman" panose="02020603050405020304" pitchFamily="18" charset="0"/>
              </a:rPr>
              <a:t>Code Snippets:</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err="1">
                <a:latin typeface="Times New Roman" panose="02020603050405020304" pitchFamily="18" charset="0"/>
                <a:cs typeface="Times New Roman" panose="02020603050405020304" pitchFamily="18" charset="0"/>
              </a:rPr>
              <a:t>always_ff</a:t>
            </a:r>
            <a:r>
              <a:rPr lang="en-US" sz="900" b="1" dirty="0">
                <a:latin typeface="Times New Roman" panose="02020603050405020304" pitchFamily="18" charset="0"/>
                <a:cs typeface="Times New Roman" panose="02020603050405020304" pitchFamily="18" charset="0"/>
              </a:rPr>
              <a:t> @(posedge </a:t>
            </a:r>
            <a:r>
              <a:rPr lang="en-US" sz="900" b="1" dirty="0" err="1">
                <a:latin typeface="Times New Roman" panose="02020603050405020304" pitchFamily="18" charset="0"/>
                <a:cs typeface="Times New Roman" panose="02020603050405020304" pitchFamily="18" charset="0"/>
              </a:rPr>
              <a:t>clk</a:t>
            </a:r>
            <a:r>
              <a:rPr lang="en-US" sz="900" b="1" dirty="0">
                <a:latin typeface="Times New Roman" panose="02020603050405020304" pitchFamily="18" charset="0"/>
                <a:cs typeface="Times New Roman" panose="02020603050405020304" pitchFamily="18" charset="0"/>
              </a:rPr>
              <a:t> or </a:t>
            </a:r>
            <a:r>
              <a:rPr lang="en-US" sz="900" b="1" dirty="0" err="1">
                <a:latin typeface="Times New Roman" panose="02020603050405020304" pitchFamily="18" charset="0"/>
                <a:cs typeface="Times New Roman" panose="02020603050405020304" pitchFamily="18" charset="0"/>
              </a:rPr>
              <a:t>posedge</a:t>
            </a: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rst</a:t>
            </a:r>
            <a:r>
              <a:rPr lang="en-US" sz="900" b="1" dirty="0">
                <a:latin typeface="Times New Roman" panose="02020603050405020304" pitchFamily="18" charset="0"/>
                <a:cs typeface="Times New Roman" panose="02020603050405020304" pitchFamily="18" charset="0"/>
              </a:rPr>
              <a:t>) begin</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if (</a:t>
            </a:r>
            <a:r>
              <a:rPr lang="en-US" sz="900" b="1" dirty="0" err="1">
                <a:latin typeface="Times New Roman" panose="02020603050405020304" pitchFamily="18" charset="0"/>
                <a:cs typeface="Times New Roman" panose="02020603050405020304" pitchFamily="18" charset="0"/>
              </a:rPr>
              <a:t>rst</a:t>
            </a:r>
            <a:r>
              <a:rPr lang="en-US" sz="900" b="1" dirty="0">
                <a:latin typeface="Times New Roman" panose="02020603050405020304" pitchFamily="18" charset="0"/>
                <a:cs typeface="Times New Roman" panose="02020603050405020304" pitchFamily="18" charset="0"/>
              </a:rPr>
              <a:t>) begin</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stat_cpu_access_nop</a:t>
            </a:r>
            <a:r>
              <a:rPr lang="en-US" sz="900" b="1" dirty="0">
                <a:latin typeface="Times New Roman" panose="02020603050405020304" pitchFamily="18" charset="0"/>
                <a:cs typeface="Times New Roman" panose="02020603050405020304" pitchFamily="18" charset="0"/>
              </a:rPr>
              <a:t> &lt;= '{default:'0};</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stat_cpu_access_rd</a:t>
            </a:r>
            <a:r>
              <a:rPr lang="en-US" sz="900" b="1" dirty="0">
                <a:latin typeface="Times New Roman" panose="02020603050405020304" pitchFamily="18" charset="0"/>
                <a:cs typeface="Times New Roman" panose="02020603050405020304" pitchFamily="18" charset="0"/>
              </a:rPr>
              <a:t> &lt;= '{default:'0};</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stat_cpu_access_wr</a:t>
            </a:r>
            <a:r>
              <a:rPr lang="en-US" sz="900" b="1" dirty="0">
                <a:latin typeface="Times New Roman" panose="02020603050405020304" pitchFamily="18" charset="0"/>
                <a:cs typeface="Times New Roman" panose="02020603050405020304" pitchFamily="18" charset="0"/>
              </a:rPr>
              <a:t> &lt;= '{default:'0};</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end else begin</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for (p = 0; p &lt; 4; p++) begin</a:t>
            </a:r>
          </a:p>
          <a:p>
            <a:pPr marL="342900" marR="0" lvl="0" indent="-342900">
              <a:lnSpc>
                <a:spcPct val="107000"/>
              </a:lnSpc>
              <a:spcAft>
                <a:spcPts val="800"/>
              </a:spcAft>
              <a:buSzPts val="1000"/>
              <a:buFont typeface="Arial" panose="020B0604020202020204" pitchFamily="34" charset="0"/>
              <a:buChar char="•"/>
              <a:tabLst>
                <a:tab pos="457200" algn="l"/>
              </a:tabLst>
            </a:pPr>
            <a:endParaRPr lang="en-US" sz="900" b="1" dirty="0">
              <a:latin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if (</a:t>
            </a:r>
            <a:r>
              <a:rPr lang="en-US" sz="900" b="1" dirty="0" err="1">
                <a:latin typeface="Times New Roman" panose="02020603050405020304" pitchFamily="18" charset="0"/>
                <a:cs typeface="Times New Roman" panose="02020603050405020304" pitchFamily="18" charset="0"/>
              </a:rPr>
              <a:t>tb_ins_ack</a:t>
            </a:r>
            <a:r>
              <a:rPr lang="en-US" sz="900" b="1" dirty="0">
                <a:latin typeface="Times New Roman" panose="02020603050405020304" pitchFamily="18" charset="0"/>
                <a:cs typeface="Times New Roman" panose="02020603050405020304" pitchFamily="18" charset="0"/>
              </a:rPr>
              <a:t>[p])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begin</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temp =$past(tb_ins_array,1);</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//$display("temp= %p, </a:t>
            </a:r>
            <a:r>
              <a:rPr lang="en-US" sz="900" b="1" dirty="0" err="1">
                <a:latin typeface="Times New Roman" panose="02020603050405020304" pitchFamily="18" charset="0"/>
                <a:cs typeface="Times New Roman" panose="02020603050405020304" pitchFamily="18" charset="0"/>
              </a:rPr>
              <a:t>tb_ins_array</a:t>
            </a:r>
            <a:r>
              <a:rPr lang="en-US" sz="900" b="1" dirty="0">
                <a:latin typeface="Times New Roman" panose="02020603050405020304" pitchFamily="18" charset="0"/>
                <a:cs typeface="Times New Roman" panose="02020603050405020304" pitchFamily="18" charset="0"/>
              </a:rPr>
              <a:t>[%d]= %d", </a:t>
            </a:r>
            <a:r>
              <a:rPr lang="en-US" sz="900" b="1" dirty="0" err="1">
                <a:latin typeface="Times New Roman" panose="02020603050405020304" pitchFamily="18" charset="0"/>
                <a:cs typeface="Times New Roman" panose="02020603050405020304" pitchFamily="18" charset="0"/>
              </a:rPr>
              <a:t>temp,p,$past</a:t>
            </a:r>
            <a:r>
              <a:rPr lang="en-US" sz="900" b="1" dirty="0">
                <a:latin typeface="Times New Roman" panose="02020603050405020304" pitchFamily="18" charset="0"/>
                <a:cs typeface="Times New Roman" panose="02020603050405020304" pitchFamily="18" charset="0"/>
              </a:rPr>
              <a:t>(</a:t>
            </a:r>
            <a:r>
              <a:rPr lang="en-US" sz="900" b="1" dirty="0" err="1">
                <a:latin typeface="Times New Roman" panose="02020603050405020304" pitchFamily="18" charset="0"/>
                <a:cs typeface="Times New Roman" panose="02020603050405020304" pitchFamily="18" charset="0"/>
              </a:rPr>
              <a:t>tb_ins_array</a:t>
            </a:r>
            <a:r>
              <a:rPr lang="en-US" sz="900" b="1" dirty="0">
                <a:latin typeface="Times New Roman" panose="02020603050405020304" pitchFamily="18" charset="0"/>
                <a:cs typeface="Times New Roman" panose="02020603050405020304" pitchFamily="18" charset="0"/>
              </a:rPr>
              <a:t>[p],1));</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case (temp[p])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`MESI_ISC_TB_INS_NOP: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stat_cpu_access_nop</a:t>
            </a:r>
            <a:r>
              <a:rPr lang="en-US" sz="900" b="1" dirty="0">
                <a:latin typeface="Times New Roman" panose="02020603050405020304" pitchFamily="18" charset="0"/>
                <a:cs typeface="Times New Roman" panose="02020603050405020304" pitchFamily="18" charset="0"/>
              </a:rPr>
              <a:t>[p]++;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`MESI_ISC_TB_INS_WR:</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stat_cpu_access_wr</a:t>
            </a:r>
            <a:r>
              <a:rPr lang="en-US" sz="900" b="1" dirty="0">
                <a:latin typeface="Times New Roman" panose="02020603050405020304" pitchFamily="18" charset="0"/>
                <a:cs typeface="Times New Roman" panose="02020603050405020304" pitchFamily="18" charset="0"/>
              </a:rPr>
              <a:t>[p]++;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`MESI_ISC_TB_INS_RD:</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stat_cpu_access_rd</a:t>
            </a:r>
            <a:r>
              <a:rPr lang="en-US" sz="900" b="1" dirty="0">
                <a:latin typeface="Times New Roman" panose="02020603050405020304" pitchFamily="18" charset="0"/>
                <a:cs typeface="Times New Roman" panose="02020603050405020304" pitchFamily="18" charset="0"/>
              </a:rPr>
              <a:t>[p]++;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endcase</a:t>
            </a:r>
            <a:endParaRPr lang="en-US" sz="900" b="1" dirty="0">
              <a:latin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end</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end</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end</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end</a:t>
            </a:r>
          </a:p>
        </p:txBody>
      </p:sp>
      <p:sp>
        <p:nvSpPr>
          <p:cNvPr id="7" name="TextBox 6">
            <a:extLst>
              <a:ext uri="{FF2B5EF4-FFF2-40B4-BE49-F238E27FC236}">
                <a16:creationId xmlns:a16="http://schemas.microsoft.com/office/drawing/2014/main" id="{E9131DC4-A3B9-6CD3-6772-4A17020399B8}"/>
              </a:ext>
            </a:extLst>
          </p:cNvPr>
          <p:cNvSpPr txBox="1"/>
          <p:nvPr/>
        </p:nvSpPr>
        <p:spPr>
          <a:xfrm>
            <a:off x="6096000" y="107204"/>
            <a:ext cx="5629275" cy="6555641"/>
          </a:xfrm>
          <a:prstGeom prst="rect">
            <a:avLst/>
          </a:prstGeom>
          <a:noFill/>
        </p:spPr>
        <p:txBody>
          <a:bodyPr wrap="square" rtlCol="0">
            <a:spAutoFit/>
          </a:bodyPr>
          <a:lstStyle/>
          <a:p>
            <a:r>
              <a:rPr lang="en-US" sz="1400" b="1" dirty="0"/>
              <a:t>mesi_isc_tb.sv</a:t>
            </a:r>
          </a:p>
          <a:p>
            <a:r>
              <a:rPr lang="en-US" sz="1400" dirty="0"/>
              <a:t>task automatic sanity_check_rule1_rule2(</a:t>
            </a:r>
          </a:p>
          <a:p>
            <a:r>
              <a:rPr lang="en-US" sz="1400" dirty="0"/>
              <a:t>    input logic [3:0] </a:t>
            </a:r>
            <a:r>
              <a:rPr lang="en-US" sz="1400" dirty="0" err="1"/>
              <a:t>cpu_id</a:t>
            </a:r>
            <a:r>
              <a:rPr lang="en-US" sz="1400" dirty="0"/>
              <a:t>,</a:t>
            </a:r>
          </a:p>
          <a:p>
            <a:r>
              <a:rPr lang="en-US" sz="1400" dirty="0"/>
              <a:t>    input logic [ADDR_WIDTH-1:0] </a:t>
            </a:r>
            <a:r>
              <a:rPr lang="en-US" sz="1400" dirty="0" err="1"/>
              <a:t>mbus_addr</a:t>
            </a:r>
            <a:r>
              <a:rPr lang="en-US" sz="1400" dirty="0"/>
              <a:t>,</a:t>
            </a:r>
          </a:p>
          <a:p>
            <a:r>
              <a:rPr lang="en-US" sz="1400" dirty="0"/>
              <a:t>    input logic [DATA_WIDTH-1:0] </a:t>
            </a:r>
            <a:r>
              <a:rPr lang="en-US" sz="1400" dirty="0" err="1"/>
              <a:t>mbus_wr_data</a:t>
            </a:r>
            <a:endParaRPr lang="en-US" sz="1400" dirty="0"/>
          </a:p>
          <a:p>
            <a:r>
              <a:rPr lang="en-US" sz="1400" dirty="0"/>
              <a:t>  );</a:t>
            </a:r>
          </a:p>
          <a:p>
            <a:r>
              <a:rPr lang="en-US" sz="1400" dirty="0"/>
              <a:t>    logic [DATA_WIDTH-1:0] </a:t>
            </a:r>
            <a:r>
              <a:rPr lang="en-US" sz="1400" dirty="0" err="1"/>
              <a:t>cur_mem_data</a:t>
            </a:r>
            <a:r>
              <a:rPr lang="en-US" sz="1400" dirty="0"/>
              <a:t>;</a:t>
            </a:r>
          </a:p>
          <a:p>
            <a:endParaRPr lang="en-US" sz="1400" dirty="0"/>
          </a:p>
          <a:p>
            <a:r>
              <a:rPr lang="en-US" sz="1400" dirty="0"/>
              <a:t>    `ifdef messages</a:t>
            </a:r>
          </a:p>
          <a:p>
            <a:r>
              <a:rPr lang="en-US" sz="1400" dirty="0"/>
              <a:t>      $display("Message: check err 7. time:%d", $time);</a:t>
            </a:r>
          </a:p>
          <a:p>
            <a:r>
              <a:rPr lang="en-US" sz="1400" dirty="0"/>
              <a:t>    `endif      </a:t>
            </a:r>
          </a:p>
          <a:p>
            <a:r>
              <a:rPr lang="en-US" sz="1400" dirty="0"/>
              <a:t>    </a:t>
            </a:r>
            <a:r>
              <a:rPr lang="en-US" sz="1400" dirty="0" err="1"/>
              <a:t>cur_mem_data</a:t>
            </a:r>
            <a:r>
              <a:rPr lang="en-US" sz="1400" dirty="0"/>
              <a:t> = mem[</a:t>
            </a:r>
            <a:r>
              <a:rPr lang="en-US" sz="1400" dirty="0" err="1"/>
              <a:t>mbus_addr</a:t>
            </a:r>
            <a:r>
              <a:rPr lang="en-US" sz="1400" dirty="0"/>
              <a:t>];</a:t>
            </a:r>
          </a:p>
          <a:p>
            <a:r>
              <a:rPr lang="en-US" sz="1400" dirty="0"/>
              <a:t>    if (</a:t>
            </a:r>
            <a:r>
              <a:rPr lang="en-US" sz="1400" dirty="0" err="1"/>
              <a:t>cur_mem_data</a:t>
            </a:r>
            <a:r>
              <a:rPr lang="en-US" sz="1400" dirty="0"/>
              <a:t>[(3+1)*8-1 : 3*8] &gt; </a:t>
            </a:r>
            <a:r>
              <a:rPr lang="en-US" sz="1400" dirty="0" err="1"/>
              <a:t>mbus_wr_data</a:t>
            </a:r>
            <a:r>
              <a:rPr lang="en-US" sz="1400" dirty="0"/>
              <a:t>[(3+1)*8-1 : 3*8] ||</a:t>
            </a:r>
          </a:p>
          <a:p>
            <a:r>
              <a:rPr lang="en-US" sz="1400" dirty="0"/>
              <a:t>        </a:t>
            </a:r>
            <a:r>
              <a:rPr lang="en-US" sz="1400" dirty="0" err="1"/>
              <a:t>cur_mem_data</a:t>
            </a:r>
            <a:r>
              <a:rPr lang="en-US" sz="1400" dirty="0"/>
              <a:t>[(2+1)*8-1 : 2*8] &gt; </a:t>
            </a:r>
            <a:r>
              <a:rPr lang="en-US" sz="1400" dirty="0" err="1"/>
              <a:t>mbus_wr_data</a:t>
            </a:r>
            <a:r>
              <a:rPr lang="en-US" sz="1400" dirty="0"/>
              <a:t>[(2+1)*8-1 : 2*8] ||</a:t>
            </a:r>
          </a:p>
          <a:p>
            <a:r>
              <a:rPr lang="en-US" sz="1400" dirty="0"/>
              <a:t>        </a:t>
            </a:r>
            <a:r>
              <a:rPr lang="en-US" sz="1400" dirty="0" err="1"/>
              <a:t>cur_mem_data</a:t>
            </a:r>
            <a:r>
              <a:rPr lang="en-US" sz="1400" dirty="0"/>
              <a:t>[(1+1)*8-1 : 1*8] &gt; </a:t>
            </a:r>
            <a:r>
              <a:rPr lang="en-US" sz="1400" dirty="0" err="1"/>
              <a:t>mbus_wr_data</a:t>
            </a:r>
            <a:r>
              <a:rPr lang="en-US" sz="1400" dirty="0"/>
              <a:t>[(1+1)*8-1 : 1*8] ||</a:t>
            </a:r>
          </a:p>
          <a:p>
            <a:r>
              <a:rPr lang="en-US" sz="1400" dirty="0"/>
              <a:t>        </a:t>
            </a:r>
            <a:r>
              <a:rPr lang="en-US" sz="1400" dirty="0" err="1"/>
              <a:t>cur_mem_data</a:t>
            </a:r>
            <a:r>
              <a:rPr lang="en-US" sz="1400" dirty="0"/>
              <a:t>[(0+1)*8-1 : 0*8] &gt; </a:t>
            </a:r>
            <a:r>
              <a:rPr lang="en-US" sz="1400" dirty="0" err="1"/>
              <a:t>mbus_wr_data</a:t>
            </a:r>
            <a:r>
              <a:rPr lang="en-US" sz="1400" dirty="0"/>
              <a:t>[(0+1)*8-1 : 0*8])</a:t>
            </a:r>
          </a:p>
          <a:p>
            <a:r>
              <a:rPr lang="en-US" sz="1400" dirty="0"/>
              <a:t>    begin</a:t>
            </a:r>
          </a:p>
          <a:p>
            <a:r>
              <a:rPr lang="en-US" sz="1400" dirty="0"/>
              <a:t>      $display("ERROR 7. The current memory data is bigger than the written data");</a:t>
            </a:r>
          </a:p>
          <a:p>
            <a:r>
              <a:rPr lang="en-US" sz="1400" dirty="0"/>
              <a:t>      $display("  CPU: %h, Cur data: %h, Written data: %h, Address: %h, time:%d",</a:t>
            </a:r>
          </a:p>
          <a:p>
            <a:r>
              <a:rPr lang="en-US" sz="1400" dirty="0"/>
              <a:t>               </a:t>
            </a:r>
            <a:r>
              <a:rPr lang="en-US" sz="1400" dirty="0" err="1"/>
              <a:t>cpu_id</a:t>
            </a:r>
            <a:r>
              <a:rPr lang="en-US" sz="1400" dirty="0"/>
              <a:t>,</a:t>
            </a:r>
          </a:p>
          <a:p>
            <a:r>
              <a:rPr lang="en-US" sz="1400" dirty="0"/>
              <a:t>               </a:t>
            </a:r>
            <a:r>
              <a:rPr lang="en-US" sz="1400" dirty="0" err="1"/>
              <a:t>cur_mem_data</a:t>
            </a:r>
            <a:r>
              <a:rPr lang="en-US" sz="1400" dirty="0"/>
              <a:t>,</a:t>
            </a:r>
          </a:p>
          <a:p>
            <a:r>
              <a:rPr lang="en-US" sz="1400" dirty="0"/>
              <a:t>               </a:t>
            </a:r>
            <a:r>
              <a:rPr lang="en-US" sz="1400" dirty="0" err="1"/>
              <a:t>mbus_wr_data</a:t>
            </a:r>
            <a:r>
              <a:rPr lang="en-US" sz="1400" dirty="0"/>
              <a:t>,</a:t>
            </a:r>
          </a:p>
          <a:p>
            <a:r>
              <a:rPr lang="en-US" sz="1400" dirty="0"/>
              <a:t>               </a:t>
            </a:r>
            <a:r>
              <a:rPr lang="en-US" sz="1400" dirty="0" err="1"/>
              <a:t>mbus_addr</a:t>
            </a:r>
            <a:r>
              <a:rPr lang="en-US" sz="1400" dirty="0"/>
              <a:t>,</a:t>
            </a:r>
          </a:p>
          <a:p>
            <a:r>
              <a:rPr lang="en-US" sz="1400" dirty="0"/>
              <a:t>               $time);</a:t>
            </a:r>
          </a:p>
          <a:p>
            <a:r>
              <a:rPr lang="en-US" sz="1400" dirty="0"/>
              <a:t>      @(negedge </a:t>
            </a:r>
            <a:r>
              <a:rPr lang="en-US" sz="1400" dirty="0" err="1"/>
              <a:t>clk</a:t>
            </a:r>
            <a:r>
              <a:rPr lang="en-US" sz="1400" dirty="0"/>
              <a:t>) $finish();</a:t>
            </a:r>
          </a:p>
          <a:p>
            <a:r>
              <a:rPr lang="en-US" sz="1400" dirty="0"/>
              <a:t>    end</a:t>
            </a:r>
          </a:p>
          <a:p>
            <a:r>
              <a:rPr lang="en-US" sz="1400" dirty="0"/>
              <a:t>  </a:t>
            </a:r>
            <a:r>
              <a:rPr lang="en-US" sz="1400" dirty="0" err="1"/>
              <a:t>endtask</a:t>
            </a:r>
            <a:endParaRPr lang="en-US" sz="1400" dirty="0"/>
          </a:p>
        </p:txBody>
      </p:sp>
    </p:spTree>
    <p:extLst>
      <p:ext uri="{BB962C8B-B14F-4D97-AF65-F5344CB8AC3E}">
        <p14:creationId xmlns:p14="http://schemas.microsoft.com/office/powerpoint/2010/main" val="163667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A5303-2833-F468-15F6-FDA23C9D6825}"/>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0A5CBE34-67B5-7915-6ACA-1FC6B7F77525}"/>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2761E3C0-6574-8422-594E-529F0F1A4471}"/>
              </a:ext>
            </a:extLst>
          </p:cNvPr>
          <p:cNvSpPr>
            <a:spLocks noGrp="1"/>
          </p:cNvSpPr>
          <p:nvPr>
            <p:ph type="sldNum" sz="quarter" idx="12"/>
          </p:nvPr>
        </p:nvSpPr>
        <p:spPr/>
        <p:txBody>
          <a:bodyPr/>
          <a:lstStyle/>
          <a:p>
            <a:fld id="{1A873E5C-2DEA-4441-9D0D-A50873F79FC4}" type="slidenum">
              <a:rPr lang="en-US" smtClean="0"/>
              <a:t>17</a:t>
            </a:fld>
            <a:endParaRPr lang="en-US" dirty="0"/>
          </a:p>
        </p:txBody>
      </p:sp>
      <p:sp>
        <p:nvSpPr>
          <p:cNvPr id="5" name="TextBox 4">
            <a:extLst>
              <a:ext uri="{FF2B5EF4-FFF2-40B4-BE49-F238E27FC236}">
                <a16:creationId xmlns:a16="http://schemas.microsoft.com/office/drawing/2014/main" id="{DABBEB8D-6048-29B7-4C50-6D484AD6F2AF}"/>
              </a:ext>
            </a:extLst>
          </p:cNvPr>
          <p:cNvSpPr txBox="1"/>
          <p:nvPr/>
        </p:nvSpPr>
        <p:spPr>
          <a:xfrm>
            <a:off x="142875" y="257174"/>
            <a:ext cx="5791200" cy="3416320"/>
          </a:xfrm>
          <a:prstGeom prst="rect">
            <a:avLst/>
          </a:prstGeom>
          <a:noFill/>
        </p:spPr>
        <p:txBody>
          <a:bodyPr wrap="square" rtlCol="0">
            <a:spAutoFit/>
          </a:bodyPr>
          <a:lstStyle/>
          <a:p>
            <a:r>
              <a:rPr lang="en-US" b="1" dirty="0"/>
              <a:t>mesi_isc.sv</a:t>
            </a:r>
          </a:p>
          <a:p>
            <a:r>
              <a:rPr lang="en-US" dirty="0"/>
              <a:t>package </a:t>
            </a:r>
            <a:r>
              <a:rPr lang="en-US" dirty="0" err="1"/>
              <a:t>mesi_isc_pkg</a:t>
            </a:r>
            <a:r>
              <a:rPr lang="en-US" dirty="0"/>
              <a:t>;    </a:t>
            </a:r>
          </a:p>
          <a:p>
            <a:r>
              <a:rPr lang="en-US" dirty="0"/>
              <a:t>parameter CBUS_CMD_WIDTH = 3;   </a:t>
            </a:r>
          </a:p>
          <a:p>
            <a:r>
              <a:rPr lang="en-US" dirty="0"/>
              <a:t>parameter ADDR_WIDTH = 32;    </a:t>
            </a:r>
          </a:p>
          <a:p>
            <a:r>
              <a:rPr lang="en-US" dirty="0"/>
              <a:t>parameter BROAD_TYPE_WIDTH = 2;    </a:t>
            </a:r>
          </a:p>
          <a:p>
            <a:r>
              <a:rPr lang="en-US" dirty="0"/>
              <a:t>parameter BROAD_ID_WIDTH = 5;    </a:t>
            </a:r>
          </a:p>
          <a:p>
            <a:r>
              <a:rPr lang="en-US" dirty="0"/>
              <a:t>parameter BROAD_REQ_FIFO_SIZE = 4;    </a:t>
            </a:r>
          </a:p>
          <a:p>
            <a:r>
              <a:rPr lang="en-US" dirty="0"/>
              <a:t>parameter BROAD_REQ_FIFO_SIZE_LOG2 = 2;    parameter MBUS_CMD_WIDTH = 3;    </a:t>
            </a:r>
          </a:p>
          <a:p>
            <a:r>
              <a:rPr lang="en-US" dirty="0"/>
              <a:t>parameter BREQ_FIFO_SIZE = 2;    </a:t>
            </a:r>
          </a:p>
          <a:p>
            <a:r>
              <a:rPr lang="en-US" dirty="0"/>
              <a:t>parameter BREQ_FIFO_SIZE_LOG2 = 1;</a:t>
            </a:r>
          </a:p>
          <a:p>
            <a:r>
              <a:rPr lang="en-US" dirty="0" err="1"/>
              <a:t>endpackage</a:t>
            </a:r>
            <a:endParaRPr lang="en-US" dirty="0"/>
          </a:p>
        </p:txBody>
      </p:sp>
      <p:sp>
        <p:nvSpPr>
          <p:cNvPr id="6" name="TextBox 5">
            <a:extLst>
              <a:ext uri="{FF2B5EF4-FFF2-40B4-BE49-F238E27FC236}">
                <a16:creationId xmlns:a16="http://schemas.microsoft.com/office/drawing/2014/main" id="{054AC963-F6A4-E990-2596-FE48A9FBCA23}"/>
              </a:ext>
            </a:extLst>
          </p:cNvPr>
          <p:cNvSpPr txBox="1"/>
          <p:nvPr/>
        </p:nvSpPr>
        <p:spPr>
          <a:xfrm>
            <a:off x="276224" y="3673494"/>
            <a:ext cx="8334375" cy="2308324"/>
          </a:xfrm>
          <a:prstGeom prst="rect">
            <a:avLst/>
          </a:prstGeom>
          <a:noFill/>
        </p:spPr>
        <p:txBody>
          <a:bodyPr wrap="square" rtlCol="0">
            <a:spAutoFit/>
          </a:bodyPr>
          <a:lstStyle/>
          <a:p>
            <a:r>
              <a:rPr lang="en-US" b="1" dirty="0"/>
              <a:t>mesi_isc_broad_cntl.sv</a:t>
            </a:r>
          </a:p>
          <a:p>
            <a:r>
              <a:rPr lang="en-US" dirty="0"/>
              <a:t>typedef </a:t>
            </a:r>
            <a:r>
              <a:rPr lang="en-US" dirty="0" err="1"/>
              <a:t>enum</a:t>
            </a:r>
            <a:r>
              <a:rPr lang="en-US" dirty="0"/>
              <a:t> logic [CBUS_CMD_WIDTH-1:0] {    </a:t>
            </a:r>
          </a:p>
          <a:p>
            <a:r>
              <a:rPr lang="en-US" dirty="0"/>
              <a:t>CBUS_CMD_NOP       = `MESI_ISC_CBUS_CMD_NOP,   </a:t>
            </a:r>
          </a:p>
          <a:p>
            <a:r>
              <a:rPr lang="en-US" dirty="0"/>
              <a:t>CBUS_CMD_WR_SNOOP  = `MESI_ISC_CBUS_CMD_WR_SNOOP,    CBUS_CMD_RD_SNOOP  = `MESI_ISC_CBUS_CMD_RD_SNOOP,    CBUS_CMD_EN_WR     = `MESI_ISC_CBUS_CMD_EN_WR,    </a:t>
            </a:r>
          </a:p>
          <a:p>
            <a:r>
              <a:rPr lang="en-US" dirty="0"/>
              <a:t>CBUS_CMD_EN_RD     = `MESI_ISC_CBUS_CMD_EN_RD</a:t>
            </a:r>
          </a:p>
          <a:p>
            <a:r>
              <a:rPr lang="en-US" dirty="0"/>
              <a:t>} </a:t>
            </a:r>
            <a:r>
              <a:rPr lang="en-US" dirty="0" err="1"/>
              <a:t>cbus_cmd_t</a:t>
            </a:r>
            <a:r>
              <a:rPr lang="en-US" dirty="0"/>
              <a:t>;</a:t>
            </a:r>
          </a:p>
        </p:txBody>
      </p:sp>
      <p:sp>
        <p:nvSpPr>
          <p:cNvPr id="7" name="TextBox 6">
            <a:extLst>
              <a:ext uri="{FF2B5EF4-FFF2-40B4-BE49-F238E27FC236}">
                <a16:creationId xmlns:a16="http://schemas.microsoft.com/office/drawing/2014/main" id="{37E028DF-8F13-DD1F-57FF-061164308648}"/>
              </a:ext>
            </a:extLst>
          </p:cNvPr>
          <p:cNvSpPr txBox="1"/>
          <p:nvPr/>
        </p:nvSpPr>
        <p:spPr>
          <a:xfrm>
            <a:off x="6848475" y="257174"/>
            <a:ext cx="5200650" cy="6124754"/>
          </a:xfrm>
          <a:prstGeom prst="rect">
            <a:avLst/>
          </a:prstGeom>
          <a:noFill/>
        </p:spPr>
        <p:txBody>
          <a:bodyPr wrap="square" rtlCol="0">
            <a:spAutoFit/>
          </a:bodyPr>
          <a:lstStyle/>
          <a:p>
            <a:r>
              <a:rPr lang="en-US" sz="1400" b="1" dirty="0"/>
              <a:t>Port style connections</a:t>
            </a:r>
          </a:p>
          <a:p>
            <a:r>
              <a:rPr lang="en-US" sz="1400" dirty="0" err="1"/>
              <a:t>mesi_isc_tb_cpu</a:t>
            </a:r>
            <a:r>
              <a:rPr lang="en-US" sz="1400" dirty="0"/>
              <a:t> #(            .CBUS_CMD_WIDTH(CBUS_CMD_WIDTH),            .ADDR_WIDTH(ADDR_WIDTH),            .DATA_WIDTH(DATA_WIDTH),            .BROAD_TYPE_WIDTH(BROAD_TYPE_WIDTH),            .BROAD_ID_WIDTH(BROAD_ID_WIDTH),            .BROAD_REQ_FIFO_SIZE(BROAD_REQ_FIFO_SIZE),            .BROAD_REQ_FIFO_SIZE_LOG2(BROAD_REQ_FIFO_SIZE_LOG2),            .MBUS_CMD_WIDTH(MBUS_CMD_WIDTH),            .BREQ_FIFO_SIZE(BREQ_FIFO_SIZE),            .BREQ_FIFO_SIZE_LOG2(BREQ_FIFO_SIZE_LOG2)</a:t>
            </a:r>
          </a:p>
          <a:p>
            <a:r>
              <a:rPr lang="en-US" sz="1400" dirty="0"/>
              <a:t>   ) gen_cpu_tb2 (            </a:t>
            </a:r>
          </a:p>
          <a:p>
            <a:r>
              <a:rPr lang="en-US" sz="1400" dirty="0"/>
              <a:t>.</a:t>
            </a:r>
            <a:r>
              <a:rPr lang="en-US" sz="1400" dirty="0" err="1"/>
              <a:t>clk</a:t>
            </a:r>
            <a:r>
              <a:rPr lang="en-US" sz="1400" dirty="0"/>
              <a:t>(</a:t>
            </a:r>
            <a:r>
              <a:rPr lang="en-US" sz="1400" dirty="0" err="1"/>
              <a:t>clk</a:t>
            </a:r>
            <a:r>
              <a:rPr lang="en-US" sz="1400" dirty="0"/>
              <a:t>),           </a:t>
            </a:r>
          </a:p>
          <a:p>
            <a:r>
              <a:rPr lang="en-US" sz="1400" dirty="0"/>
              <a:t> .</a:t>
            </a:r>
            <a:r>
              <a:rPr lang="en-US" sz="1400" dirty="0" err="1"/>
              <a:t>rst</a:t>
            </a:r>
            <a:r>
              <a:rPr lang="en-US" sz="1400" dirty="0"/>
              <a:t>(</a:t>
            </a:r>
            <a:r>
              <a:rPr lang="en-US" sz="1400" dirty="0" err="1"/>
              <a:t>rst</a:t>
            </a:r>
            <a:r>
              <a:rPr lang="en-US" sz="1400" dirty="0"/>
              <a:t>),            </a:t>
            </a:r>
          </a:p>
          <a:p>
            <a:r>
              <a:rPr lang="en-US" sz="1400" dirty="0"/>
              <a:t>.</a:t>
            </a:r>
            <a:r>
              <a:rPr lang="en-US" sz="1400" dirty="0" err="1"/>
              <a:t>cbus_addr_i</a:t>
            </a:r>
            <a:r>
              <a:rPr lang="en-US" sz="1400" dirty="0"/>
              <a:t>(</a:t>
            </a:r>
            <a:r>
              <a:rPr lang="en-US" sz="1400" dirty="0" err="1"/>
              <a:t>cbus_addr</a:t>
            </a:r>
            <a:r>
              <a:rPr lang="en-US" sz="1400" dirty="0"/>
              <a:t>),            </a:t>
            </a:r>
          </a:p>
          <a:p>
            <a:r>
              <a:rPr lang="en-US" sz="1400" dirty="0"/>
              <a:t>.</a:t>
            </a:r>
            <a:r>
              <a:rPr lang="en-US" sz="1400" dirty="0" err="1"/>
              <a:t>cbus_cmd_i</a:t>
            </a:r>
            <a:r>
              <a:rPr lang="en-US" sz="1400" dirty="0"/>
              <a:t>(cbus_cmd2),           </a:t>
            </a:r>
          </a:p>
          <a:p>
            <a:r>
              <a:rPr lang="en-US" sz="1400" dirty="0"/>
              <a:t> .</a:t>
            </a:r>
            <a:r>
              <a:rPr lang="en-US" sz="1400" dirty="0" err="1"/>
              <a:t>mbus_data_i</a:t>
            </a:r>
            <a:r>
              <a:rPr lang="en-US" sz="1400" dirty="0"/>
              <a:t>(</a:t>
            </a:r>
            <a:r>
              <a:rPr lang="en-US" sz="1400" dirty="0" err="1"/>
              <a:t>mbus_data_rd</a:t>
            </a:r>
            <a:r>
              <a:rPr lang="en-US" sz="1400" dirty="0"/>
              <a:t>),           </a:t>
            </a:r>
          </a:p>
          <a:p>
            <a:r>
              <a:rPr lang="en-US" sz="1400" dirty="0"/>
              <a:t> .</a:t>
            </a:r>
            <a:r>
              <a:rPr lang="en-US" sz="1400" dirty="0" err="1"/>
              <a:t>mbus_ack_i</a:t>
            </a:r>
            <a:r>
              <a:rPr lang="en-US" sz="1400" dirty="0"/>
              <a:t>(</a:t>
            </a:r>
            <a:r>
              <a:rPr lang="en-US" sz="1400" dirty="0" err="1"/>
              <a:t>mbus_ack</a:t>
            </a:r>
            <a:r>
              <a:rPr lang="en-US" sz="1400" dirty="0"/>
              <a:t>[2]),          </a:t>
            </a:r>
          </a:p>
          <a:p>
            <a:r>
              <a:rPr lang="en-US" sz="1400" dirty="0"/>
              <a:t>  .</a:t>
            </a:r>
            <a:r>
              <a:rPr lang="en-US" sz="1400" dirty="0" err="1"/>
              <a:t>cpu_id_i</a:t>
            </a:r>
            <a:r>
              <a:rPr lang="en-US" sz="1400" dirty="0"/>
              <a:t>(2'd2),            </a:t>
            </a:r>
          </a:p>
          <a:p>
            <a:r>
              <a:rPr lang="en-US" sz="1400" dirty="0"/>
              <a:t>.</a:t>
            </a:r>
            <a:r>
              <a:rPr lang="en-US" sz="1400" dirty="0" err="1"/>
              <a:t>tb_ins_i</a:t>
            </a:r>
            <a:r>
              <a:rPr lang="en-US" sz="1400" dirty="0"/>
              <a:t>(</a:t>
            </a:r>
            <a:r>
              <a:rPr lang="en-US" sz="1400" dirty="0" err="1"/>
              <a:t>tb_ins_array</a:t>
            </a:r>
            <a:r>
              <a:rPr lang="en-US" sz="1400" dirty="0"/>
              <a:t>[2]),            .</a:t>
            </a:r>
            <a:r>
              <a:rPr lang="en-US" sz="1400" dirty="0" err="1"/>
              <a:t>tb_ins_addr_i</a:t>
            </a:r>
            <a:r>
              <a:rPr lang="en-US" sz="1400" dirty="0"/>
              <a:t>(</a:t>
            </a:r>
            <a:r>
              <a:rPr lang="en-US" sz="1400" dirty="0" err="1"/>
              <a:t>tb_ins_addr_array</a:t>
            </a:r>
            <a:r>
              <a:rPr lang="en-US" sz="1400" dirty="0"/>
              <a:t>[2]),            .</a:t>
            </a:r>
            <a:r>
              <a:rPr lang="en-US" sz="1400" dirty="0" err="1"/>
              <a:t>mbus_cmd_o</a:t>
            </a:r>
            <a:r>
              <a:rPr lang="en-US" sz="1400" dirty="0"/>
              <a:t>(</a:t>
            </a:r>
            <a:r>
              <a:rPr lang="en-US" sz="1400" dirty="0" err="1"/>
              <a:t>mbus_cmd_array</a:t>
            </a:r>
            <a:r>
              <a:rPr lang="en-US" sz="1400" dirty="0"/>
              <a:t>[2]),            .</a:t>
            </a:r>
            <a:r>
              <a:rPr lang="en-US" sz="1400" dirty="0" err="1"/>
              <a:t>mbus_addr_o</a:t>
            </a:r>
            <a:r>
              <a:rPr lang="en-US" sz="1400" dirty="0"/>
              <a:t>(</a:t>
            </a:r>
            <a:r>
              <a:rPr lang="en-US" sz="1400" dirty="0" err="1"/>
              <a:t>mbus_addr_array</a:t>
            </a:r>
            <a:r>
              <a:rPr lang="en-US" sz="1400" dirty="0"/>
              <a:t>[2]),            .</a:t>
            </a:r>
            <a:r>
              <a:rPr lang="en-US" sz="1400" dirty="0" err="1"/>
              <a:t>mbus_data_o</a:t>
            </a:r>
            <a:r>
              <a:rPr lang="en-US" sz="1400" dirty="0"/>
              <a:t>(</a:t>
            </a:r>
            <a:r>
              <a:rPr lang="en-US" sz="1400" dirty="0" err="1"/>
              <a:t>mbus_data_wr_array</a:t>
            </a:r>
            <a:r>
              <a:rPr lang="en-US" sz="1400" dirty="0"/>
              <a:t>[2]),            .</a:t>
            </a:r>
            <a:r>
              <a:rPr lang="en-US" sz="1400" dirty="0" err="1"/>
              <a:t>cbus_ack_o</a:t>
            </a:r>
            <a:r>
              <a:rPr lang="en-US" sz="1400" dirty="0"/>
              <a:t>(cbus_ack2),           </a:t>
            </a:r>
          </a:p>
          <a:p>
            <a:r>
              <a:rPr lang="en-US" sz="1400" dirty="0"/>
              <a:t> .</a:t>
            </a:r>
            <a:r>
              <a:rPr lang="en-US" sz="1400" dirty="0" err="1"/>
              <a:t>tb_ins_ack_o</a:t>
            </a:r>
            <a:r>
              <a:rPr lang="en-US" sz="1400" dirty="0"/>
              <a:t>(</a:t>
            </a:r>
            <a:r>
              <a:rPr lang="en-US" sz="1400" dirty="0" err="1"/>
              <a:t>tb_ins_ack</a:t>
            </a:r>
            <a:r>
              <a:rPr lang="en-US" sz="1400" dirty="0"/>
              <a:t>[2])      </a:t>
            </a:r>
          </a:p>
          <a:p>
            <a:r>
              <a:rPr lang="en-US" sz="1400" dirty="0"/>
              <a:t> );</a:t>
            </a:r>
          </a:p>
        </p:txBody>
      </p:sp>
    </p:spTree>
    <p:extLst>
      <p:ext uri="{BB962C8B-B14F-4D97-AF65-F5344CB8AC3E}">
        <p14:creationId xmlns:p14="http://schemas.microsoft.com/office/powerpoint/2010/main" val="341461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85194-886E-42CB-E2F1-B957EB25839A}"/>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AD21D05F-B171-9088-9A96-725205B819EF}"/>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39E05D14-4192-BF0C-1DA5-C3B07A2622B8}"/>
              </a:ext>
            </a:extLst>
          </p:cNvPr>
          <p:cNvSpPr>
            <a:spLocks noGrp="1"/>
          </p:cNvSpPr>
          <p:nvPr>
            <p:ph type="sldNum" sz="quarter" idx="12"/>
          </p:nvPr>
        </p:nvSpPr>
        <p:spPr/>
        <p:txBody>
          <a:bodyPr/>
          <a:lstStyle/>
          <a:p>
            <a:fld id="{1A873E5C-2DEA-4441-9D0D-A50873F79FC4}" type="slidenum">
              <a:rPr lang="en-US" smtClean="0"/>
              <a:t>18</a:t>
            </a:fld>
            <a:endParaRPr lang="en-US"/>
          </a:p>
        </p:txBody>
      </p:sp>
      <p:sp>
        <p:nvSpPr>
          <p:cNvPr id="9" name="TextBox 8">
            <a:extLst>
              <a:ext uri="{FF2B5EF4-FFF2-40B4-BE49-F238E27FC236}">
                <a16:creationId xmlns:a16="http://schemas.microsoft.com/office/drawing/2014/main" id="{436C643E-54A3-D816-DC1A-F5D9C658D0A4}"/>
              </a:ext>
            </a:extLst>
          </p:cNvPr>
          <p:cNvSpPr txBox="1"/>
          <p:nvPr/>
        </p:nvSpPr>
        <p:spPr>
          <a:xfrm>
            <a:off x="224852" y="134910"/>
            <a:ext cx="11967147" cy="6832640"/>
          </a:xfrm>
          <a:prstGeom prst="rect">
            <a:avLst/>
          </a:prstGeom>
          <a:noFill/>
        </p:spPr>
        <p:txBody>
          <a:bodyPr wrap="square" rtlCol="0">
            <a:spAutoFit/>
          </a:bodyPr>
          <a:lstStyle/>
          <a:p>
            <a:pPr algn="just"/>
            <a:r>
              <a:rPr lang="en-US" sz="2000" b="1" dirty="0">
                <a:solidFill>
                  <a:schemeClr val="tx2">
                    <a:lumMod val="50000"/>
                    <a:lumOff val="50000"/>
                  </a:schemeClr>
                </a:solidFill>
                <a:latin typeface="Times New Roman" panose="02020603050405020304" pitchFamily="18" charset="0"/>
                <a:cs typeface="Times New Roman" panose="02020603050405020304" pitchFamily="18" charset="0"/>
              </a:rPr>
              <a:t>Synthesis:</a:t>
            </a:r>
          </a:p>
          <a:p>
            <a:pPr algn="just"/>
            <a:r>
              <a:rPr lang="en-US" sz="2000" dirty="0">
                <a:latin typeface="Times New Roman" panose="02020603050405020304" pitchFamily="18" charset="0"/>
                <a:cs typeface="Times New Roman" panose="02020603050405020304" pitchFamily="18" charset="0"/>
              </a:rPr>
              <a:t>In addition to designing and verifying the MESI_ISC (Intersection Controller) Coherency Protocol, we performed synthesis to translate the high-level hardware description into a gate-level netlist, which is optimized for a specific technology library.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are the seven blocks we have:</a:t>
            </a:r>
          </a:p>
          <a:p>
            <a:r>
              <a:rPr lang="en-US" sz="2000" b="1" dirty="0">
                <a:solidFill>
                  <a:schemeClr val="dk1"/>
                </a:solidFill>
                <a:latin typeface="Times New Roman" panose="02020603050405020304" pitchFamily="18" charset="0"/>
                <a:cs typeface="Times New Roman" panose="02020603050405020304" pitchFamily="18" charset="0"/>
              </a:rPr>
              <a:t>mesi_isc_define.sv</a:t>
            </a:r>
          </a:p>
          <a:p>
            <a:r>
              <a:rPr lang="en-US" sz="2000" b="1" dirty="0">
                <a:solidFill>
                  <a:schemeClr val="dk1"/>
                </a:solidFill>
                <a:latin typeface="Times New Roman" panose="02020603050405020304" pitchFamily="18" charset="0"/>
                <a:cs typeface="Times New Roman" panose="02020603050405020304" pitchFamily="18" charset="0"/>
              </a:rPr>
              <a:t>mesi_isc_broad_cntl.sv</a:t>
            </a:r>
          </a:p>
          <a:p>
            <a:r>
              <a:rPr lang="en-US" sz="2000" b="1" dirty="0">
                <a:solidFill>
                  <a:schemeClr val="dk1"/>
                </a:solidFill>
                <a:latin typeface="Times New Roman" panose="02020603050405020304" pitchFamily="18" charset="0"/>
                <a:cs typeface="Times New Roman" panose="02020603050405020304" pitchFamily="18" charset="0"/>
              </a:rPr>
              <a:t>mesi_isc_broad.sv</a:t>
            </a:r>
          </a:p>
          <a:p>
            <a:r>
              <a:rPr lang="en-US" sz="2000" b="1" dirty="0">
                <a:solidFill>
                  <a:schemeClr val="dk1"/>
                </a:solidFill>
                <a:latin typeface="Times New Roman" panose="02020603050405020304" pitchFamily="18" charset="0"/>
                <a:cs typeface="Times New Roman" panose="02020603050405020304" pitchFamily="18" charset="0"/>
              </a:rPr>
              <a:t>mesi_isc.sv</a:t>
            </a:r>
          </a:p>
          <a:p>
            <a:r>
              <a:rPr lang="en-US" sz="2000" b="1" dirty="0">
                <a:solidFill>
                  <a:schemeClr val="dk1"/>
                </a:solidFill>
                <a:latin typeface="Times New Roman" panose="02020603050405020304" pitchFamily="18" charset="0"/>
                <a:cs typeface="Times New Roman" panose="02020603050405020304" pitchFamily="18" charset="0"/>
              </a:rPr>
              <a:t>mesi_isc_define.sv</a:t>
            </a:r>
          </a:p>
          <a:p>
            <a:r>
              <a:rPr lang="en-US" sz="2000" b="1" dirty="0">
                <a:solidFill>
                  <a:schemeClr val="dk1"/>
                </a:solidFill>
                <a:latin typeface="Times New Roman" panose="02020603050405020304" pitchFamily="18" charset="0"/>
                <a:cs typeface="Times New Roman" panose="02020603050405020304" pitchFamily="18" charset="0"/>
              </a:rPr>
              <a:t>mesi_isc_breq_fifo.sv</a:t>
            </a:r>
          </a:p>
          <a:p>
            <a:r>
              <a:rPr lang="en-US" sz="2000" b="1" dirty="0">
                <a:solidFill>
                  <a:schemeClr val="dk1"/>
                </a:solidFill>
                <a:latin typeface="Times New Roman" panose="02020603050405020304" pitchFamily="18" charset="0"/>
                <a:cs typeface="Times New Roman" panose="02020603050405020304" pitchFamily="18" charset="0"/>
              </a:rPr>
              <a:t>mesi_isc_breq_fifo_cntl.sv</a:t>
            </a:r>
          </a:p>
          <a:p>
            <a:endParaRPr lang="en-US" sz="2000" b="1" dirty="0">
              <a:solidFill>
                <a:schemeClr val="dk1"/>
              </a:solidFill>
              <a:latin typeface="Times New Roman" panose="02020603050405020304" pitchFamily="18" charset="0"/>
              <a:cs typeface="Times New Roman" panose="02020603050405020304" pitchFamily="18" charset="0"/>
            </a:endParaRPr>
          </a:p>
          <a:p>
            <a:r>
              <a:rPr lang="en-US" sz="2000" b="1" dirty="0">
                <a:solidFill>
                  <a:schemeClr val="dk1"/>
                </a:solidFill>
                <a:latin typeface="Times New Roman" panose="02020603050405020304" pitchFamily="18" charset="0"/>
                <a:cs typeface="Times New Roman" panose="02020603050405020304" pitchFamily="18" charset="0"/>
              </a:rPr>
              <a:t>Some sub-modules are instantiated in other modules. All codes are linked together so we define `include in all the files </a:t>
            </a:r>
          </a:p>
          <a:p>
            <a:endParaRPr lang="en-US" sz="2000" b="1" dirty="0">
              <a:solidFill>
                <a:schemeClr val="dk1"/>
              </a:solidFill>
              <a:latin typeface="Times New Roman" panose="02020603050405020304" pitchFamily="18" charset="0"/>
              <a:cs typeface="Times New Roman" panose="02020603050405020304" pitchFamily="18" charset="0"/>
            </a:endParaRPr>
          </a:p>
          <a:p>
            <a:endParaRPr lang="en-US" sz="2000" b="1" dirty="0">
              <a:solidFill>
                <a:schemeClr val="dk1"/>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US" dirty="0"/>
          </a:p>
        </p:txBody>
      </p:sp>
      <p:pic>
        <p:nvPicPr>
          <p:cNvPr id="10" name="Picture 9">
            <a:extLst>
              <a:ext uri="{FF2B5EF4-FFF2-40B4-BE49-F238E27FC236}">
                <a16:creationId xmlns:a16="http://schemas.microsoft.com/office/drawing/2014/main" id="{5E26C8D6-2049-E75E-C18F-EE32EC714A06}"/>
              </a:ext>
            </a:extLst>
          </p:cNvPr>
          <p:cNvPicPr>
            <a:picLocks noChangeAspect="1"/>
          </p:cNvPicPr>
          <p:nvPr/>
        </p:nvPicPr>
        <p:blipFill>
          <a:blip r:embed="rId2"/>
          <a:stretch>
            <a:fillRect/>
          </a:stretch>
        </p:blipFill>
        <p:spPr>
          <a:xfrm>
            <a:off x="3752523" y="5021705"/>
            <a:ext cx="6065200" cy="1124262"/>
          </a:xfrm>
          <a:prstGeom prst="rect">
            <a:avLst/>
          </a:prstGeom>
        </p:spPr>
      </p:pic>
    </p:spTree>
    <p:extLst>
      <p:ext uri="{BB962C8B-B14F-4D97-AF65-F5344CB8AC3E}">
        <p14:creationId xmlns:p14="http://schemas.microsoft.com/office/powerpoint/2010/main" val="193572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barn(inVertical)">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barn(inVertical)">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barn(inVertical)">
                                      <p:cBhvr>
                                        <p:cTn id="23" dur="500"/>
                                        <p:tgtEl>
                                          <p:spTgt spid="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barn(inVertical)">
                                      <p:cBhvr>
                                        <p:cTn id="28" dur="500"/>
                                        <p:tgtEl>
                                          <p:spTgt spid="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barn(inVertical)">
                                      <p:cBhvr>
                                        <p:cTn id="33" dur="500"/>
                                        <p:tgtEl>
                                          <p:spTgt spid="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barn(inVertical)">
                                      <p:cBhvr>
                                        <p:cTn id="38" dur="500"/>
                                        <p:tgtEl>
                                          <p:spTgt spid="9">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Effect transition="in" filter="barn(inVertical)">
                                      <p:cBhvr>
                                        <p:cTn id="43" dur="500"/>
                                        <p:tgtEl>
                                          <p:spTgt spid="9">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9">
                                            <p:txEl>
                                              <p:pRg st="9" end="9"/>
                                            </p:txEl>
                                          </p:spTgt>
                                        </p:tgtEl>
                                        <p:attrNameLst>
                                          <p:attrName>style.visibility</p:attrName>
                                        </p:attrNameLst>
                                      </p:cBhvr>
                                      <p:to>
                                        <p:strVal val="visible"/>
                                      </p:to>
                                    </p:set>
                                    <p:animEffect transition="in" filter="barn(inVertical)">
                                      <p:cBhvr>
                                        <p:cTn id="48" dur="500"/>
                                        <p:tgtEl>
                                          <p:spTgt spid="9">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animEffect transition="in" filter="barn(inVertical)">
                                      <p:cBhvr>
                                        <p:cTn id="53" dur="500"/>
                                        <p:tgtEl>
                                          <p:spTgt spid="9">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9">
                                            <p:txEl>
                                              <p:pRg st="12" end="12"/>
                                            </p:txEl>
                                          </p:spTgt>
                                        </p:tgtEl>
                                        <p:attrNameLst>
                                          <p:attrName>style.visibility</p:attrName>
                                        </p:attrNameLst>
                                      </p:cBhvr>
                                      <p:to>
                                        <p:strVal val="visible"/>
                                      </p:to>
                                    </p:set>
                                    <p:animEffect transition="in" filter="barn(inVertical)">
                                      <p:cBhvr>
                                        <p:cTn id="58" dur="500"/>
                                        <p:tgtEl>
                                          <p:spTgt spid="9">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9BA60-99AB-C8E5-7436-3E638010F1EF}"/>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99BBE24C-D916-FB4D-E854-6A5C68AFDC0F}"/>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AD538B98-16B2-0911-172F-F42D4E1D242F}"/>
              </a:ext>
            </a:extLst>
          </p:cNvPr>
          <p:cNvSpPr>
            <a:spLocks noGrp="1"/>
          </p:cNvSpPr>
          <p:nvPr>
            <p:ph type="sldNum" sz="quarter" idx="12"/>
          </p:nvPr>
        </p:nvSpPr>
        <p:spPr/>
        <p:txBody>
          <a:bodyPr/>
          <a:lstStyle/>
          <a:p>
            <a:fld id="{1A873E5C-2DEA-4441-9D0D-A50873F79FC4}" type="slidenum">
              <a:rPr lang="en-US" smtClean="0"/>
              <a:t>19</a:t>
            </a:fld>
            <a:endParaRPr lang="en-US"/>
          </a:p>
        </p:txBody>
      </p:sp>
      <p:pic>
        <p:nvPicPr>
          <p:cNvPr id="6" name="Picture 5" descr="A computer screen shot of a computer program&#10;&#10;Description automatically generated">
            <a:extLst>
              <a:ext uri="{FF2B5EF4-FFF2-40B4-BE49-F238E27FC236}">
                <a16:creationId xmlns:a16="http://schemas.microsoft.com/office/drawing/2014/main" id="{08D2F08A-A949-B644-6C41-31275442F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066" y="1116134"/>
            <a:ext cx="9929734" cy="5197595"/>
          </a:xfrm>
          <a:prstGeom prst="rect">
            <a:avLst/>
          </a:prstGeom>
        </p:spPr>
      </p:pic>
      <p:sp>
        <p:nvSpPr>
          <p:cNvPr id="10" name="TextBox 9">
            <a:extLst>
              <a:ext uri="{FF2B5EF4-FFF2-40B4-BE49-F238E27FC236}">
                <a16:creationId xmlns:a16="http://schemas.microsoft.com/office/drawing/2014/main" id="{C6B5CF13-B32D-9A87-7A95-A14A77764F0F}"/>
              </a:ext>
            </a:extLst>
          </p:cNvPr>
          <p:cNvSpPr txBox="1"/>
          <p:nvPr/>
        </p:nvSpPr>
        <p:spPr>
          <a:xfrm>
            <a:off x="539646" y="344774"/>
            <a:ext cx="10268262" cy="923330"/>
          </a:xfrm>
          <a:prstGeom prst="rect">
            <a:avLst/>
          </a:prstGeom>
          <a:noFill/>
        </p:spPr>
        <p:txBody>
          <a:bodyPr wrap="square" rtlCol="0">
            <a:spAutoFit/>
          </a:bodyPr>
          <a:lstStyle/>
          <a:p>
            <a:pPr algn="just"/>
            <a:endParaRPr lang="en-US" sz="1800" b="1" dirty="0">
              <a:solidFill>
                <a:schemeClr val="tx2">
                  <a:lumMod val="50000"/>
                  <a:lumOff val="50000"/>
                </a:schemeClr>
              </a:solidFill>
              <a:latin typeface="Times New Roman" panose="02020603050405020304" pitchFamily="18" charset="0"/>
              <a:cs typeface="Times New Roman" panose="02020603050405020304" pitchFamily="18" charset="0"/>
            </a:endParaRPr>
          </a:p>
          <a:p>
            <a:pPr algn="just"/>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Schematic of MESI_ISC After Synthesis:</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1890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53EA8-2059-40EE-07B9-A76EDB2486A0}"/>
              </a:ext>
            </a:extLst>
          </p:cNvPr>
          <p:cNvSpPr>
            <a:spLocks noGrp="1"/>
          </p:cNvSpPr>
          <p:nvPr>
            <p:ph idx="1"/>
          </p:nvPr>
        </p:nvSpPr>
        <p:spPr>
          <a:xfrm>
            <a:off x="629587" y="269823"/>
            <a:ext cx="10724213" cy="5907140"/>
          </a:xfrm>
        </p:spPr>
        <p:txBody>
          <a:bodyPr/>
          <a:lstStyle/>
          <a:p>
            <a:pPr algn="ctr"/>
            <a:endParaRPr lang="en-US" b="1" dirty="0">
              <a:solidFill>
                <a:schemeClr val="tx2">
                  <a:lumMod val="50000"/>
                  <a:lumOff val="50000"/>
                </a:schemeClr>
              </a:solidFill>
            </a:endParaRPr>
          </a:p>
          <a:p>
            <a:pPr algn="ctr"/>
            <a:endParaRPr lang="en-US" b="1" dirty="0">
              <a:solidFill>
                <a:schemeClr val="tx2">
                  <a:lumMod val="50000"/>
                  <a:lumOff val="50000"/>
                </a:schemeClr>
              </a:solidFill>
            </a:endParaRPr>
          </a:p>
          <a:p>
            <a:pPr algn="ctr"/>
            <a:endParaRPr lang="en-US" b="1" dirty="0">
              <a:solidFill>
                <a:schemeClr val="tx2">
                  <a:lumMod val="50000"/>
                  <a:lumOff val="50000"/>
                </a:schemeClr>
              </a:solidFill>
            </a:endParaRPr>
          </a:p>
          <a:p>
            <a:pPr marL="0" indent="0" algn="ctr">
              <a:buNone/>
            </a:pPr>
            <a:endParaRPr lang="en-US" b="1" dirty="0">
              <a:solidFill>
                <a:schemeClr val="tx2">
                  <a:lumMod val="50000"/>
                  <a:lumOff val="50000"/>
                </a:schemeClr>
              </a:solidFill>
            </a:endParaRPr>
          </a:p>
          <a:p>
            <a:pPr marL="0" indent="0" algn="ctr">
              <a:buNone/>
            </a:pPr>
            <a:r>
              <a:rPr lang="en-US" sz="5400" b="1" dirty="0">
                <a:solidFill>
                  <a:schemeClr val="tx2">
                    <a:lumMod val="50000"/>
                    <a:lumOff val="50000"/>
                  </a:schemeClr>
                </a:solidFill>
                <a:latin typeface="Times New Roman" panose="02020603050405020304" pitchFamily="18" charset="0"/>
                <a:cs typeface="Times New Roman" panose="02020603050405020304" pitchFamily="18" charset="0"/>
              </a:rPr>
              <a:t>MESI_ISC Coherency Protocol Design and VER</a:t>
            </a:r>
            <a:endParaRPr lang="en-US" sz="5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C1BC690-4E1F-3057-CA38-68A5E5971026}"/>
              </a:ext>
            </a:extLst>
          </p:cNvPr>
          <p:cNvSpPr>
            <a:spLocks noGrp="1"/>
          </p:cNvSpPr>
          <p:nvPr>
            <p:ph type="dt" sz="half" idx="10"/>
          </p:nvPr>
        </p:nvSpPr>
        <p:spPr/>
        <p:txBody>
          <a:bodyPr/>
          <a:lstStyle/>
          <a:p>
            <a:r>
              <a:rPr lang="en-US"/>
              <a:t>12/4/2024</a:t>
            </a:r>
          </a:p>
        </p:txBody>
      </p:sp>
      <p:sp>
        <p:nvSpPr>
          <p:cNvPr id="5" name="Footer Placeholder 4">
            <a:extLst>
              <a:ext uri="{FF2B5EF4-FFF2-40B4-BE49-F238E27FC236}">
                <a16:creationId xmlns:a16="http://schemas.microsoft.com/office/drawing/2014/main" id="{E90769F7-7B4C-1C34-8812-A19603272FDE}"/>
              </a:ext>
            </a:extLst>
          </p:cNvPr>
          <p:cNvSpPr>
            <a:spLocks noGrp="1"/>
          </p:cNvSpPr>
          <p:nvPr>
            <p:ph type="ftr" sz="quarter" idx="11"/>
          </p:nvPr>
        </p:nvSpPr>
        <p:spPr/>
        <p:txBody>
          <a:bodyPr/>
          <a:lstStyle/>
          <a:p>
            <a:r>
              <a:rPr lang="en-US"/>
              <a:t>ECE 571 Introduction to SystemVerilog</a:t>
            </a:r>
          </a:p>
        </p:txBody>
      </p:sp>
      <p:sp>
        <p:nvSpPr>
          <p:cNvPr id="6" name="Slide Number Placeholder 5">
            <a:extLst>
              <a:ext uri="{FF2B5EF4-FFF2-40B4-BE49-F238E27FC236}">
                <a16:creationId xmlns:a16="http://schemas.microsoft.com/office/drawing/2014/main" id="{5C7BD34F-E752-A049-BB38-D7B5EF5C9B73}"/>
              </a:ext>
            </a:extLst>
          </p:cNvPr>
          <p:cNvSpPr>
            <a:spLocks noGrp="1"/>
          </p:cNvSpPr>
          <p:nvPr>
            <p:ph type="sldNum" sz="quarter" idx="12"/>
          </p:nvPr>
        </p:nvSpPr>
        <p:spPr/>
        <p:txBody>
          <a:bodyPr/>
          <a:lstStyle/>
          <a:p>
            <a:fld id="{1A873E5C-2DEA-4441-9D0D-A50873F79FC4}" type="slidenum">
              <a:rPr lang="en-US" smtClean="0"/>
              <a:t>2</a:t>
            </a:fld>
            <a:endParaRPr lang="en-US"/>
          </a:p>
        </p:txBody>
      </p:sp>
    </p:spTree>
    <p:extLst>
      <p:ext uri="{BB962C8B-B14F-4D97-AF65-F5344CB8AC3E}">
        <p14:creationId xmlns:p14="http://schemas.microsoft.com/office/powerpoint/2010/main" val="326603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6E1679-09F4-7893-5CBB-BD8A990FCA17}"/>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89BAFD32-B86C-C987-4829-293BF86166C4}"/>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BF378FA8-8F6B-21C8-B4B1-E40F602B5531}"/>
              </a:ext>
            </a:extLst>
          </p:cNvPr>
          <p:cNvSpPr>
            <a:spLocks noGrp="1"/>
          </p:cNvSpPr>
          <p:nvPr>
            <p:ph type="sldNum" sz="quarter" idx="12"/>
          </p:nvPr>
        </p:nvSpPr>
        <p:spPr/>
        <p:txBody>
          <a:bodyPr/>
          <a:lstStyle/>
          <a:p>
            <a:fld id="{1A873E5C-2DEA-4441-9D0D-A50873F79FC4}" type="slidenum">
              <a:rPr lang="en-US" smtClean="0"/>
              <a:t>20</a:t>
            </a:fld>
            <a:endParaRPr lang="en-US"/>
          </a:p>
        </p:txBody>
      </p:sp>
      <p:pic>
        <p:nvPicPr>
          <p:cNvPr id="6" name="Picture 5" descr="A screenshot of a computer&#10;&#10;Description automatically generated">
            <a:extLst>
              <a:ext uri="{FF2B5EF4-FFF2-40B4-BE49-F238E27FC236}">
                <a16:creationId xmlns:a16="http://schemas.microsoft.com/office/drawing/2014/main" id="{A705A6E3-F66B-F236-89E6-FB3732546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2" y="1063790"/>
            <a:ext cx="5135536" cy="3725490"/>
          </a:xfrm>
          <a:prstGeom prst="rect">
            <a:avLst/>
          </a:prstGeom>
        </p:spPr>
      </p:pic>
      <p:pic>
        <p:nvPicPr>
          <p:cNvPr id="8" name="Picture 7" descr="A black and white screen with numbers and text&#10;&#10;Description automatically generated">
            <a:extLst>
              <a:ext uri="{FF2B5EF4-FFF2-40B4-BE49-F238E27FC236}">
                <a16:creationId xmlns:a16="http://schemas.microsoft.com/office/drawing/2014/main" id="{BB3A7A8E-44D9-4DC5-9BA9-97B1D5E71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936" y="1120173"/>
            <a:ext cx="5420272" cy="3669107"/>
          </a:xfrm>
          <a:prstGeom prst="rect">
            <a:avLst/>
          </a:prstGeom>
        </p:spPr>
      </p:pic>
      <p:sp>
        <p:nvSpPr>
          <p:cNvPr id="9" name="TextBox 8">
            <a:extLst>
              <a:ext uri="{FF2B5EF4-FFF2-40B4-BE49-F238E27FC236}">
                <a16:creationId xmlns:a16="http://schemas.microsoft.com/office/drawing/2014/main" id="{8EDD8A59-2B99-C715-7A34-97E6B36F4AD7}"/>
              </a:ext>
            </a:extLst>
          </p:cNvPr>
          <p:cNvSpPr txBox="1"/>
          <p:nvPr/>
        </p:nvSpPr>
        <p:spPr>
          <a:xfrm>
            <a:off x="148324" y="602125"/>
            <a:ext cx="5021705" cy="461665"/>
          </a:xfrm>
          <a:prstGeom prst="rect">
            <a:avLst/>
          </a:prstGeom>
          <a:noFill/>
        </p:spPr>
        <p:txBody>
          <a:bodyPr wrap="square" rtlCol="0">
            <a:spAutoFit/>
          </a:bodyPr>
          <a:lstStyle/>
          <a:p>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Cell Count</a:t>
            </a:r>
          </a:p>
        </p:txBody>
      </p:sp>
      <p:sp>
        <p:nvSpPr>
          <p:cNvPr id="10" name="TextBox 9">
            <a:extLst>
              <a:ext uri="{FF2B5EF4-FFF2-40B4-BE49-F238E27FC236}">
                <a16:creationId xmlns:a16="http://schemas.microsoft.com/office/drawing/2014/main" id="{7B513A69-AE7D-1AC1-DD26-5696CD80B73C}"/>
              </a:ext>
            </a:extLst>
          </p:cNvPr>
          <p:cNvSpPr txBox="1"/>
          <p:nvPr/>
        </p:nvSpPr>
        <p:spPr>
          <a:xfrm>
            <a:off x="5406936" y="644577"/>
            <a:ext cx="4831346" cy="461665"/>
          </a:xfrm>
          <a:prstGeom prst="rect">
            <a:avLst/>
          </a:prstGeom>
          <a:noFill/>
        </p:spPr>
        <p:txBody>
          <a:bodyPr wrap="square" rtlCol="0">
            <a:spAutoFit/>
          </a:bodyPr>
          <a:lstStyle/>
          <a:p>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Area</a:t>
            </a:r>
          </a:p>
        </p:txBody>
      </p:sp>
    </p:spTree>
    <p:extLst>
      <p:ext uri="{BB962C8B-B14F-4D97-AF65-F5344CB8AC3E}">
        <p14:creationId xmlns:p14="http://schemas.microsoft.com/office/powerpoint/2010/main" val="58478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1000"/>
                                        <p:tgtEl>
                                          <p:spTgt spid="10">
                                            <p:txEl>
                                              <p:pRg st="0" end="0"/>
                                            </p:txEl>
                                          </p:spTgt>
                                        </p:tgtEl>
                                      </p:cBhvr>
                                    </p:animEffect>
                                    <p:anim calcmode="lin" valueType="num">
                                      <p:cBhvr>
                                        <p:cTn id="1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CC9DD-1DE4-BCA7-AED3-9DC8D84B12FB}"/>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EEA7480B-DC6E-F36D-527D-957B24E97E3A}"/>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2BA50B74-5060-0B29-A969-EBCD828846A7}"/>
              </a:ext>
            </a:extLst>
          </p:cNvPr>
          <p:cNvSpPr>
            <a:spLocks noGrp="1"/>
          </p:cNvSpPr>
          <p:nvPr>
            <p:ph type="sldNum" sz="quarter" idx="12"/>
          </p:nvPr>
        </p:nvSpPr>
        <p:spPr/>
        <p:txBody>
          <a:bodyPr/>
          <a:lstStyle/>
          <a:p>
            <a:fld id="{1A873E5C-2DEA-4441-9D0D-A50873F79FC4}" type="slidenum">
              <a:rPr lang="en-US" smtClean="0"/>
              <a:t>21</a:t>
            </a:fld>
            <a:endParaRPr lang="en-US"/>
          </a:p>
        </p:txBody>
      </p:sp>
      <p:pic>
        <p:nvPicPr>
          <p:cNvPr id="6" name="Picture 5">
            <a:extLst>
              <a:ext uri="{FF2B5EF4-FFF2-40B4-BE49-F238E27FC236}">
                <a16:creationId xmlns:a16="http://schemas.microsoft.com/office/drawing/2014/main" id="{99A49E6D-3BA0-6B7D-ACA6-AAA016601940}"/>
              </a:ext>
            </a:extLst>
          </p:cNvPr>
          <p:cNvPicPr>
            <a:picLocks noChangeAspect="1"/>
          </p:cNvPicPr>
          <p:nvPr/>
        </p:nvPicPr>
        <p:blipFill>
          <a:blip r:embed="rId2"/>
          <a:stretch>
            <a:fillRect/>
          </a:stretch>
        </p:blipFill>
        <p:spPr>
          <a:xfrm>
            <a:off x="484178" y="844357"/>
            <a:ext cx="6484159" cy="5197005"/>
          </a:xfrm>
          <a:prstGeom prst="rect">
            <a:avLst/>
          </a:prstGeom>
        </p:spPr>
      </p:pic>
      <p:sp>
        <p:nvSpPr>
          <p:cNvPr id="7" name="TextBox 6">
            <a:extLst>
              <a:ext uri="{FF2B5EF4-FFF2-40B4-BE49-F238E27FC236}">
                <a16:creationId xmlns:a16="http://schemas.microsoft.com/office/drawing/2014/main" id="{0329923F-E067-0D01-EFAE-501228C78777}"/>
              </a:ext>
            </a:extLst>
          </p:cNvPr>
          <p:cNvSpPr txBox="1"/>
          <p:nvPr/>
        </p:nvSpPr>
        <p:spPr>
          <a:xfrm>
            <a:off x="595791" y="447306"/>
            <a:ext cx="7917364" cy="461665"/>
          </a:xfrm>
          <a:prstGeom prst="rect">
            <a:avLst/>
          </a:prstGeom>
          <a:noFill/>
        </p:spPr>
        <p:txBody>
          <a:bodyPr wrap="square" rtlCol="0">
            <a:spAutoFit/>
          </a:bodyPr>
          <a:lstStyle/>
          <a:p>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Timing Report:</a:t>
            </a:r>
            <a:endParaRPr lang="en-US" dirty="0"/>
          </a:p>
        </p:txBody>
      </p:sp>
    </p:spTree>
    <p:extLst>
      <p:ext uri="{BB962C8B-B14F-4D97-AF65-F5344CB8AC3E}">
        <p14:creationId xmlns:p14="http://schemas.microsoft.com/office/powerpoint/2010/main" val="113462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590F2-0C52-3F02-FA82-5A6A20351B55}"/>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C7DE1D00-30CF-47C5-FDB1-05EE206804F4}"/>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47513346-2005-5EEC-56D4-1C1D3234F6A8}"/>
              </a:ext>
            </a:extLst>
          </p:cNvPr>
          <p:cNvSpPr>
            <a:spLocks noGrp="1"/>
          </p:cNvSpPr>
          <p:nvPr>
            <p:ph type="sldNum" sz="quarter" idx="12"/>
          </p:nvPr>
        </p:nvSpPr>
        <p:spPr/>
        <p:txBody>
          <a:bodyPr/>
          <a:lstStyle/>
          <a:p>
            <a:fld id="{1A873E5C-2DEA-4441-9D0D-A50873F79FC4}" type="slidenum">
              <a:rPr lang="en-US" smtClean="0"/>
              <a:t>22</a:t>
            </a:fld>
            <a:endParaRPr lang="en-US"/>
          </a:p>
        </p:txBody>
      </p:sp>
      <p:sp>
        <p:nvSpPr>
          <p:cNvPr id="6" name="TextBox 5">
            <a:extLst>
              <a:ext uri="{FF2B5EF4-FFF2-40B4-BE49-F238E27FC236}">
                <a16:creationId xmlns:a16="http://schemas.microsoft.com/office/drawing/2014/main" id="{F5A5F010-D527-C71D-FAF1-DAAA1FD04A2D}"/>
              </a:ext>
            </a:extLst>
          </p:cNvPr>
          <p:cNvSpPr txBox="1"/>
          <p:nvPr/>
        </p:nvSpPr>
        <p:spPr>
          <a:xfrm>
            <a:off x="284033" y="451513"/>
            <a:ext cx="10882859" cy="738664"/>
          </a:xfrm>
          <a:prstGeom prst="rect">
            <a:avLst/>
          </a:prstGeom>
          <a:noFill/>
        </p:spPr>
        <p:txBody>
          <a:bodyPr wrap="square">
            <a:spAutoFit/>
          </a:bodyPr>
          <a:lstStyle/>
          <a:p>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Results:</a:t>
            </a:r>
          </a:p>
          <a:p>
            <a:endParaRPr lang="en-US" dirty="0"/>
          </a:p>
        </p:txBody>
      </p:sp>
      <p:pic>
        <p:nvPicPr>
          <p:cNvPr id="8" name="Picture 7" descr="A computer screen shot of a computer code&#10;&#10;Description automatically generated">
            <a:extLst>
              <a:ext uri="{FF2B5EF4-FFF2-40B4-BE49-F238E27FC236}">
                <a16:creationId xmlns:a16="http://schemas.microsoft.com/office/drawing/2014/main" id="{2CF812D7-11CB-3CDD-1BD8-ED73B269A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33" y="825240"/>
            <a:ext cx="10094226" cy="4316386"/>
          </a:xfrm>
          <a:prstGeom prst="rect">
            <a:avLst/>
          </a:prstGeom>
        </p:spPr>
      </p:pic>
    </p:spTree>
    <p:extLst>
      <p:ext uri="{BB962C8B-B14F-4D97-AF65-F5344CB8AC3E}">
        <p14:creationId xmlns:p14="http://schemas.microsoft.com/office/powerpoint/2010/main" val="314625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67F1E-B854-DBC9-05DF-E0091C153366}"/>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361F138E-2AB4-9612-EBE2-6B79ED1028B2}"/>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E6802E64-3162-A28F-3C29-BCD14833F6B4}"/>
              </a:ext>
            </a:extLst>
          </p:cNvPr>
          <p:cNvSpPr>
            <a:spLocks noGrp="1"/>
          </p:cNvSpPr>
          <p:nvPr>
            <p:ph type="sldNum" sz="quarter" idx="12"/>
          </p:nvPr>
        </p:nvSpPr>
        <p:spPr/>
        <p:txBody>
          <a:bodyPr/>
          <a:lstStyle/>
          <a:p>
            <a:fld id="{1A873E5C-2DEA-4441-9D0D-A50873F79FC4}" type="slidenum">
              <a:rPr lang="en-US" smtClean="0"/>
              <a:t>23</a:t>
            </a:fld>
            <a:endParaRPr lang="en-US"/>
          </a:p>
        </p:txBody>
      </p:sp>
      <p:pic>
        <p:nvPicPr>
          <p:cNvPr id="6" name="Picture 5" descr="A screenshot of a computer&#10;&#10;Description automatically generated">
            <a:extLst>
              <a:ext uri="{FF2B5EF4-FFF2-40B4-BE49-F238E27FC236}">
                <a16:creationId xmlns:a16="http://schemas.microsoft.com/office/drawing/2014/main" id="{6061B4E7-19ED-26FE-72CF-F29FDA21A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94" y="852754"/>
            <a:ext cx="9278913" cy="5216841"/>
          </a:xfrm>
          <a:prstGeom prst="rect">
            <a:avLst/>
          </a:prstGeom>
        </p:spPr>
      </p:pic>
      <p:sp>
        <p:nvSpPr>
          <p:cNvPr id="7" name="TextBox 6">
            <a:extLst>
              <a:ext uri="{FF2B5EF4-FFF2-40B4-BE49-F238E27FC236}">
                <a16:creationId xmlns:a16="http://schemas.microsoft.com/office/drawing/2014/main" id="{37755ED1-8554-2023-FE8F-F89D931C72A0}"/>
              </a:ext>
            </a:extLst>
          </p:cNvPr>
          <p:cNvSpPr txBox="1"/>
          <p:nvPr/>
        </p:nvSpPr>
        <p:spPr>
          <a:xfrm>
            <a:off x="389744" y="451513"/>
            <a:ext cx="7465102" cy="461665"/>
          </a:xfrm>
          <a:prstGeom prst="rect">
            <a:avLst/>
          </a:prstGeom>
          <a:noFill/>
        </p:spPr>
        <p:txBody>
          <a:bodyPr wrap="square" rtlCol="0">
            <a:spAutoFit/>
          </a:bodyPr>
          <a:lstStyle/>
          <a:p>
            <a:r>
              <a:rPr lang="en-US" sz="2400" b="1" dirty="0">
                <a:solidFill>
                  <a:schemeClr val="tx2">
                    <a:lumMod val="50000"/>
                    <a:lumOff val="50000"/>
                  </a:schemeClr>
                </a:solidFill>
                <a:latin typeface="Times New Roman" panose="02020603050405020304" pitchFamily="18" charset="0"/>
                <a:cs typeface="Times New Roman" panose="02020603050405020304" pitchFamily="18" charset="0"/>
              </a:rPr>
              <a:t>Wave Form:</a:t>
            </a:r>
          </a:p>
        </p:txBody>
      </p:sp>
    </p:spTree>
    <p:extLst>
      <p:ext uri="{BB962C8B-B14F-4D97-AF65-F5344CB8AC3E}">
        <p14:creationId xmlns:p14="http://schemas.microsoft.com/office/powerpoint/2010/main" val="7331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31C488-C3B3-9A06-21A5-DA9E5EE27C39}"/>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AA3C8EA1-638C-3BA4-FAAC-442CB3A1A63A}"/>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7ABC75A5-CC51-D7F3-CE8D-20BF07942987}"/>
              </a:ext>
            </a:extLst>
          </p:cNvPr>
          <p:cNvSpPr>
            <a:spLocks noGrp="1"/>
          </p:cNvSpPr>
          <p:nvPr>
            <p:ph type="sldNum" sz="quarter" idx="12"/>
          </p:nvPr>
        </p:nvSpPr>
        <p:spPr/>
        <p:txBody>
          <a:bodyPr/>
          <a:lstStyle/>
          <a:p>
            <a:fld id="{1A873E5C-2DEA-4441-9D0D-A50873F79FC4}" type="slidenum">
              <a:rPr lang="en-US" smtClean="0"/>
              <a:t>24</a:t>
            </a:fld>
            <a:endParaRPr lang="en-US"/>
          </a:p>
        </p:txBody>
      </p:sp>
      <p:sp>
        <p:nvSpPr>
          <p:cNvPr id="5" name="TextBox 4">
            <a:extLst>
              <a:ext uri="{FF2B5EF4-FFF2-40B4-BE49-F238E27FC236}">
                <a16:creationId xmlns:a16="http://schemas.microsoft.com/office/drawing/2014/main" id="{DEFC4A25-A50A-5DD3-9A88-3BEDE7C899A9}"/>
              </a:ext>
            </a:extLst>
          </p:cNvPr>
          <p:cNvSpPr txBox="1"/>
          <p:nvPr/>
        </p:nvSpPr>
        <p:spPr>
          <a:xfrm>
            <a:off x="342900" y="514350"/>
            <a:ext cx="11172825" cy="5119287"/>
          </a:xfrm>
          <a:prstGeom prst="rect">
            <a:avLst/>
          </a:prstGeom>
          <a:noFill/>
        </p:spPr>
        <p:txBody>
          <a:bodyPr wrap="square" rtlCol="0">
            <a:spAutoFit/>
          </a:bodyPr>
          <a:lstStyle/>
          <a:p>
            <a:r>
              <a:rPr lang="en-US" b="1" dirty="0"/>
              <a:t>Challenges:</a:t>
            </a:r>
          </a:p>
          <a:p>
            <a:endParaRPr lang="en-US" b="1" dirty="0"/>
          </a:p>
          <a:p>
            <a:pPr marL="285750" indent="-285750">
              <a:buFont typeface="Arial" panose="020B0604020202020204" pitchFamily="34" charset="0"/>
              <a:buChar char="•"/>
            </a:pPr>
            <a:r>
              <a:rPr lang="en-US" dirty="0"/>
              <a:t>While simulating the code we were getting the output as “0” for number of read access and write access for each </a:t>
            </a:r>
            <a:r>
              <a:rPr lang="en-US" dirty="0" err="1"/>
              <a:t>cpu</a:t>
            </a:r>
            <a:r>
              <a:rPr lang="en-US" dirty="0"/>
              <a:t>.</a:t>
            </a:r>
          </a:p>
          <a:p>
            <a:pPr marL="285750" indent="-285750">
              <a:buFont typeface="Arial" panose="020B0604020202020204" pitchFamily="34" charset="0"/>
              <a:buChar char="•"/>
            </a:pPr>
            <a:r>
              <a:rPr lang="en-US" dirty="0"/>
              <a:t>To problem was, after each </a:t>
            </a:r>
            <a:r>
              <a:rPr lang="en-US" dirty="0" err="1"/>
              <a:t>cpu</a:t>
            </a:r>
            <a:r>
              <a:rPr lang="en-US" dirty="0"/>
              <a:t> completed its operation the respective bit in the </a:t>
            </a:r>
            <a:r>
              <a:rPr lang="en-US" dirty="0" err="1"/>
              <a:t>tb_ins_array</a:t>
            </a:r>
            <a:r>
              <a:rPr lang="en-US" dirty="0"/>
              <a:t> is becoming 0, hence when it is entering into case statement, it is always entering into NOP state.</a:t>
            </a:r>
          </a:p>
          <a:p>
            <a:pPr marL="285750" indent="-285750">
              <a:buFont typeface="Arial" panose="020B0604020202020204" pitchFamily="34" charset="0"/>
              <a:buChar char="•"/>
            </a:pPr>
            <a:r>
              <a:rPr lang="en-US" dirty="0"/>
              <a:t>Hence if we want to count the number of write and read operations performed, we need t capture the data in the previous clock cycle and send it into the case statement for counting the number of read and write access. </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temp =$past(tb_ins_array,1);</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case (temp[p])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`MESI_ISC_TB_INS_NOP: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stat_cpu_access_nop</a:t>
            </a:r>
            <a:r>
              <a:rPr lang="en-US" sz="900" b="1" dirty="0">
                <a:latin typeface="Times New Roman" panose="02020603050405020304" pitchFamily="18" charset="0"/>
                <a:cs typeface="Times New Roman" panose="02020603050405020304" pitchFamily="18" charset="0"/>
              </a:rPr>
              <a:t>[p]++;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`MESI_ISC_TB_INS_WR:</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stat_cpu_access_wr</a:t>
            </a:r>
            <a:r>
              <a:rPr lang="en-US" sz="900" b="1" dirty="0">
                <a:latin typeface="Times New Roman" panose="02020603050405020304" pitchFamily="18" charset="0"/>
                <a:cs typeface="Times New Roman" panose="02020603050405020304" pitchFamily="18" charset="0"/>
              </a:rPr>
              <a:t>[p]++;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`MESI_ISC_TB_INS_RD:</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stat_cpu_access_rd</a:t>
            </a:r>
            <a:r>
              <a:rPr lang="en-US" sz="900" b="1" dirty="0">
                <a:latin typeface="Times New Roman" panose="02020603050405020304" pitchFamily="18" charset="0"/>
                <a:cs typeface="Times New Roman" panose="02020603050405020304" pitchFamily="18" charset="0"/>
              </a:rPr>
              <a:t>[p]++;</a:t>
            </a:r>
          </a:p>
          <a:p>
            <a:pPr marL="342900" marR="0" lvl="0" indent="-342900">
              <a:lnSpc>
                <a:spcPct val="107000"/>
              </a:lnSpc>
              <a:spcAft>
                <a:spcPts val="800"/>
              </a:spcAft>
              <a:buSzPts val="1000"/>
              <a:buFont typeface="Arial" panose="020B0604020202020204" pitchFamily="34" charset="0"/>
              <a:buChar char="•"/>
              <a:tabLst>
                <a:tab pos="457200" algn="l"/>
              </a:tabLst>
            </a:pPr>
            <a:r>
              <a:rPr lang="en-US" sz="900" b="1" dirty="0">
                <a:latin typeface="Times New Roman" panose="02020603050405020304" pitchFamily="18" charset="0"/>
                <a:cs typeface="Times New Roman" panose="02020603050405020304" pitchFamily="18" charset="0"/>
              </a:rPr>
              <a:t>                </a:t>
            </a:r>
            <a:r>
              <a:rPr lang="en-US" sz="900" b="1" dirty="0" err="1">
                <a:latin typeface="Times New Roman" panose="02020603050405020304" pitchFamily="18" charset="0"/>
                <a:cs typeface="Times New Roman" panose="02020603050405020304" pitchFamily="18" charset="0"/>
              </a:rPr>
              <a:t>endcase</a:t>
            </a:r>
            <a:endParaRPr lang="en-US" sz="9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4136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A376C-F1E9-6B96-747F-870864457D4A}"/>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CCC97228-6DA5-6AE4-9B61-C2BAAB749BD1}"/>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DAB2A552-5CC9-9465-1A2B-235A47299A33}"/>
              </a:ext>
            </a:extLst>
          </p:cNvPr>
          <p:cNvSpPr>
            <a:spLocks noGrp="1"/>
          </p:cNvSpPr>
          <p:nvPr>
            <p:ph type="sldNum" sz="quarter" idx="12"/>
          </p:nvPr>
        </p:nvSpPr>
        <p:spPr/>
        <p:txBody>
          <a:bodyPr/>
          <a:lstStyle/>
          <a:p>
            <a:fld id="{1A873E5C-2DEA-4441-9D0D-A50873F79FC4}" type="slidenum">
              <a:rPr lang="en-US" smtClean="0"/>
              <a:t>25</a:t>
            </a:fld>
            <a:endParaRPr lang="en-US"/>
          </a:p>
        </p:txBody>
      </p:sp>
      <p:sp>
        <p:nvSpPr>
          <p:cNvPr id="5" name="TextBox 4">
            <a:extLst>
              <a:ext uri="{FF2B5EF4-FFF2-40B4-BE49-F238E27FC236}">
                <a16:creationId xmlns:a16="http://schemas.microsoft.com/office/drawing/2014/main" id="{862F70BB-0397-461F-7390-E31D963EB8EA}"/>
              </a:ext>
            </a:extLst>
          </p:cNvPr>
          <p:cNvSpPr txBox="1"/>
          <p:nvPr/>
        </p:nvSpPr>
        <p:spPr>
          <a:xfrm>
            <a:off x="371475" y="333375"/>
            <a:ext cx="10982325" cy="2585323"/>
          </a:xfrm>
          <a:prstGeom prst="rect">
            <a:avLst/>
          </a:prstGeom>
          <a:noFill/>
        </p:spPr>
        <p:txBody>
          <a:bodyPr wrap="square" rtlCol="0">
            <a:spAutoFit/>
          </a:bodyPr>
          <a:lstStyle/>
          <a:p>
            <a:r>
              <a:rPr lang="en-US" dirty="0"/>
              <a:t>Another challenge we faced was during synthesis,</a:t>
            </a:r>
          </a:p>
          <a:p>
            <a:r>
              <a:rPr lang="en-US" dirty="0"/>
              <a:t>If we want to synthesis the main design, there we two submodules instantiated in it, if we synthesize the default code we were getting the two submodules as unresolved references and there was some more modules which were instantiated in the two submodules, hence we were not able to correctly synthesize the design.</a:t>
            </a:r>
          </a:p>
          <a:p>
            <a:r>
              <a:rPr lang="en-US" dirty="0"/>
              <a:t>To address this we have added the `include module file which will be instantiated in the main module. This process we have done for all the design files.</a:t>
            </a:r>
          </a:p>
          <a:p>
            <a:r>
              <a:rPr lang="en-US" dirty="0"/>
              <a:t>Hence were able to correctly synthesize the design, which has all the submodules.</a:t>
            </a:r>
          </a:p>
          <a:p>
            <a:endParaRPr lang="en-US" dirty="0"/>
          </a:p>
        </p:txBody>
      </p:sp>
      <p:pic>
        <p:nvPicPr>
          <p:cNvPr id="6" name="Picture 5" descr="A computer screen shot of a computer program">
            <a:extLst>
              <a:ext uri="{FF2B5EF4-FFF2-40B4-BE49-F238E27FC236}">
                <a16:creationId xmlns:a16="http://schemas.microsoft.com/office/drawing/2014/main" id="{527EF72A-D367-866F-3D4E-6715DBF14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92" y="2798086"/>
            <a:ext cx="6469828" cy="3386551"/>
          </a:xfrm>
          <a:prstGeom prst="rect">
            <a:avLst/>
          </a:prstGeom>
        </p:spPr>
      </p:pic>
    </p:spTree>
    <p:extLst>
      <p:ext uri="{BB962C8B-B14F-4D97-AF65-F5344CB8AC3E}">
        <p14:creationId xmlns:p14="http://schemas.microsoft.com/office/powerpoint/2010/main" val="314977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393D7E7-0BE1-946C-B6EA-760AD275F5D0}"/>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kern="1200">
                <a:solidFill>
                  <a:srgbClr val="FFFFFF"/>
                </a:solidFill>
                <a:latin typeface="+mj-lt"/>
                <a:ea typeface="+mj-ea"/>
                <a:cs typeface="+mj-cs"/>
              </a:rPr>
              <a:t>Thank you</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D9A3BADD-A4D6-C30E-CDF0-DE86EE8D9CA2}"/>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ECE 571 Introduction to SystemVerilog</a:t>
            </a:r>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19F93C84-CFAD-0E7F-9154-E9A79794AA3B}"/>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r>
              <a:rPr lang="en-US" sz="1100">
                <a:solidFill>
                  <a:srgbClr val="FFFFFF"/>
                </a:solidFill>
              </a:rPr>
              <a:t>12/4/2024</a:t>
            </a:r>
          </a:p>
        </p:txBody>
      </p:sp>
      <p:sp>
        <p:nvSpPr>
          <p:cNvPr id="4" name="Slide Number Placeholder 3">
            <a:extLst>
              <a:ext uri="{FF2B5EF4-FFF2-40B4-BE49-F238E27FC236}">
                <a16:creationId xmlns:a16="http://schemas.microsoft.com/office/drawing/2014/main" id="{071B8983-6359-44FF-E6DC-40E617783CB2}"/>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1A873E5C-2DEA-4441-9D0D-A50873F79FC4}" type="slidenum">
              <a:rPr lang="en-US" sz="1100">
                <a:solidFill>
                  <a:srgbClr val="FFFFFF"/>
                </a:solidFill>
              </a:rPr>
              <a:pPr>
                <a:spcAft>
                  <a:spcPts val="600"/>
                </a:spcAft>
              </a:pPr>
              <a:t>26</a:t>
            </a:fld>
            <a:endParaRPr lang="en-US" sz="1100">
              <a:solidFill>
                <a:srgbClr val="FFFFFF"/>
              </a:solidFill>
            </a:endParaRPr>
          </a:p>
        </p:txBody>
      </p:sp>
    </p:spTree>
    <p:extLst>
      <p:ext uri="{BB962C8B-B14F-4D97-AF65-F5344CB8AC3E}">
        <p14:creationId xmlns:p14="http://schemas.microsoft.com/office/powerpoint/2010/main" val="55800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21AB9D-1293-DB94-3D2D-D1A9BF240E59}"/>
              </a:ext>
            </a:extLst>
          </p:cNvPr>
          <p:cNvSpPr>
            <a:spLocks noGrp="1"/>
          </p:cNvSpPr>
          <p:nvPr>
            <p:ph idx="1"/>
          </p:nvPr>
        </p:nvSpPr>
        <p:spPr>
          <a:xfrm>
            <a:off x="404734" y="344774"/>
            <a:ext cx="10949066" cy="5832189"/>
          </a:xfrm>
        </p:spPr>
        <p:txBody>
          <a:bodyPr/>
          <a:lstStyle/>
          <a:p>
            <a:pPr marL="0" indent="0">
              <a:buNone/>
            </a:pPr>
            <a:r>
              <a:rPr lang="en-US" sz="3600" b="1" dirty="0">
                <a:solidFill>
                  <a:schemeClr val="tx2">
                    <a:lumMod val="50000"/>
                    <a:lumOff val="50000"/>
                  </a:schemeClr>
                </a:solidFill>
                <a:latin typeface="Times New Roman" panose="02020603050405020304" pitchFamily="18" charset="0"/>
                <a:cs typeface="Times New Roman" panose="02020603050405020304" pitchFamily="18" charset="0"/>
              </a:rPr>
              <a:t>Work Distribution by Team:</a:t>
            </a:r>
          </a:p>
        </p:txBody>
      </p:sp>
      <p:sp>
        <p:nvSpPr>
          <p:cNvPr id="4" name="Date Placeholder 3">
            <a:extLst>
              <a:ext uri="{FF2B5EF4-FFF2-40B4-BE49-F238E27FC236}">
                <a16:creationId xmlns:a16="http://schemas.microsoft.com/office/drawing/2014/main" id="{87B16E94-5E69-6E1B-E5C2-9CF495D92B41}"/>
              </a:ext>
            </a:extLst>
          </p:cNvPr>
          <p:cNvSpPr>
            <a:spLocks noGrp="1"/>
          </p:cNvSpPr>
          <p:nvPr>
            <p:ph type="dt" sz="half" idx="10"/>
          </p:nvPr>
        </p:nvSpPr>
        <p:spPr/>
        <p:txBody>
          <a:bodyPr/>
          <a:lstStyle/>
          <a:p>
            <a:r>
              <a:rPr lang="en-US"/>
              <a:t>12/4/2024</a:t>
            </a:r>
          </a:p>
        </p:txBody>
      </p:sp>
      <p:sp>
        <p:nvSpPr>
          <p:cNvPr id="5" name="Footer Placeholder 4">
            <a:extLst>
              <a:ext uri="{FF2B5EF4-FFF2-40B4-BE49-F238E27FC236}">
                <a16:creationId xmlns:a16="http://schemas.microsoft.com/office/drawing/2014/main" id="{E4FB4EE1-4F58-1494-FF85-19D169CC1D53}"/>
              </a:ext>
            </a:extLst>
          </p:cNvPr>
          <p:cNvSpPr>
            <a:spLocks noGrp="1"/>
          </p:cNvSpPr>
          <p:nvPr>
            <p:ph type="ftr" sz="quarter" idx="11"/>
          </p:nvPr>
        </p:nvSpPr>
        <p:spPr/>
        <p:txBody>
          <a:bodyPr/>
          <a:lstStyle/>
          <a:p>
            <a:r>
              <a:rPr lang="en-US"/>
              <a:t>ECE 571 Introduction to SystemVerilog</a:t>
            </a:r>
          </a:p>
        </p:txBody>
      </p:sp>
      <p:sp>
        <p:nvSpPr>
          <p:cNvPr id="6" name="Slide Number Placeholder 5">
            <a:extLst>
              <a:ext uri="{FF2B5EF4-FFF2-40B4-BE49-F238E27FC236}">
                <a16:creationId xmlns:a16="http://schemas.microsoft.com/office/drawing/2014/main" id="{CC381C84-14D2-6F49-D2F6-65E71F4D3CE9}"/>
              </a:ext>
            </a:extLst>
          </p:cNvPr>
          <p:cNvSpPr>
            <a:spLocks noGrp="1"/>
          </p:cNvSpPr>
          <p:nvPr>
            <p:ph type="sldNum" sz="quarter" idx="12"/>
          </p:nvPr>
        </p:nvSpPr>
        <p:spPr>
          <a:xfrm>
            <a:off x="8610600" y="6327385"/>
            <a:ext cx="2743200" cy="365125"/>
          </a:xfrm>
        </p:spPr>
        <p:txBody>
          <a:bodyPr/>
          <a:lstStyle/>
          <a:p>
            <a:fld id="{1A873E5C-2DEA-4441-9D0D-A50873F79FC4}" type="slidenum">
              <a:rPr lang="en-US" smtClean="0"/>
              <a:t>3</a:t>
            </a:fld>
            <a:endParaRPr lang="en-US"/>
          </a:p>
        </p:txBody>
      </p:sp>
      <p:sp>
        <p:nvSpPr>
          <p:cNvPr id="8" name="Rectangle 1">
            <a:extLst>
              <a:ext uri="{FF2B5EF4-FFF2-40B4-BE49-F238E27FC236}">
                <a16:creationId xmlns:a16="http://schemas.microsoft.com/office/drawing/2014/main" id="{E7A8D0C4-D3F0-C8A2-8993-AA9B242557AC}"/>
              </a:ext>
            </a:extLst>
          </p:cNvPr>
          <p:cNvSpPr>
            <a:spLocks noChangeArrowheads="1"/>
          </p:cNvSpPr>
          <p:nvPr/>
        </p:nvSpPr>
        <p:spPr bwMode="auto">
          <a:xfrm>
            <a:off x="4165600" y="1079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3ABF26F1-D559-4D5E-9E4D-70C4686E3FB5}"/>
              </a:ext>
            </a:extLst>
          </p:cNvPr>
          <p:cNvGraphicFramePr>
            <a:graphicFrameLocks noGrp="1"/>
          </p:cNvGraphicFramePr>
          <p:nvPr>
            <p:extLst>
              <p:ext uri="{D42A27DB-BD31-4B8C-83A1-F6EECF244321}">
                <p14:modId xmlns:p14="http://schemas.microsoft.com/office/powerpoint/2010/main" val="3507923774"/>
              </p:ext>
            </p:extLst>
          </p:nvPr>
        </p:nvGraphicFramePr>
        <p:xfrm>
          <a:off x="1319134" y="897513"/>
          <a:ext cx="10034666" cy="5279451"/>
        </p:xfrm>
        <a:graphic>
          <a:graphicData uri="http://schemas.openxmlformats.org/drawingml/2006/table">
            <a:tbl>
              <a:tblPr firstRow="1" bandRow="1">
                <a:tableStyleId>{5C22544A-7EE6-4342-B048-85BDC9FD1C3A}</a:tableStyleId>
              </a:tblPr>
              <a:tblGrid>
                <a:gridCol w="2783467">
                  <a:extLst>
                    <a:ext uri="{9D8B030D-6E8A-4147-A177-3AD203B41FA5}">
                      <a16:colId xmlns:a16="http://schemas.microsoft.com/office/drawing/2014/main" val="1329503261"/>
                    </a:ext>
                  </a:extLst>
                </a:gridCol>
                <a:gridCol w="4578210">
                  <a:extLst>
                    <a:ext uri="{9D8B030D-6E8A-4147-A177-3AD203B41FA5}">
                      <a16:colId xmlns:a16="http://schemas.microsoft.com/office/drawing/2014/main" val="3618029871"/>
                    </a:ext>
                  </a:extLst>
                </a:gridCol>
                <a:gridCol w="2672989">
                  <a:extLst>
                    <a:ext uri="{9D8B030D-6E8A-4147-A177-3AD203B41FA5}">
                      <a16:colId xmlns:a16="http://schemas.microsoft.com/office/drawing/2014/main" val="3332832115"/>
                    </a:ext>
                  </a:extLst>
                </a:gridCol>
              </a:tblGrid>
              <a:tr h="371037">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88714683"/>
                  </a:ext>
                </a:extLst>
              </a:tr>
              <a:tr h="1644198">
                <a:tc rowSpan="2">
                  <a:txBody>
                    <a:bodyPr/>
                    <a:lstStyle/>
                    <a:p>
                      <a:r>
                        <a:rPr lang="en-US" sz="2000" b="1" dirty="0">
                          <a:latin typeface="Times New Roman" panose="02020603050405020304" pitchFamily="18" charset="0"/>
                          <a:cs typeface="Times New Roman" panose="02020603050405020304" pitchFamily="18" charset="0"/>
                        </a:rPr>
                        <a:t>Design</a:t>
                      </a:r>
                      <a:r>
                        <a:rPr lang="en-US" sz="2000" dirty="0"/>
                        <a:t>  </a:t>
                      </a:r>
                    </a:p>
                  </a:txBody>
                  <a:tcPr/>
                </a:tc>
                <a:tc>
                  <a:txBody>
                    <a:bodyPr/>
                    <a:lstStyle/>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mesi_isc_define.sv</a:t>
                      </a:r>
                    </a:p>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mesi_isc_broad_cntl.sv</a:t>
                      </a:r>
                    </a:p>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mesi_isc_broad.sv</a:t>
                      </a:r>
                    </a:p>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mesi_isc.sv</a:t>
                      </a:r>
                    </a:p>
                    <a:p>
                      <a:endParaRPr lang="en-US" sz="2000" dirty="0"/>
                    </a:p>
                  </a:txBody>
                  <a:tcPr/>
                </a:tc>
                <a:tc>
                  <a:txBody>
                    <a:bodyPr/>
                    <a:lstStyle/>
                    <a:p>
                      <a:r>
                        <a:rPr lang="en-US" sz="2000" b="1" dirty="0">
                          <a:latin typeface="Times New Roman" panose="02020603050405020304" pitchFamily="18" charset="0"/>
                          <a:cs typeface="Times New Roman" panose="02020603050405020304" pitchFamily="18" charset="0"/>
                        </a:rPr>
                        <a:t> Koushik, Venkat </a:t>
                      </a:r>
                      <a:r>
                        <a:rPr lang="en-US" sz="2000" b="1" dirty="0" err="1">
                          <a:latin typeface="Times New Roman" panose="02020603050405020304" pitchFamily="18" charset="0"/>
                          <a:cs typeface="Times New Roman" panose="02020603050405020304" pitchFamily="18" charset="0"/>
                        </a:rPr>
                        <a:t>Sahith</a:t>
                      </a:r>
                      <a:r>
                        <a:rPr lang="en-US" sz="2000" b="1" dirty="0">
                          <a:latin typeface="Times New Roman" panose="02020603050405020304" pitchFamily="18" charset="0"/>
                          <a:cs typeface="Times New Roman" panose="02020603050405020304" pitchFamily="18" charset="0"/>
                        </a:rPr>
                        <a:t> Reddy.</a:t>
                      </a:r>
                    </a:p>
                  </a:txBody>
                  <a:tcPr/>
                </a:tc>
                <a:extLst>
                  <a:ext uri="{0D108BD9-81ED-4DB2-BD59-A6C34878D82A}">
                    <a16:rowId xmlns:a16="http://schemas.microsoft.com/office/drawing/2014/main" val="2432820295"/>
                  </a:ext>
                </a:extLst>
              </a:tr>
              <a:tr h="1088072">
                <a:tc vMerge="1">
                  <a:txBody>
                    <a:bodyPr/>
                    <a:lstStyle/>
                    <a:p>
                      <a:endParaRPr lang="en-US" dirty="0"/>
                    </a:p>
                  </a:txBody>
                  <a:tcPr/>
                </a:tc>
                <a:tc>
                  <a:txBody>
                    <a:bodyPr/>
                    <a:lstStyle/>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mesi_isc_define.sv</a:t>
                      </a:r>
                    </a:p>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mesi_isc_breq_fifo.sv</a:t>
                      </a:r>
                    </a:p>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mesi_isc_breq_fifo_cntl.sv</a:t>
                      </a:r>
                    </a:p>
                  </a:txBody>
                  <a:tcPr/>
                </a:tc>
                <a:tc>
                  <a:txBody>
                    <a:bodyPr/>
                    <a:lstStyle/>
                    <a:p>
                      <a:r>
                        <a:rPr lang="en-US" sz="2000" b="1" dirty="0">
                          <a:latin typeface="Times New Roman" panose="02020603050405020304" pitchFamily="18" charset="0"/>
                          <a:cs typeface="Times New Roman" panose="02020603050405020304" pitchFamily="18" charset="0"/>
                        </a:rPr>
                        <a:t>Venkat </a:t>
                      </a:r>
                      <a:r>
                        <a:rPr lang="en-US" sz="2000" b="1" dirty="0" err="1">
                          <a:latin typeface="Times New Roman" panose="02020603050405020304" pitchFamily="18" charset="0"/>
                          <a:cs typeface="Times New Roman" panose="02020603050405020304" pitchFamily="18" charset="0"/>
                        </a:rPr>
                        <a:t>Sahith</a:t>
                      </a:r>
                      <a:r>
                        <a:rPr lang="en-US" sz="2000" b="1" dirty="0">
                          <a:latin typeface="Times New Roman" panose="02020603050405020304" pitchFamily="18" charset="0"/>
                          <a:cs typeface="Times New Roman" panose="02020603050405020304" pitchFamily="18" charset="0"/>
                        </a:rPr>
                        <a:t> Reddy , Srikanth.</a:t>
                      </a:r>
                    </a:p>
                  </a:txBody>
                  <a:tcPr/>
                </a:tc>
                <a:extLst>
                  <a:ext uri="{0D108BD9-81ED-4DB2-BD59-A6C34878D82A}">
                    <a16:rowId xmlns:a16="http://schemas.microsoft.com/office/drawing/2014/main" val="2418221303"/>
                  </a:ext>
                </a:extLst>
              </a:tr>
              <a:tr h="1088072">
                <a:tc>
                  <a:txBody>
                    <a:bodyPr/>
                    <a:lstStyle/>
                    <a:p>
                      <a:r>
                        <a:rPr lang="en-US" sz="2000" b="1" kern="1200" dirty="0">
                          <a:solidFill>
                            <a:schemeClr val="dk1"/>
                          </a:solidFill>
                          <a:latin typeface="Times New Roman" panose="02020603050405020304" pitchFamily="18" charset="0"/>
                          <a:ea typeface="+mn-ea"/>
                          <a:cs typeface="Times New Roman" panose="02020603050405020304" pitchFamily="18" charset="0"/>
                        </a:rPr>
                        <a:t>Test Bench</a:t>
                      </a:r>
                    </a:p>
                  </a:txBody>
                  <a:tcPr/>
                </a:tc>
                <a:tc>
                  <a:txBody>
                    <a:bodyPr/>
                    <a:lstStyle/>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mesi_isc_tb.sv</a:t>
                      </a:r>
                    </a:p>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mesi_isc_tb_cpu.sv</a:t>
                      </a:r>
                    </a:p>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mesi_isc_tb_define.sv</a:t>
                      </a:r>
                    </a:p>
                  </a:txBody>
                  <a:tcPr/>
                </a:tc>
                <a:tc>
                  <a:txBody>
                    <a:bodyPr/>
                    <a:lstStyle/>
                    <a:p>
                      <a:r>
                        <a:rPr lang="en-US" sz="2000" b="1" dirty="0">
                          <a:latin typeface="Times New Roman" panose="02020603050405020304" pitchFamily="18" charset="0"/>
                          <a:cs typeface="Times New Roman" panose="02020603050405020304" pitchFamily="18" charset="0"/>
                        </a:rPr>
                        <a:t>Venkat Reddy , Koushik.</a:t>
                      </a:r>
                    </a:p>
                  </a:txBody>
                  <a:tcPr/>
                </a:tc>
                <a:extLst>
                  <a:ext uri="{0D108BD9-81ED-4DB2-BD59-A6C34878D82A}">
                    <a16:rowId xmlns:a16="http://schemas.microsoft.com/office/drawing/2014/main" val="308206786"/>
                  </a:ext>
                </a:extLst>
              </a:tr>
              <a:tr h="1088072">
                <a:tc>
                  <a:txBody>
                    <a:bodyPr/>
                    <a:lstStyle/>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Synthesis </a:t>
                      </a:r>
                    </a:p>
                  </a:txBody>
                  <a:tcPr/>
                </a:tc>
                <a:tc>
                  <a:txBody>
                    <a:bodyPr/>
                    <a:lstStyle/>
                    <a:p>
                      <a:pPr marL="0" algn="l" defTabSz="914400" rtl="0" eaLnBrk="1" latinLnBrk="0" hangingPunct="1"/>
                      <a:r>
                        <a:rPr lang="en-US" sz="2000" b="1" kern="1200" dirty="0">
                          <a:solidFill>
                            <a:schemeClr val="dk1"/>
                          </a:solidFill>
                          <a:latin typeface="Times New Roman" panose="02020603050405020304" pitchFamily="18" charset="0"/>
                          <a:ea typeface="+mn-ea"/>
                          <a:cs typeface="Times New Roman" panose="02020603050405020304" pitchFamily="18" charset="0"/>
                        </a:rPr>
                        <a:t>Done Synthesis for all the blocks in DC and Genus and taken all the QOR reports.</a:t>
                      </a:r>
                    </a:p>
                  </a:txBody>
                  <a:tcPr/>
                </a:tc>
                <a:tc>
                  <a:txBody>
                    <a:bodyPr/>
                    <a:lstStyle/>
                    <a:p>
                      <a:r>
                        <a:rPr lang="en-US" sz="2000" b="1" dirty="0">
                          <a:latin typeface="Times New Roman" panose="02020603050405020304" pitchFamily="18" charset="0"/>
                          <a:cs typeface="Times New Roman" panose="02020603050405020304" pitchFamily="18" charset="0"/>
                        </a:rPr>
                        <a:t> Venkat Reddy , Srikanth.</a:t>
                      </a:r>
                    </a:p>
                  </a:txBody>
                  <a:tcPr/>
                </a:tc>
                <a:extLst>
                  <a:ext uri="{0D108BD9-81ED-4DB2-BD59-A6C34878D82A}">
                    <a16:rowId xmlns:a16="http://schemas.microsoft.com/office/drawing/2014/main" val="3557086282"/>
                  </a:ext>
                </a:extLst>
              </a:tr>
            </a:tbl>
          </a:graphicData>
        </a:graphic>
      </p:graphicFrame>
    </p:spTree>
    <p:extLst>
      <p:ext uri="{BB962C8B-B14F-4D97-AF65-F5344CB8AC3E}">
        <p14:creationId xmlns:p14="http://schemas.microsoft.com/office/powerpoint/2010/main" val="309236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D83E79-303A-DC5F-C3EB-BDC4E44B000F}"/>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F4326A5B-6A53-C414-F868-C8199E365A1C}"/>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B6667A42-F556-6BF2-748D-D1F18200DB40}"/>
              </a:ext>
            </a:extLst>
          </p:cNvPr>
          <p:cNvSpPr>
            <a:spLocks noGrp="1"/>
          </p:cNvSpPr>
          <p:nvPr>
            <p:ph type="sldNum" sz="quarter" idx="12"/>
          </p:nvPr>
        </p:nvSpPr>
        <p:spPr/>
        <p:txBody>
          <a:bodyPr/>
          <a:lstStyle/>
          <a:p>
            <a:fld id="{1A873E5C-2DEA-4441-9D0D-A50873F79FC4}" type="slidenum">
              <a:rPr lang="en-US" smtClean="0"/>
              <a:t>4</a:t>
            </a:fld>
            <a:endParaRPr lang="en-US"/>
          </a:p>
        </p:txBody>
      </p:sp>
      <p:sp>
        <p:nvSpPr>
          <p:cNvPr id="5" name="TextBox 4">
            <a:extLst>
              <a:ext uri="{FF2B5EF4-FFF2-40B4-BE49-F238E27FC236}">
                <a16:creationId xmlns:a16="http://schemas.microsoft.com/office/drawing/2014/main" id="{9F8771DA-DD26-3EB8-B7E0-055B2B17D7B8}"/>
              </a:ext>
            </a:extLst>
          </p:cNvPr>
          <p:cNvSpPr txBox="1"/>
          <p:nvPr/>
        </p:nvSpPr>
        <p:spPr>
          <a:xfrm>
            <a:off x="302302" y="369067"/>
            <a:ext cx="10940321" cy="8863965"/>
          </a:xfrm>
          <a:prstGeom prst="rect">
            <a:avLst/>
          </a:prstGeom>
          <a:noFill/>
        </p:spPr>
        <p:txBody>
          <a:bodyPr wrap="square" rtlCol="0">
            <a:spAutoFit/>
          </a:bodyPr>
          <a:lstStyle/>
          <a:p>
            <a:r>
              <a:rPr lang="en-US" sz="3600" b="1" dirty="0">
                <a:solidFill>
                  <a:schemeClr val="tx2">
                    <a:lumMod val="50000"/>
                    <a:lumOff val="50000"/>
                  </a:schemeClr>
                </a:solidFill>
                <a:latin typeface="Times New Roman" panose="02020603050405020304" pitchFamily="18" charset="0"/>
                <a:cs typeface="Times New Roman" panose="02020603050405020304" pitchFamily="18" charset="0"/>
              </a:rPr>
              <a:t>Introduction</a:t>
            </a:r>
          </a:p>
          <a:p>
            <a:pPr algn="just"/>
            <a:r>
              <a:rPr lang="en-US" sz="2000" dirty="0">
                <a:latin typeface="Times New Roman" panose="02020603050405020304" pitchFamily="18" charset="0"/>
                <a:cs typeface="Times New Roman" panose="02020603050405020304" pitchFamily="18" charset="0"/>
              </a:rPr>
              <a:t>This project is focused on the design and verification of the MESI_ISC (Intersection Controller) Coherency Protocol, which is a variant or an extension of the traditional MESI protocol used to manage cache coherency in distributed systems. The primary goal of this project is to ensure that multiple processing units or components, such as cores in a multi-core processor or controllers in a distributed system like an Intersection Controller, operate coherently and maintain data consistency across all units.</a:t>
            </a:r>
          </a:p>
          <a:p>
            <a:r>
              <a:rPr lang="en-US" sz="2400" b="1" dirty="0">
                <a:latin typeface="Times New Roman" panose="02020603050405020304" pitchFamily="18" charset="0"/>
                <a:cs typeface="Times New Roman" panose="02020603050405020304" pitchFamily="18" charset="0"/>
              </a:rPr>
              <a:t>MESI Protocol Design:</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MESI (Modified, Exclusive, Shared, Invalid) protocol is a cache coherency protocol that ensures consistency between multiple caches by defining states for each cache line. In traditional systems, it is used to manage shared data across different caches in a multiprocessor environment.</a:t>
            </a:r>
          </a:p>
          <a:p>
            <a:pPr algn="just"/>
            <a:r>
              <a:rPr lang="en-US" sz="2400" b="1" dirty="0">
                <a:latin typeface="Times New Roman" panose="02020603050405020304" pitchFamily="18" charset="0"/>
                <a:cs typeface="Times New Roman" panose="02020603050405020304" pitchFamily="18" charset="0"/>
              </a:rPr>
              <a:t>ISC(</a:t>
            </a:r>
            <a:r>
              <a:rPr lang="en-US" sz="2400" b="1" dirty="0" err="1">
                <a:latin typeface="Times New Roman" panose="02020603050405020304" pitchFamily="18" charset="0"/>
                <a:cs typeface="Times New Roman" panose="02020603050405020304" pitchFamily="18" charset="0"/>
              </a:rPr>
              <a:t>IntersectionController</a:t>
            </a:r>
            <a:r>
              <a:rPr lang="en-US" sz="2400" b="1" dirty="0">
                <a:latin typeface="Times New Roman" panose="02020603050405020304" pitchFamily="18" charset="0"/>
                <a:cs typeface="Times New Roman" panose="02020603050405020304" pitchFamily="18" charset="0"/>
              </a:rPr>
              <a:t>):</a:t>
            </a:r>
            <a:endParaRPr lang="en-US" dirty="0"/>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Intersection Controller (ISC) component is likely a system or controller that coordinates data flow or traffic at a specific intersection in a network (such as a multi-core processor or a physical intersection in a traffic system). It plays a vital role in ensuring that data or resources from different sources do not conflict or become inconsistent</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endParaRPr lang="en-US" sz="3600" b="1" i="0" dirty="0">
              <a:solidFill>
                <a:schemeClr val="tx2">
                  <a:lumMod val="50000"/>
                  <a:lumOff val="50000"/>
                </a:schemeClr>
              </a:solidFill>
              <a:effectLst/>
              <a:latin typeface="Times New Roman" panose="02020603050405020304" pitchFamily="18" charset="0"/>
              <a:cs typeface="Times New Roman" panose="02020603050405020304" pitchFamily="18" charset="0"/>
            </a:endParaRPr>
          </a:p>
          <a:p>
            <a:pPr indent="-342900">
              <a:buFont typeface="Arial" panose="020B0604020202020204" pitchFamily="34" charset="0"/>
              <a:buChar char="•"/>
            </a:pPr>
            <a:endParaRPr lang="en-US" sz="1600" b="1" dirty="0"/>
          </a:p>
          <a:p>
            <a:endParaRPr lang="en-US" sz="1600" dirty="0"/>
          </a:p>
          <a:p>
            <a:pPr>
              <a:buFont typeface="Arial" panose="020B0604020202020204" pitchFamily="34" charset="0"/>
              <a:buChar char="•"/>
            </a:pPr>
            <a:endParaRPr lang="en-US" sz="1600" dirty="0"/>
          </a:p>
          <a:p>
            <a:endParaRPr lang="en-US" sz="1600" b="1" dirty="0"/>
          </a:p>
          <a:p>
            <a:endParaRPr lang="en-US" sz="3600" b="1" dirty="0"/>
          </a:p>
          <a:p>
            <a:endParaRPr lang="en-US" sz="3600" b="1" dirty="0"/>
          </a:p>
          <a:p>
            <a:endParaRPr lang="en-US" sz="2400" b="0" i="0" dirty="0">
              <a:effectLst/>
              <a:latin typeface="Arial" panose="020B0604020202020204" pitchFamily="34" charset="0"/>
            </a:endParaRPr>
          </a:p>
          <a:p>
            <a:pPr algn="just"/>
            <a:endParaRPr lang="en-US" dirty="0"/>
          </a:p>
        </p:txBody>
      </p:sp>
    </p:spTree>
    <p:extLst>
      <p:ext uri="{BB962C8B-B14F-4D97-AF65-F5344CB8AC3E}">
        <p14:creationId xmlns:p14="http://schemas.microsoft.com/office/powerpoint/2010/main" val="100895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additive="base">
                                        <p:cTn id="2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EA9B35-1F55-D3D7-9F37-C54B2C678704}"/>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8EB2F6DE-8B56-908B-0E7D-6A6F84CF676B}"/>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0583CB62-D688-3622-ECE6-59F07B779707}"/>
              </a:ext>
            </a:extLst>
          </p:cNvPr>
          <p:cNvSpPr>
            <a:spLocks noGrp="1"/>
          </p:cNvSpPr>
          <p:nvPr>
            <p:ph type="sldNum" sz="quarter" idx="12"/>
          </p:nvPr>
        </p:nvSpPr>
        <p:spPr/>
        <p:txBody>
          <a:bodyPr/>
          <a:lstStyle/>
          <a:p>
            <a:fld id="{1A873E5C-2DEA-4441-9D0D-A50873F79FC4}" type="slidenum">
              <a:rPr lang="en-US" smtClean="0"/>
              <a:t>5</a:t>
            </a:fld>
            <a:endParaRPr lang="en-US"/>
          </a:p>
        </p:txBody>
      </p:sp>
      <p:sp>
        <p:nvSpPr>
          <p:cNvPr id="5" name="TextBox 4">
            <a:extLst>
              <a:ext uri="{FF2B5EF4-FFF2-40B4-BE49-F238E27FC236}">
                <a16:creationId xmlns:a16="http://schemas.microsoft.com/office/drawing/2014/main" id="{9C079C72-E3F4-563A-7057-2054BC781D2C}"/>
              </a:ext>
            </a:extLst>
          </p:cNvPr>
          <p:cNvSpPr txBox="1"/>
          <p:nvPr/>
        </p:nvSpPr>
        <p:spPr>
          <a:xfrm>
            <a:off x="677334" y="524656"/>
            <a:ext cx="10837332" cy="5268494"/>
          </a:xfrm>
          <a:prstGeom prst="rect">
            <a:avLst/>
          </a:prstGeom>
          <a:noFill/>
        </p:spPr>
        <p:txBody>
          <a:bodyPr wrap="square" rtlCol="0">
            <a:spAutoFit/>
          </a:bodyPr>
          <a:lstStyle/>
          <a:p>
            <a:pPr>
              <a:lnSpc>
                <a:spcPct val="107000"/>
              </a:lnSpc>
              <a:spcAft>
                <a:spcPts val="800"/>
              </a:spcAft>
              <a:buSzPts val="1000"/>
              <a:tabLst>
                <a:tab pos="457200" algn="l"/>
              </a:tabLst>
            </a:pPr>
            <a:r>
              <a:rPr lang="it-IT" sz="2400" b="1" dirty="0">
                <a:latin typeface="Times New Roman" panose="02020603050405020304" pitchFamily="18" charset="0"/>
                <a:cs typeface="Times New Roman" panose="02020603050405020304" pitchFamily="18" charset="0"/>
              </a:rPr>
              <a:t>Coherency Protocol Design (MESI_ISC):</a:t>
            </a:r>
          </a:p>
          <a:p>
            <a:pPr algn="just">
              <a:lnSpc>
                <a:spcPct val="107000"/>
              </a:lnSpc>
              <a:spcAft>
                <a:spcPts val="800"/>
              </a:spcAft>
              <a:buSzPts val="1000"/>
              <a:tabLst>
                <a:tab pos="457200" algn="l"/>
              </a:tabLst>
            </a:pPr>
            <a:r>
              <a:rPr lang="en-US" sz="2000" dirty="0">
                <a:latin typeface="Times New Roman" panose="02020603050405020304" pitchFamily="18" charset="0"/>
                <a:cs typeface="Times New Roman" panose="02020603050405020304" pitchFamily="18" charset="0"/>
              </a:rPr>
              <a:t>The design of the MESI_ISC Coherency Protocol focuses on how to apply the MESI protocol specifically within the context of an intersection controller system. This involve extending or modifying the states of the MESI protocol to meet the specific needs of the ISC, ensuring that data flowing through the system (such as control signals, processing states, or shared data) remains consistent and synchronized across all units involved.</a:t>
            </a:r>
          </a:p>
          <a:p>
            <a:pPr marR="0" lvl="0">
              <a:lnSpc>
                <a:spcPct val="107000"/>
              </a:lnSpc>
              <a:spcAft>
                <a:spcPts val="800"/>
              </a:spcAft>
              <a:buSzPts val="1000"/>
              <a:tabLst>
                <a:tab pos="457200" algn="l"/>
              </a:tabLst>
            </a:pPr>
            <a:r>
              <a:rPr lang="en-US" sz="2400" b="1" dirty="0">
                <a:latin typeface="Times New Roman" panose="02020603050405020304" pitchFamily="18" charset="0"/>
                <a:cs typeface="Times New Roman" panose="02020603050405020304" pitchFamily="18" charset="0"/>
              </a:rPr>
              <a:t>Verification(VER):</a:t>
            </a:r>
            <a:endParaRPr lang="en-US" b="1" kern="100" dirty="0">
              <a:latin typeface="Aptos" panose="020B0004020202020204" pitchFamily="34"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Verification is a critical step to ensure that the MESI_ISC protocol operates as expected. This process involves testing the protocol for correctness, including functional testing, timing analysis, and the identification of any corner cases or race conditions that could result in data inconsistencies or errors. The ultimate objective of this project is to design an efficient, reliable, and scalable MESI_ISC Coherency Protocol that maintains system integrity and optimizes data flow and resource management within the intersection controller framework, whether in multi-core processors, distributed systems, or traffic control systems.</a:t>
            </a:r>
          </a:p>
          <a:p>
            <a:endParaRPr lang="en-US" dirty="0"/>
          </a:p>
        </p:txBody>
      </p:sp>
    </p:spTree>
    <p:extLst>
      <p:ext uri="{BB962C8B-B14F-4D97-AF65-F5344CB8AC3E}">
        <p14:creationId xmlns:p14="http://schemas.microsoft.com/office/powerpoint/2010/main" val="116327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1000"/>
                                        <p:tgtEl>
                                          <p:spTgt spid="5">
                                            <p:txEl>
                                              <p:pRg st="3" end="3"/>
                                            </p:txEl>
                                          </p:spTgt>
                                        </p:tgtEl>
                                      </p:cBhvr>
                                    </p:animEffect>
                                    <p:anim calcmode="lin" valueType="num">
                                      <p:cBhvr>
                                        <p:cTn id="2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6A590-0DE0-7497-9B5E-621DE5368704}"/>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0AA54B4F-A2B8-4C2C-F054-7CA7C2459BD6}"/>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D9AA2408-46E0-17D7-778E-3A61DCD5D02C}"/>
              </a:ext>
            </a:extLst>
          </p:cNvPr>
          <p:cNvSpPr>
            <a:spLocks noGrp="1"/>
          </p:cNvSpPr>
          <p:nvPr>
            <p:ph type="sldNum" sz="quarter" idx="12"/>
          </p:nvPr>
        </p:nvSpPr>
        <p:spPr/>
        <p:txBody>
          <a:bodyPr/>
          <a:lstStyle/>
          <a:p>
            <a:fld id="{1A873E5C-2DEA-4441-9D0D-A50873F79FC4}" type="slidenum">
              <a:rPr lang="en-US" smtClean="0"/>
              <a:t>6</a:t>
            </a:fld>
            <a:endParaRPr lang="en-US"/>
          </a:p>
        </p:txBody>
      </p:sp>
      <p:sp>
        <p:nvSpPr>
          <p:cNvPr id="5" name="TextBox 4">
            <a:extLst>
              <a:ext uri="{FF2B5EF4-FFF2-40B4-BE49-F238E27FC236}">
                <a16:creationId xmlns:a16="http://schemas.microsoft.com/office/drawing/2014/main" id="{CE2357DD-E85F-E58E-F802-5F2F01A343CF}"/>
              </a:ext>
            </a:extLst>
          </p:cNvPr>
          <p:cNvSpPr txBox="1"/>
          <p:nvPr/>
        </p:nvSpPr>
        <p:spPr>
          <a:xfrm>
            <a:off x="344774" y="194872"/>
            <a:ext cx="11169892" cy="5641353"/>
          </a:xfrm>
          <a:prstGeom prst="rect">
            <a:avLst/>
          </a:prstGeom>
          <a:noFill/>
        </p:spPr>
        <p:txBody>
          <a:bodyPr wrap="square" rtlCol="0">
            <a:spAutoFit/>
          </a:bodyPr>
          <a:lstStyle/>
          <a:p>
            <a:pPr>
              <a:lnSpc>
                <a:spcPct val="107000"/>
              </a:lnSpc>
              <a:spcAft>
                <a:spcPts val="800"/>
              </a:spcAft>
            </a:pPr>
            <a:r>
              <a:rPr lang="en-US" sz="3600" b="1" dirty="0">
                <a:solidFill>
                  <a:schemeClr val="tx2">
                    <a:lumMod val="50000"/>
                    <a:lumOff val="50000"/>
                  </a:schemeClr>
                </a:solidFill>
                <a:latin typeface="Times New Roman" panose="02020603050405020304" pitchFamily="18" charset="0"/>
                <a:cs typeface="Times New Roman" panose="02020603050405020304" pitchFamily="18" charset="0"/>
              </a:rPr>
              <a:t>How it fits into the Digital Design Environment:</a:t>
            </a:r>
            <a:endParaRPr lang="en-US" sz="20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MESI_ISC (Intersection Controller) Coherency Protocol Design </a:t>
            </a:r>
            <a:r>
              <a:rPr lang="en-US" sz="2000" dirty="0">
                <a:latin typeface="Times New Roman" panose="02020603050405020304" pitchFamily="18" charset="0"/>
                <a:cs typeface="Times New Roman" panose="02020603050405020304" pitchFamily="18" charset="0"/>
              </a:rPr>
              <a:t>fits into the Digital Design Environment by ensuring data consistency and synchronization across components in distributed systems like smart traffic management or autonomous vehicles. It integrates into the environment through:</a:t>
            </a:r>
          </a:p>
          <a:p>
            <a:pPr lvl="0" indent="-342900" algn="just">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System-Level Architecture</a:t>
            </a:r>
            <a:r>
              <a:rPr lang="en-US" sz="2000" dirty="0">
                <a:latin typeface="Times New Roman" panose="02020603050405020304" pitchFamily="18" charset="0"/>
                <a:cs typeface="Times New Roman" panose="02020603050405020304" pitchFamily="18" charset="0"/>
              </a:rPr>
              <a:t>: Implemented in HDLs (Verilog /System Verilog)  for system-on-chip (SoC) or distributed system designs, ensuring coherent data exchange between controllers and subsystems.</a:t>
            </a:r>
          </a:p>
          <a:p>
            <a:pPr lvl="0" indent="-342900" algn="just">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Simulation and Verification: </a:t>
            </a:r>
            <a:r>
              <a:rPr lang="en-US" sz="2000" dirty="0">
                <a:latin typeface="Times New Roman" panose="02020603050405020304" pitchFamily="18" charset="0"/>
                <a:cs typeface="Times New Roman" panose="02020603050405020304" pitchFamily="18" charset="0"/>
              </a:rPr>
              <a:t>Verified using tools like Questa Sim to ensure functional correctness and performance under real-world conditions.</a:t>
            </a:r>
          </a:p>
          <a:p>
            <a:pPr lvl="0" indent="-342900" algn="just">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Hardware Implementation: </a:t>
            </a:r>
            <a:r>
              <a:rPr lang="en-US" sz="2000" dirty="0">
                <a:latin typeface="Times New Roman" panose="02020603050405020304" pitchFamily="18" charset="0"/>
                <a:cs typeface="Times New Roman" panose="02020603050405020304" pitchFamily="18" charset="0"/>
              </a:rPr>
              <a:t>Synthesized into hardware using tools like Genus and DC for ASIC-based design, followed by testing on prototypes.</a:t>
            </a:r>
          </a:p>
          <a:p>
            <a:pPr lvl="0" indent="-342900" algn="just">
              <a:lnSpc>
                <a:spcPct val="107000"/>
              </a:lnSpc>
              <a:spcAft>
                <a:spcPts val="800"/>
              </a:spcAft>
              <a:buFont typeface="+mj-lt"/>
              <a:buAutoNum type="arabicPeriod"/>
              <a:tabLst>
                <a:tab pos="457200" algn="l"/>
              </a:tabLst>
            </a:pPr>
            <a:r>
              <a:rPr lang="en-US" sz="2000" b="1" dirty="0">
                <a:latin typeface="Times New Roman" panose="02020603050405020304" pitchFamily="18" charset="0"/>
                <a:cs typeface="Times New Roman" panose="02020603050405020304" pitchFamily="18" charset="0"/>
              </a:rPr>
              <a:t>Post-Implementation Testing: </a:t>
            </a:r>
            <a:r>
              <a:rPr lang="en-US" sz="2000" dirty="0">
                <a:latin typeface="Times New Roman" panose="02020603050405020304" pitchFamily="18" charset="0"/>
                <a:cs typeface="Times New Roman" panose="02020603050405020304" pitchFamily="18" charset="0"/>
              </a:rPr>
              <a:t>Monitored and adjusted in real-time for effective operation under dynamic conditions.</a:t>
            </a:r>
          </a:p>
          <a:p>
            <a:pPr algn="just">
              <a:lnSpc>
                <a:spcPct val="107000"/>
              </a:lnSpc>
              <a:spcAft>
                <a:spcPts val="800"/>
              </a:spcAft>
            </a:pPr>
            <a:r>
              <a:rPr lang="en-US" sz="2000" dirty="0">
                <a:latin typeface="Times New Roman" panose="02020603050405020304" pitchFamily="18" charset="0"/>
                <a:cs typeface="Times New Roman" panose="02020603050405020304" pitchFamily="18" charset="0"/>
              </a:rPr>
              <a:t>This process ensures the protocol is scalable, reliable, and efficient for complex, real-time systems.</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69252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down)">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down)">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8E841-728A-BC60-2880-F7BD0AD0FD7C}"/>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ADDB37F7-644C-3208-B355-AFA31416CFD0}"/>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ACCB8021-7275-08FA-6B09-3164F7255D78}"/>
              </a:ext>
            </a:extLst>
          </p:cNvPr>
          <p:cNvSpPr>
            <a:spLocks noGrp="1"/>
          </p:cNvSpPr>
          <p:nvPr>
            <p:ph type="sldNum" sz="quarter" idx="12"/>
          </p:nvPr>
        </p:nvSpPr>
        <p:spPr/>
        <p:txBody>
          <a:bodyPr/>
          <a:lstStyle/>
          <a:p>
            <a:fld id="{1A873E5C-2DEA-4441-9D0D-A50873F79FC4}" type="slidenum">
              <a:rPr lang="en-US" smtClean="0"/>
              <a:t>7</a:t>
            </a:fld>
            <a:endParaRPr lang="en-US"/>
          </a:p>
        </p:txBody>
      </p:sp>
      <p:sp>
        <p:nvSpPr>
          <p:cNvPr id="5" name="TextBox 4">
            <a:extLst>
              <a:ext uri="{FF2B5EF4-FFF2-40B4-BE49-F238E27FC236}">
                <a16:creationId xmlns:a16="http://schemas.microsoft.com/office/drawing/2014/main" id="{656E87CB-F10B-C3F6-4C8F-1F44104163C5}"/>
              </a:ext>
            </a:extLst>
          </p:cNvPr>
          <p:cNvSpPr txBox="1"/>
          <p:nvPr/>
        </p:nvSpPr>
        <p:spPr>
          <a:xfrm>
            <a:off x="219075" y="171450"/>
            <a:ext cx="11753850" cy="6524863"/>
          </a:xfrm>
          <a:prstGeom prst="rect">
            <a:avLst/>
          </a:prstGeom>
          <a:noFill/>
        </p:spPr>
        <p:txBody>
          <a:bodyPr wrap="square" rtlCol="0">
            <a:spAutoFit/>
          </a:bodyPr>
          <a:lstStyle/>
          <a:p>
            <a:pPr algn="ctr"/>
            <a:r>
              <a:rPr lang="en-US" sz="3200" b="1" dirty="0">
                <a:solidFill>
                  <a:schemeClr val="tx2">
                    <a:lumMod val="50000"/>
                    <a:lumOff val="50000"/>
                  </a:schemeClr>
                </a:solidFill>
                <a:latin typeface="Times New Roman" panose="02020603050405020304" pitchFamily="18" charset="0"/>
                <a:cs typeface="Times New Roman" panose="02020603050405020304" pitchFamily="18" charset="0"/>
              </a:rPr>
              <a:t>Applications of MESI ISC Coherency Protocol Design and VAR</a:t>
            </a:r>
          </a:p>
          <a:p>
            <a:endParaRPr lang="en-US" sz="16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Where is it Used?</a:t>
            </a:r>
          </a:p>
          <a:p>
            <a:endParaRPr lang="en-US" sz="16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Smart Traffic Management Systems</a:t>
            </a:r>
          </a:p>
          <a:p>
            <a:r>
              <a:rPr lang="en-US" sz="2000" dirty="0">
                <a:latin typeface="Times New Roman" panose="02020603050405020304" pitchFamily="18" charset="0"/>
                <a:cs typeface="Times New Roman" panose="02020603050405020304" pitchFamily="18" charset="0"/>
              </a:rPr>
              <a:t>Autonomous Vehicles</a:t>
            </a:r>
          </a:p>
          <a:p>
            <a:r>
              <a:rPr lang="en-US" sz="2000" dirty="0">
                <a:latin typeface="Times New Roman" panose="02020603050405020304" pitchFamily="18" charset="0"/>
                <a:cs typeface="Times New Roman" panose="02020603050405020304" pitchFamily="18" charset="0"/>
              </a:rPr>
              <a:t>Distributed Control Systems</a:t>
            </a:r>
          </a:p>
          <a:p>
            <a:r>
              <a:rPr lang="en-US" sz="2000" dirty="0">
                <a:latin typeface="Times New Roman" panose="02020603050405020304" pitchFamily="18" charset="0"/>
                <a:cs typeface="Times New Roman" panose="02020603050405020304" pitchFamily="18" charset="0"/>
              </a:rPr>
              <a:t>Urban Infrastructure Management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Importance of this </a:t>
            </a:r>
            <a:r>
              <a:rPr lang="en-US" sz="2000" b="1" dirty="0" err="1">
                <a:latin typeface="Times New Roman" panose="02020603050405020304" pitchFamily="18" charset="0"/>
                <a:cs typeface="Times New Roman" panose="02020603050405020304" pitchFamily="18" charset="0"/>
              </a:rPr>
              <a:t>Coherencey</a:t>
            </a:r>
            <a:r>
              <a:rPr lang="en-US" sz="2000" b="1" dirty="0">
                <a:latin typeface="Times New Roman" panose="02020603050405020304" pitchFamily="18" charset="0"/>
                <a:cs typeface="Times New Roman" panose="02020603050405020304" pitchFamily="18" charset="0"/>
              </a:rPr>
              <a:t> protocol:</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Improves system reliability by maintaining data consistency.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Enhances performance in real-time systems where multiple controllers interact.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Critical for safety and efficiency in autonomous vehicle systems and smart city infrastructure.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Facilitates scalability in large-scale distributed systems.</a:t>
            </a:r>
          </a:p>
          <a:p>
            <a:endParaRPr lang="en-US" sz="2000" dirty="0">
              <a:latin typeface="Times New Roman" panose="02020603050405020304" pitchFamily="18" charset="0"/>
              <a:cs typeface="Times New Roman" panose="02020603050405020304" pitchFamily="18" charset="0"/>
            </a:endParaRPr>
          </a:p>
          <a:p>
            <a:endParaRPr lang="en-US" sz="1600" dirty="0"/>
          </a:p>
          <a:p>
            <a:endParaRPr lang="en-US" sz="1600" dirty="0"/>
          </a:p>
          <a:p>
            <a:endParaRPr lang="en-US" sz="1600" dirty="0"/>
          </a:p>
          <a:p>
            <a:endParaRPr lang="en-US" sz="1600" dirty="0"/>
          </a:p>
          <a:p>
            <a:endParaRPr lang="en-US" sz="1600" dirty="0"/>
          </a:p>
          <a:p>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848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fade">
                                      <p:cBhvr>
                                        <p:cTn id="43" dur="500"/>
                                        <p:tgtEl>
                                          <p:spTgt spid="5">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11" end="11"/>
                                            </p:txEl>
                                          </p:spTgt>
                                        </p:tgtEl>
                                        <p:attrNameLst>
                                          <p:attrName>style.visibility</p:attrName>
                                        </p:attrNameLst>
                                      </p:cBhvr>
                                      <p:to>
                                        <p:strVal val="visible"/>
                                      </p:to>
                                    </p:set>
                                    <p:animEffect transition="in" filter="fade">
                                      <p:cBhvr>
                                        <p:cTn id="48" dur="500"/>
                                        <p:tgtEl>
                                          <p:spTgt spid="5">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12" end="12"/>
                                            </p:txEl>
                                          </p:spTgt>
                                        </p:tgtEl>
                                        <p:attrNameLst>
                                          <p:attrName>style.visibility</p:attrName>
                                        </p:attrNameLst>
                                      </p:cBhvr>
                                      <p:to>
                                        <p:strVal val="visible"/>
                                      </p:to>
                                    </p:set>
                                    <p:animEffect transition="in" filter="fade">
                                      <p:cBhvr>
                                        <p:cTn id="53" dur="500"/>
                                        <p:tgtEl>
                                          <p:spTgt spid="5">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13" end="13"/>
                                            </p:txEl>
                                          </p:spTgt>
                                        </p:tgtEl>
                                        <p:attrNameLst>
                                          <p:attrName>style.visibility</p:attrName>
                                        </p:attrNameLst>
                                      </p:cBhvr>
                                      <p:to>
                                        <p:strVal val="visible"/>
                                      </p:to>
                                    </p:set>
                                    <p:animEffect transition="in" filter="fade">
                                      <p:cBhvr>
                                        <p:cTn id="58"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DA184-80C6-CAA4-082B-AFABCEE612B5}"/>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3165B46A-68E3-525A-978B-5E7646E6859B}"/>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EB8BB0FD-2958-2F41-9C79-8C40B80ECC71}"/>
              </a:ext>
            </a:extLst>
          </p:cNvPr>
          <p:cNvSpPr>
            <a:spLocks noGrp="1"/>
          </p:cNvSpPr>
          <p:nvPr>
            <p:ph type="sldNum" sz="quarter" idx="12"/>
          </p:nvPr>
        </p:nvSpPr>
        <p:spPr/>
        <p:txBody>
          <a:bodyPr/>
          <a:lstStyle/>
          <a:p>
            <a:fld id="{1A873E5C-2DEA-4441-9D0D-A50873F79FC4}" type="slidenum">
              <a:rPr lang="en-US" smtClean="0"/>
              <a:t>8</a:t>
            </a:fld>
            <a:endParaRPr lang="en-US"/>
          </a:p>
        </p:txBody>
      </p:sp>
      <p:pic>
        <p:nvPicPr>
          <p:cNvPr id="6" name="Picture 5">
            <a:extLst>
              <a:ext uri="{FF2B5EF4-FFF2-40B4-BE49-F238E27FC236}">
                <a16:creationId xmlns:a16="http://schemas.microsoft.com/office/drawing/2014/main" id="{96CA9B76-84D5-DD94-E889-629C2A31837A}"/>
              </a:ext>
            </a:extLst>
          </p:cNvPr>
          <p:cNvPicPr>
            <a:picLocks noChangeAspect="1"/>
          </p:cNvPicPr>
          <p:nvPr/>
        </p:nvPicPr>
        <p:blipFill>
          <a:blip r:embed="rId2"/>
          <a:stretch>
            <a:fillRect/>
          </a:stretch>
        </p:blipFill>
        <p:spPr>
          <a:xfrm>
            <a:off x="677334" y="1162661"/>
            <a:ext cx="4142316" cy="4748789"/>
          </a:xfrm>
          <a:prstGeom prst="rect">
            <a:avLst/>
          </a:prstGeom>
        </p:spPr>
      </p:pic>
      <p:sp>
        <p:nvSpPr>
          <p:cNvPr id="7" name="TextBox 6">
            <a:extLst>
              <a:ext uri="{FF2B5EF4-FFF2-40B4-BE49-F238E27FC236}">
                <a16:creationId xmlns:a16="http://schemas.microsoft.com/office/drawing/2014/main" id="{CEC3CCF6-38A7-20DC-659A-BCFC24457900}"/>
              </a:ext>
            </a:extLst>
          </p:cNvPr>
          <p:cNvSpPr txBox="1"/>
          <p:nvPr/>
        </p:nvSpPr>
        <p:spPr>
          <a:xfrm>
            <a:off x="439386" y="451513"/>
            <a:ext cx="10066689" cy="646331"/>
          </a:xfrm>
          <a:prstGeom prst="rect">
            <a:avLst/>
          </a:prstGeom>
          <a:noFill/>
        </p:spPr>
        <p:txBody>
          <a:bodyPr wrap="square" rtlCol="0">
            <a:spAutoFit/>
          </a:bodyPr>
          <a:lstStyle/>
          <a:p>
            <a:r>
              <a:rPr lang="en-US" sz="3600" b="1" dirty="0">
                <a:solidFill>
                  <a:schemeClr val="tx2">
                    <a:lumMod val="50000"/>
                    <a:lumOff val="50000"/>
                  </a:schemeClr>
                </a:solidFill>
                <a:latin typeface="Times New Roman" panose="02020603050405020304" pitchFamily="18" charset="0"/>
                <a:cs typeface="Times New Roman" panose="02020603050405020304" pitchFamily="18" charset="0"/>
              </a:rPr>
              <a:t>Fig: Describes a coherence system with MESI_ISC </a:t>
            </a:r>
          </a:p>
        </p:txBody>
      </p:sp>
      <p:sp>
        <p:nvSpPr>
          <p:cNvPr id="8" name="TextBox 7">
            <a:extLst>
              <a:ext uri="{FF2B5EF4-FFF2-40B4-BE49-F238E27FC236}">
                <a16:creationId xmlns:a16="http://schemas.microsoft.com/office/drawing/2014/main" id="{EF11D418-C574-B4FF-BAF6-825889EF07FC}"/>
              </a:ext>
            </a:extLst>
          </p:cNvPr>
          <p:cNvSpPr txBox="1"/>
          <p:nvPr/>
        </p:nvSpPr>
        <p:spPr>
          <a:xfrm>
            <a:off x="4991725" y="1424066"/>
            <a:ext cx="6955436" cy="3416320"/>
          </a:xfrm>
          <a:prstGeom prst="rect">
            <a:avLst/>
          </a:prstGeom>
          <a:noFill/>
        </p:spPr>
        <p:txBody>
          <a:bodyPr wrap="square" rtlCol="0">
            <a:spAutoFit/>
          </a:bodyPr>
          <a:lstStyle/>
          <a:p>
            <a:pPr algn="just"/>
            <a:r>
              <a:rPr lang="en-US" sz="1800" dirty="0">
                <a:solidFill>
                  <a:schemeClr val="tx2">
                    <a:lumMod val="75000"/>
                    <a:lumOff val="25000"/>
                  </a:schemeClr>
                </a:solidFill>
                <a:latin typeface="Times New Roman" panose="02020603050405020304" pitchFamily="18" charset="0"/>
                <a:cs typeface="Times New Roman" panose="02020603050405020304" pitchFamily="18" charset="0"/>
              </a:rPr>
              <a:t>Modified: </a:t>
            </a:r>
            <a:r>
              <a:rPr lang="en-US" sz="1800" dirty="0">
                <a:latin typeface="Times New Roman" panose="02020603050405020304" pitchFamily="18" charset="0"/>
                <a:cs typeface="Times New Roman" panose="02020603050405020304" pitchFamily="18" charset="0"/>
              </a:rPr>
              <a:t>A particular cache contains data modified by its processor and thus is inconsistent with the main memory.</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chemeClr val="tx2">
                    <a:lumMod val="75000"/>
                    <a:lumOff val="25000"/>
                  </a:schemeClr>
                </a:solidFill>
                <a:latin typeface="Times New Roman" panose="02020603050405020304" pitchFamily="18" charset="0"/>
                <a:cs typeface="Times New Roman" panose="02020603050405020304" pitchFamily="18" charset="0"/>
              </a:rPr>
              <a:t>Exclusive: </a:t>
            </a:r>
            <a:r>
              <a:rPr lang="en-US" sz="1800" dirty="0">
                <a:latin typeface="Times New Roman" panose="02020603050405020304" pitchFamily="18" charset="0"/>
                <a:cs typeface="Times New Roman" panose="02020603050405020304" pitchFamily="18" charset="0"/>
              </a:rPr>
              <a:t>The cache data is only present in the current cache and it matches main memory, it may be changed to a shared state at any time in response to read requests from any other processors</a:t>
            </a:r>
          </a:p>
          <a:p>
            <a:endParaRPr lang="en-US" sz="1800" dirty="0">
              <a:latin typeface="Times New Roman" panose="02020603050405020304" pitchFamily="18" charset="0"/>
              <a:cs typeface="Times New Roman" panose="02020603050405020304" pitchFamily="18" charset="0"/>
            </a:endParaRPr>
          </a:p>
          <a:p>
            <a:pPr algn="just"/>
            <a:r>
              <a:rPr lang="en-US" dirty="0">
                <a:solidFill>
                  <a:schemeClr val="tx2">
                    <a:lumMod val="75000"/>
                    <a:lumOff val="25000"/>
                  </a:schemeClr>
                </a:solidFill>
                <a:latin typeface="Times New Roman" panose="02020603050405020304" pitchFamily="18" charset="0"/>
                <a:cs typeface="Times New Roman" panose="02020603050405020304" pitchFamily="18" charset="0"/>
              </a:rPr>
              <a:t>Shared: </a:t>
            </a:r>
            <a:r>
              <a:rPr lang="en-US" sz="1800" dirty="0">
                <a:latin typeface="Times New Roman" panose="02020603050405020304" pitchFamily="18" charset="0"/>
                <a:cs typeface="Times New Roman" panose="02020603050405020304" pitchFamily="18" charset="0"/>
              </a:rPr>
              <a:t>The cache contains unmodified data and thus appears in one of the other CPU cache.</a:t>
            </a:r>
          </a:p>
          <a:p>
            <a:endParaRPr lang="en-US" sz="1800" dirty="0">
              <a:latin typeface="Times New Roman" panose="02020603050405020304" pitchFamily="18" charset="0"/>
              <a:cs typeface="Times New Roman" panose="02020603050405020304" pitchFamily="18" charset="0"/>
            </a:endParaRPr>
          </a:p>
          <a:p>
            <a:pPr algn="just"/>
            <a:r>
              <a:rPr lang="en-US" dirty="0">
                <a:solidFill>
                  <a:schemeClr val="tx2">
                    <a:lumMod val="75000"/>
                    <a:lumOff val="25000"/>
                  </a:schemeClr>
                </a:solidFill>
                <a:latin typeface="Times New Roman" panose="02020603050405020304" pitchFamily="18" charset="0"/>
                <a:cs typeface="Times New Roman" panose="02020603050405020304" pitchFamily="18" charset="0"/>
              </a:rPr>
              <a:t>Invalid: </a:t>
            </a:r>
            <a:r>
              <a:rPr lang="en-US" sz="1800" dirty="0">
                <a:latin typeface="Times New Roman" panose="02020603050405020304" pitchFamily="18" charset="0"/>
                <a:cs typeface="Times New Roman" panose="02020603050405020304" pitchFamily="18" charset="0"/>
              </a:rPr>
              <a:t>Cache’s data is invalidated because some other processor wrote to their cache updating the value which is also shared by a particular line</a:t>
            </a:r>
            <a:endParaRPr lang="en-US" dirty="0"/>
          </a:p>
        </p:txBody>
      </p:sp>
    </p:spTree>
    <p:extLst>
      <p:ext uri="{BB962C8B-B14F-4D97-AF65-F5344CB8AC3E}">
        <p14:creationId xmlns:p14="http://schemas.microsoft.com/office/powerpoint/2010/main" val="398980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barn(inVertical)">
                                      <p:cBhvr>
                                        <p:cTn id="25" dur="500"/>
                                        <p:tgtEl>
                                          <p:spTgt spid="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barn(inVertical)">
                                      <p:cBhvr>
                                        <p:cTn id="30" dur="500"/>
                                        <p:tgtEl>
                                          <p:spTgt spid="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barn(inVertical)">
                                      <p:cBhvr>
                                        <p:cTn id="3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5F6AA-FE31-7AC2-6FBC-DDA296E3BE7C}"/>
              </a:ext>
            </a:extLst>
          </p:cNvPr>
          <p:cNvSpPr>
            <a:spLocks noGrp="1"/>
          </p:cNvSpPr>
          <p:nvPr>
            <p:ph type="dt" sz="half" idx="10"/>
          </p:nvPr>
        </p:nvSpPr>
        <p:spPr/>
        <p:txBody>
          <a:bodyPr/>
          <a:lstStyle/>
          <a:p>
            <a:r>
              <a:rPr lang="en-US"/>
              <a:t>12/4/2024</a:t>
            </a:r>
          </a:p>
        </p:txBody>
      </p:sp>
      <p:sp>
        <p:nvSpPr>
          <p:cNvPr id="3" name="Footer Placeholder 2">
            <a:extLst>
              <a:ext uri="{FF2B5EF4-FFF2-40B4-BE49-F238E27FC236}">
                <a16:creationId xmlns:a16="http://schemas.microsoft.com/office/drawing/2014/main" id="{32A8C811-64B3-EA79-5AB2-695A0EEFBA99}"/>
              </a:ext>
            </a:extLst>
          </p:cNvPr>
          <p:cNvSpPr>
            <a:spLocks noGrp="1"/>
          </p:cNvSpPr>
          <p:nvPr>
            <p:ph type="ftr" sz="quarter" idx="11"/>
          </p:nvPr>
        </p:nvSpPr>
        <p:spPr/>
        <p:txBody>
          <a:bodyPr/>
          <a:lstStyle/>
          <a:p>
            <a:r>
              <a:rPr lang="en-US"/>
              <a:t>ECE 571 Introduction to SystemVerilog</a:t>
            </a:r>
          </a:p>
        </p:txBody>
      </p:sp>
      <p:sp>
        <p:nvSpPr>
          <p:cNvPr id="4" name="Slide Number Placeholder 3">
            <a:extLst>
              <a:ext uri="{FF2B5EF4-FFF2-40B4-BE49-F238E27FC236}">
                <a16:creationId xmlns:a16="http://schemas.microsoft.com/office/drawing/2014/main" id="{0AAC96DD-0386-64A6-A7DB-B87F6F754D52}"/>
              </a:ext>
            </a:extLst>
          </p:cNvPr>
          <p:cNvSpPr>
            <a:spLocks noGrp="1"/>
          </p:cNvSpPr>
          <p:nvPr>
            <p:ph type="sldNum" sz="quarter" idx="12"/>
          </p:nvPr>
        </p:nvSpPr>
        <p:spPr/>
        <p:txBody>
          <a:bodyPr/>
          <a:lstStyle/>
          <a:p>
            <a:fld id="{1A873E5C-2DEA-4441-9D0D-A50873F79FC4}" type="slidenum">
              <a:rPr lang="en-US" smtClean="0"/>
              <a:t>9</a:t>
            </a:fld>
            <a:endParaRPr lang="en-US"/>
          </a:p>
        </p:txBody>
      </p:sp>
      <p:sp>
        <p:nvSpPr>
          <p:cNvPr id="5" name="TextBox 4">
            <a:extLst>
              <a:ext uri="{FF2B5EF4-FFF2-40B4-BE49-F238E27FC236}">
                <a16:creationId xmlns:a16="http://schemas.microsoft.com/office/drawing/2014/main" id="{ABB6B807-0E9B-8D7B-04F0-5494C61445E3}"/>
              </a:ext>
            </a:extLst>
          </p:cNvPr>
          <p:cNvSpPr txBox="1"/>
          <p:nvPr/>
        </p:nvSpPr>
        <p:spPr>
          <a:xfrm>
            <a:off x="126460" y="262647"/>
            <a:ext cx="11663463" cy="2308324"/>
          </a:xfrm>
          <a:prstGeom prst="rect">
            <a:avLst/>
          </a:prstGeom>
          <a:noFill/>
        </p:spPr>
        <p:txBody>
          <a:bodyPr wrap="square" rtlCol="0">
            <a:spAutoFit/>
          </a:bodyPr>
          <a:lstStyle/>
          <a:p>
            <a:pPr algn="ctr"/>
            <a:r>
              <a:rPr lang="en-US" sz="3200" b="1" dirty="0">
                <a:solidFill>
                  <a:schemeClr val="tx2">
                    <a:lumMod val="50000"/>
                    <a:lumOff val="50000"/>
                  </a:schemeClr>
                </a:solidFill>
                <a:latin typeface="Times New Roman" panose="02020603050405020304" pitchFamily="18" charset="0"/>
                <a:cs typeface="Times New Roman" panose="02020603050405020304" pitchFamily="18" charset="0"/>
              </a:rPr>
              <a:t>Process Workflow for MESI ISC Coherency Protocol Design and VER</a:t>
            </a:r>
          </a:p>
          <a:p>
            <a:endParaRPr lang="en-US" sz="3200" b="1" dirty="0">
              <a:solidFill>
                <a:schemeClr val="tx2">
                  <a:lumMod val="50000"/>
                  <a:lumOff val="50000"/>
                </a:schemeClr>
              </a:solidFill>
              <a:latin typeface="Times New Roman" panose="02020603050405020304" pitchFamily="18" charset="0"/>
              <a:cs typeface="Times New Roman" panose="02020603050405020304" pitchFamily="18" charset="0"/>
            </a:endParaRPr>
          </a:p>
          <a:p>
            <a:pPr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Define protocol specifications for ISC systems.</a:t>
            </a:r>
          </a:p>
          <a:p>
            <a:pPr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 the state machine for MESI protocol (Modified, Exclusive, Shared, Invalid states).</a:t>
            </a:r>
            <a:endParaRPr lang="en-US" sz="3200" b="1" dirty="0">
              <a:solidFill>
                <a:schemeClr val="tx2">
                  <a:lumMod val="50000"/>
                  <a:lumOff val="50000"/>
                </a:schemeClr>
              </a:solidFill>
              <a:latin typeface="Times New Roman" panose="02020603050405020304" pitchFamily="18" charset="0"/>
              <a:cs typeface="Times New Roman" panose="02020603050405020304" pitchFamily="18" charset="0"/>
            </a:endParaRPr>
          </a:p>
          <a:p>
            <a:pPr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Customize MESI for ISC environments, considering unique storage and computation needs.</a:t>
            </a:r>
          </a:p>
        </p:txBody>
      </p:sp>
      <p:pic>
        <p:nvPicPr>
          <p:cNvPr id="8" name="Picture 7">
            <a:extLst>
              <a:ext uri="{FF2B5EF4-FFF2-40B4-BE49-F238E27FC236}">
                <a16:creationId xmlns:a16="http://schemas.microsoft.com/office/drawing/2014/main" id="{4CDEACD7-5C5D-8DE4-9152-99343C235EBB}"/>
              </a:ext>
            </a:extLst>
          </p:cNvPr>
          <p:cNvPicPr>
            <a:picLocks noChangeAspect="1"/>
          </p:cNvPicPr>
          <p:nvPr/>
        </p:nvPicPr>
        <p:blipFill>
          <a:blip r:embed="rId2"/>
          <a:stretch>
            <a:fillRect/>
          </a:stretch>
        </p:blipFill>
        <p:spPr>
          <a:xfrm>
            <a:off x="1582141" y="2570971"/>
            <a:ext cx="3942606" cy="2861711"/>
          </a:xfrm>
          <a:prstGeom prst="rect">
            <a:avLst/>
          </a:prstGeom>
        </p:spPr>
      </p:pic>
      <p:sp>
        <p:nvSpPr>
          <p:cNvPr id="12" name="TextBox 11">
            <a:extLst>
              <a:ext uri="{FF2B5EF4-FFF2-40B4-BE49-F238E27FC236}">
                <a16:creationId xmlns:a16="http://schemas.microsoft.com/office/drawing/2014/main" id="{0582745B-B5DC-C86E-775C-401E2529CEBC}"/>
              </a:ext>
            </a:extLst>
          </p:cNvPr>
          <p:cNvSpPr txBox="1"/>
          <p:nvPr/>
        </p:nvSpPr>
        <p:spPr>
          <a:xfrm>
            <a:off x="381000" y="5657850"/>
            <a:ext cx="905827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 the MESI protocol in RTL or high-level modeling language. For each block</a:t>
            </a:r>
          </a:p>
        </p:txBody>
      </p:sp>
    </p:spTree>
    <p:extLst>
      <p:ext uri="{BB962C8B-B14F-4D97-AF65-F5344CB8AC3E}">
        <p14:creationId xmlns:p14="http://schemas.microsoft.com/office/powerpoint/2010/main" val="15233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down)">
                                      <p:cBhvr>
                                        <p:cTn id="15" dur="500"/>
                                        <p:tgtEl>
                                          <p:spTgt spid="5">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down)">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2989</TotalTime>
  <Words>3857</Words>
  <Application>Microsoft Office PowerPoint</Application>
  <PresentationFormat>Widescreen</PresentationFormat>
  <Paragraphs>363</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Symbol</vt:lpstr>
      <vt:lpstr>Times New Roman</vt:lpstr>
      <vt:lpstr>Office Theme</vt:lpstr>
      <vt:lpstr>MESI ISC Coherency Protocol Design and 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Srikanth Sigicherla</dc:creator>
  <cp:lastModifiedBy>Venkat Sahith Reddy Cheedu</cp:lastModifiedBy>
  <cp:revision>13</cp:revision>
  <dcterms:created xsi:type="dcterms:W3CDTF">2024-12-03T06:59:20Z</dcterms:created>
  <dcterms:modified xsi:type="dcterms:W3CDTF">2024-12-06T07:49:49Z</dcterms:modified>
</cp:coreProperties>
</file>