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87" r:id="rId9"/>
    <p:sldId id="272" r:id="rId10"/>
    <p:sldId id="266" r:id="rId11"/>
    <p:sldId id="267" r:id="rId12"/>
    <p:sldId id="291" r:id="rId13"/>
    <p:sldId id="269" r:id="rId14"/>
    <p:sldId id="283" r:id="rId15"/>
    <p:sldId id="288" r:id="rId16"/>
    <p:sldId id="271" r:id="rId17"/>
    <p:sldId id="289" r:id="rId18"/>
    <p:sldId id="273" r:id="rId19"/>
    <p:sldId id="274" r:id="rId20"/>
    <p:sldId id="275" r:id="rId21"/>
    <p:sldId id="282" r:id="rId22"/>
    <p:sldId id="277" r:id="rId23"/>
    <p:sldId id="278" r:id="rId24"/>
    <p:sldId id="279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54"/>
    <a:srgbClr val="3156A9"/>
    <a:srgbClr val="B5C5E9"/>
    <a:srgbClr val="213A71"/>
    <a:srgbClr val="2A2E32"/>
    <a:srgbClr val="3A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3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EFFFC5E-2E76-4A89-B558-AA7D21B7194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85799"/>
            <a:ext cx="8676222" cy="3200400"/>
          </a:xfrm>
        </p:spPr>
        <p:txBody>
          <a:bodyPr>
            <a:normAutofit/>
          </a:bodyPr>
          <a:lstStyle/>
          <a:p>
            <a:r>
              <a:rPr lang="en-US" sz="175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PB&amp;J</a:t>
            </a:r>
            <a:endParaRPr lang="en-US" sz="175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463085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Abigail </a:t>
            </a:r>
            <a:r>
              <a:rPr lang="en-US" dirty="0">
                <a:effectLst/>
              </a:rPr>
              <a:t>Francis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Jonathan Hawkins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Brandon </a:t>
            </a:r>
            <a:r>
              <a:rPr lang="en-US" dirty="0" err="1">
                <a:effectLst/>
              </a:rPr>
              <a:t>Lipjanic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Pierce Simpson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3966" y="4069079"/>
            <a:ext cx="11010314" cy="0"/>
          </a:xfrm>
          <a:prstGeom prst="line">
            <a:avLst/>
          </a:prstGeom>
          <a:ln w="38100">
            <a:solidFill>
              <a:schemeClr val="accent1"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91" y="220745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BLOCK DIAGRAM***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7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29659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19653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4788" y="2230653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Sensors</a:t>
            </a:r>
          </a:p>
          <a:p>
            <a:pPr algn="ctr"/>
            <a:endParaRPr lang="en-US" sz="32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 Distance Sensor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Control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Protective Cover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 Stand</a:t>
            </a:r>
          </a:p>
        </p:txBody>
      </p:sp>
    </p:spTree>
    <p:extLst>
      <p:ext uri="{BB962C8B-B14F-4D97-AF65-F5344CB8AC3E}">
        <p14:creationId xmlns:p14="http://schemas.microsoft.com/office/powerpoint/2010/main" val="130410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IR Sensors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20745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***ADD PICTURE OF CIRCUIT ON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IR Sensors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24071" y="1943100"/>
            <a:ext cx="4990929" cy="1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lh6.googleusercontent.com/s1oyVVIcTXcb0NUvrVrst-Y67fhi4Rzdro4fFmEw5yd6fEUYZl1dUI302xVnVg5us5ItiVvN40vMQUcG8Dd59O5OWKSfnGGb20LtKtRmvG6idnaOBwPf9qBarEjBR_20Bgu7JW3cf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18560" r="8997" b="5026"/>
          <a:stretch/>
        </p:blipFill>
        <p:spPr bwMode="auto">
          <a:xfrm>
            <a:off x="6132342" y="1303020"/>
            <a:ext cx="5277397" cy="48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4244" y="2514600"/>
            <a:ext cx="5788098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IR Sensor Configuration: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&gt;Circular for maximizing 	node type recognition 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&gt;determines positon better 	than 4 sensor 	configuration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936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Ultrasonic 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https://lh6.googleusercontent.com/P8NaAxVei_JraIhEps1aszwySCyrXKctVp94yHAGwSdPn5vw3tS1U85jjSkPX6OqA2nIuvGNinXE9-f5_uN1U-3oQlIj4qNT8LduUpR208us_WIC5MTP99Gjx2IbpeZGSx2-fK8QE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16226" r="6848" b="9972"/>
          <a:stretch/>
        </p:blipFill>
        <p:spPr bwMode="auto">
          <a:xfrm>
            <a:off x="6046348" y="2736744"/>
            <a:ext cx="5391137" cy="35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4244" y="2514600"/>
            <a:ext cx="5788098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Ultrasonic Distance Sensor: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&gt;Detect obstacle presence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&gt;Detect direction of 	movement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75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Ultrasonic 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20745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Works like a bat</a:t>
            </a:r>
            <a:endParaRPr lang="en-US" dirty="0"/>
          </a:p>
        </p:txBody>
      </p:sp>
      <p:pic>
        <p:nvPicPr>
          <p:cNvPr id="7172" name="Picture 4" descr="https://lh6.googleusercontent.com/M5r8hTofG_I8cUCMQ6zgqWV-XD2pttUitXc1juTQAxzTFrtK1J581cGBKU_cWijY1pwIV6teu5Z690XdYGb9c2FZDthia8oPrvccXeS3m8wyWbJN7Gptgnxu2kFg8JLe4-lJdQhE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13" y="2514600"/>
            <a:ext cx="6633845" cy="353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5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Ultrasonic 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ttps://lh3.googleusercontent.com/zhFbC3BaX3LZJIUhVwXwrwY9_uiRVdisT1yrVVzaqD4xxYpBHdD_Yq-4nCZlkTYRCbxLDygXq1RstgtwJJsVFBCit0k2Rn-14vlkAKLmLMWZzP-X4HJYv35Gx9J0bTBteRXPu-Kn9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88" y="2608617"/>
            <a:ext cx="9024519" cy="35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96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Motor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68751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>
                <a:effectLst/>
              </a:rPr>
              <a:t>We use a special amplifier called an H-bridge to power the </a:t>
            </a:r>
            <a:r>
              <a:rPr lang="en-US" sz="4000" dirty="0" smtClean="0">
                <a:effectLst/>
              </a:rPr>
              <a:t>motors</a:t>
            </a:r>
            <a:endParaRPr lang="en-US" dirty="0" smtClean="0"/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-external </a:t>
            </a:r>
            <a:r>
              <a:rPr lang="en-US" sz="4000" dirty="0">
                <a:effectLst/>
              </a:rPr>
              <a:t>power source to save </a:t>
            </a:r>
            <a:r>
              <a:rPr lang="en-US" sz="4000" dirty="0" smtClean="0">
                <a:effectLst/>
              </a:rPr>
              <a:t>energy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-Yes, it will weigh it down. No, it is not a 		huge problem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238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Motor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68751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***DIAGRAM OF MOTOR STUFF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45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29659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Overview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19653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4788" y="2201008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Approach (A high-level description of your whole approach)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Deliverables/Conclusion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Protective Cover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68751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Connection shield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446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PIC Stand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2034540"/>
            <a:ext cx="5605453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s://lh3.googleusercontent.com/U49dlCmDGMu9c2yyvhknE8FAa47PGBzNqn7BT4u3FfWJFU5zh53byCypqGRpQVaCDQl3f-1tUTrnipyUlTEi6T97OA8Eaf2FO7CZcOnikj3Hv5v5KjTzOXMc7l3QFH2tBej5kYTj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91" y="1379530"/>
            <a:ext cx="5933533" cy="49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2331720"/>
            <a:ext cx="5485500" cy="452628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3D printed holster for development board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stability of development 	board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easy peripheral 	attachment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Connection protection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678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1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29659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19653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4788" y="2727374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Emphasis on modular design</a:t>
            </a:r>
          </a:p>
          <a:p>
            <a:pPr algn="ctr"/>
            <a:endParaRPr lang="en-US" sz="32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Obstacle avoidance</a:t>
            </a:r>
            <a:r>
              <a:rPr lang="en-US" sz="3200" dirty="0" smtClean="0"/>
              <a:t> 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awareness</a:t>
            </a:r>
          </a:p>
        </p:txBody>
      </p:sp>
    </p:spTree>
    <p:extLst>
      <p:ext uri="{BB962C8B-B14F-4D97-AF65-F5344CB8AC3E}">
        <p14:creationId xmlns:p14="http://schemas.microsoft.com/office/powerpoint/2010/main" val="321240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Modular 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02" y="2938975"/>
            <a:ext cx="10506220" cy="3629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</a:rPr>
              <a:t>3 state machines:  </a:t>
            </a:r>
            <a:endParaRPr lang="en-US" sz="3200" dirty="0">
              <a:effectLst/>
            </a:endParaRP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&gt;The </a:t>
            </a:r>
            <a:r>
              <a:rPr lang="en-US" sz="3200" dirty="0">
                <a:effectLst/>
              </a:rPr>
              <a:t>primary state machine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&gt;Two </a:t>
            </a:r>
            <a:r>
              <a:rPr lang="en-US" sz="3200" dirty="0">
                <a:effectLst/>
              </a:rPr>
              <a:t>secondary state machines </a:t>
            </a:r>
          </a:p>
          <a:p>
            <a:pPr lvl="2" fontAlgn="base"/>
            <a:r>
              <a:rPr lang="en-US" sz="3000" dirty="0">
                <a:effectLst/>
              </a:rPr>
              <a:t>Find Line State Machine</a:t>
            </a:r>
          </a:p>
          <a:p>
            <a:pPr lvl="2" fontAlgn="base"/>
            <a:r>
              <a:rPr lang="en-US" sz="3000" dirty="0">
                <a:effectLst/>
              </a:rPr>
              <a:t>Obstacle Avoidance State Machine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&gt;Use </a:t>
            </a:r>
            <a:r>
              <a:rPr lang="en-US" sz="3200" dirty="0">
                <a:effectLst/>
              </a:rPr>
              <a:t>of LCD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37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Modular 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82465" y="1965960"/>
            <a:ext cx="6911169" cy="14068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02" y="2938975"/>
            <a:ext cx="10506220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Find Line State Machine: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&gt;Controls the robot 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&gt;States Based on actions</a:t>
            </a:r>
            <a:endParaRPr lang="en-US" sz="3200" dirty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10242" name="Picture 2" descr="findLineState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162" y="123410"/>
            <a:ext cx="1981249" cy="64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Modular 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82465" y="1965960"/>
            <a:ext cx="6911169" cy="14068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02" y="2938975"/>
            <a:ext cx="7388298" cy="3629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</a:rPr>
              <a:t>Obstacle Avoidance State </a:t>
            </a:r>
            <a:r>
              <a:rPr lang="en-US" sz="3200" dirty="0" smtClean="0">
                <a:effectLst/>
              </a:rPr>
              <a:t>Machine: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</a:t>
            </a:r>
            <a:r>
              <a:rPr lang="en-US" sz="3200" dirty="0">
                <a:effectLst/>
              </a:rPr>
              <a:t>Controls the robot based on the status of the </a:t>
            </a:r>
            <a:r>
              <a:rPr lang="en-US" sz="3200" dirty="0" smtClean="0">
                <a:effectLst/>
              </a:rPr>
              <a:t>	distance </a:t>
            </a:r>
            <a:r>
              <a:rPr lang="en-US" sz="3200" dirty="0">
                <a:effectLst/>
              </a:rPr>
              <a:t>sensor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</a:t>
            </a:r>
            <a:r>
              <a:rPr lang="en-US" sz="3200" dirty="0">
                <a:effectLst/>
              </a:rPr>
              <a:t>If an object is found while scanning a potential line it will return to the find line state machine to find a new line.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18434" name="Picture 2" descr="obstacleAvoidanceState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24" y="234820"/>
            <a:ext cx="2098787" cy="63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0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Obstacle avoidance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3166402"/>
            <a:ext cx="6911169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Range Sensor: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&gt;Used </a:t>
            </a:r>
            <a:r>
              <a:rPr lang="en-US" sz="3200" dirty="0">
                <a:effectLst/>
              </a:rPr>
              <a:t>to detect obstacles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&gt;Obstacle avoidance</a:t>
            </a:r>
          </a:p>
          <a:p>
            <a:pPr marL="0" indent="0" fontAlgn="base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>
                <a:effectLst/>
              </a:rPr>
              <a:t>state machine 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&gt;Sensor </a:t>
            </a:r>
            <a:r>
              <a:rPr lang="en-US" sz="3200" dirty="0">
                <a:effectLst/>
              </a:rPr>
              <a:t>Limits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19458" name="Picture 2" descr="https://lh5.googleusercontent.com/cwKs_Vs_Lop9NtUE1waUs5oUz5U1MGvfTkmg3I21UaDn27rWjyL10P5-BRUFi29cAQAJJa0FtjJGuVSf7hk_H9mx8ZXu5KWyZUAzpzaMoOTkQildfWNqUH6oFV5CBMN_CM3aoLD9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80" y="2801815"/>
            <a:ext cx="60293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5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Location Awareness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320040" y="3227364"/>
            <a:ext cx="6911169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Location awareness features:</a:t>
            </a:r>
          </a:p>
          <a:p>
            <a:pPr marL="0" indent="0" fontAlgn="base">
              <a:buNone/>
            </a:pPr>
            <a:endParaRPr lang="en-US" sz="3200" dirty="0" smtClean="0">
              <a:effectLst/>
            </a:endParaRPr>
          </a:p>
          <a:p>
            <a:pPr marL="0" indent="0" fontAlgn="base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&gt;Detect </a:t>
            </a:r>
            <a:r>
              <a:rPr lang="en-US" sz="3200" dirty="0">
                <a:effectLst/>
              </a:rPr>
              <a:t>map features 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&gt;React </a:t>
            </a:r>
            <a:r>
              <a:rPr lang="en-US" sz="3200" dirty="0">
                <a:effectLst/>
              </a:rPr>
              <a:t>to map features 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48" y="2514600"/>
            <a:ext cx="4673918" cy="40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Requirements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5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349" y="2627142"/>
            <a:ext cx="9905998" cy="362946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Part 1: </a:t>
            </a:r>
          </a:p>
          <a:p>
            <a:pPr lvl="1" fontAlgn="base"/>
            <a:r>
              <a:rPr lang="en-US" sz="2800" dirty="0" smtClean="0">
                <a:effectLst/>
              </a:rPr>
              <a:t>The robot shall follow a black tape line.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Part 2: </a:t>
            </a:r>
          </a:p>
          <a:p>
            <a:pPr lvl="1" fontAlgn="base"/>
            <a:r>
              <a:rPr lang="en-US" sz="2800" dirty="0" smtClean="0">
                <a:effectLst/>
              </a:rPr>
              <a:t>The robot shall detect obstacles impeding its forward path.</a:t>
            </a:r>
          </a:p>
          <a:p>
            <a:pPr marL="0" indent="0" fontAlgn="base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200" dirty="0" smtClean="0">
                <a:effectLst/>
              </a:rPr>
              <a:t>Part 3:</a:t>
            </a:r>
          </a:p>
          <a:p>
            <a:pPr lvl="1" fontAlgn="base"/>
            <a:r>
              <a:rPr lang="en-US" sz="3000" dirty="0" smtClean="0">
                <a:effectLst/>
              </a:rPr>
              <a:t>The robot shall earn points by following the track whilst avoiding collisions.</a:t>
            </a:r>
          </a:p>
          <a:p>
            <a:pPr marL="457200" lvl="1" indent="0" fontAlgn="base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5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2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6294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4000" dirty="0">
                <a:effectLst/>
              </a:rPr>
              <a:t>Our strategy is to keep getting the most points we can by following the large triangles and avoiding paths on which there are other robots.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 IR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91" y="2207455"/>
            <a:ext cx="1085364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8 IR sensors: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457200" lvl="1" indent="0" fontAlgn="base">
              <a:buNone/>
            </a:pPr>
            <a:r>
              <a:rPr lang="en-US" sz="3800" dirty="0" smtClean="0">
                <a:effectLst/>
              </a:rPr>
              <a:t>&gt;Line following</a:t>
            </a:r>
          </a:p>
          <a:p>
            <a:pPr marL="457200" lvl="1" indent="0" fontAlgn="base">
              <a:buNone/>
            </a:pPr>
            <a:r>
              <a:rPr lang="en-US" sz="3800" dirty="0" smtClean="0">
                <a:effectLst/>
              </a:rPr>
              <a:t>&gt;Intersection analysis</a:t>
            </a:r>
          </a:p>
          <a:p>
            <a:pPr marL="0" indent="0" fontAlgn="base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8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Ultrasonic </a:t>
            </a:r>
            <a:r>
              <a:rPr lang="en-US" cap="none" dirty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628551" y="2514600"/>
            <a:ext cx="10931721" cy="362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/>
              <a:buNone/>
            </a:pPr>
            <a:r>
              <a:rPr lang="en-US" sz="4000" dirty="0" smtClean="0">
                <a:effectLst/>
              </a:rPr>
              <a:t>Front ultrasonic distance sensor:</a:t>
            </a:r>
          </a:p>
          <a:p>
            <a:pPr marL="0" indent="0" fontAlgn="base">
              <a:buFont typeface="Arial"/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&gt;Detect obstacle presence when at a node </a:t>
            </a: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&gt;Detect obstacle movement direction</a:t>
            </a: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0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Ultrasonic Distance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78" y="2514600"/>
            <a:ext cx="11922321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Side ultrasonic distance sensor: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&gt;Detect obstacle presence when passing 	obstacle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2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2944</TotalTime>
  <Words>251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Mesh</vt:lpstr>
      <vt:lpstr>PB&amp;J</vt:lpstr>
      <vt:lpstr>Overview</vt:lpstr>
      <vt:lpstr>Requirements</vt:lpstr>
      <vt:lpstr>Requirements</vt:lpstr>
      <vt:lpstr>Approach</vt:lpstr>
      <vt:lpstr>Approach: Overview</vt:lpstr>
      <vt:lpstr>Approach:  IR Sensors</vt:lpstr>
      <vt:lpstr>Approach: Ultrasonic Distance Sensor</vt:lpstr>
      <vt:lpstr>Approach: Ultrasonic Distance Sensor</vt:lpstr>
      <vt:lpstr>Approach: Software</vt:lpstr>
      <vt:lpstr>Hardware</vt:lpstr>
      <vt:lpstr>Hardware</vt:lpstr>
      <vt:lpstr>Hardware: IR Sensors</vt:lpstr>
      <vt:lpstr>Hardware: IR Sensors</vt:lpstr>
      <vt:lpstr>Hardware: Ultrasonic Distance Sensor</vt:lpstr>
      <vt:lpstr>Hardware: Ultrasonic Distance Sensor</vt:lpstr>
      <vt:lpstr>Hardware: Ultrasonic Distance Sensor</vt:lpstr>
      <vt:lpstr>Hardware: Motor Control</vt:lpstr>
      <vt:lpstr>Hardware: Motor Control</vt:lpstr>
      <vt:lpstr>Hardware: Protective Cover</vt:lpstr>
      <vt:lpstr>Hardware: PIC Stand</vt:lpstr>
      <vt:lpstr>Software</vt:lpstr>
      <vt:lpstr>Software</vt:lpstr>
      <vt:lpstr>Software: Modular design</vt:lpstr>
      <vt:lpstr>Software: Modular design</vt:lpstr>
      <vt:lpstr>Software: Modular design</vt:lpstr>
      <vt:lpstr>Software: Obstacle avoidance </vt:lpstr>
      <vt:lpstr>Software: Location Awareness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PB&amp;J</dc:title>
  <dc:creator>abigailfrancis</dc:creator>
  <cp:lastModifiedBy>abigailfrancis</cp:lastModifiedBy>
  <cp:revision>22</cp:revision>
  <dcterms:created xsi:type="dcterms:W3CDTF">2015-11-16T22:30:06Z</dcterms:created>
  <dcterms:modified xsi:type="dcterms:W3CDTF">2015-11-18T23:34:23Z</dcterms:modified>
</cp:coreProperties>
</file>