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0" r:id="rId2"/>
    <p:sldId id="443" r:id="rId3"/>
    <p:sldId id="436" r:id="rId4"/>
    <p:sldId id="439" r:id="rId5"/>
    <p:sldId id="440" r:id="rId6"/>
    <p:sldId id="441" r:id="rId7"/>
    <p:sldId id="442" r:id="rId8"/>
    <p:sldId id="424" r:id="rId9"/>
    <p:sldId id="425" r:id="rId10"/>
    <p:sldId id="426" r:id="rId11"/>
    <p:sldId id="427" r:id="rId12"/>
    <p:sldId id="428" r:id="rId13"/>
    <p:sldId id="444" r:id="rId14"/>
    <p:sldId id="429" r:id="rId15"/>
    <p:sldId id="430" r:id="rId16"/>
    <p:sldId id="431" r:id="rId17"/>
    <p:sldId id="433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94" autoAdjust="0"/>
  </p:normalViewPr>
  <p:slideViewPr>
    <p:cSldViewPr>
      <p:cViewPr varScale="1">
        <p:scale>
          <a:sx n="94" d="100"/>
          <a:sy n="94" d="100"/>
        </p:scale>
        <p:origin x="11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EE445L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A0CA19-6D8C-E041-A772-2584BC9E31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9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DDD8D2-22F5-E248-A630-03E589636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4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B8AAF-C19C-504A-A1FB-3A8875B5B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B75FC-A89C-BD40-ADDA-530320F15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A61A8-5960-344B-9D3D-6292D5DB3F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408F4-8A9C-6940-884F-E052FE06F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5503A-709C-1B40-9046-6BFDF9730D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D6D4D-2343-8E46-8B33-6897E36AE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86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547C2-9FF8-E44B-B874-6B95D085F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DED54-E593-F84A-8CE6-9BFC4CFE2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6C56B-6817-2C4B-B97D-15BC65962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8C8C7-0156-9C46-BD53-ADA1972B2E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C512C-39EC-C149-A2DB-D5E5D72CF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CD6D6473-FE5A-6E42-9F4A-86899EACCC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1" y="6516007"/>
            <a:ext cx="3962400" cy="3206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3B77A1-5701-C744-A891-C22755481509}" type="slidenum">
              <a:rPr lang="en-US" sz="1400">
                <a:solidFill>
                  <a:schemeClr val="bg2"/>
                </a:solidFill>
              </a:rPr>
              <a:pPr/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371600"/>
            <a:ext cx="9144000" cy="20574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EE 445L – Embedded System Design Lab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981200"/>
            <a:ext cx="6400800" cy="2852738"/>
          </a:xfrm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Digital Communication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505200"/>
            <a:ext cx="7397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065893" y="827314"/>
            <a:ext cx="1175657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DAC speaker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62600" y="827314"/>
            <a:ext cx="1752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Microphone ADC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2819400" y="759959"/>
            <a:ext cx="2438400" cy="1049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Sound Energy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495BC8-9406-D84C-B458-921035DEB3AD}" type="slidenum">
              <a:rPr lang="en-US" sz="1400">
                <a:solidFill>
                  <a:schemeClr val="bg2"/>
                </a:solidFill>
              </a:rPr>
              <a:pPr/>
              <a:t>10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6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Bandwidth</a:t>
            </a:r>
          </a:p>
        </p:txBody>
      </p:sp>
      <p:sp>
        <p:nvSpPr>
          <p:cNvPr id="11268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4987925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>
                <a:latin typeface="Arial" charset="0"/>
              </a:rPr>
              <a:t>Then </a:t>
            </a:r>
            <a:r>
              <a:rPr lang="en-US" sz="2000" i="1" dirty="0">
                <a:latin typeface="Arial" charset="0"/>
              </a:rPr>
              <a:t>bandwidth</a:t>
            </a:r>
            <a:r>
              <a:rPr lang="en-US" sz="2000" dirty="0">
                <a:latin typeface="Arial" charset="0"/>
              </a:rPr>
              <a:t> could be:</a:t>
            </a:r>
          </a:p>
          <a:p>
            <a:pPr lvl="1"/>
            <a:r>
              <a:rPr lang="en-US" sz="2000" u="sng" dirty="0">
                <a:latin typeface="Arial" charset="0"/>
              </a:rPr>
              <a:t>half-power bandwidth</a:t>
            </a:r>
            <a:r>
              <a:rPr lang="en-US" sz="2000" dirty="0">
                <a:latin typeface="Arial" charset="0"/>
              </a:rPr>
              <a:t> –interval between frequencies at which </a:t>
            </a:r>
            <a:r>
              <a:rPr lang="en-US" sz="2000" dirty="0" err="1">
                <a:latin typeface="Arial" charset="0"/>
              </a:rPr>
              <a:t>G</a:t>
            </a:r>
            <a:r>
              <a:rPr lang="en-US" sz="2000" baseline="-25000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(f)*  has dropped to half power (3dB)</a:t>
            </a:r>
          </a:p>
          <a:p>
            <a:pPr lvl="2"/>
            <a:r>
              <a:rPr lang="en-US" sz="1600" dirty="0">
                <a:latin typeface="Arial" charset="0"/>
              </a:rPr>
              <a:t>*power spectral density – the distribution of power across the frequency spectrum of the signal</a:t>
            </a:r>
          </a:p>
          <a:p>
            <a:pPr lvl="1"/>
            <a:r>
              <a:rPr lang="en-US" sz="2000" u="sng" dirty="0">
                <a:latin typeface="Arial" charset="0"/>
              </a:rPr>
              <a:t>equivalent rectangular bandwidth</a:t>
            </a:r>
            <a:r>
              <a:rPr lang="en-US" sz="2000" dirty="0">
                <a:latin typeface="Arial" charset="0"/>
              </a:rPr>
              <a:t> – let </a:t>
            </a:r>
            <a:r>
              <a:rPr lang="en-US" sz="2000" dirty="0" err="1">
                <a:latin typeface="Arial" charset="0"/>
              </a:rPr>
              <a:t>Px</a:t>
            </a:r>
            <a:r>
              <a:rPr lang="en-US" sz="2000" dirty="0">
                <a:latin typeface="Arial" charset="0"/>
              </a:rPr>
              <a:t> be the total signal power over all frequencies, then </a:t>
            </a:r>
            <a:r>
              <a:rPr lang="en-US" sz="2000" dirty="0" err="1">
                <a:latin typeface="Arial" charset="0"/>
              </a:rPr>
              <a:t>W</a:t>
            </a:r>
            <a:r>
              <a:rPr lang="en-US" sz="2000" baseline="-25000" dirty="0" err="1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err="1">
                <a:latin typeface="Arial" charset="0"/>
              </a:rPr>
              <a:t>P</a:t>
            </a:r>
            <a:r>
              <a:rPr lang="en-US" sz="2000" baseline="-25000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/ </a:t>
            </a:r>
            <a:r>
              <a:rPr lang="en-US" sz="2000" dirty="0" err="1">
                <a:latin typeface="Arial" charset="0"/>
              </a:rPr>
              <a:t>G</a:t>
            </a:r>
            <a:r>
              <a:rPr lang="en-US" sz="2000" baseline="-25000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(f</a:t>
            </a:r>
            <a:r>
              <a:rPr lang="en-US" sz="2000" baseline="-25000" dirty="0"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)</a:t>
            </a:r>
          </a:p>
          <a:p>
            <a:pPr lvl="1"/>
            <a:r>
              <a:rPr lang="en-US" sz="2000" u="sng" dirty="0">
                <a:latin typeface="Arial" charset="0"/>
              </a:rPr>
              <a:t>null to null bandwidth</a:t>
            </a:r>
            <a:r>
              <a:rPr lang="en-US" sz="2000" dirty="0">
                <a:latin typeface="Arial" charset="0"/>
              </a:rPr>
              <a:t> – frequency interval between first two nulls of </a:t>
            </a:r>
            <a:r>
              <a:rPr lang="en-US" sz="2000" dirty="0" err="1">
                <a:latin typeface="Arial" charset="0"/>
              </a:rPr>
              <a:t>G</a:t>
            </a:r>
            <a:r>
              <a:rPr lang="en-US" sz="2000" baseline="-25000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(f)</a:t>
            </a:r>
          </a:p>
          <a:p>
            <a:pPr lvl="1"/>
            <a:r>
              <a:rPr lang="en-US" sz="2000" u="sng" dirty="0">
                <a:latin typeface="Arial" charset="0"/>
              </a:rPr>
              <a:t>fractional power containment bandwidth</a:t>
            </a:r>
            <a:r>
              <a:rPr lang="en-US" sz="2000" dirty="0">
                <a:latin typeface="Arial" charset="0"/>
              </a:rPr>
              <a:t> – bandwidth with 0.5% of signal power above and below the band (FCC)</a:t>
            </a:r>
          </a:p>
          <a:p>
            <a:pPr lvl="1"/>
            <a:r>
              <a:rPr lang="en-US" sz="2000" u="sng" dirty="0">
                <a:latin typeface="Arial" charset="0"/>
              </a:rPr>
              <a:t>bounded power spectral density</a:t>
            </a:r>
            <a:r>
              <a:rPr lang="en-US" sz="2000" dirty="0">
                <a:latin typeface="Arial" charset="0"/>
              </a:rPr>
              <a:t> – band defined so that everywhere outside </a:t>
            </a:r>
            <a:r>
              <a:rPr lang="en-US" sz="2000" dirty="0" err="1">
                <a:latin typeface="Arial" charset="0"/>
              </a:rPr>
              <a:t>G</a:t>
            </a:r>
            <a:r>
              <a:rPr lang="en-US" sz="2000" baseline="-25000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(f) must have fallen to a given level</a:t>
            </a:r>
          </a:p>
          <a:p>
            <a:pPr lvl="1"/>
            <a:r>
              <a:rPr lang="en-US" sz="2000" u="sng" dirty="0">
                <a:latin typeface="Arial" charset="0"/>
              </a:rPr>
              <a:t>absolute bandwidth</a:t>
            </a:r>
            <a:r>
              <a:rPr lang="en-US" sz="2000" dirty="0">
                <a:latin typeface="Arial" charset="0"/>
              </a:rPr>
              <a:t> – the interval that contains all of the signal’s frequencies (</a:t>
            </a:r>
            <a:r>
              <a:rPr lang="en-US" sz="2000" i="1" dirty="0">
                <a:latin typeface="Arial" charset="0"/>
              </a:rPr>
              <a:t>abstraction</a:t>
            </a:r>
            <a:r>
              <a:rPr lang="en-US" sz="2000" dirty="0">
                <a:latin typeface="Arial" charset="0"/>
              </a:rPr>
              <a:t>)</a:t>
            </a:r>
            <a:endParaRPr lang="en-US" sz="2000" u="sng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B7B7D9-3A70-B943-9420-62F062829A18}" type="slidenum">
              <a:rPr lang="en-US" sz="1400">
                <a:solidFill>
                  <a:schemeClr val="bg2"/>
                </a:solidFill>
              </a:rPr>
              <a:pPr/>
              <a:t>11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6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Bandwidth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3216"/>
            <a:ext cx="8229600" cy="40767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Definition:  </a:t>
            </a:r>
            <a:r>
              <a:rPr lang="en-US" sz="2800" i="1" dirty="0">
                <a:latin typeface="Arial" charset="0"/>
              </a:rPr>
              <a:t>The </a:t>
            </a:r>
            <a:r>
              <a:rPr lang="en-US" sz="2800" i="1" u="sng" dirty="0">
                <a:latin typeface="Arial" charset="0"/>
              </a:rPr>
              <a:t>bandwidth</a:t>
            </a:r>
            <a:r>
              <a:rPr lang="en-US" sz="2800" i="1" dirty="0">
                <a:latin typeface="Arial" charset="0"/>
              </a:rPr>
              <a:t> of a channel is the range of frequencies passed by the channel.</a:t>
            </a:r>
            <a:r>
              <a:rPr lang="en-US" sz="2800" dirty="0">
                <a:latin typeface="Arial" charset="0"/>
              </a:rPr>
              <a:t> (Leon-Garcia)</a:t>
            </a:r>
          </a:p>
          <a:p>
            <a:endParaRPr lang="en-US" sz="2800" u="sng" dirty="0">
              <a:latin typeface="Arial" charset="0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381000" y="3810000"/>
            <a:ext cx="8250238" cy="2008188"/>
            <a:chOff x="192" y="528"/>
            <a:chExt cx="5197" cy="126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2544" y="1104"/>
              <a:ext cx="27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480" y="127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1315" y="1277"/>
              <a:ext cx="24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W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548" y="1217"/>
              <a:ext cx="19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192" y="568"/>
              <a:ext cx="36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A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)</a:t>
              </a:r>
            </a:p>
          </p:txBody>
        </p:sp>
        <p:sp>
          <p:nvSpPr>
            <p:cNvPr id="12301" name="Arc 10"/>
            <p:cNvSpPr>
              <a:spLocks/>
            </p:cNvSpPr>
            <p:nvPr/>
          </p:nvSpPr>
          <p:spPr bwMode="auto">
            <a:xfrm>
              <a:off x="533" y="978"/>
              <a:ext cx="816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connsiteX0" fmla="*/ 0 w 22271"/>
                <a:gd name="connsiteY0" fmla="*/ 1127 h 22727"/>
                <a:gd name="connsiteX1" fmla="*/ 21601 w 22271"/>
                <a:gd name="connsiteY1" fmla="*/ 22727 h 22727"/>
                <a:gd name="connsiteX0" fmla="*/ 0 w 22271"/>
                <a:gd name="connsiteY0" fmla="*/ 1127 h 22727"/>
                <a:gd name="connsiteX1" fmla="*/ 15733 w 22271"/>
                <a:gd name="connsiteY1" fmla="*/ 5112 h 22727"/>
                <a:gd name="connsiteX2" fmla="*/ 21601 w 22271"/>
                <a:gd name="connsiteY2" fmla="*/ 22727 h 22727"/>
                <a:gd name="connsiteX3" fmla="*/ 1 w 22271"/>
                <a:gd name="connsiteY3" fmla="*/ 22727 h 22727"/>
                <a:gd name="connsiteX4" fmla="*/ 0 w 22271"/>
                <a:gd name="connsiteY4" fmla="*/ 1127 h 22727"/>
                <a:gd name="connsiteX0" fmla="*/ 0 w 22482"/>
                <a:gd name="connsiteY0" fmla="*/ 1329 h 22929"/>
                <a:gd name="connsiteX1" fmla="*/ 21601 w 22482"/>
                <a:gd name="connsiteY1" fmla="*/ 22929 h 22929"/>
                <a:gd name="connsiteX0" fmla="*/ 0 w 22482"/>
                <a:gd name="connsiteY0" fmla="*/ 1329 h 22929"/>
                <a:gd name="connsiteX1" fmla="*/ 17434 w 22482"/>
                <a:gd name="connsiteY1" fmla="*/ 4334 h 22929"/>
                <a:gd name="connsiteX2" fmla="*/ 21601 w 22482"/>
                <a:gd name="connsiteY2" fmla="*/ 22929 h 22929"/>
                <a:gd name="connsiteX3" fmla="*/ 1 w 22482"/>
                <a:gd name="connsiteY3" fmla="*/ 22929 h 22929"/>
                <a:gd name="connsiteX4" fmla="*/ 0 w 22482"/>
                <a:gd name="connsiteY4" fmla="*/ 1329 h 2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82" h="22929" fill="none" extrusionOk="0">
                  <a:moveTo>
                    <a:pt x="0" y="1329"/>
                  </a:moveTo>
                  <a:cubicBezTo>
                    <a:pt x="11930" y="1329"/>
                    <a:pt x="21601" y="10999"/>
                    <a:pt x="21601" y="22929"/>
                  </a:cubicBezTo>
                </a:path>
                <a:path w="22482" h="22929" stroke="0" extrusionOk="0">
                  <a:moveTo>
                    <a:pt x="0" y="1329"/>
                  </a:moveTo>
                  <a:cubicBezTo>
                    <a:pt x="2433" y="-1607"/>
                    <a:pt x="13834" y="734"/>
                    <a:pt x="17434" y="4334"/>
                  </a:cubicBezTo>
                  <a:cubicBezTo>
                    <a:pt x="21034" y="7934"/>
                    <a:pt x="24034" y="19993"/>
                    <a:pt x="21601" y="22929"/>
                  </a:cubicBezTo>
                  <a:lnTo>
                    <a:pt x="1" y="22929"/>
                  </a:lnTo>
                  <a:cubicBezTo>
                    <a:pt x="1" y="15729"/>
                    <a:pt x="0" y="8529"/>
                    <a:pt x="0" y="1329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rc 11"/>
            <p:cNvSpPr>
              <a:spLocks/>
            </p:cNvSpPr>
            <p:nvPr/>
          </p:nvSpPr>
          <p:spPr bwMode="auto">
            <a:xfrm>
              <a:off x="1309" y="1093"/>
              <a:ext cx="16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540" y="764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925" y="1502"/>
              <a:ext cx="44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Times New Roman" charset="0"/>
                </a:rPr>
                <a:t>Lowpass and idealized lowpass channel</a:t>
              </a:r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3281" y="1277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4140" y="1277"/>
              <a:ext cx="24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W</a:t>
              </a:r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V="1">
              <a:off x="3364" y="1216"/>
              <a:ext cx="193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2928" y="528"/>
              <a:ext cx="36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A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)</a:t>
              </a:r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 flipV="1">
              <a:off x="4300" y="890"/>
              <a:ext cx="0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flipV="1">
              <a:off x="3373" y="557"/>
              <a:ext cx="0" cy="6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 flipH="1" flipV="1">
              <a:off x="3373" y="893"/>
              <a:ext cx="9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Text Box 21"/>
            <p:cNvSpPr txBox="1">
              <a:spLocks noChangeArrowheads="1"/>
            </p:cNvSpPr>
            <p:nvPr/>
          </p:nvSpPr>
          <p:spPr bwMode="auto">
            <a:xfrm>
              <a:off x="3708" y="663"/>
              <a:ext cx="4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</a:t>
              </a:r>
            </a:p>
          </p:txBody>
        </p:sp>
      </p:grpSp>
      <p:sp>
        <p:nvSpPr>
          <p:cNvPr id="12294" name="Text Box 22"/>
          <p:cNvSpPr txBox="1">
            <a:spLocks noChangeArrowheads="1"/>
          </p:cNvSpPr>
          <p:nvPr/>
        </p:nvSpPr>
        <p:spPr bwMode="auto">
          <a:xfrm>
            <a:off x="8772525" y="4751388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latin typeface="Times New Roman" charset="0"/>
              </a:rPr>
              <a:t>f</a:t>
            </a:r>
          </a:p>
        </p:txBody>
      </p:sp>
      <p:sp>
        <p:nvSpPr>
          <p:cNvPr id="12295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A1EFCB-F600-D94A-910A-A6D7F39C183F}" type="slidenum">
              <a:rPr lang="en-US" sz="1400">
                <a:solidFill>
                  <a:schemeClr val="bg2"/>
                </a:solidFill>
              </a:rPr>
              <a:pPr/>
              <a:t>12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6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Bandwidth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646238"/>
            <a:ext cx="7772400" cy="34036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Assume a channel of </a:t>
            </a:r>
            <a:r>
              <a:rPr lang="en-US" sz="2800" i="1" dirty="0">
                <a:latin typeface="Arial" charset="0"/>
              </a:rPr>
              <a:t>bandwidth</a:t>
            </a:r>
            <a:r>
              <a:rPr lang="en-US" sz="2800" dirty="0">
                <a:latin typeface="Arial" charset="0"/>
              </a:rPr>
              <a:t> W (Hz) and consider positive and negative going pulses each carrying one </a:t>
            </a:r>
            <a:r>
              <a:rPr lang="en-US" sz="2800" i="1" dirty="0">
                <a:latin typeface="Arial" charset="0"/>
              </a:rPr>
              <a:t>bit </a:t>
            </a:r>
            <a:r>
              <a:rPr lang="en-US" sz="2800" dirty="0">
                <a:latin typeface="Arial" charset="0"/>
              </a:rPr>
              <a:t> of information, </a:t>
            </a:r>
            <a:r>
              <a:rPr lang="en-US" sz="2800" i="1" dirty="0">
                <a:latin typeface="Arial" charset="0"/>
              </a:rPr>
              <a:t>i.e.,</a:t>
            </a:r>
            <a:r>
              <a:rPr lang="en-US" sz="2800" dirty="0">
                <a:latin typeface="Arial" charset="0"/>
              </a:rPr>
              <a:t> an amplitude of ‘A’ = ‘1’ and ‘-A’ = ‘0’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754063" y="4356100"/>
            <a:ext cx="7445375" cy="1839913"/>
            <a:chOff x="606" y="2040"/>
            <a:chExt cx="4690" cy="1159"/>
          </a:xfrm>
        </p:grpSpPr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832" y="2040"/>
              <a:ext cx="4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FF"/>
                  </a:solidFill>
                  <a:latin typeface="Times New Roman" charset="0"/>
                </a:rPr>
                <a:t>Maximum pulse transmission rate (Nyquist rate) is 2</a:t>
              </a:r>
              <a:r>
                <a:rPr lang="en-US" sz="1800" i="1">
                  <a:solidFill>
                    <a:srgbClr val="0000FF"/>
                  </a:solidFill>
                  <a:latin typeface="Times New Roman" charset="0"/>
                </a:rPr>
                <a:t>W</a:t>
              </a:r>
              <a:r>
                <a:rPr lang="en-US" sz="1800">
                  <a:solidFill>
                    <a:srgbClr val="0000FF"/>
                  </a:solidFill>
                  <a:latin typeface="Times New Roman" charset="0"/>
                </a:rPr>
                <a:t> pulses/second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080" y="2372"/>
              <a:ext cx="1363" cy="6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2419" y="2535"/>
              <a:ext cx="6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Channel</a:t>
              </a:r>
            </a:p>
          </p:txBody>
        </p:sp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>
              <a:off x="642" y="2785"/>
              <a:ext cx="12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3660" y="2776"/>
              <a:ext cx="14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Freeform 10"/>
            <p:cNvSpPr>
              <a:spLocks/>
            </p:cNvSpPr>
            <p:nvPr/>
          </p:nvSpPr>
          <p:spPr bwMode="auto">
            <a:xfrm>
              <a:off x="3967" y="2473"/>
              <a:ext cx="685" cy="597"/>
            </a:xfrm>
            <a:custGeom>
              <a:avLst/>
              <a:gdLst>
                <a:gd name="T0" fmla="*/ 0 w 685"/>
                <a:gd name="T1" fmla="*/ 98 h 663"/>
                <a:gd name="T2" fmla="*/ 66 w 685"/>
                <a:gd name="T3" fmla="*/ 60 h 663"/>
                <a:gd name="T4" fmla="*/ 131 w 685"/>
                <a:gd name="T5" fmla="*/ 5 h 663"/>
                <a:gd name="T6" fmla="*/ 178 w 685"/>
                <a:gd name="T7" fmla="*/ 40 h 663"/>
                <a:gd name="T8" fmla="*/ 253 w 685"/>
                <a:gd name="T9" fmla="*/ 102 h 663"/>
                <a:gd name="T10" fmla="*/ 300 w 685"/>
                <a:gd name="T11" fmla="*/ 175 h 663"/>
                <a:gd name="T12" fmla="*/ 375 w 685"/>
                <a:gd name="T13" fmla="*/ 194 h 663"/>
                <a:gd name="T14" fmla="*/ 469 w 685"/>
                <a:gd name="T15" fmla="*/ 95 h 663"/>
                <a:gd name="T16" fmla="*/ 544 w 685"/>
                <a:gd name="T17" fmla="*/ 24 h 663"/>
                <a:gd name="T18" fmla="*/ 600 w 685"/>
                <a:gd name="T19" fmla="*/ 13 h 663"/>
                <a:gd name="T20" fmla="*/ 647 w 685"/>
                <a:gd name="T21" fmla="*/ 84 h 663"/>
                <a:gd name="T22" fmla="*/ 685 w 685"/>
                <a:gd name="T23" fmla="*/ 102 h 6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5" h="663">
                  <a:moveTo>
                    <a:pt x="0" y="311"/>
                  </a:moveTo>
                  <a:cubicBezTo>
                    <a:pt x="22" y="275"/>
                    <a:pt x="44" y="239"/>
                    <a:pt x="66" y="189"/>
                  </a:cubicBezTo>
                  <a:cubicBezTo>
                    <a:pt x="88" y="139"/>
                    <a:pt x="112" y="22"/>
                    <a:pt x="131" y="11"/>
                  </a:cubicBezTo>
                  <a:cubicBezTo>
                    <a:pt x="150" y="0"/>
                    <a:pt x="158" y="72"/>
                    <a:pt x="178" y="124"/>
                  </a:cubicBezTo>
                  <a:cubicBezTo>
                    <a:pt x="198" y="176"/>
                    <a:pt x="233" y="249"/>
                    <a:pt x="253" y="321"/>
                  </a:cubicBezTo>
                  <a:cubicBezTo>
                    <a:pt x="273" y="393"/>
                    <a:pt x="280" y="505"/>
                    <a:pt x="300" y="555"/>
                  </a:cubicBezTo>
                  <a:cubicBezTo>
                    <a:pt x="320" y="605"/>
                    <a:pt x="347" y="663"/>
                    <a:pt x="375" y="621"/>
                  </a:cubicBezTo>
                  <a:cubicBezTo>
                    <a:pt x="403" y="579"/>
                    <a:pt x="441" y="393"/>
                    <a:pt x="469" y="302"/>
                  </a:cubicBezTo>
                  <a:cubicBezTo>
                    <a:pt x="497" y="211"/>
                    <a:pt x="522" y="121"/>
                    <a:pt x="544" y="77"/>
                  </a:cubicBezTo>
                  <a:cubicBezTo>
                    <a:pt x="566" y="33"/>
                    <a:pt x="583" y="8"/>
                    <a:pt x="600" y="39"/>
                  </a:cubicBezTo>
                  <a:cubicBezTo>
                    <a:pt x="617" y="70"/>
                    <a:pt x="633" y="217"/>
                    <a:pt x="647" y="264"/>
                  </a:cubicBezTo>
                  <a:cubicBezTo>
                    <a:pt x="661" y="311"/>
                    <a:pt x="677" y="312"/>
                    <a:pt x="685" y="321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876" y="2473"/>
              <a:ext cx="144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3326" name="Rectangle 12"/>
            <p:cNvSpPr>
              <a:spLocks noChangeArrowheads="1"/>
            </p:cNvSpPr>
            <p:nvPr/>
          </p:nvSpPr>
          <p:spPr bwMode="auto">
            <a:xfrm>
              <a:off x="1122" y="2785"/>
              <a:ext cx="144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3327" name="Rectangle 13"/>
            <p:cNvSpPr>
              <a:spLocks noChangeArrowheads="1"/>
            </p:cNvSpPr>
            <p:nvPr/>
          </p:nvSpPr>
          <p:spPr bwMode="auto">
            <a:xfrm>
              <a:off x="1372" y="2473"/>
              <a:ext cx="144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4981" y="2837"/>
              <a:ext cx="27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3329" name="Rectangle 15"/>
            <p:cNvSpPr>
              <a:spLocks noChangeArrowheads="1"/>
            </p:cNvSpPr>
            <p:nvPr/>
          </p:nvSpPr>
          <p:spPr bwMode="auto">
            <a:xfrm>
              <a:off x="1668" y="2796"/>
              <a:ext cx="27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3330" name="Text Box 16"/>
            <p:cNvSpPr txBox="1">
              <a:spLocks noChangeArrowheads="1"/>
            </p:cNvSpPr>
            <p:nvPr/>
          </p:nvSpPr>
          <p:spPr bwMode="auto">
            <a:xfrm>
              <a:off x="918" y="2987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-A</a:t>
              </a:r>
            </a:p>
          </p:txBody>
        </p:sp>
        <p:sp>
          <p:nvSpPr>
            <p:cNvPr id="13331" name="Text Box 17"/>
            <p:cNvSpPr txBox="1">
              <a:spLocks noChangeArrowheads="1"/>
            </p:cNvSpPr>
            <p:nvPr/>
          </p:nvSpPr>
          <p:spPr bwMode="auto">
            <a:xfrm>
              <a:off x="606" y="2371"/>
              <a:ext cx="19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ahoma" charset="0"/>
                </a:rPr>
                <a:t>A</a:t>
              </a:r>
            </a:p>
          </p:txBody>
        </p:sp>
      </p:grpSp>
      <p:sp>
        <p:nvSpPr>
          <p:cNvPr id="13318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encoded as 0V, E=0</a:t>
            </a:r>
          </a:p>
          <a:p>
            <a:r>
              <a:rPr lang="en-US" dirty="0"/>
              <a:t>1 encoded as </a:t>
            </a:r>
            <a:r>
              <a:rPr lang="en-US" dirty="0" err="1"/>
              <a:t>hiZ</a:t>
            </a:r>
            <a:r>
              <a:rPr lang="en-US" dirty="0"/>
              <a:t> (float) output I=0, E=0</a:t>
            </a:r>
          </a:p>
          <a:p>
            <a:r>
              <a:rPr lang="en-US" dirty="0"/>
              <a:t>Lower pullup resistor (increase I on high)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8F4-8A9C-6940-884F-E052FE06FD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3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6ED21E-9FFD-F34C-BC2C-6E582E6EF1E3}" type="slidenum">
              <a:rPr lang="en-US" sz="1400">
                <a:solidFill>
                  <a:schemeClr val="bg2"/>
                </a:solidFill>
              </a:rPr>
              <a:pPr/>
              <a:t>14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6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Encoding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Proposed improvement: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send pulses at the Nyquist rate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vary pulse amplitude, e.g., {-A, -A/3, A/3, A corresponding to 00, 01, 10, 11}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if M = 2</a:t>
            </a:r>
            <a:r>
              <a:rPr lang="en-US" sz="2400" baseline="30000" dirty="0">
                <a:latin typeface="Arial" charset="0"/>
              </a:rPr>
              <a:t>m</a:t>
            </a:r>
            <a:r>
              <a:rPr lang="en-US" sz="2400" dirty="0">
                <a:latin typeface="Arial" charset="0"/>
              </a:rPr>
              <a:t> levels are employed, m bits are communicated with each pulse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group of m bits is called a </a:t>
            </a:r>
            <a:r>
              <a:rPr lang="en-US" sz="2000" b="1" i="1" u="sng" dirty="0">
                <a:latin typeface="Arial" charset="0"/>
              </a:rPr>
              <a:t>symbol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our apparent information rate is then: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r = 2*W*m </a:t>
            </a:r>
            <a:r>
              <a:rPr lang="en-US" sz="2400" i="1" dirty="0">
                <a:latin typeface="Arial" charset="0"/>
              </a:rPr>
              <a:t>bits/s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And, we can apparently select m to be as large as we’d like!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</a:endParaRPr>
          </a:p>
        </p:txBody>
      </p:sp>
      <p:sp>
        <p:nvSpPr>
          <p:cNvPr id="14341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31689A-F680-D845-8EE4-47B4ED48F9AC}" type="slidenum">
              <a:rPr lang="en-US" sz="1400">
                <a:solidFill>
                  <a:schemeClr val="bg2"/>
                </a:solidFill>
              </a:rPr>
              <a:pPr/>
              <a:t>15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6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517" y="13494"/>
            <a:ext cx="8458200" cy="78502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Effect of noise on encoding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6489"/>
            <a:ext cx="7772400" cy="4114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REALITY CHECK!</a:t>
            </a:r>
          </a:p>
          <a:p>
            <a:pPr lvl="1"/>
            <a:r>
              <a:rPr lang="en-US" dirty="0">
                <a:latin typeface="Arial" charset="0"/>
              </a:rPr>
              <a:t>we must address the issue of noise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130300" y="2603500"/>
            <a:ext cx="6518275" cy="1816100"/>
            <a:chOff x="1329" y="115"/>
            <a:chExt cx="4106" cy="1144"/>
          </a:xfrm>
        </p:grpSpPr>
        <p:sp>
          <p:nvSpPr>
            <p:cNvPr id="15373" name="Line 5"/>
            <p:cNvSpPr>
              <a:spLocks noChangeShapeType="1"/>
            </p:cNvSpPr>
            <p:nvPr/>
          </p:nvSpPr>
          <p:spPr bwMode="auto">
            <a:xfrm>
              <a:off x="1329" y="355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6"/>
            <p:cNvSpPr>
              <a:spLocks noChangeShapeType="1"/>
            </p:cNvSpPr>
            <p:nvPr/>
          </p:nvSpPr>
          <p:spPr bwMode="auto">
            <a:xfrm>
              <a:off x="1339" y="783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5" name="Group 7"/>
            <p:cNvGrpSpPr>
              <a:grpSpLocks/>
            </p:cNvGrpSpPr>
            <p:nvPr/>
          </p:nvGrpSpPr>
          <p:grpSpPr bwMode="auto">
            <a:xfrm>
              <a:off x="1440" y="490"/>
              <a:ext cx="696" cy="594"/>
              <a:chOff x="859" y="2657"/>
              <a:chExt cx="696" cy="594"/>
            </a:xfrm>
          </p:grpSpPr>
          <p:sp>
            <p:nvSpPr>
              <p:cNvPr id="15391" name="Rectangle 8"/>
              <p:cNvSpPr>
                <a:spLocks noChangeArrowheads="1"/>
              </p:cNvSpPr>
              <p:nvPr/>
            </p:nvSpPr>
            <p:spPr bwMode="auto">
              <a:xfrm>
                <a:off x="859" y="2657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5392" name="Rectangle 9"/>
              <p:cNvSpPr>
                <a:spLocks noChangeArrowheads="1"/>
              </p:cNvSpPr>
              <p:nvPr/>
            </p:nvSpPr>
            <p:spPr bwMode="auto">
              <a:xfrm>
                <a:off x="1323" y="2657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5393" name="Rectangle 10"/>
              <p:cNvSpPr>
                <a:spLocks noChangeArrowheads="1"/>
              </p:cNvSpPr>
              <p:nvPr/>
            </p:nvSpPr>
            <p:spPr bwMode="auto">
              <a:xfrm>
                <a:off x="1091" y="2954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</p:grp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>
              <a:off x="2712" y="340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2722" y="768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Freeform 13"/>
            <p:cNvSpPr>
              <a:spLocks/>
            </p:cNvSpPr>
            <p:nvPr/>
          </p:nvSpPr>
          <p:spPr bwMode="auto">
            <a:xfrm>
              <a:off x="2728" y="623"/>
              <a:ext cx="849" cy="335"/>
            </a:xfrm>
            <a:custGeom>
              <a:avLst/>
              <a:gdLst>
                <a:gd name="T0" fmla="*/ 0 w 849"/>
                <a:gd name="T1" fmla="*/ 156 h 335"/>
                <a:gd name="T2" fmla="*/ 15 w 849"/>
                <a:gd name="T3" fmla="*/ 102 h 335"/>
                <a:gd name="T4" fmla="*/ 23 w 849"/>
                <a:gd name="T5" fmla="*/ 55 h 335"/>
                <a:gd name="T6" fmla="*/ 31 w 849"/>
                <a:gd name="T7" fmla="*/ 110 h 335"/>
                <a:gd name="T8" fmla="*/ 62 w 849"/>
                <a:gd name="T9" fmla="*/ 156 h 335"/>
                <a:gd name="T10" fmla="*/ 93 w 849"/>
                <a:gd name="T11" fmla="*/ 149 h 335"/>
                <a:gd name="T12" fmla="*/ 124 w 849"/>
                <a:gd name="T13" fmla="*/ 125 h 335"/>
                <a:gd name="T14" fmla="*/ 132 w 849"/>
                <a:gd name="T15" fmla="*/ 172 h 335"/>
                <a:gd name="T16" fmla="*/ 140 w 849"/>
                <a:gd name="T17" fmla="*/ 242 h 335"/>
                <a:gd name="T18" fmla="*/ 202 w 849"/>
                <a:gd name="T19" fmla="*/ 203 h 335"/>
                <a:gd name="T20" fmla="*/ 233 w 849"/>
                <a:gd name="T21" fmla="*/ 0 h 335"/>
                <a:gd name="T22" fmla="*/ 280 w 849"/>
                <a:gd name="T23" fmla="*/ 304 h 335"/>
                <a:gd name="T24" fmla="*/ 335 w 849"/>
                <a:gd name="T25" fmla="*/ 203 h 335"/>
                <a:gd name="T26" fmla="*/ 389 w 849"/>
                <a:gd name="T27" fmla="*/ 141 h 335"/>
                <a:gd name="T28" fmla="*/ 420 w 849"/>
                <a:gd name="T29" fmla="*/ 141 h 335"/>
                <a:gd name="T30" fmla="*/ 444 w 849"/>
                <a:gd name="T31" fmla="*/ 156 h 335"/>
                <a:gd name="T32" fmla="*/ 459 w 849"/>
                <a:gd name="T33" fmla="*/ 187 h 335"/>
                <a:gd name="T34" fmla="*/ 498 w 849"/>
                <a:gd name="T35" fmla="*/ 133 h 335"/>
                <a:gd name="T36" fmla="*/ 506 w 849"/>
                <a:gd name="T37" fmla="*/ 195 h 335"/>
                <a:gd name="T38" fmla="*/ 537 w 849"/>
                <a:gd name="T39" fmla="*/ 149 h 335"/>
                <a:gd name="T40" fmla="*/ 592 w 849"/>
                <a:gd name="T41" fmla="*/ 156 h 335"/>
                <a:gd name="T42" fmla="*/ 615 w 849"/>
                <a:gd name="T43" fmla="*/ 164 h 335"/>
                <a:gd name="T44" fmla="*/ 646 w 849"/>
                <a:gd name="T45" fmla="*/ 133 h 335"/>
                <a:gd name="T46" fmla="*/ 670 w 849"/>
                <a:gd name="T47" fmla="*/ 117 h 335"/>
                <a:gd name="T48" fmla="*/ 685 w 849"/>
                <a:gd name="T49" fmla="*/ 39 h 335"/>
                <a:gd name="T50" fmla="*/ 732 w 849"/>
                <a:gd name="T51" fmla="*/ 203 h 335"/>
                <a:gd name="T52" fmla="*/ 740 w 849"/>
                <a:gd name="T53" fmla="*/ 297 h 335"/>
                <a:gd name="T54" fmla="*/ 779 w 849"/>
                <a:gd name="T55" fmla="*/ 250 h 335"/>
                <a:gd name="T56" fmla="*/ 826 w 849"/>
                <a:gd name="T57" fmla="*/ 187 h 335"/>
                <a:gd name="T58" fmla="*/ 833 w 849"/>
                <a:gd name="T59" fmla="*/ 125 h 335"/>
                <a:gd name="T60" fmla="*/ 849 w 849"/>
                <a:gd name="T61" fmla="*/ 156 h 3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49" h="335">
                  <a:moveTo>
                    <a:pt x="0" y="156"/>
                  </a:moveTo>
                  <a:cubicBezTo>
                    <a:pt x="5" y="138"/>
                    <a:pt x="11" y="120"/>
                    <a:pt x="15" y="102"/>
                  </a:cubicBezTo>
                  <a:cubicBezTo>
                    <a:pt x="19" y="87"/>
                    <a:pt x="9" y="48"/>
                    <a:pt x="23" y="55"/>
                  </a:cubicBezTo>
                  <a:cubicBezTo>
                    <a:pt x="40" y="63"/>
                    <a:pt x="28" y="92"/>
                    <a:pt x="31" y="110"/>
                  </a:cubicBezTo>
                  <a:cubicBezTo>
                    <a:pt x="38" y="148"/>
                    <a:pt x="33" y="137"/>
                    <a:pt x="62" y="156"/>
                  </a:cubicBezTo>
                  <a:cubicBezTo>
                    <a:pt x="72" y="154"/>
                    <a:pt x="84" y="154"/>
                    <a:pt x="93" y="149"/>
                  </a:cubicBezTo>
                  <a:cubicBezTo>
                    <a:pt x="105" y="143"/>
                    <a:pt x="113" y="118"/>
                    <a:pt x="124" y="125"/>
                  </a:cubicBezTo>
                  <a:cubicBezTo>
                    <a:pt x="138" y="133"/>
                    <a:pt x="130" y="156"/>
                    <a:pt x="132" y="172"/>
                  </a:cubicBezTo>
                  <a:cubicBezTo>
                    <a:pt x="135" y="195"/>
                    <a:pt x="137" y="219"/>
                    <a:pt x="140" y="242"/>
                  </a:cubicBezTo>
                  <a:cubicBezTo>
                    <a:pt x="152" y="236"/>
                    <a:pt x="195" y="216"/>
                    <a:pt x="202" y="203"/>
                  </a:cubicBezTo>
                  <a:cubicBezTo>
                    <a:pt x="218" y="175"/>
                    <a:pt x="231" y="28"/>
                    <a:pt x="233" y="0"/>
                  </a:cubicBezTo>
                  <a:cubicBezTo>
                    <a:pt x="244" y="108"/>
                    <a:pt x="255" y="201"/>
                    <a:pt x="280" y="304"/>
                  </a:cubicBezTo>
                  <a:cubicBezTo>
                    <a:pt x="299" y="271"/>
                    <a:pt x="322" y="239"/>
                    <a:pt x="335" y="203"/>
                  </a:cubicBezTo>
                  <a:cubicBezTo>
                    <a:pt x="350" y="103"/>
                    <a:pt x="327" y="181"/>
                    <a:pt x="389" y="141"/>
                  </a:cubicBezTo>
                  <a:cubicBezTo>
                    <a:pt x="415" y="102"/>
                    <a:pt x="395" y="116"/>
                    <a:pt x="420" y="141"/>
                  </a:cubicBezTo>
                  <a:cubicBezTo>
                    <a:pt x="427" y="148"/>
                    <a:pt x="436" y="151"/>
                    <a:pt x="444" y="156"/>
                  </a:cubicBezTo>
                  <a:cubicBezTo>
                    <a:pt x="449" y="166"/>
                    <a:pt x="448" y="185"/>
                    <a:pt x="459" y="187"/>
                  </a:cubicBezTo>
                  <a:cubicBezTo>
                    <a:pt x="475" y="190"/>
                    <a:pt x="495" y="139"/>
                    <a:pt x="498" y="133"/>
                  </a:cubicBezTo>
                  <a:cubicBezTo>
                    <a:pt x="501" y="154"/>
                    <a:pt x="487" y="187"/>
                    <a:pt x="506" y="195"/>
                  </a:cubicBezTo>
                  <a:cubicBezTo>
                    <a:pt x="523" y="202"/>
                    <a:pt x="537" y="149"/>
                    <a:pt x="537" y="149"/>
                  </a:cubicBezTo>
                  <a:cubicBezTo>
                    <a:pt x="552" y="193"/>
                    <a:pt x="533" y="163"/>
                    <a:pt x="592" y="156"/>
                  </a:cubicBezTo>
                  <a:cubicBezTo>
                    <a:pt x="600" y="155"/>
                    <a:pt x="607" y="161"/>
                    <a:pt x="615" y="164"/>
                  </a:cubicBezTo>
                  <a:cubicBezTo>
                    <a:pt x="625" y="154"/>
                    <a:pt x="635" y="142"/>
                    <a:pt x="646" y="133"/>
                  </a:cubicBezTo>
                  <a:cubicBezTo>
                    <a:pt x="653" y="127"/>
                    <a:pt x="665" y="125"/>
                    <a:pt x="670" y="117"/>
                  </a:cubicBezTo>
                  <a:cubicBezTo>
                    <a:pt x="676" y="107"/>
                    <a:pt x="685" y="42"/>
                    <a:pt x="685" y="39"/>
                  </a:cubicBezTo>
                  <a:cubicBezTo>
                    <a:pt x="693" y="122"/>
                    <a:pt x="689" y="138"/>
                    <a:pt x="732" y="203"/>
                  </a:cubicBezTo>
                  <a:cubicBezTo>
                    <a:pt x="735" y="234"/>
                    <a:pt x="725" y="270"/>
                    <a:pt x="740" y="297"/>
                  </a:cubicBezTo>
                  <a:cubicBezTo>
                    <a:pt x="761" y="335"/>
                    <a:pt x="771" y="263"/>
                    <a:pt x="779" y="250"/>
                  </a:cubicBezTo>
                  <a:cubicBezTo>
                    <a:pt x="793" y="228"/>
                    <a:pt x="810" y="208"/>
                    <a:pt x="826" y="187"/>
                  </a:cubicBezTo>
                  <a:cubicBezTo>
                    <a:pt x="828" y="166"/>
                    <a:pt x="821" y="142"/>
                    <a:pt x="833" y="125"/>
                  </a:cubicBezTo>
                  <a:cubicBezTo>
                    <a:pt x="840" y="116"/>
                    <a:pt x="849" y="156"/>
                    <a:pt x="849" y="156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4"/>
            <p:cNvSpPr>
              <a:spLocks noChangeShapeType="1"/>
            </p:cNvSpPr>
            <p:nvPr/>
          </p:nvSpPr>
          <p:spPr bwMode="auto">
            <a:xfrm>
              <a:off x="4179" y="340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5"/>
            <p:cNvSpPr>
              <a:spLocks noChangeShapeType="1"/>
            </p:cNvSpPr>
            <p:nvPr/>
          </p:nvSpPr>
          <p:spPr bwMode="auto">
            <a:xfrm>
              <a:off x="4189" y="768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16"/>
            <p:cNvSpPr>
              <a:spLocks noChangeArrowheads="1"/>
            </p:cNvSpPr>
            <p:nvPr/>
          </p:nvSpPr>
          <p:spPr bwMode="auto">
            <a:xfrm>
              <a:off x="4280" y="477"/>
              <a:ext cx="232" cy="29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5382" name="Rectangle 17"/>
            <p:cNvSpPr>
              <a:spLocks noChangeArrowheads="1"/>
            </p:cNvSpPr>
            <p:nvPr/>
          </p:nvSpPr>
          <p:spPr bwMode="auto">
            <a:xfrm>
              <a:off x="4744" y="477"/>
              <a:ext cx="232" cy="29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5383" name="Rectangle 18"/>
            <p:cNvSpPr>
              <a:spLocks noChangeArrowheads="1"/>
            </p:cNvSpPr>
            <p:nvPr/>
          </p:nvSpPr>
          <p:spPr bwMode="auto">
            <a:xfrm>
              <a:off x="4512" y="774"/>
              <a:ext cx="232" cy="29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5384" name="Freeform 19"/>
            <p:cNvSpPr>
              <a:spLocks/>
            </p:cNvSpPr>
            <p:nvPr/>
          </p:nvSpPr>
          <p:spPr bwMode="auto">
            <a:xfrm>
              <a:off x="4294" y="365"/>
              <a:ext cx="748" cy="812"/>
            </a:xfrm>
            <a:custGeom>
              <a:avLst/>
              <a:gdLst>
                <a:gd name="T0" fmla="*/ 0 w 748"/>
                <a:gd name="T1" fmla="*/ 118 h 812"/>
                <a:gd name="T2" fmla="*/ 23 w 748"/>
                <a:gd name="T3" fmla="*/ 103 h 812"/>
                <a:gd name="T4" fmla="*/ 54 w 748"/>
                <a:gd name="T5" fmla="*/ 56 h 812"/>
                <a:gd name="T6" fmla="*/ 62 w 748"/>
                <a:gd name="T7" fmla="*/ 32 h 812"/>
                <a:gd name="T8" fmla="*/ 78 w 748"/>
                <a:gd name="T9" fmla="*/ 9 h 812"/>
                <a:gd name="T10" fmla="*/ 93 w 748"/>
                <a:gd name="T11" fmla="*/ 134 h 812"/>
                <a:gd name="T12" fmla="*/ 132 w 748"/>
                <a:gd name="T13" fmla="*/ 188 h 812"/>
                <a:gd name="T14" fmla="*/ 179 w 748"/>
                <a:gd name="T15" fmla="*/ 149 h 812"/>
                <a:gd name="T16" fmla="*/ 187 w 748"/>
                <a:gd name="T17" fmla="*/ 173 h 812"/>
                <a:gd name="T18" fmla="*/ 226 w 748"/>
                <a:gd name="T19" fmla="*/ 500 h 812"/>
                <a:gd name="T20" fmla="*/ 265 w 748"/>
                <a:gd name="T21" fmla="*/ 664 h 812"/>
                <a:gd name="T22" fmla="*/ 272 w 748"/>
                <a:gd name="T23" fmla="*/ 594 h 812"/>
                <a:gd name="T24" fmla="*/ 288 w 748"/>
                <a:gd name="T25" fmla="*/ 640 h 812"/>
                <a:gd name="T26" fmla="*/ 327 w 748"/>
                <a:gd name="T27" fmla="*/ 718 h 812"/>
                <a:gd name="T28" fmla="*/ 343 w 748"/>
                <a:gd name="T29" fmla="*/ 765 h 812"/>
                <a:gd name="T30" fmla="*/ 358 w 748"/>
                <a:gd name="T31" fmla="*/ 812 h 812"/>
                <a:gd name="T32" fmla="*/ 405 w 748"/>
                <a:gd name="T33" fmla="*/ 687 h 812"/>
                <a:gd name="T34" fmla="*/ 444 w 748"/>
                <a:gd name="T35" fmla="*/ 687 h 812"/>
                <a:gd name="T36" fmla="*/ 452 w 748"/>
                <a:gd name="T37" fmla="*/ 664 h 812"/>
                <a:gd name="T38" fmla="*/ 467 w 748"/>
                <a:gd name="T39" fmla="*/ 586 h 812"/>
                <a:gd name="T40" fmla="*/ 475 w 748"/>
                <a:gd name="T41" fmla="*/ 461 h 812"/>
                <a:gd name="T42" fmla="*/ 530 w 748"/>
                <a:gd name="T43" fmla="*/ 297 h 812"/>
                <a:gd name="T44" fmla="*/ 592 w 748"/>
                <a:gd name="T45" fmla="*/ 87 h 812"/>
                <a:gd name="T46" fmla="*/ 615 w 748"/>
                <a:gd name="T47" fmla="*/ 95 h 812"/>
                <a:gd name="T48" fmla="*/ 631 w 748"/>
                <a:gd name="T49" fmla="*/ 118 h 812"/>
                <a:gd name="T50" fmla="*/ 662 w 748"/>
                <a:gd name="T51" fmla="*/ 110 h 812"/>
                <a:gd name="T52" fmla="*/ 670 w 748"/>
                <a:gd name="T53" fmla="*/ 336 h 812"/>
                <a:gd name="T54" fmla="*/ 709 w 748"/>
                <a:gd name="T55" fmla="*/ 407 h 812"/>
                <a:gd name="T56" fmla="*/ 748 w 748"/>
                <a:gd name="T57" fmla="*/ 523 h 8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48" h="812">
                  <a:moveTo>
                    <a:pt x="0" y="118"/>
                  </a:moveTo>
                  <a:cubicBezTo>
                    <a:pt x="8" y="113"/>
                    <a:pt x="20" y="112"/>
                    <a:pt x="23" y="103"/>
                  </a:cubicBezTo>
                  <a:cubicBezTo>
                    <a:pt x="47" y="41"/>
                    <a:pt x="7" y="23"/>
                    <a:pt x="54" y="56"/>
                  </a:cubicBezTo>
                  <a:cubicBezTo>
                    <a:pt x="57" y="48"/>
                    <a:pt x="58" y="40"/>
                    <a:pt x="62" y="32"/>
                  </a:cubicBezTo>
                  <a:cubicBezTo>
                    <a:pt x="66" y="24"/>
                    <a:pt x="75" y="0"/>
                    <a:pt x="78" y="9"/>
                  </a:cubicBezTo>
                  <a:cubicBezTo>
                    <a:pt x="80" y="15"/>
                    <a:pt x="82" y="110"/>
                    <a:pt x="93" y="134"/>
                  </a:cubicBezTo>
                  <a:cubicBezTo>
                    <a:pt x="102" y="154"/>
                    <a:pt x="120" y="169"/>
                    <a:pt x="132" y="188"/>
                  </a:cubicBezTo>
                  <a:cubicBezTo>
                    <a:pt x="133" y="187"/>
                    <a:pt x="172" y="147"/>
                    <a:pt x="179" y="149"/>
                  </a:cubicBezTo>
                  <a:cubicBezTo>
                    <a:pt x="187" y="151"/>
                    <a:pt x="184" y="165"/>
                    <a:pt x="187" y="173"/>
                  </a:cubicBezTo>
                  <a:cubicBezTo>
                    <a:pt x="193" y="272"/>
                    <a:pt x="169" y="419"/>
                    <a:pt x="226" y="500"/>
                  </a:cubicBezTo>
                  <a:cubicBezTo>
                    <a:pt x="243" y="554"/>
                    <a:pt x="255" y="607"/>
                    <a:pt x="265" y="664"/>
                  </a:cubicBezTo>
                  <a:cubicBezTo>
                    <a:pt x="267" y="641"/>
                    <a:pt x="256" y="611"/>
                    <a:pt x="272" y="594"/>
                  </a:cubicBezTo>
                  <a:cubicBezTo>
                    <a:pt x="283" y="582"/>
                    <a:pt x="283" y="625"/>
                    <a:pt x="288" y="640"/>
                  </a:cubicBezTo>
                  <a:cubicBezTo>
                    <a:pt x="298" y="669"/>
                    <a:pt x="309" y="693"/>
                    <a:pt x="327" y="718"/>
                  </a:cubicBezTo>
                  <a:cubicBezTo>
                    <a:pt x="332" y="734"/>
                    <a:pt x="338" y="749"/>
                    <a:pt x="343" y="765"/>
                  </a:cubicBezTo>
                  <a:cubicBezTo>
                    <a:pt x="348" y="781"/>
                    <a:pt x="358" y="812"/>
                    <a:pt x="358" y="812"/>
                  </a:cubicBezTo>
                  <a:cubicBezTo>
                    <a:pt x="365" y="739"/>
                    <a:pt x="353" y="723"/>
                    <a:pt x="405" y="687"/>
                  </a:cubicBezTo>
                  <a:cubicBezTo>
                    <a:pt x="442" y="630"/>
                    <a:pt x="394" y="687"/>
                    <a:pt x="444" y="687"/>
                  </a:cubicBezTo>
                  <a:cubicBezTo>
                    <a:pt x="452" y="687"/>
                    <a:pt x="450" y="672"/>
                    <a:pt x="452" y="664"/>
                  </a:cubicBezTo>
                  <a:cubicBezTo>
                    <a:pt x="463" y="629"/>
                    <a:pt x="460" y="634"/>
                    <a:pt x="467" y="586"/>
                  </a:cubicBezTo>
                  <a:cubicBezTo>
                    <a:pt x="470" y="544"/>
                    <a:pt x="470" y="502"/>
                    <a:pt x="475" y="461"/>
                  </a:cubicBezTo>
                  <a:cubicBezTo>
                    <a:pt x="482" y="406"/>
                    <a:pt x="512" y="350"/>
                    <a:pt x="530" y="297"/>
                  </a:cubicBezTo>
                  <a:cubicBezTo>
                    <a:pt x="538" y="232"/>
                    <a:pt x="533" y="128"/>
                    <a:pt x="592" y="87"/>
                  </a:cubicBezTo>
                  <a:cubicBezTo>
                    <a:pt x="600" y="90"/>
                    <a:pt x="609" y="90"/>
                    <a:pt x="615" y="95"/>
                  </a:cubicBezTo>
                  <a:cubicBezTo>
                    <a:pt x="622" y="101"/>
                    <a:pt x="622" y="115"/>
                    <a:pt x="631" y="118"/>
                  </a:cubicBezTo>
                  <a:cubicBezTo>
                    <a:pt x="641" y="121"/>
                    <a:pt x="652" y="113"/>
                    <a:pt x="662" y="110"/>
                  </a:cubicBezTo>
                  <a:cubicBezTo>
                    <a:pt x="685" y="180"/>
                    <a:pt x="655" y="261"/>
                    <a:pt x="670" y="336"/>
                  </a:cubicBezTo>
                  <a:cubicBezTo>
                    <a:pt x="674" y="357"/>
                    <a:pt x="699" y="388"/>
                    <a:pt x="709" y="407"/>
                  </a:cubicBezTo>
                  <a:cubicBezTo>
                    <a:pt x="727" y="443"/>
                    <a:pt x="728" y="486"/>
                    <a:pt x="748" y="523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Text Box 20"/>
            <p:cNvSpPr txBox="1">
              <a:spLocks noChangeArrowheads="1"/>
            </p:cNvSpPr>
            <p:nvPr/>
          </p:nvSpPr>
          <p:spPr bwMode="auto">
            <a:xfrm>
              <a:off x="1453" y="135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signal</a:t>
              </a:r>
            </a:p>
          </p:txBody>
        </p:sp>
        <p:sp>
          <p:nvSpPr>
            <p:cNvPr id="15386" name="Text Box 21"/>
            <p:cNvSpPr txBox="1">
              <a:spLocks noChangeArrowheads="1"/>
            </p:cNvSpPr>
            <p:nvPr/>
          </p:nvSpPr>
          <p:spPr bwMode="auto">
            <a:xfrm>
              <a:off x="2885" y="148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noise</a:t>
              </a:r>
            </a:p>
          </p:txBody>
        </p:sp>
        <p:sp>
          <p:nvSpPr>
            <p:cNvPr id="15387" name="Text Box 22"/>
            <p:cNvSpPr txBox="1">
              <a:spLocks noChangeArrowheads="1"/>
            </p:cNvSpPr>
            <p:nvPr/>
          </p:nvSpPr>
          <p:spPr bwMode="auto">
            <a:xfrm>
              <a:off x="4229" y="115"/>
              <a:ext cx="9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signal + noise</a:t>
              </a:r>
            </a:p>
          </p:txBody>
        </p:sp>
        <p:sp>
          <p:nvSpPr>
            <p:cNvPr id="15388" name="Text Box 23"/>
            <p:cNvSpPr txBox="1">
              <a:spLocks noChangeArrowheads="1"/>
            </p:cNvSpPr>
            <p:nvPr/>
          </p:nvSpPr>
          <p:spPr bwMode="auto">
            <a:xfrm>
              <a:off x="2372" y="827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latin typeface="Times New Roman" charset="0"/>
                </a:rPr>
                <a:t>t</a:t>
              </a:r>
            </a:p>
          </p:txBody>
        </p:sp>
        <p:sp>
          <p:nvSpPr>
            <p:cNvPr id="15389" name="Text Box 24"/>
            <p:cNvSpPr txBox="1">
              <a:spLocks noChangeArrowheads="1"/>
            </p:cNvSpPr>
            <p:nvPr/>
          </p:nvSpPr>
          <p:spPr bwMode="auto">
            <a:xfrm>
              <a:off x="3740" y="805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latin typeface="Times New Roman" charset="0"/>
                </a:rPr>
                <a:t>t</a:t>
              </a:r>
            </a:p>
          </p:txBody>
        </p:sp>
        <p:sp>
          <p:nvSpPr>
            <p:cNvPr id="15390" name="Text Box 25"/>
            <p:cNvSpPr txBox="1">
              <a:spLocks noChangeArrowheads="1"/>
            </p:cNvSpPr>
            <p:nvPr/>
          </p:nvSpPr>
          <p:spPr bwMode="auto">
            <a:xfrm>
              <a:off x="5216" y="783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latin typeface="Times New Roman" charset="0"/>
                </a:rPr>
                <a:t>t</a:t>
              </a:r>
            </a:p>
          </p:txBody>
        </p:sp>
      </p:grpSp>
      <p:grpSp>
        <p:nvGrpSpPr>
          <p:cNvPr id="15366" name="Group 26"/>
          <p:cNvGrpSpPr>
            <a:grpSpLocks/>
          </p:cNvGrpSpPr>
          <p:nvPr/>
        </p:nvGrpSpPr>
        <p:grpSpPr bwMode="auto">
          <a:xfrm>
            <a:off x="1754642" y="4545014"/>
            <a:ext cx="4779962" cy="1495425"/>
            <a:chOff x="1612" y="2937"/>
            <a:chExt cx="3011" cy="942"/>
          </a:xfrm>
        </p:grpSpPr>
        <p:sp>
          <p:nvSpPr>
            <p:cNvPr id="15368" name="Text Box 27"/>
            <p:cNvSpPr txBox="1">
              <a:spLocks noChangeArrowheads="1"/>
            </p:cNvSpPr>
            <p:nvPr/>
          </p:nvSpPr>
          <p:spPr bwMode="auto">
            <a:xfrm>
              <a:off x="1612" y="3074"/>
              <a:ext cx="5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SNR = </a:t>
              </a:r>
            </a:p>
          </p:txBody>
        </p:sp>
        <p:sp>
          <p:nvSpPr>
            <p:cNvPr id="15369" name="Line 28"/>
            <p:cNvSpPr>
              <a:spLocks noChangeShapeType="1"/>
            </p:cNvSpPr>
            <p:nvPr/>
          </p:nvSpPr>
          <p:spPr bwMode="auto">
            <a:xfrm flipV="1">
              <a:off x="2295" y="3195"/>
              <a:ext cx="2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Text Box 29"/>
            <p:cNvSpPr txBox="1">
              <a:spLocks noChangeArrowheads="1"/>
            </p:cNvSpPr>
            <p:nvPr/>
          </p:nvSpPr>
          <p:spPr bwMode="auto">
            <a:xfrm>
              <a:off x="2620" y="2937"/>
              <a:ext cx="1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Average Signal Power</a:t>
              </a:r>
            </a:p>
          </p:txBody>
        </p:sp>
        <p:sp>
          <p:nvSpPr>
            <p:cNvPr id="15371" name="Text Box 30"/>
            <p:cNvSpPr txBox="1">
              <a:spLocks noChangeArrowheads="1"/>
            </p:cNvSpPr>
            <p:nvPr/>
          </p:nvSpPr>
          <p:spPr bwMode="auto">
            <a:xfrm>
              <a:off x="2716" y="3216"/>
              <a:ext cx="1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Average Noise Power</a:t>
              </a:r>
            </a:p>
          </p:txBody>
        </p:sp>
        <p:sp>
          <p:nvSpPr>
            <p:cNvPr id="15372" name="Text Box 31"/>
            <p:cNvSpPr txBox="1">
              <a:spLocks noChangeArrowheads="1"/>
            </p:cNvSpPr>
            <p:nvPr/>
          </p:nvSpPr>
          <p:spPr bwMode="auto">
            <a:xfrm>
              <a:off x="2136" y="3648"/>
              <a:ext cx="16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imes New Roman" charset="0"/>
                </a:rPr>
                <a:t>SNR (dB) =  10 log</a:t>
              </a:r>
              <a:r>
                <a:rPr lang="en-US" sz="1800" baseline="-25000">
                  <a:latin typeface="Times New Roman" charset="0"/>
                </a:rPr>
                <a:t>10</a:t>
              </a:r>
              <a:r>
                <a:rPr lang="en-US" sz="1800">
                  <a:latin typeface="Times New Roman" charset="0"/>
                </a:rPr>
                <a:t> SNR</a:t>
              </a:r>
            </a:p>
          </p:txBody>
        </p:sp>
      </p:grpSp>
      <p:sp>
        <p:nvSpPr>
          <p:cNvPr id="15367" name="Footer Placeholder 4"/>
          <p:cNvSpPr txBox="1">
            <a:spLocks/>
          </p:cNvSpPr>
          <p:nvPr/>
        </p:nvSpPr>
        <p:spPr bwMode="auto">
          <a:xfrm>
            <a:off x="2743200" y="65532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186D13-E7C7-0942-B004-D5C4EECA0904}" type="slidenum">
              <a:rPr lang="en-US" sz="1400">
                <a:solidFill>
                  <a:schemeClr val="bg2"/>
                </a:solidFill>
              </a:rPr>
              <a:pPr/>
              <a:t>16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7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Effect of noise on encoding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767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Relationship between noise and signal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325563" y="2738438"/>
            <a:ext cx="6086475" cy="3378200"/>
            <a:chOff x="1034" y="950"/>
            <a:chExt cx="3833" cy="2127"/>
          </a:xfrm>
        </p:grpSpPr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1050" y="950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1050" y="1440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1038" y="2001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1038" y="25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>
              <a:off x="3792" y="950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3792" y="1413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3792" y="1876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3792" y="2339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3800" y="1179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3800" y="1642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>
              <a:off x="3800" y="2105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>
              <a:off x="3800" y="25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1034" y="2827"/>
              <a:ext cx="10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4 signal levels</a:t>
              </a:r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3838" y="2827"/>
              <a:ext cx="10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8 signal levels</a:t>
              </a:r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2304" y="1776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6" name="Group 20"/>
            <p:cNvGrpSpPr>
              <a:grpSpLocks/>
            </p:cNvGrpSpPr>
            <p:nvPr/>
          </p:nvGrpSpPr>
          <p:grpSpPr bwMode="auto">
            <a:xfrm>
              <a:off x="2448" y="1656"/>
              <a:ext cx="739" cy="201"/>
              <a:chOff x="2448" y="1632"/>
              <a:chExt cx="739" cy="249"/>
            </a:xfrm>
          </p:grpSpPr>
          <p:sp>
            <p:nvSpPr>
              <p:cNvPr id="16408" name="Freeform 21"/>
              <p:cNvSpPr>
                <a:spLocks/>
              </p:cNvSpPr>
              <p:nvPr/>
            </p:nvSpPr>
            <p:spPr bwMode="auto">
              <a:xfrm>
                <a:off x="2688" y="1632"/>
                <a:ext cx="259" cy="249"/>
              </a:xfrm>
              <a:custGeom>
                <a:avLst/>
                <a:gdLst>
                  <a:gd name="T0" fmla="*/ 0 w 725"/>
                  <a:gd name="T1" fmla="*/ 13 h 314"/>
                  <a:gd name="T2" fmla="*/ 0 w 725"/>
                  <a:gd name="T3" fmla="*/ 4 h 314"/>
                  <a:gd name="T4" fmla="*/ 0 w 725"/>
                  <a:gd name="T5" fmla="*/ 13 h 314"/>
                  <a:gd name="T6" fmla="*/ 0 w 725"/>
                  <a:gd name="T7" fmla="*/ 8 h 314"/>
                  <a:gd name="T8" fmla="*/ 0 w 725"/>
                  <a:gd name="T9" fmla="*/ 22 h 314"/>
                  <a:gd name="T10" fmla="*/ 0 w 725"/>
                  <a:gd name="T11" fmla="*/ 8 h 314"/>
                  <a:gd name="T12" fmla="*/ 0 w 725"/>
                  <a:gd name="T13" fmla="*/ 13 h 314"/>
                  <a:gd name="T14" fmla="*/ 0 w 725"/>
                  <a:gd name="T15" fmla="*/ 14 h 314"/>
                  <a:gd name="T16" fmla="*/ 0 w 725"/>
                  <a:gd name="T17" fmla="*/ 17 h 314"/>
                  <a:gd name="T18" fmla="*/ 0 w 725"/>
                  <a:gd name="T19" fmla="*/ 10 h 314"/>
                  <a:gd name="T20" fmla="*/ 0 w 725"/>
                  <a:gd name="T21" fmla="*/ 16 h 314"/>
                  <a:gd name="T22" fmla="*/ 0 w 725"/>
                  <a:gd name="T23" fmla="*/ 20 h 314"/>
                  <a:gd name="T24" fmla="*/ 0 w 725"/>
                  <a:gd name="T25" fmla="*/ 16 h 314"/>
                  <a:gd name="T26" fmla="*/ 0 w 725"/>
                  <a:gd name="T27" fmla="*/ 8 h 314"/>
                  <a:gd name="T28" fmla="*/ 0 w 725"/>
                  <a:gd name="T29" fmla="*/ 6 h 314"/>
                  <a:gd name="T30" fmla="*/ 0 w 725"/>
                  <a:gd name="T31" fmla="*/ 10 h 314"/>
                  <a:gd name="T32" fmla="*/ 0 w 725"/>
                  <a:gd name="T33" fmla="*/ 20 h 314"/>
                  <a:gd name="T34" fmla="*/ 0 w 725"/>
                  <a:gd name="T35" fmla="*/ 6 h 314"/>
                  <a:gd name="T36" fmla="*/ 0 w 725"/>
                  <a:gd name="T37" fmla="*/ 21 h 314"/>
                  <a:gd name="T38" fmla="*/ 0 w 725"/>
                  <a:gd name="T39" fmla="*/ 20 h 314"/>
                  <a:gd name="T40" fmla="*/ 0 w 725"/>
                  <a:gd name="T41" fmla="*/ 17 h 314"/>
                  <a:gd name="T42" fmla="*/ 0 w 725"/>
                  <a:gd name="T43" fmla="*/ 20 h 314"/>
                  <a:gd name="T44" fmla="*/ 0 w 725"/>
                  <a:gd name="T45" fmla="*/ 24 h 314"/>
                  <a:gd name="T46" fmla="*/ 0 w 725"/>
                  <a:gd name="T47" fmla="*/ 25 h 314"/>
                  <a:gd name="T48" fmla="*/ 0 w 725"/>
                  <a:gd name="T49" fmla="*/ 13 h 314"/>
                  <a:gd name="T50" fmla="*/ 0 w 725"/>
                  <a:gd name="T51" fmla="*/ 11 h 314"/>
                  <a:gd name="T52" fmla="*/ 0 w 725"/>
                  <a:gd name="T53" fmla="*/ 10 h 314"/>
                  <a:gd name="T54" fmla="*/ 0 w 725"/>
                  <a:gd name="T55" fmla="*/ 20 h 314"/>
                  <a:gd name="T56" fmla="*/ 0 w 725"/>
                  <a:gd name="T57" fmla="*/ 13 h 314"/>
                  <a:gd name="T58" fmla="*/ 0 w 725"/>
                  <a:gd name="T59" fmla="*/ 8 h 314"/>
                  <a:gd name="T60" fmla="*/ 0 w 725"/>
                  <a:gd name="T61" fmla="*/ 8 h 31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725" h="314">
                    <a:moveTo>
                      <a:pt x="0" y="164"/>
                    </a:moveTo>
                    <a:cubicBezTo>
                      <a:pt x="14" y="126"/>
                      <a:pt x="23" y="86"/>
                      <a:pt x="34" y="47"/>
                    </a:cubicBezTo>
                    <a:cubicBezTo>
                      <a:pt x="44" y="306"/>
                      <a:pt x="36" y="304"/>
                      <a:pt x="67" y="172"/>
                    </a:cubicBezTo>
                    <a:cubicBezTo>
                      <a:pt x="70" y="147"/>
                      <a:pt x="60" y="77"/>
                      <a:pt x="75" y="97"/>
                    </a:cubicBezTo>
                    <a:cubicBezTo>
                      <a:pt x="84" y="110"/>
                      <a:pt x="97" y="263"/>
                      <a:pt x="100" y="289"/>
                    </a:cubicBezTo>
                    <a:cubicBezTo>
                      <a:pt x="140" y="230"/>
                      <a:pt x="135" y="162"/>
                      <a:pt x="159" y="97"/>
                    </a:cubicBezTo>
                    <a:cubicBezTo>
                      <a:pt x="162" y="119"/>
                      <a:pt x="161" y="142"/>
                      <a:pt x="167" y="164"/>
                    </a:cubicBezTo>
                    <a:cubicBezTo>
                      <a:pt x="170" y="174"/>
                      <a:pt x="180" y="180"/>
                      <a:pt x="184" y="189"/>
                    </a:cubicBezTo>
                    <a:cubicBezTo>
                      <a:pt x="188" y="199"/>
                      <a:pt x="189" y="211"/>
                      <a:pt x="192" y="222"/>
                    </a:cubicBezTo>
                    <a:cubicBezTo>
                      <a:pt x="236" y="208"/>
                      <a:pt x="225" y="174"/>
                      <a:pt x="234" y="131"/>
                    </a:cubicBezTo>
                    <a:cubicBezTo>
                      <a:pt x="237" y="156"/>
                      <a:pt x="239" y="181"/>
                      <a:pt x="242" y="206"/>
                    </a:cubicBezTo>
                    <a:cubicBezTo>
                      <a:pt x="244" y="223"/>
                      <a:pt x="233" y="256"/>
                      <a:pt x="250" y="256"/>
                    </a:cubicBezTo>
                    <a:cubicBezTo>
                      <a:pt x="267" y="256"/>
                      <a:pt x="255" y="222"/>
                      <a:pt x="259" y="206"/>
                    </a:cubicBezTo>
                    <a:cubicBezTo>
                      <a:pt x="270" y="160"/>
                      <a:pt x="279" y="140"/>
                      <a:pt x="317" y="114"/>
                    </a:cubicBezTo>
                    <a:cubicBezTo>
                      <a:pt x="320" y="103"/>
                      <a:pt x="315" y="76"/>
                      <a:pt x="325" y="81"/>
                    </a:cubicBezTo>
                    <a:cubicBezTo>
                      <a:pt x="338" y="87"/>
                      <a:pt x="332" y="108"/>
                      <a:pt x="334" y="122"/>
                    </a:cubicBezTo>
                    <a:cubicBezTo>
                      <a:pt x="352" y="273"/>
                      <a:pt x="331" y="176"/>
                      <a:pt x="350" y="256"/>
                    </a:cubicBezTo>
                    <a:cubicBezTo>
                      <a:pt x="358" y="201"/>
                      <a:pt x="365" y="141"/>
                      <a:pt x="384" y="89"/>
                    </a:cubicBezTo>
                    <a:cubicBezTo>
                      <a:pt x="393" y="147"/>
                      <a:pt x="364" y="218"/>
                      <a:pt x="400" y="264"/>
                    </a:cubicBezTo>
                    <a:cubicBezTo>
                      <a:pt x="416" y="284"/>
                      <a:pt x="450" y="253"/>
                      <a:pt x="475" y="247"/>
                    </a:cubicBezTo>
                    <a:cubicBezTo>
                      <a:pt x="478" y="239"/>
                      <a:pt x="483" y="231"/>
                      <a:pt x="484" y="222"/>
                    </a:cubicBezTo>
                    <a:cubicBezTo>
                      <a:pt x="501" y="68"/>
                      <a:pt x="482" y="30"/>
                      <a:pt x="500" y="247"/>
                    </a:cubicBezTo>
                    <a:cubicBezTo>
                      <a:pt x="502" y="267"/>
                      <a:pt x="500" y="288"/>
                      <a:pt x="509" y="306"/>
                    </a:cubicBezTo>
                    <a:cubicBezTo>
                      <a:pt x="513" y="314"/>
                      <a:pt x="526" y="311"/>
                      <a:pt x="534" y="314"/>
                    </a:cubicBezTo>
                    <a:cubicBezTo>
                      <a:pt x="563" y="255"/>
                      <a:pt x="546" y="214"/>
                      <a:pt x="567" y="156"/>
                    </a:cubicBezTo>
                    <a:cubicBezTo>
                      <a:pt x="570" y="148"/>
                      <a:pt x="584" y="151"/>
                      <a:pt x="592" y="147"/>
                    </a:cubicBezTo>
                    <a:cubicBezTo>
                      <a:pt x="601" y="143"/>
                      <a:pt x="609" y="136"/>
                      <a:pt x="617" y="131"/>
                    </a:cubicBezTo>
                    <a:cubicBezTo>
                      <a:pt x="642" y="0"/>
                      <a:pt x="646" y="225"/>
                      <a:pt x="650" y="256"/>
                    </a:cubicBezTo>
                    <a:cubicBezTo>
                      <a:pt x="660" y="227"/>
                      <a:pt x="670" y="191"/>
                      <a:pt x="684" y="164"/>
                    </a:cubicBezTo>
                    <a:cubicBezTo>
                      <a:pt x="693" y="146"/>
                      <a:pt x="708" y="132"/>
                      <a:pt x="717" y="114"/>
                    </a:cubicBezTo>
                    <a:cubicBezTo>
                      <a:pt x="720" y="108"/>
                      <a:pt x="722" y="103"/>
                      <a:pt x="725" y="9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Freeform 22"/>
              <p:cNvSpPr>
                <a:spLocks/>
              </p:cNvSpPr>
              <p:nvPr/>
            </p:nvSpPr>
            <p:spPr bwMode="auto">
              <a:xfrm>
                <a:off x="2448" y="1632"/>
                <a:ext cx="259" cy="249"/>
              </a:xfrm>
              <a:custGeom>
                <a:avLst/>
                <a:gdLst>
                  <a:gd name="T0" fmla="*/ 0 w 725"/>
                  <a:gd name="T1" fmla="*/ 13 h 314"/>
                  <a:gd name="T2" fmla="*/ 0 w 725"/>
                  <a:gd name="T3" fmla="*/ 4 h 314"/>
                  <a:gd name="T4" fmla="*/ 0 w 725"/>
                  <a:gd name="T5" fmla="*/ 13 h 314"/>
                  <a:gd name="T6" fmla="*/ 0 w 725"/>
                  <a:gd name="T7" fmla="*/ 8 h 314"/>
                  <a:gd name="T8" fmla="*/ 0 w 725"/>
                  <a:gd name="T9" fmla="*/ 22 h 314"/>
                  <a:gd name="T10" fmla="*/ 0 w 725"/>
                  <a:gd name="T11" fmla="*/ 8 h 314"/>
                  <a:gd name="T12" fmla="*/ 0 w 725"/>
                  <a:gd name="T13" fmla="*/ 13 h 314"/>
                  <a:gd name="T14" fmla="*/ 0 w 725"/>
                  <a:gd name="T15" fmla="*/ 14 h 314"/>
                  <a:gd name="T16" fmla="*/ 0 w 725"/>
                  <a:gd name="T17" fmla="*/ 17 h 314"/>
                  <a:gd name="T18" fmla="*/ 0 w 725"/>
                  <a:gd name="T19" fmla="*/ 10 h 314"/>
                  <a:gd name="T20" fmla="*/ 0 w 725"/>
                  <a:gd name="T21" fmla="*/ 16 h 314"/>
                  <a:gd name="T22" fmla="*/ 0 w 725"/>
                  <a:gd name="T23" fmla="*/ 20 h 314"/>
                  <a:gd name="T24" fmla="*/ 0 w 725"/>
                  <a:gd name="T25" fmla="*/ 16 h 314"/>
                  <a:gd name="T26" fmla="*/ 0 w 725"/>
                  <a:gd name="T27" fmla="*/ 8 h 314"/>
                  <a:gd name="T28" fmla="*/ 0 w 725"/>
                  <a:gd name="T29" fmla="*/ 6 h 314"/>
                  <a:gd name="T30" fmla="*/ 0 w 725"/>
                  <a:gd name="T31" fmla="*/ 10 h 314"/>
                  <a:gd name="T32" fmla="*/ 0 w 725"/>
                  <a:gd name="T33" fmla="*/ 20 h 314"/>
                  <a:gd name="T34" fmla="*/ 0 w 725"/>
                  <a:gd name="T35" fmla="*/ 6 h 314"/>
                  <a:gd name="T36" fmla="*/ 0 w 725"/>
                  <a:gd name="T37" fmla="*/ 21 h 314"/>
                  <a:gd name="T38" fmla="*/ 0 w 725"/>
                  <a:gd name="T39" fmla="*/ 20 h 314"/>
                  <a:gd name="T40" fmla="*/ 0 w 725"/>
                  <a:gd name="T41" fmla="*/ 17 h 314"/>
                  <a:gd name="T42" fmla="*/ 0 w 725"/>
                  <a:gd name="T43" fmla="*/ 20 h 314"/>
                  <a:gd name="T44" fmla="*/ 0 w 725"/>
                  <a:gd name="T45" fmla="*/ 24 h 314"/>
                  <a:gd name="T46" fmla="*/ 0 w 725"/>
                  <a:gd name="T47" fmla="*/ 25 h 314"/>
                  <a:gd name="T48" fmla="*/ 0 w 725"/>
                  <a:gd name="T49" fmla="*/ 13 h 314"/>
                  <a:gd name="T50" fmla="*/ 0 w 725"/>
                  <a:gd name="T51" fmla="*/ 11 h 314"/>
                  <a:gd name="T52" fmla="*/ 0 w 725"/>
                  <a:gd name="T53" fmla="*/ 10 h 314"/>
                  <a:gd name="T54" fmla="*/ 0 w 725"/>
                  <a:gd name="T55" fmla="*/ 20 h 314"/>
                  <a:gd name="T56" fmla="*/ 0 w 725"/>
                  <a:gd name="T57" fmla="*/ 13 h 314"/>
                  <a:gd name="T58" fmla="*/ 0 w 725"/>
                  <a:gd name="T59" fmla="*/ 8 h 314"/>
                  <a:gd name="T60" fmla="*/ 0 w 725"/>
                  <a:gd name="T61" fmla="*/ 8 h 31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725" h="314">
                    <a:moveTo>
                      <a:pt x="0" y="164"/>
                    </a:moveTo>
                    <a:cubicBezTo>
                      <a:pt x="14" y="126"/>
                      <a:pt x="23" y="86"/>
                      <a:pt x="34" y="47"/>
                    </a:cubicBezTo>
                    <a:cubicBezTo>
                      <a:pt x="44" y="306"/>
                      <a:pt x="36" y="304"/>
                      <a:pt x="67" y="172"/>
                    </a:cubicBezTo>
                    <a:cubicBezTo>
                      <a:pt x="70" y="147"/>
                      <a:pt x="60" y="77"/>
                      <a:pt x="75" y="97"/>
                    </a:cubicBezTo>
                    <a:cubicBezTo>
                      <a:pt x="84" y="110"/>
                      <a:pt x="97" y="263"/>
                      <a:pt x="100" y="289"/>
                    </a:cubicBezTo>
                    <a:cubicBezTo>
                      <a:pt x="140" y="230"/>
                      <a:pt x="135" y="162"/>
                      <a:pt x="159" y="97"/>
                    </a:cubicBezTo>
                    <a:cubicBezTo>
                      <a:pt x="162" y="119"/>
                      <a:pt x="161" y="142"/>
                      <a:pt x="167" y="164"/>
                    </a:cubicBezTo>
                    <a:cubicBezTo>
                      <a:pt x="170" y="174"/>
                      <a:pt x="180" y="180"/>
                      <a:pt x="184" y="189"/>
                    </a:cubicBezTo>
                    <a:cubicBezTo>
                      <a:pt x="188" y="199"/>
                      <a:pt x="189" y="211"/>
                      <a:pt x="192" y="222"/>
                    </a:cubicBezTo>
                    <a:cubicBezTo>
                      <a:pt x="236" y="208"/>
                      <a:pt x="225" y="174"/>
                      <a:pt x="234" y="131"/>
                    </a:cubicBezTo>
                    <a:cubicBezTo>
                      <a:pt x="237" y="156"/>
                      <a:pt x="239" y="181"/>
                      <a:pt x="242" y="206"/>
                    </a:cubicBezTo>
                    <a:cubicBezTo>
                      <a:pt x="244" y="223"/>
                      <a:pt x="233" y="256"/>
                      <a:pt x="250" y="256"/>
                    </a:cubicBezTo>
                    <a:cubicBezTo>
                      <a:pt x="267" y="256"/>
                      <a:pt x="255" y="222"/>
                      <a:pt x="259" y="206"/>
                    </a:cubicBezTo>
                    <a:cubicBezTo>
                      <a:pt x="270" y="160"/>
                      <a:pt x="279" y="140"/>
                      <a:pt x="317" y="114"/>
                    </a:cubicBezTo>
                    <a:cubicBezTo>
                      <a:pt x="320" y="103"/>
                      <a:pt x="315" y="76"/>
                      <a:pt x="325" y="81"/>
                    </a:cubicBezTo>
                    <a:cubicBezTo>
                      <a:pt x="338" y="87"/>
                      <a:pt x="332" y="108"/>
                      <a:pt x="334" y="122"/>
                    </a:cubicBezTo>
                    <a:cubicBezTo>
                      <a:pt x="352" y="273"/>
                      <a:pt x="331" y="176"/>
                      <a:pt x="350" y="256"/>
                    </a:cubicBezTo>
                    <a:cubicBezTo>
                      <a:pt x="358" y="201"/>
                      <a:pt x="365" y="141"/>
                      <a:pt x="384" y="89"/>
                    </a:cubicBezTo>
                    <a:cubicBezTo>
                      <a:pt x="393" y="147"/>
                      <a:pt x="364" y="218"/>
                      <a:pt x="400" y="264"/>
                    </a:cubicBezTo>
                    <a:cubicBezTo>
                      <a:pt x="416" y="284"/>
                      <a:pt x="450" y="253"/>
                      <a:pt x="475" y="247"/>
                    </a:cubicBezTo>
                    <a:cubicBezTo>
                      <a:pt x="478" y="239"/>
                      <a:pt x="483" y="231"/>
                      <a:pt x="484" y="222"/>
                    </a:cubicBezTo>
                    <a:cubicBezTo>
                      <a:pt x="501" y="68"/>
                      <a:pt x="482" y="30"/>
                      <a:pt x="500" y="247"/>
                    </a:cubicBezTo>
                    <a:cubicBezTo>
                      <a:pt x="502" y="267"/>
                      <a:pt x="500" y="288"/>
                      <a:pt x="509" y="306"/>
                    </a:cubicBezTo>
                    <a:cubicBezTo>
                      <a:pt x="513" y="314"/>
                      <a:pt x="526" y="311"/>
                      <a:pt x="534" y="314"/>
                    </a:cubicBezTo>
                    <a:cubicBezTo>
                      <a:pt x="563" y="255"/>
                      <a:pt x="546" y="214"/>
                      <a:pt x="567" y="156"/>
                    </a:cubicBezTo>
                    <a:cubicBezTo>
                      <a:pt x="570" y="148"/>
                      <a:pt x="584" y="151"/>
                      <a:pt x="592" y="147"/>
                    </a:cubicBezTo>
                    <a:cubicBezTo>
                      <a:pt x="601" y="143"/>
                      <a:pt x="609" y="136"/>
                      <a:pt x="617" y="131"/>
                    </a:cubicBezTo>
                    <a:cubicBezTo>
                      <a:pt x="642" y="0"/>
                      <a:pt x="646" y="225"/>
                      <a:pt x="650" y="256"/>
                    </a:cubicBezTo>
                    <a:cubicBezTo>
                      <a:pt x="660" y="227"/>
                      <a:pt x="670" y="191"/>
                      <a:pt x="684" y="164"/>
                    </a:cubicBezTo>
                    <a:cubicBezTo>
                      <a:pt x="693" y="146"/>
                      <a:pt x="708" y="132"/>
                      <a:pt x="717" y="114"/>
                    </a:cubicBezTo>
                    <a:cubicBezTo>
                      <a:pt x="720" y="108"/>
                      <a:pt x="722" y="103"/>
                      <a:pt x="725" y="9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Freeform 23"/>
              <p:cNvSpPr>
                <a:spLocks/>
              </p:cNvSpPr>
              <p:nvPr/>
            </p:nvSpPr>
            <p:spPr bwMode="auto">
              <a:xfrm>
                <a:off x="2928" y="1632"/>
                <a:ext cx="259" cy="249"/>
              </a:xfrm>
              <a:custGeom>
                <a:avLst/>
                <a:gdLst>
                  <a:gd name="T0" fmla="*/ 0 w 725"/>
                  <a:gd name="T1" fmla="*/ 13 h 314"/>
                  <a:gd name="T2" fmla="*/ 0 w 725"/>
                  <a:gd name="T3" fmla="*/ 4 h 314"/>
                  <a:gd name="T4" fmla="*/ 0 w 725"/>
                  <a:gd name="T5" fmla="*/ 13 h 314"/>
                  <a:gd name="T6" fmla="*/ 0 w 725"/>
                  <a:gd name="T7" fmla="*/ 8 h 314"/>
                  <a:gd name="T8" fmla="*/ 0 w 725"/>
                  <a:gd name="T9" fmla="*/ 22 h 314"/>
                  <a:gd name="T10" fmla="*/ 0 w 725"/>
                  <a:gd name="T11" fmla="*/ 8 h 314"/>
                  <a:gd name="T12" fmla="*/ 0 w 725"/>
                  <a:gd name="T13" fmla="*/ 13 h 314"/>
                  <a:gd name="T14" fmla="*/ 0 w 725"/>
                  <a:gd name="T15" fmla="*/ 14 h 314"/>
                  <a:gd name="T16" fmla="*/ 0 w 725"/>
                  <a:gd name="T17" fmla="*/ 17 h 314"/>
                  <a:gd name="T18" fmla="*/ 0 w 725"/>
                  <a:gd name="T19" fmla="*/ 10 h 314"/>
                  <a:gd name="T20" fmla="*/ 0 w 725"/>
                  <a:gd name="T21" fmla="*/ 16 h 314"/>
                  <a:gd name="T22" fmla="*/ 0 w 725"/>
                  <a:gd name="T23" fmla="*/ 20 h 314"/>
                  <a:gd name="T24" fmla="*/ 0 w 725"/>
                  <a:gd name="T25" fmla="*/ 16 h 314"/>
                  <a:gd name="T26" fmla="*/ 0 w 725"/>
                  <a:gd name="T27" fmla="*/ 8 h 314"/>
                  <a:gd name="T28" fmla="*/ 0 w 725"/>
                  <a:gd name="T29" fmla="*/ 6 h 314"/>
                  <a:gd name="T30" fmla="*/ 0 w 725"/>
                  <a:gd name="T31" fmla="*/ 10 h 314"/>
                  <a:gd name="T32" fmla="*/ 0 w 725"/>
                  <a:gd name="T33" fmla="*/ 20 h 314"/>
                  <a:gd name="T34" fmla="*/ 0 w 725"/>
                  <a:gd name="T35" fmla="*/ 6 h 314"/>
                  <a:gd name="T36" fmla="*/ 0 w 725"/>
                  <a:gd name="T37" fmla="*/ 21 h 314"/>
                  <a:gd name="T38" fmla="*/ 0 w 725"/>
                  <a:gd name="T39" fmla="*/ 20 h 314"/>
                  <a:gd name="T40" fmla="*/ 0 w 725"/>
                  <a:gd name="T41" fmla="*/ 17 h 314"/>
                  <a:gd name="T42" fmla="*/ 0 w 725"/>
                  <a:gd name="T43" fmla="*/ 20 h 314"/>
                  <a:gd name="T44" fmla="*/ 0 w 725"/>
                  <a:gd name="T45" fmla="*/ 24 h 314"/>
                  <a:gd name="T46" fmla="*/ 0 w 725"/>
                  <a:gd name="T47" fmla="*/ 25 h 314"/>
                  <a:gd name="T48" fmla="*/ 0 w 725"/>
                  <a:gd name="T49" fmla="*/ 13 h 314"/>
                  <a:gd name="T50" fmla="*/ 0 w 725"/>
                  <a:gd name="T51" fmla="*/ 11 h 314"/>
                  <a:gd name="T52" fmla="*/ 0 w 725"/>
                  <a:gd name="T53" fmla="*/ 10 h 314"/>
                  <a:gd name="T54" fmla="*/ 0 w 725"/>
                  <a:gd name="T55" fmla="*/ 20 h 314"/>
                  <a:gd name="T56" fmla="*/ 0 w 725"/>
                  <a:gd name="T57" fmla="*/ 13 h 314"/>
                  <a:gd name="T58" fmla="*/ 0 w 725"/>
                  <a:gd name="T59" fmla="*/ 8 h 314"/>
                  <a:gd name="T60" fmla="*/ 0 w 725"/>
                  <a:gd name="T61" fmla="*/ 8 h 31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725" h="314">
                    <a:moveTo>
                      <a:pt x="0" y="164"/>
                    </a:moveTo>
                    <a:cubicBezTo>
                      <a:pt x="14" y="126"/>
                      <a:pt x="23" y="86"/>
                      <a:pt x="34" y="47"/>
                    </a:cubicBezTo>
                    <a:cubicBezTo>
                      <a:pt x="44" y="306"/>
                      <a:pt x="36" y="304"/>
                      <a:pt x="67" y="172"/>
                    </a:cubicBezTo>
                    <a:cubicBezTo>
                      <a:pt x="70" y="147"/>
                      <a:pt x="60" y="77"/>
                      <a:pt x="75" y="97"/>
                    </a:cubicBezTo>
                    <a:cubicBezTo>
                      <a:pt x="84" y="110"/>
                      <a:pt x="97" y="263"/>
                      <a:pt x="100" y="289"/>
                    </a:cubicBezTo>
                    <a:cubicBezTo>
                      <a:pt x="140" y="230"/>
                      <a:pt x="135" y="162"/>
                      <a:pt x="159" y="97"/>
                    </a:cubicBezTo>
                    <a:cubicBezTo>
                      <a:pt x="162" y="119"/>
                      <a:pt x="161" y="142"/>
                      <a:pt x="167" y="164"/>
                    </a:cubicBezTo>
                    <a:cubicBezTo>
                      <a:pt x="170" y="174"/>
                      <a:pt x="180" y="180"/>
                      <a:pt x="184" y="189"/>
                    </a:cubicBezTo>
                    <a:cubicBezTo>
                      <a:pt x="188" y="199"/>
                      <a:pt x="189" y="211"/>
                      <a:pt x="192" y="222"/>
                    </a:cubicBezTo>
                    <a:cubicBezTo>
                      <a:pt x="236" y="208"/>
                      <a:pt x="225" y="174"/>
                      <a:pt x="234" y="131"/>
                    </a:cubicBezTo>
                    <a:cubicBezTo>
                      <a:pt x="237" y="156"/>
                      <a:pt x="239" y="181"/>
                      <a:pt x="242" y="206"/>
                    </a:cubicBezTo>
                    <a:cubicBezTo>
                      <a:pt x="244" y="223"/>
                      <a:pt x="233" y="256"/>
                      <a:pt x="250" y="256"/>
                    </a:cubicBezTo>
                    <a:cubicBezTo>
                      <a:pt x="267" y="256"/>
                      <a:pt x="255" y="222"/>
                      <a:pt x="259" y="206"/>
                    </a:cubicBezTo>
                    <a:cubicBezTo>
                      <a:pt x="270" y="160"/>
                      <a:pt x="279" y="140"/>
                      <a:pt x="317" y="114"/>
                    </a:cubicBezTo>
                    <a:cubicBezTo>
                      <a:pt x="320" y="103"/>
                      <a:pt x="315" y="76"/>
                      <a:pt x="325" y="81"/>
                    </a:cubicBezTo>
                    <a:cubicBezTo>
                      <a:pt x="338" y="87"/>
                      <a:pt x="332" y="108"/>
                      <a:pt x="334" y="122"/>
                    </a:cubicBezTo>
                    <a:cubicBezTo>
                      <a:pt x="352" y="273"/>
                      <a:pt x="331" y="176"/>
                      <a:pt x="350" y="256"/>
                    </a:cubicBezTo>
                    <a:cubicBezTo>
                      <a:pt x="358" y="201"/>
                      <a:pt x="365" y="141"/>
                      <a:pt x="384" y="89"/>
                    </a:cubicBezTo>
                    <a:cubicBezTo>
                      <a:pt x="393" y="147"/>
                      <a:pt x="364" y="218"/>
                      <a:pt x="400" y="264"/>
                    </a:cubicBezTo>
                    <a:cubicBezTo>
                      <a:pt x="416" y="284"/>
                      <a:pt x="450" y="253"/>
                      <a:pt x="475" y="247"/>
                    </a:cubicBezTo>
                    <a:cubicBezTo>
                      <a:pt x="478" y="239"/>
                      <a:pt x="483" y="231"/>
                      <a:pt x="484" y="222"/>
                    </a:cubicBezTo>
                    <a:cubicBezTo>
                      <a:pt x="501" y="68"/>
                      <a:pt x="482" y="30"/>
                      <a:pt x="500" y="247"/>
                    </a:cubicBezTo>
                    <a:cubicBezTo>
                      <a:pt x="502" y="267"/>
                      <a:pt x="500" y="288"/>
                      <a:pt x="509" y="306"/>
                    </a:cubicBezTo>
                    <a:cubicBezTo>
                      <a:pt x="513" y="314"/>
                      <a:pt x="526" y="311"/>
                      <a:pt x="534" y="314"/>
                    </a:cubicBezTo>
                    <a:cubicBezTo>
                      <a:pt x="563" y="255"/>
                      <a:pt x="546" y="214"/>
                      <a:pt x="567" y="156"/>
                    </a:cubicBezTo>
                    <a:cubicBezTo>
                      <a:pt x="570" y="148"/>
                      <a:pt x="584" y="151"/>
                      <a:pt x="592" y="147"/>
                    </a:cubicBezTo>
                    <a:cubicBezTo>
                      <a:pt x="601" y="143"/>
                      <a:pt x="609" y="136"/>
                      <a:pt x="617" y="131"/>
                    </a:cubicBezTo>
                    <a:cubicBezTo>
                      <a:pt x="642" y="0"/>
                      <a:pt x="646" y="225"/>
                      <a:pt x="650" y="256"/>
                    </a:cubicBezTo>
                    <a:cubicBezTo>
                      <a:pt x="660" y="227"/>
                      <a:pt x="670" y="191"/>
                      <a:pt x="684" y="164"/>
                    </a:cubicBezTo>
                    <a:cubicBezTo>
                      <a:pt x="693" y="146"/>
                      <a:pt x="708" y="132"/>
                      <a:pt x="717" y="114"/>
                    </a:cubicBezTo>
                    <a:cubicBezTo>
                      <a:pt x="720" y="108"/>
                      <a:pt x="722" y="103"/>
                      <a:pt x="725" y="9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7" name="Text Box 24"/>
            <p:cNvSpPr txBox="1">
              <a:spLocks noChangeArrowheads="1"/>
            </p:cNvSpPr>
            <p:nvPr/>
          </p:nvSpPr>
          <p:spPr bwMode="auto">
            <a:xfrm>
              <a:off x="2415" y="2133"/>
              <a:ext cx="9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typical noise</a:t>
              </a:r>
            </a:p>
          </p:txBody>
        </p:sp>
      </p:grpSp>
      <p:sp>
        <p:nvSpPr>
          <p:cNvPr id="16390" name="Footer Placeholder 4"/>
          <p:cNvSpPr txBox="1">
            <a:spLocks/>
          </p:cNvSpPr>
          <p:nvPr/>
        </p:nvSpPr>
        <p:spPr bwMode="auto">
          <a:xfrm>
            <a:off x="2743200" y="6533812"/>
            <a:ext cx="3962400" cy="3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>
            <a:off x="6081365" y="3314177"/>
            <a:ext cx="411270" cy="319238"/>
          </a:xfrm>
          <a:custGeom>
            <a:avLst/>
            <a:gdLst>
              <a:gd name="T0" fmla="*/ 0 w 725"/>
              <a:gd name="T1" fmla="*/ 13 h 314"/>
              <a:gd name="T2" fmla="*/ 0 w 725"/>
              <a:gd name="T3" fmla="*/ 4 h 314"/>
              <a:gd name="T4" fmla="*/ 0 w 725"/>
              <a:gd name="T5" fmla="*/ 13 h 314"/>
              <a:gd name="T6" fmla="*/ 0 w 725"/>
              <a:gd name="T7" fmla="*/ 8 h 314"/>
              <a:gd name="T8" fmla="*/ 0 w 725"/>
              <a:gd name="T9" fmla="*/ 22 h 314"/>
              <a:gd name="T10" fmla="*/ 0 w 725"/>
              <a:gd name="T11" fmla="*/ 8 h 314"/>
              <a:gd name="T12" fmla="*/ 0 w 725"/>
              <a:gd name="T13" fmla="*/ 13 h 314"/>
              <a:gd name="T14" fmla="*/ 0 w 725"/>
              <a:gd name="T15" fmla="*/ 14 h 314"/>
              <a:gd name="T16" fmla="*/ 0 w 725"/>
              <a:gd name="T17" fmla="*/ 17 h 314"/>
              <a:gd name="T18" fmla="*/ 0 w 725"/>
              <a:gd name="T19" fmla="*/ 10 h 314"/>
              <a:gd name="T20" fmla="*/ 0 w 725"/>
              <a:gd name="T21" fmla="*/ 16 h 314"/>
              <a:gd name="T22" fmla="*/ 0 w 725"/>
              <a:gd name="T23" fmla="*/ 20 h 314"/>
              <a:gd name="T24" fmla="*/ 0 w 725"/>
              <a:gd name="T25" fmla="*/ 16 h 314"/>
              <a:gd name="T26" fmla="*/ 0 w 725"/>
              <a:gd name="T27" fmla="*/ 8 h 314"/>
              <a:gd name="T28" fmla="*/ 0 w 725"/>
              <a:gd name="T29" fmla="*/ 6 h 314"/>
              <a:gd name="T30" fmla="*/ 0 w 725"/>
              <a:gd name="T31" fmla="*/ 10 h 314"/>
              <a:gd name="T32" fmla="*/ 0 w 725"/>
              <a:gd name="T33" fmla="*/ 20 h 314"/>
              <a:gd name="T34" fmla="*/ 0 w 725"/>
              <a:gd name="T35" fmla="*/ 6 h 314"/>
              <a:gd name="T36" fmla="*/ 0 w 725"/>
              <a:gd name="T37" fmla="*/ 21 h 314"/>
              <a:gd name="T38" fmla="*/ 0 w 725"/>
              <a:gd name="T39" fmla="*/ 20 h 314"/>
              <a:gd name="T40" fmla="*/ 0 w 725"/>
              <a:gd name="T41" fmla="*/ 17 h 314"/>
              <a:gd name="T42" fmla="*/ 0 w 725"/>
              <a:gd name="T43" fmla="*/ 20 h 314"/>
              <a:gd name="T44" fmla="*/ 0 w 725"/>
              <a:gd name="T45" fmla="*/ 24 h 314"/>
              <a:gd name="T46" fmla="*/ 0 w 725"/>
              <a:gd name="T47" fmla="*/ 25 h 314"/>
              <a:gd name="T48" fmla="*/ 0 w 725"/>
              <a:gd name="T49" fmla="*/ 13 h 314"/>
              <a:gd name="T50" fmla="*/ 0 w 725"/>
              <a:gd name="T51" fmla="*/ 11 h 314"/>
              <a:gd name="T52" fmla="*/ 0 w 725"/>
              <a:gd name="T53" fmla="*/ 10 h 314"/>
              <a:gd name="T54" fmla="*/ 0 w 725"/>
              <a:gd name="T55" fmla="*/ 20 h 314"/>
              <a:gd name="T56" fmla="*/ 0 w 725"/>
              <a:gd name="T57" fmla="*/ 13 h 314"/>
              <a:gd name="T58" fmla="*/ 0 w 725"/>
              <a:gd name="T59" fmla="*/ 8 h 314"/>
              <a:gd name="T60" fmla="*/ 0 w 725"/>
              <a:gd name="T61" fmla="*/ 8 h 3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25" h="314">
                <a:moveTo>
                  <a:pt x="0" y="164"/>
                </a:moveTo>
                <a:cubicBezTo>
                  <a:pt x="14" y="126"/>
                  <a:pt x="23" y="86"/>
                  <a:pt x="34" y="47"/>
                </a:cubicBezTo>
                <a:cubicBezTo>
                  <a:pt x="44" y="306"/>
                  <a:pt x="36" y="304"/>
                  <a:pt x="67" y="172"/>
                </a:cubicBezTo>
                <a:cubicBezTo>
                  <a:pt x="70" y="147"/>
                  <a:pt x="60" y="77"/>
                  <a:pt x="75" y="97"/>
                </a:cubicBezTo>
                <a:cubicBezTo>
                  <a:pt x="84" y="110"/>
                  <a:pt x="97" y="263"/>
                  <a:pt x="100" y="289"/>
                </a:cubicBezTo>
                <a:cubicBezTo>
                  <a:pt x="140" y="230"/>
                  <a:pt x="135" y="162"/>
                  <a:pt x="159" y="97"/>
                </a:cubicBezTo>
                <a:cubicBezTo>
                  <a:pt x="162" y="119"/>
                  <a:pt x="161" y="142"/>
                  <a:pt x="167" y="164"/>
                </a:cubicBezTo>
                <a:cubicBezTo>
                  <a:pt x="170" y="174"/>
                  <a:pt x="180" y="180"/>
                  <a:pt x="184" y="189"/>
                </a:cubicBezTo>
                <a:cubicBezTo>
                  <a:pt x="188" y="199"/>
                  <a:pt x="189" y="211"/>
                  <a:pt x="192" y="222"/>
                </a:cubicBezTo>
                <a:cubicBezTo>
                  <a:pt x="236" y="208"/>
                  <a:pt x="225" y="174"/>
                  <a:pt x="234" y="131"/>
                </a:cubicBezTo>
                <a:cubicBezTo>
                  <a:pt x="237" y="156"/>
                  <a:pt x="239" y="181"/>
                  <a:pt x="242" y="206"/>
                </a:cubicBezTo>
                <a:cubicBezTo>
                  <a:pt x="244" y="223"/>
                  <a:pt x="233" y="256"/>
                  <a:pt x="250" y="256"/>
                </a:cubicBezTo>
                <a:cubicBezTo>
                  <a:pt x="267" y="256"/>
                  <a:pt x="255" y="222"/>
                  <a:pt x="259" y="206"/>
                </a:cubicBezTo>
                <a:cubicBezTo>
                  <a:pt x="270" y="160"/>
                  <a:pt x="279" y="140"/>
                  <a:pt x="317" y="114"/>
                </a:cubicBezTo>
                <a:cubicBezTo>
                  <a:pt x="320" y="103"/>
                  <a:pt x="315" y="76"/>
                  <a:pt x="325" y="81"/>
                </a:cubicBezTo>
                <a:cubicBezTo>
                  <a:pt x="338" y="87"/>
                  <a:pt x="332" y="108"/>
                  <a:pt x="334" y="122"/>
                </a:cubicBezTo>
                <a:cubicBezTo>
                  <a:pt x="352" y="273"/>
                  <a:pt x="331" y="176"/>
                  <a:pt x="350" y="256"/>
                </a:cubicBezTo>
                <a:cubicBezTo>
                  <a:pt x="358" y="201"/>
                  <a:pt x="365" y="141"/>
                  <a:pt x="384" y="89"/>
                </a:cubicBezTo>
                <a:cubicBezTo>
                  <a:pt x="393" y="147"/>
                  <a:pt x="364" y="218"/>
                  <a:pt x="400" y="264"/>
                </a:cubicBezTo>
                <a:cubicBezTo>
                  <a:pt x="416" y="284"/>
                  <a:pt x="450" y="253"/>
                  <a:pt x="475" y="247"/>
                </a:cubicBezTo>
                <a:cubicBezTo>
                  <a:pt x="478" y="239"/>
                  <a:pt x="483" y="231"/>
                  <a:pt x="484" y="222"/>
                </a:cubicBezTo>
                <a:cubicBezTo>
                  <a:pt x="501" y="68"/>
                  <a:pt x="482" y="30"/>
                  <a:pt x="500" y="247"/>
                </a:cubicBezTo>
                <a:cubicBezTo>
                  <a:pt x="502" y="267"/>
                  <a:pt x="500" y="288"/>
                  <a:pt x="509" y="306"/>
                </a:cubicBezTo>
                <a:cubicBezTo>
                  <a:pt x="513" y="314"/>
                  <a:pt x="526" y="311"/>
                  <a:pt x="534" y="314"/>
                </a:cubicBezTo>
                <a:cubicBezTo>
                  <a:pt x="563" y="255"/>
                  <a:pt x="546" y="214"/>
                  <a:pt x="567" y="156"/>
                </a:cubicBezTo>
                <a:cubicBezTo>
                  <a:pt x="570" y="148"/>
                  <a:pt x="584" y="151"/>
                  <a:pt x="592" y="147"/>
                </a:cubicBezTo>
                <a:cubicBezTo>
                  <a:pt x="601" y="143"/>
                  <a:pt x="609" y="136"/>
                  <a:pt x="617" y="131"/>
                </a:cubicBezTo>
                <a:cubicBezTo>
                  <a:pt x="642" y="0"/>
                  <a:pt x="646" y="225"/>
                  <a:pt x="650" y="256"/>
                </a:cubicBezTo>
                <a:cubicBezTo>
                  <a:pt x="660" y="227"/>
                  <a:pt x="670" y="191"/>
                  <a:pt x="684" y="164"/>
                </a:cubicBezTo>
                <a:cubicBezTo>
                  <a:pt x="693" y="146"/>
                  <a:pt x="708" y="132"/>
                  <a:pt x="717" y="114"/>
                </a:cubicBezTo>
                <a:cubicBezTo>
                  <a:pt x="720" y="108"/>
                  <a:pt x="722" y="103"/>
                  <a:pt x="725" y="9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6081365" y="3646126"/>
            <a:ext cx="411270" cy="319238"/>
          </a:xfrm>
          <a:custGeom>
            <a:avLst/>
            <a:gdLst>
              <a:gd name="T0" fmla="*/ 0 w 725"/>
              <a:gd name="T1" fmla="*/ 13 h 314"/>
              <a:gd name="T2" fmla="*/ 0 w 725"/>
              <a:gd name="T3" fmla="*/ 4 h 314"/>
              <a:gd name="T4" fmla="*/ 0 w 725"/>
              <a:gd name="T5" fmla="*/ 13 h 314"/>
              <a:gd name="T6" fmla="*/ 0 w 725"/>
              <a:gd name="T7" fmla="*/ 8 h 314"/>
              <a:gd name="T8" fmla="*/ 0 w 725"/>
              <a:gd name="T9" fmla="*/ 22 h 314"/>
              <a:gd name="T10" fmla="*/ 0 w 725"/>
              <a:gd name="T11" fmla="*/ 8 h 314"/>
              <a:gd name="T12" fmla="*/ 0 w 725"/>
              <a:gd name="T13" fmla="*/ 13 h 314"/>
              <a:gd name="T14" fmla="*/ 0 w 725"/>
              <a:gd name="T15" fmla="*/ 14 h 314"/>
              <a:gd name="T16" fmla="*/ 0 w 725"/>
              <a:gd name="T17" fmla="*/ 17 h 314"/>
              <a:gd name="T18" fmla="*/ 0 w 725"/>
              <a:gd name="T19" fmla="*/ 10 h 314"/>
              <a:gd name="T20" fmla="*/ 0 w 725"/>
              <a:gd name="T21" fmla="*/ 16 h 314"/>
              <a:gd name="T22" fmla="*/ 0 w 725"/>
              <a:gd name="T23" fmla="*/ 20 h 314"/>
              <a:gd name="T24" fmla="*/ 0 w 725"/>
              <a:gd name="T25" fmla="*/ 16 h 314"/>
              <a:gd name="T26" fmla="*/ 0 w 725"/>
              <a:gd name="T27" fmla="*/ 8 h 314"/>
              <a:gd name="T28" fmla="*/ 0 w 725"/>
              <a:gd name="T29" fmla="*/ 6 h 314"/>
              <a:gd name="T30" fmla="*/ 0 w 725"/>
              <a:gd name="T31" fmla="*/ 10 h 314"/>
              <a:gd name="T32" fmla="*/ 0 w 725"/>
              <a:gd name="T33" fmla="*/ 20 h 314"/>
              <a:gd name="T34" fmla="*/ 0 w 725"/>
              <a:gd name="T35" fmla="*/ 6 h 314"/>
              <a:gd name="T36" fmla="*/ 0 w 725"/>
              <a:gd name="T37" fmla="*/ 21 h 314"/>
              <a:gd name="T38" fmla="*/ 0 w 725"/>
              <a:gd name="T39" fmla="*/ 20 h 314"/>
              <a:gd name="T40" fmla="*/ 0 w 725"/>
              <a:gd name="T41" fmla="*/ 17 h 314"/>
              <a:gd name="T42" fmla="*/ 0 w 725"/>
              <a:gd name="T43" fmla="*/ 20 h 314"/>
              <a:gd name="T44" fmla="*/ 0 w 725"/>
              <a:gd name="T45" fmla="*/ 24 h 314"/>
              <a:gd name="T46" fmla="*/ 0 w 725"/>
              <a:gd name="T47" fmla="*/ 25 h 314"/>
              <a:gd name="T48" fmla="*/ 0 w 725"/>
              <a:gd name="T49" fmla="*/ 13 h 314"/>
              <a:gd name="T50" fmla="*/ 0 w 725"/>
              <a:gd name="T51" fmla="*/ 11 h 314"/>
              <a:gd name="T52" fmla="*/ 0 w 725"/>
              <a:gd name="T53" fmla="*/ 10 h 314"/>
              <a:gd name="T54" fmla="*/ 0 w 725"/>
              <a:gd name="T55" fmla="*/ 20 h 314"/>
              <a:gd name="T56" fmla="*/ 0 w 725"/>
              <a:gd name="T57" fmla="*/ 13 h 314"/>
              <a:gd name="T58" fmla="*/ 0 w 725"/>
              <a:gd name="T59" fmla="*/ 8 h 314"/>
              <a:gd name="T60" fmla="*/ 0 w 725"/>
              <a:gd name="T61" fmla="*/ 8 h 3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25" h="314">
                <a:moveTo>
                  <a:pt x="0" y="164"/>
                </a:moveTo>
                <a:cubicBezTo>
                  <a:pt x="14" y="126"/>
                  <a:pt x="23" y="86"/>
                  <a:pt x="34" y="47"/>
                </a:cubicBezTo>
                <a:cubicBezTo>
                  <a:pt x="44" y="306"/>
                  <a:pt x="36" y="304"/>
                  <a:pt x="67" y="172"/>
                </a:cubicBezTo>
                <a:cubicBezTo>
                  <a:pt x="70" y="147"/>
                  <a:pt x="60" y="77"/>
                  <a:pt x="75" y="97"/>
                </a:cubicBezTo>
                <a:cubicBezTo>
                  <a:pt x="84" y="110"/>
                  <a:pt x="97" y="263"/>
                  <a:pt x="100" y="289"/>
                </a:cubicBezTo>
                <a:cubicBezTo>
                  <a:pt x="140" y="230"/>
                  <a:pt x="135" y="162"/>
                  <a:pt x="159" y="97"/>
                </a:cubicBezTo>
                <a:cubicBezTo>
                  <a:pt x="162" y="119"/>
                  <a:pt x="161" y="142"/>
                  <a:pt x="167" y="164"/>
                </a:cubicBezTo>
                <a:cubicBezTo>
                  <a:pt x="170" y="174"/>
                  <a:pt x="180" y="180"/>
                  <a:pt x="184" y="189"/>
                </a:cubicBezTo>
                <a:cubicBezTo>
                  <a:pt x="188" y="199"/>
                  <a:pt x="189" y="211"/>
                  <a:pt x="192" y="222"/>
                </a:cubicBezTo>
                <a:cubicBezTo>
                  <a:pt x="236" y="208"/>
                  <a:pt x="225" y="174"/>
                  <a:pt x="234" y="131"/>
                </a:cubicBezTo>
                <a:cubicBezTo>
                  <a:pt x="237" y="156"/>
                  <a:pt x="239" y="181"/>
                  <a:pt x="242" y="206"/>
                </a:cubicBezTo>
                <a:cubicBezTo>
                  <a:pt x="244" y="223"/>
                  <a:pt x="233" y="256"/>
                  <a:pt x="250" y="256"/>
                </a:cubicBezTo>
                <a:cubicBezTo>
                  <a:pt x="267" y="256"/>
                  <a:pt x="255" y="222"/>
                  <a:pt x="259" y="206"/>
                </a:cubicBezTo>
                <a:cubicBezTo>
                  <a:pt x="270" y="160"/>
                  <a:pt x="279" y="140"/>
                  <a:pt x="317" y="114"/>
                </a:cubicBezTo>
                <a:cubicBezTo>
                  <a:pt x="320" y="103"/>
                  <a:pt x="315" y="76"/>
                  <a:pt x="325" y="81"/>
                </a:cubicBezTo>
                <a:cubicBezTo>
                  <a:pt x="338" y="87"/>
                  <a:pt x="332" y="108"/>
                  <a:pt x="334" y="122"/>
                </a:cubicBezTo>
                <a:cubicBezTo>
                  <a:pt x="352" y="273"/>
                  <a:pt x="331" y="176"/>
                  <a:pt x="350" y="256"/>
                </a:cubicBezTo>
                <a:cubicBezTo>
                  <a:pt x="358" y="201"/>
                  <a:pt x="365" y="141"/>
                  <a:pt x="384" y="89"/>
                </a:cubicBezTo>
                <a:cubicBezTo>
                  <a:pt x="393" y="147"/>
                  <a:pt x="364" y="218"/>
                  <a:pt x="400" y="264"/>
                </a:cubicBezTo>
                <a:cubicBezTo>
                  <a:pt x="416" y="284"/>
                  <a:pt x="450" y="253"/>
                  <a:pt x="475" y="247"/>
                </a:cubicBezTo>
                <a:cubicBezTo>
                  <a:pt x="478" y="239"/>
                  <a:pt x="483" y="231"/>
                  <a:pt x="484" y="222"/>
                </a:cubicBezTo>
                <a:cubicBezTo>
                  <a:pt x="501" y="68"/>
                  <a:pt x="482" y="30"/>
                  <a:pt x="500" y="247"/>
                </a:cubicBezTo>
                <a:cubicBezTo>
                  <a:pt x="502" y="267"/>
                  <a:pt x="500" y="288"/>
                  <a:pt x="509" y="306"/>
                </a:cubicBezTo>
                <a:cubicBezTo>
                  <a:pt x="513" y="314"/>
                  <a:pt x="526" y="311"/>
                  <a:pt x="534" y="314"/>
                </a:cubicBezTo>
                <a:cubicBezTo>
                  <a:pt x="563" y="255"/>
                  <a:pt x="546" y="214"/>
                  <a:pt x="567" y="156"/>
                </a:cubicBezTo>
                <a:cubicBezTo>
                  <a:pt x="570" y="148"/>
                  <a:pt x="584" y="151"/>
                  <a:pt x="592" y="147"/>
                </a:cubicBezTo>
                <a:cubicBezTo>
                  <a:pt x="601" y="143"/>
                  <a:pt x="609" y="136"/>
                  <a:pt x="617" y="131"/>
                </a:cubicBezTo>
                <a:cubicBezTo>
                  <a:pt x="642" y="0"/>
                  <a:pt x="646" y="225"/>
                  <a:pt x="650" y="256"/>
                </a:cubicBezTo>
                <a:cubicBezTo>
                  <a:pt x="660" y="227"/>
                  <a:pt x="670" y="191"/>
                  <a:pt x="684" y="164"/>
                </a:cubicBezTo>
                <a:cubicBezTo>
                  <a:pt x="693" y="146"/>
                  <a:pt x="708" y="132"/>
                  <a:pt x="717" y="114"/>
                </a:cubicBezTo>
                <a:cubicBezTo>
                  <a:pt x="720" y="108"/>
                  <a:pt x="722" y="103"/>
                  <a:pt x="725" y="9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ine Callout 2 1"/>
          <p:cNvSpPr/>
          <p:nvPr/>
        </p:nvSpPr>
        <p:spPr bwMode="auto">
          <a:xfrm>
            <a:off x="7848600" y="2738438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161"/>
              <a:gd name="adj6" fmla="val -143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</a:p>
        </p:txBody>
      </p:sp>
      <p:sp>
        <p:nvSpPr>
          <p:cNvPr id="3" name="Up-Down Arrow 2"/>
          <p:cNvSpPr/>
          <p:nvPr/>
        </p:nvSpPr>
        <p:spPr bwMode="auto">
          <a:xfrm>
            <a:off x="4917424" y="2638248"/>
            <a:ext cx="860649" cy="282416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40533B-3A10-EE48-A093-00CB9E48C271}" type="slidenum">
              <a:rPr lang="en-US" sz="1400">
                <a:solidFill>
                  <a:schemeClr val="bg2"/>
                </a:solidFill>
              </a:rPr>
              <a:pPr/>
              <a:t>17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7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Shannon Channel Capacity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25"/>
            <a:ext cx="8229600" cy="4076700"/>
          </a:xfrm>
        </p:spPr>
        <p:txBody>
          <a:bodyPr/>
          <a:lstStyle/>
          <a:p>
            <a:r>
              <a:rPr lang="en-US" sz="2800" i="1" dirty="0">
                <a:latin typeface="Arial" charset="0"/>
              </a:rPr>
              <a:t>Shannon channel capacity</a:t>
            </a:r>
            <a:r>
              <a:rPr lang="en-US" sz="2800" dirty="0">
                <a:latin typeface="Arial" charset="0"/>
              </a:rPr>
              <a:t>:</a:t>
            </a:r>
          </a:p>
          <a:p>
            <a:pPr algn="ctr"/>
            <a:r>
              <a:rPr lang="en-US" sz="2800" dirty="0">
                <a:latin typeface="Arial" charset="0"/>
              </a:rPr>
              <a:t>C = W log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 (1 + SNR) bits/s</a:t>
            </a:r>
          </a:p>
          <a:p>
            <a:r>
              <a:rPr lang="en-US" sz="2800" dirty="0">
                <a:latin typeface="Arial" charset="0"/>
              </a:rPr>
              <a:t>Example:  Telephone channel</a:t>
            </a:r>
          </a:p>
          <a:p>
            <a:pPr lvl="1"/>
            <a:r>
              <a:rPr lang="en-US" sz="2400" dirty="0">
                <a:latin typeface="Arial" charset="0"/>
              </a:rPr>
              <a:t>W = 3.4 kHz and SNR ~ 38 dB =&gt; SNR ~ 6310</a:t>
            </a:r>
          </a:p>
          <a:p>
            <a:pPr lvl="1"/>
            <a:r>
              <a:rPr lang="en-US" sz="2400" dirty="0">
                <a:latin typeface="Arial" charset="0"/>
              </a:rPr>
              <a:t>C = 3.4 kHz log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 (1 + 6310) = 3.4kHz x 12.62 b/s</a:t>
            </a:r>
          </a:p>
          <a:p>
            <a:pPr lvl="1" algn="ctr">
              <a:buFontTx/>
              <a:buNone/>
            </a:pPr>
            <a:r>
              <a:rPr lang="en-US" sz="2400" dirty="0">
                <a:latin typeface="Arial" charset="0"/>
              </a:rPr>
              <a:t>= </a:t>
            </a:r>
            <a:r>
              <a:rPr lang="en-US" sz="2400" u="sng" dirty="0">
                <a:latin typeface="Arial" charset="0"/>
              </a:rPr>
              <a:t>42.9 kb/s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en-US"/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64274"/>
              </p:ext>
            </p:extLst>
          </p:nvPr>
        </p:nvGraphicFramePr>
        <p:xfrm>
          <a:off x="1143000" y="5181600"/>
          <a:ext cx="5867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2413000" imgH="406400" progId="Equation.3">
                  <p:embed/>
                </p:oleObj>
              </mc:Choice>
              <mc:Fallback>
                <p:oleObj name="Equation" r:id="rId4" imgW="2413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5867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F7064B-A57D-6647-B816-148333D6BC96}" type="slidenum">
              <a:rPr lang="en-US" sz="1400">
                <a:solidFill>
                  <a:schemeClr val="bg2"/>
                </a:solidFill>
              </a:rPr>
              <a:pPr/>
              <a:t>18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3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How far can I go?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4591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An </a:t>
            </a:r>
            <a:r>
              <a:rPr lang="en-US" i="1" dirty="0">
                <a:latin typeface="Arial" charset="0"/>
              </a:rPr>
              <a:t>analog repeater</a:t>
            </a:r>
            <a:r>
              <a:rPr lang="en-US" dirty="0">
                <a:latin typeface="Arial" charset="0"/>
              </a:rPr>
              <a:t> assists in addressing some of the issues: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914400" y="3657600"/>
            <a:ext cx="6637338" cy="1046163"/>
            <a:chOff x="916" y="1017"/>
            <a:chExt cx="4181" cy="659"/>
          </a:xfrm>
        </p:grpSpPr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2068" y="1396"/>
              <a:ext cx="56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3220" y="1396"/>
              <a:ext cx="56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4428" y="1380"/>
              <a:ext cx="62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auto">
            <a:xfrm>
              <a:off x="916" y="1396"/>
              <a:ext cx="56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652" y="1536"/>
              <a:ext cx="55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3804" y="1536"/>
              <a:ext cx="60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1500" y="1536"/>
              <a:ext cx="55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999" y="1440"/>
              <a:ext cx="5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Source </a:t>
              </a:r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3207" y="1440"/>
              <a:ext cx="5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Repeater</a:t>
              </a:r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4391" y="1424"/>
              <a:ext cx="7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Destination</a:t>
              </a:r>
            </a:p>
          </p:txBody>
        </p:sp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2103" y="1440"/>
              <a:ext cx="5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Repeater</a:t>
              </a:r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 flipH="1">
              <a:off x="1748" y="1252"/>
              <a:ext cx="7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17"/>
            <p:cNvSpPr>
              <a:spLocks noChangeArrowheads="1"/>
            </p:cNvSpPr>
            <p:nvPr/>
          </p:nvSpPr>
          <p:spPr bwMode="auto">
            <a:xfrm>
              <a:off x="1160" y="1017"/>
              <a:ext cx="14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latin typeface="Times New Roman" charset="0"/>
                </a:rPr>
                <a:t>Transmission segment</a:t>
              </a:r>
            </a:p>
          </p:txBody>
        </p:sp>
      </p:grpSp>
      <p:sp>
        <p:nvSpPr>
          <p:cNvPr id="18438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B7F19E-E5D1-6947-A5C3-5E4DEE224090}" type="slidenum">
              <a:rPr lang="en-US" sz="1400">
                <a:solidFill>
                  <a:schemeClr val="bg2"/>
                </a:solidFill>
              </a:rPr>
              <a:pPr/>
              <a:t>19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3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Repeater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905000"/>
            <a:ext cx="8534400" cy="3906838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The </a:t>
            </a:r>
            <a:r>
              <a:rPr lang="en-US" sz="2400" i="1">
                <a:latin typeface="Arial" charset="0"/>
              </a:rPr>
              <a:t>amplifier</a:t>
            </a:r>
            <a:r>
              <a:rPr lang="en-US" sz="2400">
                <a:latin typeface="Arial" charset="0"/>
              </a:rPr>
              <a:t> increments energy in all components of the signal it receives in an attempt to address </a:t>
            </a:r>
            <a:r>
              <a:rPr lang="en-US" sz="2400" i="1">
                <a:latin typeface="Arial" charset="0"/>
              </a:rPr>
              <a:t>attenuation</a:t>
            </a:r>
            <a:endParaRPr lang="en-US" sz="24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note that the noise components are also increased</a:t>
            </a:r>
          </a:p>
          <a:p>
            <a:r>
              <a:rPr lang="en-US" sz="2400">
                <a:latin typeface="Arial" charset="0"/>
              </a:rPr>
              <a:t>The </a:t>
            </a:r>
            <a:r>
              <a:rPr lang="en-US" sz="2400" i="1">
                <a:latin typeface="Arial" charset="0"/>
              </a:rPr>
              <a:t>equalizer</a:t>
            </a:r>
            <a:r>
              <a:rPr lang="en-US" sz="2400">
                <a:latin typeface="Arial" charset="0"/>
              </a:rPr>
              <a:t> attempts to appropriately adjust the energy to compensate for the distortion that will be introduced in the next transmission segment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407988" y="4340225"/>
            <a:ext cx="8467725" cy="1803400"/>
            <a:chOff x="96" y="1488"/>
            <a:chExt cx="5334" cy="1136"/>
          </a:xfrm>
        </p:grpSpPr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96" y="1776"/>
              <a:ext cx="195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Attenuated &amp; distorted signal </a:t>
              </a:r>
            </a:p>
            <a:p>
              <a:pPr algn="ctr"/>
              <a:r>
                <a:rPr lang="en-US">
                  <a:latin typeface="Times New Roman" charset="0"/>
                </a:rPr>
                <a:t>+ </a:t>
              </a:r>
            </a:p>
            <a:p>
              <a:pPr algn="ctr"/>
              <a:r>
                <a:rPr lang="en-US">
                  <a:latin typeface="Times New Roman" charset="0"/>
                </a:rPr>
                <a:t>noise</a:t>
              </a:r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>
              <a:off x="3956" y="1987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3219" y="1863"/>
              <a:ext cx="725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latin typeface="Times New Roman" charset="0"/>
                </a:rPr>
                <a:t>Equalizer</a:t>
              </a:r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2053" y="1971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>
              <a:off x="2976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>
              <a:off x="2472" y="1655"/>
              <a:ext cx="0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2476" y="1655"/>
              <a:ext cx="512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 flipH="1">
              <a:off x="2468" y="1943"/>
              <a:ext cx="5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4126" y="1897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9472" name="Rectangle 14"/>
            <p:cNvSpPr>
              <a:spLocks noChangeArrowheads="1"/>
            </p:cNvSpPr>
            <p:nvPr/>
          </p:nvSpPr>
          <p:spPr bwMode="auto">
            <a:xfrm>
              <a:off x="4320" y="1728"/>
              <a:ext cx="1110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Recovered signal</a:t>
              </a:r>
            </a:p>
            <a:p>
              <a:pPr algn="ctr"/>
              <a:r>
                <a:rPr lang="en-US">
                  <a:latin typeface="Times New Roman" charset="0"/>
                </a:rPr>
                <a:t>+</a:t>
              </a:r>
            </a:p>
            <a:p>
              <a:pPr algn="ctr"/>
              <a:r>
                <a:rPr lang="en-US">
                  <a:latin typeface="Times New Roman" charset="0"/>
                </a:rPr>
                <a:t>residual noise</a:t>
              </a:r>
            </a:p>
          </p:txBody>
        </p:sp>
        <p:sp>
          <p:nvSpPr>
            <p:cNvPr id="19473" name="Rectangle 15"/>
            <p:cNvSpPr>
              <a:spLocks noChangeArrowheads="1"/>
            </p:cNvSpPr>
            <p:nvPr/>
          </p:nvSpPr>
          <p:spPr bwMode="auto">
            <a:xfrm>
              <a:off x="2244" y="1488"/>
              <a:ext cx="1778" cy="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9474" name="Rectangle 16"/>
            <p:cNvSpPr>
              <a:spLocks noChangeArrowheads="1"/>
            </p:cNvSpPr>
            <p:nvPr/>
          </p:nvSpPr>
          <p:spPr bwMode="auto">
            <a:xfrm>
              <a:off x="2669" y="2395"/>
              <a:ext cx="6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latin typeface="Times New Roman" charset="0"/>
                </a:rPr>
                <a:t>Repeater</a:t>
              </a: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2468" y="1831"/>
              <a:ext cx="5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Amp.</a:t>
              </a:r>
            </a:p>
          </p:txBody>
        </p:sp>
      </p:grpSp>
      <p:sp>
        <p:nvSpPr>
          <p:cNvPr id="19462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4762C0-C821-1947-A148-D721590150E3}" type="slidenum">
              <a:rPr lang="en-US" sz="1400">
                <a:solidFill>
                  <a:schemeClr val="bg2"/>
                </a:solidFill>
              </a:rPr>
              <a:pPr/>
              <a:t>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Overview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0500" y="1447800"/>
            <a:ext cx="87630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Collection of interfaces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Share a physical medium and data protocol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Decode -&gt; transmit -&gt; encode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Energy, Signal to noise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Shannon channel capacity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a typeface="+mn-ea"/>
              </a:rPr>
              <a:t>Theoretical Limit</a:t>
            </a:r>
            <a:endParaRPr lang="en-US" altLang="en-US" sz="2000" kern="0" dirty="0"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Definitions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Guided/unguided,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Duplex (full/half/simplex),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Bandwidth (many definitions)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Diameter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kern="0" dirty="0"/>
          </a:p>
          <a:p>
            <a:pPr>
              <a:lnSpc>
                <a:spcPct val="90000"/>
              </a:lnSpc>
              <a:defRPr/>
            </a:pPr>
            <a:endParaRPr lang="en-US" altLang="en-US" sz="2400" kern="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3895725"/>
            <a:ext cx="4959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9268" y="1066800"/>
            <a:ext cx="1043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-full</a:t>
            </a:r>
          </a:p>
          <a:p>
            <a:r>
              <a:rPr lang="en-US" dirty="0" err="1"/>
              <a:t>Sclk</a:t>
            </a:r>
            <a:endParaRPr lang="en-US" dirty="0"/>
          </a:p>
          <a:p>
            <a:r>
              <a:rPr lang="en-US" dirty="0" err="1"/>
              <a:t>Fss</a:t>
            </a:r>
            <a:endParaRPr lang="en-US" dirty="0"/>
          </a:p>
          <a:p>
            <a:r>
              <a:rPr lang="en-US" dirty="0"/>
              <a:t>MOSI</a:t>
            </a:r>
          </a:p>
          <a:p>
            <a:r>
              <a:rPr lang="en-US" dirty="0"/>
              <a:t>MISO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447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UART -full</a:t>
            </a:r>
          </a:p>
          <a:p>
            <a:r>
              <a:rPr lang="en-US" dirty="0"/>
              <a:t>TxD</a:t>
            </a:r>
          </a:p>
          <a:p>
            <a:r>
              <a:rPr lang="en-US" dirty="0"/>
              <a:t>RxD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45BA14-014D-7443-9112-199683C306E9}" type="slidenum">
              <a:rPr lang="en-US" sz="1400">
                <a:solidFill>
                  <a:schemeClr val="bg2"/>
                </a:solidFill>
              </a:rPr>
              <a:pPr/>
              <a:t>20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How far can I go?</a:t>
            </a:r>
          </a:p>
        </p:txBody>
      </p:sp>
      <p:sp>
        <p:nvSpPr>
          <p:cNvPr id="20484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3148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 interesting observation: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as the signal passes from </a:t>
            </a:r>
            <a:r>
              <a:rPr lang="en-US" sz="2400" i="1" dirty="0">
                <a:latin typeface="Arial" charset="0"/>
              </a:rPr>
              <a:t>analog repeater</a:t>
            </a:r>
            <a:r>
              <a:rPr lang="en-US" sz="2400" dirty="0">
                <a:latin typeface="Arial" charset="0"/>
              </a:rPr>
              <a:t> to </a:t>
            </a:r>
            <a:r>
              <a:rPr lang="en-US" sz="2400" i="1" dirty="0">
                <a:latin typeface="Arial" charset="0"/>
              </a:rPr>
              <a:t> analog repeater</a:t>
            </a:r>
            <a:r>
              <a:rPr lang="en-US" sz="2400" dirty="0">
                <a:latin typeface="Arial" charset="0"/>
              </a:rPr>
              <a:t> noise is added on each segment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noise is amplified at each repeater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energy associated with the signal that represents the information is, </a:t>
            </a:r>
            <a:r>
              <a:rPr lang="en-US" sz="2400" i="1" dirty="0">
                <a:latin typeface="Arial" charset="0"/>
              </a:rPr>
              <a:t>at best</a:t>
            </a:r>
            <a:r>
              <a:rPr lang="en-US" sz="2400" dirty="0">
                <a:latin typeface="Arial" charset="0"/>
              </a:rPr>
              <a:t>, reproduced as the original transmitter value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ultimately, the ratio of the information signal power to noise power, or </a:t>
            </a:r>
            <a:r>
              <a:rPr lang="en-US" sz="2400" i="1" dirty="0">
                <a:latin typeface="Arial" charset="0"/>
              </a:rPr>
              <a:t>signal to noise ratio</a:t>
            </a:r>
            <a:r>
              <a:rPr lang="en-US" sz="2400" dirty="0">
                <a:latin typeface="Arial" charset="0"/>
              </a:rPr>
              <a:t> (SNR) begins to approach zero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system has a finite useful </a:t>
            </a:r>
            <a:r>
              <a:rPr lang="en-US" sz="2400" b="1" dirty="0">
                <a:latin typeface="Arial" charset="0"/>
              </a:rPr>
              <a:t>diameter</a:t>
            </a:r>
          </a:p>
          <a:p>
            <a:pPr lvl="1">
              <a:lnSpc>
                <a:spcPct val="90000"/>
              </a:lnSpc>
            </a:pPr>
            <a:endParaRPr lang="en-US" sz="2400" i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D5939-3954-904A-BD72-49E5C4A9C2F7}" type="slidenum">
              <a:rPr lang="en-US" sz="1400">
                <a:solidFill>
                  <a:schemeClr val="bg2"/>
                </a:solidFill>
              </a:rPr>
              <a:pPr/>
              <a:t>21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4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Why digital?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420812"/>
            <a:ext cx="7772400" cy="41148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Digital repeater operation:</a:t>
            </a:r>
          </a:p>
          <a:p>
            <a:pPr lvl="1"/>
            <a:r>
              <a:rPr lang="en-US" sz="2000">
                <a:latin typeface="Arial" charset="0"/>
              </a:rPr>
              <a:t>Incoming signal is processed as before</a:t>
            </a:r>
          </a:p>
          <a:p>
            <a:pPr lvl="1"/>
            <a:r>
              <a:rPr lang="en-US" sz="2000">
                <a:latin typeface="Arial" charset="0"/>
              </a:rPr>
              <a:t>Output is processed to determine which of a </a:t>
            </a:r>
            <a:r>
              <a:rPr lang="en-US" sz="2000" i="1">
                <a:latin typeface="Arial" charset="0"/>
              </a:rPr>
              <a:t>finite set of possible values</a:t>
            </a:r>
            <a:r>
              <a:rPr lang="en-US" sz="2000">
                <a:latin typeface="Arial" charset="0"/>
              </a:rPr>
              <a:t> is represented by the incoming signal</a:t>
            </a:r>
          </a:p>
          <a:p>
            <a:pPr lvl="1"/>
            <a:r>
              <a:rPr lang="en-US" sz="2000">
                <a:latin typeface="Arial" charset="0"/>
              </a:rPr>
              <a:t>the value is selected and a </a:t>
            </a:r>
            <a:r>
              <a:rPr lang="en-US" sz="2000" i="1">
                <a:latin typeface="Arial" charset="0"/>
              </a:rPr>
              <a:t>new</a:t>
            </a:r>
            <a:r>
              <a:rPr lang="en-US" sz="2000">
                <a:latin typeface="Arial" charset="0"/>
              </a:rPr>
              <a:t> – noiseless and undistorted – signal is transmitted</a:t>
            </a:r>
          </a:p>
          <a:p>
            <a:pPr lvl="1"/>
            <a:r>
              <a:rPr lang="en-US" sz="2000">
                <a:latin typeface="Arial" charset="0"/>
              </a:rPr>
              <a:t>if the decision can’t be made an error condition results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906463" y="4311650"/>
            <a:ext cx="6794500" cy="1479550"/>
            <a:chOff x="504" y="2676"/>
            <a:chExt cx="4280" cy="932"/>
          </a:xfrm>
        </p:grpSpPr>
        <p:grpSp>
          <p:nvGrpSpPr>
            <p:cNvPr id="21511" name="Group 5"/>
            <p:cNvGrpSpPr>
              <a:grpSpLocks/>
            </p:cNvGrpSpPr>
            <p:nvPr/>
          </p:nvGrpSpPr>
          <p:grpSpPr bwMode="auto">
            <a:xfrm>
              <a:off x="504" y="2676"/>
              <a:ext cx="4280" cy="932"/>
              <a:chOff x="576" y="876"/>
              <a:chExt cx="4280" cy="932"/>
            </a:xfrm>
          </p:grpSpPr>
          <p:sp>
            <p:nvSpPr>
              <p:cNvPr id="21513" name="Freeform 6"/>
              <p:cNvSpPr>
                <a:spLocks/>
              </p:cNvSpPr>
              <p:nvPr/>
            </p:nvSpPr>
            <p:spPr bwMode="auto">
              <a:xfrm>
                <a:off x="576" y="973"/>
                <a:ext cx="871" cy="359"/>
              </a:xfrm>
              <a:custGeom>
                <a:avLst/>
                <a:gdLst>
                  <a:gd name="T0" fmla="*/ 24 w 871"/>
                  <a:gd name="T1" fmla="*/ 129 h 359"/>
                  <a:gd name="T2" fmla="*/ 51 w 871"/>
                  <a:gd name="T3" fmla="*/ 92 h 359"/>
                  <a:gd name="T4" fmla="*/ 70 w 871"/>
                  <a:gd name="T5" fmla="*/ 92 h 359"/>
                  <a:gd name="T6" fmla="*/ 70 w 871"/>
                  <a:gd name="T7" fmla="*/ 138 h 359"/>
                  <a:gd name="T8" fmla="*/ 88 w 871"/>
                  <a:gd name="T9" fmla="*/ 175 h 359"/>
                  <a:gd name="T10" fmla="*/ 125 w 871"/>
                  <a:gd name="T11" fmla="*/ 147 h 359"/>
                  <a:gd name="T12" fmla="*/ 161 w 871"/>
                  <a:gd name="T13" fmla="*/ 110 h 359"/>
                  <a:gd name="T14" fmla="*/ 180 w 871"/>
                  <a:gd name="T15" fmla="*/ 147 h 359"/>
                  <a:gd name="T16" fmla="*/ 217 w 871"/>
                  <a:gd name="T17" fmla="*/ 110 h 359"/>
                  <a:gd name="T18" fmla="*/ 253 w 871"/>
                  <a:gd name="T19" fmla="*/ 73 h 359"/>
                  <a:gd name="T20" fmla="*/ 281 w 871"/>
                  <a:gd name="T21" fmla="*/ 46 h 359"/>
                  <a:gd name="T22" fmla="*/ 299 w 871"/>
                  <a:gd name="T23" fmla="*/ 9 h 359"/>
                  <a:gd name="T24" fmla="*/ 299 w 871"/>
                  <a:gd name="T25" fmla="*/ 46 h 359"/>
                  <a:gd name="T26" fmla="*/ 290 w 871"/>
                  <a:gd name="T27" fmla="*/ 83 h 359"/>
                  <a:gd name="T28" fmla="*/ 290 w 871"/>
                  <a:gd name="T29" fmla="*/ 129 h 359"/>
                  <a:gd name="T30" fmla="*/ 290 w 871"/>
                  <a:gd name="T31" fmla="*/ 165 h 359"/>
                  <a:gd name="T32" fmla="*/ 290 w 871"/>
                  <a:gd name="T33" fmla="*/ 202 h 359"/>
                  <a:gd name="T34" fmla="*/ 281 w 871"/>
                  <a:gd name="T35" fmla="*/ 239 h 359"/>
                  <a:gd name="T36" fmla="*/ 281 w 871"/>
                  <a:gd name="T37" fmla="*/ 294 h 359"/>
                  <a:gd name="T38" fmla="*/ 290 w 871"/>
                  <a:gd name="T39" fmla="*/ 340 h 359"/>
                  <a:gd name="T40" fmla="*/ 309 w 871"/>
                  <a:gd name="T41" fmla="*/ 349 h 359"/>
                  <a:gd name="T42" fmla="*/ 336 w 871"/>
                  <a:gd name="T43" fmla="*/ 322 h 359"/>
                  <a:gd name="T44" fmla="*/ 355 w 871"/>
                  <a:gd name="T45" fmla="*/ 322 h 359"/>
                  <a:gd name="T46" fmla="*/ 382 w 871"/>
                  <a:gd name="T47" fmla="*/ 349 h 359"/>
                  <a:gd name="T48" fmla="*/ 428 w 871"/>
                  <a:gd name="T49" fmla="*/ 322 h 359"/>
                  <a:gd name="T50" fmla="*/ 465 w 871"/>
                  <a:gd name="T51" fmla="*/ 303 h 359"/>
                  <a:gd name="T52" fmla="*/ 502 w 871"/>
                  <a:gd name="T53" fmla="*/ 303 h 359"/>
                  <a:gd name="T54" fmla="*/ 538 w 871"/>
                  <a:gd name="T55" fmla="*/ 276 h 359"/>
                  <a:gd name="T56" fmla="*/ 584 w 871"/>
                  <a:gd name="T57" fmla="*/ 221 h 359"/>
                  <a:gd name="T58" fmla="*/ 621 w 871"/>
                  <a:gd name="T59" fmla="*/ 175 h 359"/>
                  <a:gd name="T60" fmla="*/ 640 w 871"/>
                  <a:gd name="T61" fmla="*/ 129 h 359"/>
                  <a:gd name="T62" fmla="*/ 658 w 871"/>
                  <a:gd name="T63" fmla="*/ 101 h 359"/>
                  <a:gd name="T64" fmla="*/ 676 w 871"/>
                  <a:gd name="T65" fmla="*/ 55 h 359"/>
                  <a:gd name="T66" fmla="*/ 686 w 871"/>
                  <a:gd name="T67" fmla="*/ 18 h 359"/>
                  <a:gd name="T68" fmla="*/ 686 w 871"/>
                  <a:gd name="T69" fmla="*/ 18 h 359"/>
                  <a:gd name="T70" fmla="*/ 686 w 871"/>
                  <a:gd name="T71" fmla="*/ 64 h 359"/>
                  <a:gd name="T72" fmla="*/ 695 w 871"/>
                  <a:gd name="T73" fmla="*/ 101 h 359"/>
                  <a:gd name="T74" fmla="*/ 695 w 871"/>
                  <a:gd name="T75" fmla="*/ 138 h 359"/>
                  <a:gd name="T76" fmla="*/ 732 w 871"/>
                  <a:gd name="T77" fmla="*/ 129 h 359"/>
                  <a:gd name="T78" fmla="*/ 759 w 871"/>
                  <a:gd name="T79" fmla="*/ 147 h 359"/>
                  <a:gd name="T80" fmla="*/ 778 w 871"/>
                  <a:gd name="T81" fmla="*/ 184 h 359"/>
                  <a:gd name="T82" fmla="*/ 796 w 871"/>
                  <a:gd name="T83" fmla="*/ 230 h 359"/>
                  <a:gd name="T84" fmla="*/ 805 w 871"/>
                  <a:gd name="T85" fmla="*/ 267 h 359"/>
                  <a:gd name="T86" fmla="*/ 833 w 871"/>
                  <a:gd name="T87" fmla="*/ 285 h 359"/>
                  <a:gd name="T88" fmla="*/ 851 w 871"/>
                  <a:gd name="T89" fmla="*/ 322 h 359"/>
                  <a:gd name="T90" fmla="*/ 870 w 871"/>
                  <a:gd name="T91" fmla="*/ 358 h 3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871" h="359">
                    <a:moveTo>
                      <a:pt x="0" y="131"/>
                    </a:moveTo>
                    <a:lnTo>
                      <a:pt x="24" y="129"/>
                    </a:lnTo>
                    <a:lnTo>
                      <a:pt x="42" y="110"/>
                    </a:lnTo>
                    <a:lnTo>
                      <a:pt x="51" y="92"/>
                    </a:lnTo>
                    <a:lnTo>
                      <a:pt x="60" y="73"/>
                    </a:lnTo>
                    <a:lnTo>
                      <a:pt x="70" y="92"/>
                    </a:lnTo>
                    <a:lnTo>
                      <a:pt x="70" y="110"/>
                    </a:lnTo>
                    <a:lnTo>
                      <a:pt x="70" y="138"/>
                    </a:lnTo>
                    <a:lnTo>
                      <a:pt x="79" y="156"/>
                    </a:lnTo>
                    <a:lnTo>
                      <a:pt x="88" y="175"/>
                    </a:lnTo>
                    <a:lnTo>
                      <a:pt x="106" y="165"/>
                    </a:lnTo>
                    <a:lnTo>
                      <a:pt x="125" y="147"/>
                    </a:lnTo>
                    <a:lnTo>
                      <a:pt x="143" y="129"/>
                    </a:lnTo>
                    <a:lnTo>
                      <a:pt x="161" y="110"/>
                    </a:lnTo>
                    <a:lnTo>
                      <a:pt x="171" y="129"/>
                    </a:lnTo>
                    <a:lnTo>
                      <a:pt x="180" y="147"/>
                    </a:lnTo>
                    <a:lnTo>
                      <a:pt x="198" y="129"/>
                    </a:lnTo>
                    <a:lnTo>
                      <a:pt x="217" y="110"/>
                    </a:lnTo>
                    <a:lnTo>
                      <a:pt x="235" y="101"/>
                    </a:lnTo>
                    <a:lnTo>
                      <a:pt x="253" y="73"/>
                    </a:lnTo>
                    <a:lnTo>
                      <a:pt x="263" y="55"/>
                    </a:lnTo>
                    <a:lnTo>
                      <a:pt x="281" y="46"/>
                    </a:lnTo>
                    <a:lnTo>
                      <a:pt x="290" y="27"/>
                    </a:lnTo>
                    <a:lnTo>
                      <a:pt x="299" y="9"/>
                    </a:lnTo>
                    <a:lnTo>
                      <a:pt x="299" y="27"/>
                    </a:lnTo>
                    <a:lnTo>
                      <a:pt x="299" y="46"/>
                    </a:lnTo>
                    <a:lnTo>
                      <a:pt x="299" y="64"/>
                    </a:lnTo>
                    <a:lnTo>
                      <a:pt x="290" y="83"/>
                    </a:lnTo>
                    <a:lnTo>
                      <a:pt x="290" y="101"/>
                    </a:lnTo>
                    <a:lnTo>
                      <a:pt x="290" y="129"/>
                    </a:lnTo>
                    <a:lnTo>
                      <a:pt x="290" y="147"/>
                    </a:lnTo>
                    <a:lnTo>
                      <a:pt x="290" y="165"/>
                    </a:lnTo>
                    <a:lnTo>
                      <a:pt x="290" y="184"/>
                    </a:lnTo>
                    <a:lnTo>
                      <a:pt x="290" y="202"/>
                    </a:lnTo>
                    <a:lnTo>
                      <a:pt x="290" y="221"/>
                    </a:lnTo>
                    <a:lnTo>
                      <a:pt x="281" y="239"/>
                    </a:lnTo>
                    <a:lnTo>
                      <a:pt x="281" y="276"/>
                    </a:lnTo>
                    <a:lnTo>
                      <a:pt x="281" y="294"/>
                    </a:lnTo>
                    <a:lnTo>
                      <a:pt x="281" y="322"/>
                    </a:lnTo>
                    <a:lnTo>
                      <a:pt x="290" y="340"/>
                    </a:lnTo>
                    <a:lnTo>
                      <a:pt x="290" y="358"/>
                    </a:lnTo>
                    <a:lnTo>
                      <a:pt x="309" y="349"/>
                    </a:lnTo>
                    <a:lnTo>
                      <a:pt x="318" y="331"/>
                    </a:lnTo>
                    <a:lnTo>
                      <a:pt x="336" y="322"/>
                    </a:lnTo>
                    <a:lnTo>
                      <a:pt x="345" y="303"/>
                    </a:lnTo>
                    <a:lnTo>
                      <a:pt x="355" y="322"/>
                    </a:lnTo>
                    <a:lnTo>
                      <a:pt x="373" y="331"/>
                    </a:lnTo>
                    <a:lnTo>
                      <a:pt x="382" y="349"/>
                    </a:lnTo>
                    <a:lnTo>
                      <a:pt x="401" y="340"/>
                    </a:lnTo>
                    <a:lnTo>
                      <a:pt x="428" y="322"/>
                    </a:lnTo>
                    <a:lnTo>
                      <a:pt x="447" y="303"/>
                    </a:lnTo>
                    <a:lnTo>
                      <a:pt x="465" y="303"/>
                    </a:lnTo>
                    <a:lnTo>
                      <a:pt x="483" y="303"/>
                    </a:lnTo>
                    <a:lnTo>
                      <a:pt x="502" y="303"/>
                    </a:lnTo>
                    <a:lnTo>
                      <a:pt x="520" y="294"/>
                    </a:lnTo>
                    <a:lnTo>
                      <a:pt x="538" y="276"/>
                    </a:lnTo>
                    <a:lnTo>
                      <a:pt x="566" y="248"/>
                    </a:lnTo>
                    <a:lnTo>
                      <a:pt x="584" y="221"/>
                    </a:lnTo>
                    <a:lnTo>
                      <a:pt x="603" y="202"/>
                    </a:lnTo>
                    <a:lnTo>
                      <a:pt x="621" y="175"/>
                    </a:lnTo>
                    <a:lnTo>
                      <a:pt x="621" y="156"/>
                    </a:lnTo>
                    <a:lnTo>
                      <a:pt x="640" y="129"/>
                    </a:lnTo>
                    <a:lnTo>
                      <a:pt x="658" y="119"/>
                    </a:lnTo>
                    <a:lnTo>
                      <a:pt x="658" y="101"/>
                    </a:lnTo>
                    <a:lnTo>
                      <a:pt x="667" y="83"/>
                    </a:lnTo>
                    <a:lnTo>
                      <a:pt x="676" y="55"/>
                    </a:lnTo>
                    <a:lnTo>
                      <a:pt x="676" y="37"/>
                    </a:lnTo>
                    <a:lnTo>
                      <a:pt x="686" y="18"/>
                    </a:lnTo>
                    <a:lnTo>
                      <a:pt x="686" y="0"/>
                    </a:lnTo>
                    <a:lnTo>
                      <a:pt x="686" y="18"/>
                    </a:lnTo>
                    <a:lnTo>
                      <a:pt x="686" y="37"/>
                    </a:lnTo>
                    <a:lnTo>
                      <a:pt x="686" y="64"/>
                    </a:lnTo>
                    <a:lnTo>
                      <a:pt x="686" y="83"/>
                    </a:lnTo>
                    <a:lnTo>
                      <a:pt x="695" y="101"/>
                    </a:lnTo>
                    <a:lnTo>
                      <a:pt x="695" y="119"/>
                    </a:lnTo>
                    <a:lnTo>
                      <a:pt x="695" y="138"/>
                    </a:lnTo>
                    <a:lnTo>
                      <a:pt x="713" y="138"/>
                    </a:lnTo>
                    <a:lnTo>
                      <a:pt x="732" y="129"/>
                    </a:lnTo>
                    <a:lnTo>
                      <a:pt x="750" y="129"/>
                    </a:lnTo>
                    <a:lnTo>
                      <a:pt x="759" y="147"/>
                    </a:lnTo>
                    <a:lnTo>
                      <a:pt x="768" y="165"/>
                    </a:lnTo>
                    <a:lnTo>
                      <a:pt x="778" y="184"/>
                    </a:lnTo>
                    <a:lnTo>
                      <a:pt x="787" y="211"/>
                    </a:lnTo>
                    <a:lnTo>
                      <a:pt x="796" y="230"/>
                    </a:lnTo>
                    <a:lnTo>
                      <a:pt x="796" y="248"/>
                    </a:lnTo>
                    <a:lnTo>
                      <a:pt x="805" y="267"/>
                    </a:lnTo>
                    <a:lnTo>
                      <a:pt x="814" y="285"/>
                    </a:lnTo>
                    <a:lnTo>
                      <a:pt x="833" y="285"/>
                    </a:lnTo>
                    <a:lnTo>
                      <a:pt x="842" y="303"/>
                    </a:lnTo>
                    <a:lnTo>
                      <a:pt x="851" y="322"/>
                    </a:lnTo>
                    <a:lnTo>
                      <a:pt x="860" y="340"/>
                    </a:lnTo>
                    <a:lnTo>
                      <a:pt x="870" y="35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4" name="Line 7"/>
              <p:cNvSpPr>
                <a:spLocks noChangeShapeType="1"/>
              </p:cNvSpPr>
              <p:nvPr/>
            </p:nvSpPr>
            <p:spPr bwMode="auto">
              <a:xfrm>
                <a:off x="1492" y="1200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5" name="Rectangle 8"/>
              <p:cNvSpPr>
                <a:spLocks noChangeArrowheads="1"/>
              </p:cNvSpPr>
              <p:nvPr/>
            </p:nvSpPr>
            <p:spPr bwMode="auto">
              <a:xfrm>
                <a:off x="1675" y="972"/>
                <a:ext cx="663" cy="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Amplifier</a:t>
                </a:r>
              </a:p>
              <a:p>
                <a:r>
                  <a:rPr lang="en-US" sz="1600">
                    <a:latin typeface="Times New Roman" charset="0"/>
                  </a:rPr>
                  <a:t>Equalizer</a:t>
                </a:r>
              </a:p>
            </p:txBody>
          </p:sp>
          <p:sp>
            <p:nvSpPr>
              <p:cNvPr id="21516" name="Line 9"/>
              <p:cNvSpPr>
                <a:spLocks noChangeShapeType="1"/>
              </p:cNvSpPr>
              <p:nvPr/>
            </p:nvSpPr>
            <p:spPr bwMode="auto">
              <a:xfrm>
                <a:off x="2356" y="1200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7" name="Rectangle 10"/>
              <p:cNvSpPr>
                <a:spLocks noChangeArrowheads="1"/>
              </p:cNvSpPr>
              <p:nvPr/>
            </p:nvSpPr>
            <p:spPr bwMode="auto">
              <a:xfrm>
                <a:off x="2531" y="1436"/>
                <a:ext cx="648" cy="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Timing</a:t>
                </a:r>
              </a:p>
              <a:p>
                <a:r>
                  <a:rPr lang="en-US" sz="1600">
                    <a:latin typeface="Times New Roman" charset="0"/>
                  </a:rPr>
                  <a:t>Recovery</a:t>
                </a:r>
              </a:p>
            </p:txBody>
          </p:sp>
          <p:sp>
            <p:nvSpPr>
              <p:cNvPr id="21518" name="Line 11"/>
              <p:cNvSpPr>
                <a:spLocks noChangeShapeType="1"/>
              </p:cNvSpPr>
              <p:nvPr/>
            </p:nvSpPr>
            <p:spPr bwMode="auto">
              <a:xfrm>
                <a:off x="2400" y="1204"/>
                <a:ext cx="0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9" name="Line 12"/>
              <p:cNvSpPr>
                <a:spLocks noChangeShapeType="1"/>
              </p:cNvSpPr>
              <p:nvPr/>
            </p:nvSpPr>
            <p:spPr bwMode="auto">
              <a:xfrm>
                <a:off x="2404" y="163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Rectangle 13"/>
              <p:cNvSpPr>
                <a:spLocks noChangeArrowheads="1"/>
              </p:cNvSpPr>
              <p:nvPr/>
            </p:nvSpPr>
            <p:spPr bwMode="auto">
              <a:xfrm>
                <a:off x="3107" y="876"/>
                <a:ext cx="1121" cy="5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Decision Circuit.</a:t>
                </a:r>
              </a:p>
              <a:p>
                <a:r>
                  <a:rPr lang="en-US" sz="1600">
                    <a:latin typeface="Times New Roman" charset="0"/>
                  </a:rPr>
                  <a:t>&amp; Signal</a:t>
                </a:r>
              </a:p>
              <a:p>
                <a:r>
                  <a:rPr lang="en-US" sz="1600">
                    <a:latin typeface="Times New Roman" charset="0"/>
                  </a:rPr>
                  <a:t>Regenerator</a:t>
                </a:r>
              </a:p>
            </p:txBody>
          </p:sp>
          <p:sp>
            <p:nvSpPr>
              <p:cNvPr id="21521" name="Line 14"/>
              <p:cNvSpPr>
                <a:spLocks noChangeShapeType="1"/>
              </p:cNvSpPr>
              <p:nvPr/>
            </p:nvSpPr>
            <p:spPr bwMode="auto">
              <a:xfrm>
                <a:off x="3180" y="169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Line 15"/>
              <p:cNvSpPr>
                <a:spLocks noChangeShapeType="1"/>
              </p:cNvSpPr>
              <p:nvPr/>
            </p:nvSpPr>
            <p:spPr bwMode="auto">
              <a:xfrm flipV="1">
                <a:off x="3752" y="1412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16"/>
              <p:cNvSpPr>
                <a:spLocks noChangeShapeType="1"/>
              </p:cNvSpPr>
              <p:nvPr/>
            </p:nvSpPr>
            <p:spPr bwMode="auto">
              <a:xfrm>
                <a:off x="4228" y="1200"/>
                <a:ext cx="6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17"/>
              <p:cNvSpPr>
                <a:spLocks noChangeShapeType="1"/>
              </p:cNvSpPr>
              <p:nvPr/>
            </p:nvSpPr>
            <p:spPr bwMode="auto">
              <a:xfrm>
                <a:off x="4228" y="940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18"/>
              <p:cNvSpPr>
                <a:spLocks noChangeShapeType="1"/>
              </p:cNvSpPr>
              <p:nvPr/>
            </p:nvSpPr>
            <p:spPr bwMode="auto">
              <a:xfrm>
                <a:off x="4425" y="940"/>
                <a:ext cx="0" cy="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19"/>
              <p:cNvSpPr>
                <a:spLocks noChangeShapeType="1"/>
              </p:cNvSpPr>
              <p:nvPr/>
            </p:nvSpPr>
            <p:spPr bwMode="auto">
              <a:xfrm>
                <a:off x="4425" y="1128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20"/>
              <p:cNvSpPr>
                <a:spLocks noChangeShapeType="1"/>
              </p:cNvSpPr>
              <p:nvPr/>
            </p:nvSpPr>
            <p:spPr bwMode="auto">
              <a:xfrm>
                <a:off x="4649" y="940"/>
                <a:ext cx="0" cy="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21"/>
              <p:cNvSpPr>
                <a:spLocks noChangeShapeType="1"/>
              </p:cNvSpPr>
              <p:nvPr/>
            </p:nvSpPr>
            <p:spPr bwMode="auto">
              <a:xfrm>
                <a:off x="4659" y="940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2" name="Text Box 22"/>
            <p:cNvSpPr txBox="1">
              <a:spLocks noChangeArrowheads="1"/>
            </p:cNvSpPr>
            <p:nvPr/>
          </p:nvSpPr>
          <p:spPr bwMode="auto">
            <a:xfrm>
              <a:off x="870" y="3348"/>
              <a:ext cx="1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ahoma" charset="0"/>
                </a:rPr>
                <a:t>Digital Repeater</a:t>
              </a:r>
            </a:p>
          </p:txBody>
        </p:sp>
      </p:grpSp>
      <p:sp>
        <p:nvSpPr>
          <p:cNvPr id="21510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01941A-7013-3A49-AA1B-3B5716B78A36}" type="slidenum">
              <a:rPr lang="en-US" sz="1400">
                <a:solidFill>
                  <a:schemeClr val="bg2"/>
                </a:solidFill>
              </a:rPr>
              <a:pPr/>
              <a:t>22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4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Infinite diameter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6" y="1436914"/>
            <a:ext cx="8229600" cy="40767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The digital system:</a:t>
            </a:r>
          </a:p>
          <a:p>
            <a:pPr lvl="1"/>
            <a:r>
              <a:rPr lang="en-US" sz="2400" dirty="0">
                <a:latin typeface="Arial" charset="0"/>
              </a:rPr>
              <a:t>has superior fidelity because the components of its transmission system are aware of how the</a:t>
            </a:r>
            <a:r>
              <a:rPr lang="en-US" sz="2400" i="1" dirty="0">
                <a:latin typeface="Arial" charset="0"/>
              </a:rPr>
              <a:t> information is represented</a:t>
            </a:r>
            <a:r>
              <a:rPr lang="en-US" sz="2400" dirty="0">
                <a:latin typeface="Arial" charset="0"/>
              </a:rPr>
              <a:t> by the signals being carried</a:t>
            </a:r>
          </a:p>
          <a:p>
            <a:pPr lvl="1"/>
            <a:r>
              <a:rPr lang="en-US" sz="2400" dirty="0">
                <a:latin typeface="Arial" charset="0"/>
              </a:rPr>
              <a:t>can have an effective infinite diameter</a:t>
            </a:r>
          </a:p>
          <a:p>
            <a:pPr lvl="2"/>
            <a:r>
              <a:rPr lang="en-US" sz="2000" dirty="0">
                <a:latin typeface="Arial" charset="0"/>
              </a:rPr>
              <a:t>why?</a:t>
            </a:r>
          </a:p>
          <a:p>
            <a:pPr lvl="1">
              <a:buFontTx/>
              <a:buNone/>
            </a:pPr>
            <a:endParaRPr lang="en-US" sz="2400" dirty="0">
              <a:latin typeface="Arial" charset="0"/>
            </a:endParaRPr>
          </a:p>
          <a:p>
            <a:pPr lvl="1"/>
            <a:endParaRPr lang="en-US" sz="2400" dirty="0">
              <a:latin typeface="Arial" charset="0"/>
            </a:endParaRPr>
          </a:p>
        </p:txBody>
      </p:sp>
      <p:sp>
        <p:nvSpPr>
          <p:cNvPr id="22533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C79171-CF81-EC40-BFF9-5C287CCBE8EC}" type="slidenum">
              <a:rPr lang="en-US" sz="1400">
                <a:solidFill>
                  <a:schemeClr val="bg2"/>
                </a:solidFill>
              </a:rPr>
              <a:pPr/>
              <a:t>23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4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"/>
            <a:ext cx="8458200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Analogy</a:t>
            </a:r>
          </a:p>
        </p:txBody>
      </p:sp>
      <p:sp>
        <p:nvSpPr>
          <p:cNvPr id="23556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3233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Interesting observation: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 is the difference in communicating information from </a:t>
            </a:r>
            <a:r>
              <a:rPr lang="en-US" i="1" dirty="0">
                <a:latin typeface="Arial" charset="0"/>
              </a:rPr>
              <a:t>location</a:t>
            </a:r>
            <a:r>
              <a:rPr lang="en-US" dirty="0">
                <a:latin typeface="Arial" charset="0"/>
              </a:rPr>
              <a:t> X to </a:t>
            </a:r>
            <a:r>
              <a:rPr lang="en-US" i="1" dirty="0">
                <a:latin typeface="Arial" charset="0"/>
              </a:rPr>
              <a:t>location</a:t>
            </a:r>
            <a:r>
              <a:rPr lang="en-US" dirty="0">
                <a:latin typeface="Arial" charset="0"/>
              </a:rPr>
              <a:t> Y and communicating the same information from </a:t>
            </a:r>
            <a:r>
              <a:rPr lang="en-US" i="1" dirty="0">
                <a:latin typeface="Arial" charset="0"/>
              </a:rPr>
              <a:t>time</a:t>
            </a:r>
            <a:r>
              <a:rPr lang="en-US" dirty="0">
                <a:latin typeface="Arial" charset="0"/>
              </a:rPr>
              <a:t> P to </a:t>
            </a:r>
            <a:r>
              <a:rPr lang="en-US" i="1" dirty="0">
                <a:latin typeface="Arial" charset="0"/>
              </a:rPr>
              <a:t>time </a:t>
            </a:r>
            <a:r>
              <a:rPr lang="en-US" dirty="0">
                <a:latin typeface="Arial" charset="0"/>
              </a:rPr>
              <a:t>Q?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same analysis and techniques that pertain to the spatial communication of information also apply to the temporal case.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Storage systems, databases, archives can all benefit from the digital representation of the information that they contain.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16050"/>
            <a:ext cx="8763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Digital technology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Low cost ULSI technology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integrity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Longer distances over lower quality lines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Error Checking and Correction (ECC)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Capacity utilization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High bandwidth links economical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High degree of multiplexing easier with digital techniques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Security &amp; Privacy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Encryption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Integration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Can treat analog and digital data similarly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8C4D00-69F4-4B4A-A6C1-FA3550CC06BC}" type="slidenum">
              <a:rPr lang="en-US" sz="1400">
                <a:solidFill>
                  <a:schemeClr val="bg2"/>
                </a:solidFill>
              </a:rPr>
              <a:pPr/>
              <a:t>24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Digital communications</a:t>
            </a:r>
          </a:p>
        </p:txBody>
      </p:sp>
      <p:sp>
        <p:nvSpPr>
          <p:cNvPr id="24581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20DB2F-671A-BD4E-BC0A-14D91AD02636}" type="slidenum">
              <a:rPr lang="en-US" sz="1400">
                <a:solidFill>
                  <a:schemeClr val="bg2"/>
                </a:solidFill>
              </a:rPr>
              <a:pPr/>
              <a:t>25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Summary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Collection of interfaces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Share a physical medium and data protocol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Decode -&gt; transmit -&gt; encode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Energy is transmitted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Signal to noise is important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Shannon channel capacity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a typeface="+mn-ea"/>
              </a:rPr>
              <a:t>C = W log</a:t>
            </a:r>
            <a:r>
              <a:rPr lang="en-US" altLang="en-US" sz="2000" baseline="-25000" dirty="0">
                <a:ea typeface="+mn-ea"/>
              </a:rPr>
              <a:t>2</a:t>
            </a:r>
            <a:r>
              <a:rPr lang="en-US" altLang="en-US" sz="2000" dirty="0">
                <a:ea typeface="+mn-ea"/>
              </a:rPr>
              <a:t> (1 + SNR) bits/s</a:t>
            </a:r>
            <a:endParaRPr lang="en-US" altLang="en-US" sz="2000" kern="0" dirty="0"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kern="0" dirty="0"/>
              <a:t>Definitions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Guided/unguided,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Duplex (full/half/simplex),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Bandwidth (many definitions)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ea typeface="+mn-ea"/>
              </a:rPr>
              <a:t>Diameter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kern="0" dirty="0"/>
          </a:p>
          <a:p>
            <a:pPr>
              <a:lnSpc>
                <a:spcPct val="90000"/>
              </a:lnSpc>
              <a:defRPr/>
            </a:pPr>
            <a:endParaRPr lang="en-US" altLang="en-US" sz="2400" kern="0" dirty="0"/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14725"/>
            <a:ext cx="4959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7700" y="1219200"/>
            <a:ext cx="523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Data storage work?</a:t>
            </a:r>
          </a:p>
          <a:p>
            <a:r>
              <a:rPr lang="en-US" dirty="0"/>
              <a:t>Store a bit? Energy</a:t>
            </a:r>
          </a:p>
          <a:p>
            <a:r>
              <a:rPr lang="en-US" dirty="0"/>
              <a:t>Transmits energy </a:t>
            </a:r>
            <a:r>
              <a:rPr lang="en-US"/>
              <a:t>across 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AD67C4-66AE-754C-91A2-E3D3EE5B89C2}" type="slidenum">
              <a:rPr lang="en-US" sz="1400">
                <a:solidFill>
                  <a:schemeClr val="bg2"/>
                </a:solidFill>
              </a:rPr>
              <a:pPr/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0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Important issues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latin typeface="Arial" charset="0"/>
              </a:rPr>
              <a:t>Line Coding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bits as electronic/photonic signals</a:t>
            </a:r>
          </a:p>
          <a:p>
            <a:pPr>
              <a:lnSpc>
                <a:spcPct val="90000"/>
              </a:lnSpc>
            </a:pPr>
            <a:r>
              <a:rPr lang="en-US" i="1">
                <a:latin typeface="Arial" charset="0"/>
              </a:rPr>
              <a:t>Modulation</a:t>
            </a: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digital information represented with sinusoids</a:t>
            </a:r>
          </a:p>
          <a:p>
            <a:pPr>
              <a:lnSpc>
                <a:spcPct val="90000"/>
              </a:lnSpc>
            </a:pPr>
            <a:r>
              <a:rPr lang="en-US" i="1">
                <a:latin typeface="Arial" charset="0"/>
              </a:rPr>
              <a:t>Error detection and correction</a:t>
            </a: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channel coding techniques for improving transmission fidelity by adding data</a:t>
            </a:r>
          </a:p>
          <a:p>
            <a:pPr>
              <a:lnSpc>
                <a:spcPct val="90000"/>
              </a:lnSpc>
            </a:pPr>
            <a:r>
              <a:rPr lang="en-US" i="1">
                <a:latin typeface="Arial" charset="0"/>
              </a:rPr>
              <a:t>Compression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source coding removes redundant data</a:t>
            </a:r>
          </a:p>
        </p:txBody>
      </p:sp>
      <p:sp>
        <p:nvSpPr>
          <p:cNvPr id="4101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AC7EF-DAA5-E64B-942D-86ACD138293A}" type="slidenum">
              <a:rPr lang="en-US" sz="1400">
                <a:solidFill>
                  <a:schemeClr val="bg2"/>
                </a:solidFill>
              </a:rPr>
              <a:pPr/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1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Data rates</a:t>
            </a: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12714"/>
              </p:ext>
            </p:extLst>
          </p:nvPr>
        </p:nvGraphicFramePr>
        <p:xfrm>
          <a:off x="762000" y="1828800"/>
          <a:ext cx="7516813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4" imgW="5810617" imgH="3210400" progId="Excel.Sheet.8">
                  <p:embed/>
                </p:oleObj>
              </mc:Choice>
              <mc:Fallback>
                <p:oleObj name="Worksheet" r:id="rId4" imgW="5810617" imgH="32104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516813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9A2658-5A9E-1A4C-B71E-5AE77882339A}" type="slidenum">
              <a:rPr lang="en-US" sz="1400">
                <a:solidFill>
                  <a:schemeClr val="bg2"/>
                </a:solidFill>
              </a:rPr>
              <a:pPr/>
              <a:t>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1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Vocabulary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Transmitter (Tx)</a:t>
            </a:r>
          </a:p>
          <a:p>
            <a:r>
              <a:rPr lang="en-US">
                <a:latin typeface="Arial" charset="0"/>
              </a:rPr>
              <a:t>Receiver (Rx)</a:t>
            </a:r>
          </a:p>
          <a:p>
            <a:r>
              <a:rPr lang="en-US">
                <a:latin typeface="Arial" charset="0"/>
              </a:rPr>
              <a:t>Medium</a:t>
            </a:r>
          </a:p>
          <a:p>
            <a:pPr lvl="1"/>
            <a:r>
              <a:rPr lang="en-US">
                <a:latin typeface="Arial" charset="0"/>
              </a:rPr>
              <a:t>Guided medium</a:t>
            </a:r>
          </a:p>
          <a:p>
            <a:pPr lvl="2"/>
            <a:r>
              <a:rPr lang="en-US">
                <a:latin typeface="Arial" charset="0"/>
              </a:rPr>
              <a:t>e.g. twisted pair, optical fiber</a:t>
            </a:r>
          </a:p>
          <a:p>
            <a:pPr lvl="1"/>
            <a:r>
              <a:rPr lang="en-US">
                <a:latin typeface="Arial" charset="0"/>
              </a:rPr>
              <a:t>Unguided medium</a:t>
            </a:r>
          </a:p>
          <a:p>
            <a:pPr lvl="2"/>
            <a:r>
              <a:rPr lang="en-US">
                <a:latin typeface="Arial" charset="0"/>
              </a:rPr>
              <a:t>e.g. air, water, vacuum</a:t>
            </a:r>
          </a:p>
        </p:txBody>
      </p:sp>
      <p:sp>
        <p:nvSpPr>
          <p:cNvPr id="6149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2065C5-B3B0-734A-8144-96AAD722031E}" type="slidenum">
              <a:rPr lang="en-US" sz="1400">
                <a:solidFill>
                  <a:schemeClr val="bg2"/>
                </a:solidFill>
              </a:rPr>
              <a:pPr/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Vocabulary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648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Simplex</a:t>
            </a:r>
          </a:p>
          <a:p>
            <a:pPr lvl="1"/>
            <a:r>
              <a:rPr lang="en-US" dirty="0">
                <a:latin typeface="Arial" charset="0"/>
              </a:rPr>
              <a:t>One direction</a:t>
            </a:r>
          </a:p>
          <a:p>
            <a:pPr lvl="2"/>
            <a:r>
              <a:rPr lang="en-US" dirty="0">
                <a:latin typeface="Arial" charset="0"/>
              </a:rPr>
              <a:t>e.g. Television</a:t>
            </a:r>
          </a:p>
          <a:p>
            <a:r>
              <a:rPr lang="en-US" dirty="0">
                <a:latin typeface="Arial" charset="0"/>
              </a:rPr>
              <a:t>Half duplex</a:t>
            </a:r>
          </a:p>
          <a:p>
            <a:pPr lvl="1"/>
            <a:r>
              <a:rPr lang="en-US" dirty="0">
                <a:latin typeface="Arial" charset="0"/>
              </a:rPr>
              <a:t>Either direction, but only one way at a time</a:t>
            </a:r>
          </a:p>
          <a:p>
            <a:pPr lvl="2"/>
            <a:r>
              <a:rPr lang="en-US" dirty="0">
                <a:latin typeface="Arial" charset="0"/>
              </a:rPr>
              <a:t>e.g. police radio</a:t>
            </a:r>
          </a:p>
          <a:p>
            <a:r>
              <a:rPr lang="en-US" dirty="0">
                <a:latin typeface="Arial" charset="0"/>
              </a:rPr>
              <a:t>(Full) Duplex</a:t>
            </a:r>
          </a:p>
          <a:p>
            <a:pPr lvl="1"/>
            <a:r>
              <a:rPr lang="en-US" dirty="0">
                <a:latin typeface="Arial" charset="0"/>
              </a:rPr>
              <a:t>Both directions at the same time</a:t>
            </a:r>
          </a:p>
          <a:p>
            <a:pPr lvl="2"/>
            <a:r>
              <a:rPr lang="en-US" dirty="0">
                <a:latin typeface="Arial" charset="0"/>
              </a:rPr>
              <a:t>e.g. telephone</a:t>
            </a:r>
          </a:p>
        </p:txBody>
      </p:sp>
      <p:sp>
        <p:nvSpPr>
          <p:cNvPr id="7173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8DEEFD-A7D6-C848-9536-665F606C4746}" type="slidenum">
              <a:rPr lang="en-US" sz="1400">
                <a:solidFill>
                  <a:schemeClr val="bg2"/>
                </a:solidFill>
              </a:rPr>
              <a:pPr/>
              <a:t>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Vocabulary (cont.)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Analog (continuous) signal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Varies continuously (infinite number of values) with time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Digital (discrete) signal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Varies between a finite set of values with time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Periodic signal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Signal repeats regularly with time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Aperiodic signal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Signal does not repeat with time</a:t>
            </a:r>
          </a:p>
        </p:txBody>
      </p:sp>
      <p:sp>
        <p:nvSpPr>
          <p:cNvPr id="8197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BDABCE-8F81-494D-A9EA-4F7F7A1A4F68}" type="slidenum">
              <a:rPr lang="en-US" sz="1400">
                <a:solidFill>
                  <a:schemeClr val="bg2"/>
                </a:solidFill>
              </a:rPr>
              <a:pPr/>
              <a:t>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It is all about energy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600200"/>
            <a:ext cx="3910012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How rapidly can information (bits) be communicated?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That depends upon: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the amount of </a:t>
            </a:r>
            <a:r>
              <a:rPr lang="en-US" sz="2000" i="1">
                <a:latin typeface="Arial" charset="0"/>
              </a:rPr>
              <a:t>energy</a:t>
            </a:r>
            <a:r>
              <a:rPr lang="en-US" sz="2000">
                <a:latin typeface="Arial" charset="0"/>
              </a:rPr>
              <a:t> used in transmitting each signal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the distance between transmitter and receiver – </a:t>
            </a:r>
            <a:r>
              <a:rPr lang="en-US" sz="2000" i="1">
                <a:latin typeface="Arial" charset="0"/>
              </a:rPr>
              <a:t>attenuation</a:t>
            </a:r>
            <a:r>
              <a:rPr lang="en-US" sz="2000">
                <a:latin typeface="Arial" charset="0"/>
              </a:rPr>
              <a:t> and </a:t>
            </a:r>
            <a:r>
              <a:rPr lang="en-US" sz="2000" i="1">
                <a:latin typeface="Arial" charset="0"/>
              </a:rPr>
              <a:t>distortion</a:t>
            </a: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the amount of </a:t>
            </a:r>
            <a:r>
              <a:rPr lang="en-US" sz="2000" i="1">
                <a:latin typeface="Arial" charset="0"/>
              </a:rPr>
              <a:t>noise</a:t>
            </a:r>
            <a:r>
              <a:rPr lang="en-US" sz="2000">
                <a:latin typeface="Arial" charset="0"/>
              </a:rPr>
              <a:t> associated with the channel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the </a:t>
            </a:r>
            <a:r>
              <a:rPr lang="en-US" sz="2000" i="1">
                <a:latin typeface="Arial" charset="0"/>
              </a:rPr>
              <a:t>bandwidth</a:t>
            </a:r>
            <a:r>
              <a:rPr lang="en-US" sz="2000">
                <a:latin typeface="Arial" charset="0"/>
              </a:rPr>
              <a:t> of the channel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0"/>
            <a:ext cx="534511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Footer Placeholder 4"/>
          <p:cNvSpPr txBox="1">
            <a:spLocks/>
          </p:cNvSpPr>
          <p:nvPr/>
        </p:nvSpPr>
        <p:spPr bwMode="auto">
          <a:xfrm>
            <a:off x="29718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A508A1-5976-034C-837D-D2277C2F42B8}" type="slidenum">
              <a:rPr lang="en-US" sz="1400">
                <a:solidFill>
                  <a:schemeClr val="bg2"/>
                </a:solidFill>
              </a:rPr>
              <a:pPr/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Bandwidth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6425"/>
            <a:ext cx="8229600" cy="4076700"/>
          </a:xfrm>
        </p:spPr>
        <p:txBody>
          <a:bodyPr/>
          <a:lstStyle/>
          <a:p>
            <a:r>
              <a:rPr lang="en-US" sz="2800" i="1" dirty="0">
                <a:latin typeface="Arial" charset="0"/>
              </a:rPr>
              <a:t>Bandwidth</a:t>
            </a:r>
            <a:r>
              <a:rPr lang="en-US" sz="2800" dirty="0">
                <a:latin typeface="Arial" charset="0"/>
              </a:rPr>
              <a:t> – what do we mean?</a:t>
            </a:r>
          </a:p>
          <a:p>
            <a:pPr lvl="1"/>
            <a:r>
              <a:rPr lang="en-US" sz="2400" dirty="0">
                <a:latin typeface="Arial" charset="0"/>
              </a:rPr>
              <a:t>the problem is:  </a:t>
            </a:r>
            <a:r>
              <a:rPr lang="en-US" sz="2400" i="1" dirty="0">
                <a:latin typeface="Arial" charset="0"/>
              </a:rPr>
              <a:t>strictly band-limited signals are not realizable, because they imply signals with infinite duration and duration-limited signals imply arbitrarily high frequencies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dirty="0" err="1">
                <a:latin typeface="Arial" charset="0"/>
              </a:rPr>
              <a:t>Sklar</a:t>
            </a:r>
            <a:r>
              <a:rPr lang="en-US" sz="2400" dirty="0">
                <a:latin typeface="Arial" charset="0"/>
              </a:rPr>
              <a:t> – </a:t>
            </a:r>
            <a:r>
              <a:rPr lang="en-US" sz="2400" u="sng" dirty="0">
                <a:latin typeface="Arial" charset="0"/>
              </a:rPr>
              <a:t>Digital Communications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0245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1494</Words>
  <Application>Microsoft Office PowerPoint</Application>
  <PresentationFormat>On-screen Show (4:3)</PresentationFormat>
  <Paragraphs>272</Paragraphs>
  <Slides>25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Default Design</vt:lpstr>
      <vt:lpstr>Worksheet</vt:lpstr>
      <vt:lpstr>Equation</vt:lpstr>
      <vt:lpstr>EE 445L – Embedded System Design Lab </vt:lpstr>
      <vt:lpstr>Overview</vt:lpstr>
      <vt:lpstr>Important issues</vt:lpstr>
      <vt:lpstr>Data rates</vt:lpstr>
      <vt:lpstr>Vocabulary</vt:lpstr>
      <vt:lpstr>Vocabulary (cont.)</vt:lpstr>
      <vt:lpstr>Vocabulary (cont.)</vt:lpstr>
      <vt:lpstr>It is all about energy</vt:lpstr>
      <vt:lpstr>Bandwidth</vt:lpstr>
      <vt:lpstr>Bandwidth</vt:lpstr>
      <vt:lpstr>Bandwidth</vt:lpstr>
      <vt:lpstr>Bandwidth</vt:lpstr>
      <vt:lpstr>I2C</vt:lpstr>
      <vt:lpstr>Encoding</vt:lpstr>
      <vt:lpstr>Effect of noise on encoding</vt:lpstr>
      <vt:lpstr>Effect of noise on encoding</vt:lpstr>
      <vt:lpstr>Shannon Channel Capacity</vt:lpstr>
      <vt:lpstr>How far can I go?</vt:lpstr>
      <vt:lpstr>Repeater</vt:lpstr>
      <vt:lpstr>How far can I go?</vt:lpstr>
      <vt:lpstr>Why digital? </vt:lpstr>
      <vt:lpstr>Infinite diameter</vt:lpstr>
      <vt:lpstr>Analogy</vt:lpstr>
      <vt:lpstr>Digital communications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445L - Embedded Systems Lab</dc:title>
  <dc:creator>wcb</dc:creator>
  <cp:lastModifiedBy>jonathanwvalvano@gmail.com</cp:lastModifiedBy>
  <cp:revision>434</cp:revision>
  <cp:lastPrinted>2020-11-17T16:14:03Z</cp:lastPrinted>
  <dcterms:created xsi:type="dcterms:W3CDTF">2006-06-01T19:47:22Z</dcterms:created>
  <dcterms:modified xsi:type="dcterms:W3CDTF">2022-05-03T14:55:07Z</dcterms:modified>
</cp:coreProperties>
</file>