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BF6CE5-98B3-46F0-832F-A2EC662FEA57}">
  <a:tblStyle styleId="{8EBF6CE5-98B3-46F0-832F-A2EC662FEA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e33f9ab1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e33f9ab1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e33f9ab1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e33f9ab1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e33f9ab1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e33f9ab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e33f9ab1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e33f9ab1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68cde65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68cde65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3326798f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3326798f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3326798f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3326798f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3326798f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3326798f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3326798f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3326798f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3326798f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3326798f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e33f9a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e33f9a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e33f9ab1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e33f9ab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3326798f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3326798f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33f9ab1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33f9ab1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e33f9ab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e33f9ab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e33f9ab1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e33f9ab1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e33f9ab1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e33f9ab1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FPGA-Based Automatic License Plate Recognition System</a:t>
            </a:r>
            <a:endParaRPr sz="4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Group 29</a:t>
            </a:r>
            <a:endParaRPr sz="25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3842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E9E9E"/>
                </a:solidFill>
              </a:rPr>
              <a:t>Dylan(Tianze) Zhang, Frank(Haofeng) Liu, Michal Ridner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module  - Padding Zeros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729450" y="2078875"/>
            <a:ext cx="76887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Original image is embedded into the center of a (WIDTH+2) × (WIDTH+2) zero matrix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Pixel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(x, y)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original becomes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(x+1, y+1)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padded image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28412" l="0" r="77889" t="23158"/>
          <a:stretch/>
        </p:blipFill>
        <p:spPr>
          <a:xfrm>
            <a:off x="1105750" y="3118625"/>
            <a:ext cx="2583951" cy="14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30833" l="77922" r="10340" t="23909"/>
          <a:stretch/>
        </p:blipFill>
        <p:spPr>
          <a:xfrm>
            <a:off x="5468700" y="3069600"/>
            <a:ext cx="1566726" cy="155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2"/>
          <p:cNvCxnSpPr/>
          <p:nvPr/>
        </p:nvCxnSpPr>
        <p:spPr>
          <a:xfrm>
            <a:off x="3689700" y="3665475"/>
            <a:ext cx="12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module  - Convolution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580675" y="2022175"/>
            <a:ext cx="44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(3 rows + 3 pixels) of data using FIFO window Buffer, sliding 3×3 window convolution.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Sums 9 convolution products across 4 pipelined stages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result added to scaled bias and rounded. RELU function applied to the final result.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point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Q5.10 format. The intermediate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results stored in Q11.20 format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150" y="808925"/>
            <a:ext cx="3982849" cy="3664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6510650" y="4283275"/>
            <a:ext cx="999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Stage 1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7286525" y="3871525"/>
            <a:ext cx="999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Stage 2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7956125" y="2885125"/>
            <a:ext cx="999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Stage 3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8476925" y="2134150"/>
            <a:ext cx="999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Stage 4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 module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Rescaling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module.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Compares all 4 pixels: outputs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value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value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275" y="3312175"/>
            <a:ext cx="7715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575" y="3436000"/>
            <a:ext cx="533400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4"/>
          <p:cNvCxnSpPr/>
          <p:nvPr/>
        </p:nvCxnSpPr>
        <p:spPr>
          <a:xfrm>
            <a:off x="2988550" y="3702700"/>
            <a:ext cx="12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 txBox="1"/>
          <p:nvPr/>
        </p:nvSpPr>
        <p:spPr>
          <a:xfrm>
            <a:off x="1647238" y="4318750"/>
            <a:ext cx="7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4407625" y="4222300"/>
            <a:ext cx="70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Layer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1217200" y="2034575"/>
            <a:ext cx="7551600" cy="26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Two Dense Layers:</a:t>
            </a:r>
            <a:endParaRPr b="1"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9x18 weight matrix </a:t>
            </a:r>
            <a:r>
              <a:rPr lang="en" sz="1200">
                <a:solidFill>
                  <a:schemeClr val="dk2"/>
                </a:solidFill>
              </a:rPr>
              <a:t>times</a:t>
            </a:r>
            <a:r>
              <a:rPr lang="en" sz="1200">
                <a:solidFill>
                  <a:schemeClr val="dk2"/>
                </a:solidFill>
              </a:rPr>
              <a:t> 1x9 vector 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18x36 weight matrix times 1x18 vector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Matrix-Vector Multiplication: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weight[i][j] × input[i] → mult_matrix[i][j]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  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mult_matrix[0][j] +...+ mult_matrix[18][j] → result_matrix[j] </a:t>
            </a:r>
            <a:b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Layer 2 Top-3 Prediction Logic:</a:t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Scans 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result_matrix[]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find highest 3 values and their indices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625" y="1064850"/>
            <a:ext cx="3931524" cy="19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97" y="1927750"/>
            <a:ext cx="883500" cy="30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48525" y="48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flow in processor system</a:t>
            </a:r>
            <a:endParaRPr/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25" y="1091050"/>
            <a:ext cx="6956651" cy="40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66525" y="41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computed difficulty score</a:t>
            </a:r>
            <a:endParaRPr/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8" name="Google Shape;218;p27"/>
          <p:cNvGraphicFramePr/>
          <p:nvPr/>
        </p:nvGraphicFramePr>
        <p:xfrm>
          <a:off x="503000" y="14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{8EBF6CE5-98B3-46F0-832F-A2EC662FEA57}</a:tableStyleId>
              </a:tblPr>
              <a:tblGrid>
                <a:gridCol w="6078950"/>
                <a:gridCol w="845800"/>
              </a:tblGrid>
              <a:tr h="34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Categories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Points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 of VGA output + Grey </a:t>
                      </a:r>
                      <a:r>
                        <a:rPr lang="en" sz="1200"/>
                        <a:t>Scaling</a:t>
                      </a:r>
                      <a:r>
                        <a:rPr lang="en" sz="1200"/>
                        <a:t> (adapt</a:t>
                      </a:r>
                      <a:r>
                        <a:rPr lang="en" sz="1200"/>
                        <a:t> </a:t>
                      </a:r>
                      <a:r>
                        <a:rPr lang="en" sz="1200"/>
                        <a:t>with some open sources)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OV7670 VGA Camera </a:t>
                      </a:r>
                      <a:r>
                        <a:rPr lang="en" sz="1200"/>
                        <a:t>(adapt with some open sources)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Segmentation IP Block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Convolution layer (Pipeline input and output) </a:t>
                      </a:r>
                      <a:r>
                        <a:rPr lang="en" sz="1200"/>
                        <a:t>IP Block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Rescaling</a:t>
                      </a:r>
                      <a:r>
                        <a:rPr lang="en" sz="1200"/>
                        <a:t> and Max Pooling layer  (Pipeline input and output) </a:t>
                      </a:r>
                      <a:r>
                        <a:rPr lang="en" sz="1200"/>
                        <a:t>IP Block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Dense Layer </a:t>
                      </a:r>
                      <a:r>
                        <a:rPr lang="en" sz="1200"/>
                        <a:t>IP Block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Seven Segment Display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Flow Loop Back T</a:t>
                      </a:r>
                      <a:r>
                        <a:rPr lang="en" sz="1200"/>
                        <a:t>iming Control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5.45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mprovements given more time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729450" y="2078875"/>
            <a:ext cx="7518000" cy="29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Optimized the CNN models with better accuracy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Comparator module to check if the recognized license plate is authorized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Servo motor to mimic gate control if license plate is authorized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 License Plate Detection Module to localize the license plate within the image before segmentation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Real time recognizing the license plate number with continuous video feed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603150" y="2571750"/>
            <a:ext cx="193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Questions! 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528375" y="4102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745500" y="2571750"/>
            <a:ext cx="193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/>
              <a:t> !!!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593250" y="3804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project description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911000"/>
            <a:ext cx="3799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License Plate Recognition (LPR) is widely used in security, tolling, and parking systems.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850" y="1911000"/>
            <a:ext cx="4222925" cy="2375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Goal: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objective of this project is to design and implement an FPGA-based device that captures a single frame from a camera upon a user pressing a physical button, detects and recognizes vehicle license plates, 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subsequently controls gate access. </a:t>
            </a:r>
            <a:endParaRPr sz="1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We met </a:t>
            </a:r>
            <a:r>
              <a:rPr lang="en" sz="1400">
                <a:solidFill>
                  <a:schemeClr val="dk2"/>
                </a:solidFill>
              </a:rPr>
              <a:t>implement</a:t>
            </a:r>
            <a:r>
              <a:rPr lang="en" sz="1400">
                <a:solidFill>
                  <a:schemeClr val="dk2"/>
                </a:solidFill>
              </a:rPr>
              <a:t> the license plate Recognition and Display the license </a:t>
            </a:r>
            <a:r>
              <a:rPr lang="en" sz="1400">
                <a:solidFill>
                  <a:schemeClr val="dk2"/>
                </a:solidFill>
              </a:rPr>
              <a:t>plate</a:t>
            </a:r>
            <a:r>
              <a:rPr lang="en" sz="1400">
                <a:solidFill>
                  <a:schemeClr val="dk2"/>
                </a:solidFill>
              </a:rPr>
              <a:t> using 7-segment Display Unit.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464360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49900" y="5673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Block Diagram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5425"/>
            <a:ext cx="9144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350" y="4073850"/>
            <a:ext cx="1133850" cy="6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7000" y="1685425"/>
            <a:ext cx="1598001" cy="6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6">
            <a:alphaModFix/>
          </a:blip>
          <a:srcRect b="8839" l="18449" r="15587" t="9839"/>
          <a:stretch/>
        </p:blipFill>
        <p:spPr>
          <a:xfrm>
            <a:off x="6811050" y="481750"/>
            <a:ext cx="783700" cy="11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91025" y="66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B</a:t>
            </a:r>
            <a:r>
              <a:rPr lang="en"/>
              <a:t>lock Diagram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00" y="1338725"/>
            <a:ext cx="7140643" cy="37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9325" y="511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Specifications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623975" y="1601150"/>
            <a:ext cx="2621400" cy="22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About 1000 parameters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Three Convolution Layers 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Three Max pooling Layers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</a:rPr>
              <a:t>Two Dense Layers.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5" y="1184425"/>
            <a:ext cx="6613336" cy="39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components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7650" y="1853850"/>
            <a:ext cx="7688700" cy="27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2"/>
                </a:solidFill>
              </a:rPr>
              <a:t>PMOD: </a:t>
            </a:r>
            <a:endParaRPr sz="121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2"/>
                </a:solidFill>
              </a:rPr>
              <a:t>OV7670 Camera</a:t>
            </a:r>
            <a:endParaRPr sz="121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2"/>
                </a:solidFill>
              </a:rPr>
              <a:t>Custom IP:</a:t>
            </a:r>
            <a:endParaRPr sz="1212">
              <a:solidFill>
                <a:schemeClr val="dk2"/>
              </a:solidFill>
            </a:endParaRPr>
          </a:p>
          <a:p>
            <a:pPr indent="-30559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13"/>
              <a:buAutoNum type="arabicPeriod"/>
            </a:pPr>
            <a:r>
              <a:rPr lang="en" sz="1212">
                <a:solidFill>
                  <a:schemeClr val="dk2"/>
                </a:solidFill>
              </a:rPr>
              <a:t>Segmentation</a:t>
            </a:r>
            <a:endParaRPr sz="1212">
              <a:solidFill>
                <a:schemeClr val="dk2"/>
              </a:solidFill>
            </a:endParaRPr>
          </a:p>
          <a:p>
            <a:pPr indent="-3055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3"/>
              <a:buAutoNum type="arabicPeriod"/>
            </a:pPr>
            <a:r>
              <a:rPr lang="en" sz="1212">
                <a:solidFill>
                  <a:schemeClr val="dk2"/>
                </a:solidFill>
              </a:rPr>
              <a:t>Rescaling</a:t>
            </a:r>
            <a:endParaRPr sz="1212">
              <a:solidFill>
                <a:schemeClr val="dk2"/>
              </a:solidFill>
            </a:endParaRPr>
          </a:p>
          <a:p>
            <a:pPr indent="-3055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3"/>
              <a:buAutoNum type="arabicPeriod"/>
            </a:pPr>
            <a:r>
              <a:rPr lang="en" sz="1212">
                <a:solidFill>
                  <a:schemeClr val="dk2"/>
                </a:solidFill>
              </a:rPr>
              <a:t>CNN module (includes Padding Zeros, Convolution Layer, Max Pooling Layer, Dense Layer)</a:t>
            </a:r>
            <a:endParaRPr sz="1212">
              <a:solidFill>
                <a:schemeClr val="dk2"/>
              </a:solidFill>
            </a:endParaRPr>
          </a:p>
          <a:p>
            <a:pPr indent="-3055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3"/>
              <a:buAutoNum type="arabicPeriod"/>
            </a:pPr>
            <a:r>
              <a:rPr lang="en" sz="1212">
                <a:solidFill>
                  <a:schemeClr val="dk2"/>
                </a:solidFill>
              </a:rPr>
              <a:t>7-Segment Display</a:t>
            </a:r>
            <a:endParaRPr sz="121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12">
                <a:solidFill>
                  <a:schemeClr val="dk2"/>
                </a:solidFill>
              </a:rPr>
              <a:t>3rd Party IP</a:t>
            </a:r>
            <a:endParaRPr sz="1212">
              <a:solidFill>
                <a:schemeClr val="dk2"/>
              </a:solidFill>
            </a:endParaRPr>
          </a:p>
          <a:p>
            <a:pPr indent="-30559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13"/>
              <a:buAutoNum type="arabicPeriod"/>
            </a:pPr>
            <a:r>
              <a:rPr lang="en" sz="1212">
                <a:solidFill>
                  <a:schemeClr val="dk2"/>
                </a:solidFill>
              </a:rPr>
              <a:t>VGA C</a:t>
            </a:r>
            <a:r>
              <a:rPr lang="en" sz="1212">
                <a:solidFill>
                  <a:schemeClr val="dk2"/>
                </a:solidFill>
              </a:rPr>
              <a:t>amera</a:t>
            </a:r>
            <a:r>
              <a:rPr lang="en" sz="1212">
                <a:solidFill>
                  <a:schemeClr val="dk2"/>
                </a:solidFill>
              </a:rPr>
              <a:t> Input (modified the RTL to grayscale the image for further </a:t>
            </a:r>
            <a:r>
              <a:rPr lang="en" sz="1212">
                <a:solidFill>
                  <a:schemeClr val="dk2"/>
                </a:solidFill>
              </a:rPr>
              <a:t>processing</a:t>
            </a:r>
            <a:r>
              <a:rPr lang="en" sz="1212">
                <a:solidFill>
                  <a:schemeClr val="dk2"/>
                </a:solidFill>
              </a:rPr>
              <a:t>)</a:t>
            </a:r>
            <a:endParaRPr sz="1212">
              <a:solidFill>
                <a:schemeClr val="dk2"/>
              </a:solidFill>
            </a:endParaRPr>
          </a:p>
          <a:p>
            <a:pPr indent="-3055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3"/>
              <a:buAutoNum type="arabicPeriod"/>
            </a:pPr>
            <a:r>
              <a:rPr lang="en" sz="1212">
                <a:solidFill>
                  <a:schemeClr val="dk2"/>
                </a:solidFill>
              </a:rPr>
              <a:t>VGA Output (</a:t>
            </a:r>
            <a:r>
              <a:rPr lang="en" sz="1212">
                <a:solidFill>
                  <a:schemeClr val="dk2"/>
                </a:solidFill>
              </a:rPr>
              <a:t>adapted</a:t>
            </a:r>
            <a:r>
              <a:rPr lang="en" sz="1212">
                <a:solidFill>
                  <a:schemeClr val="dk2"/>
                </a:solidFill>
              </a:rPr>
              <a:t> from 3rd party IP and made some modifications to fit our design)</a:t>
            </a:r>
            <a:endParaRPr sz="1212">
              <a:solidFill>
                <a:schemeClr val="dk2"/>
              </a:solidFill>
            </a:endParaRPr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 module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horizontal projection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detects top/bottom of license plate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vertical projection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detects x-boundaries of characters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Finds 7 characters using histogram thresholds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top_y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bottom_y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left_x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right_x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each character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0" title="IMG_6333.jpeg"/>
          <p:cNvPicPr preferRelativeResize="0"/>
          <p:nvPr/>
        </p:nvPicPr>
        <p:blipFill rotWithShape="1">
          <a:blip r:embed="rId3">
            <a:alphaModFix/>
          </a:blip>
          <a:srcRect b="30876" l="1157" r="6989" t="44395"/>
          <a:stretch/>
        </p:blipFill>
        <p:spPr>
          <a:xfrm>
            <a:off x="436050" y="3554925"/>
            <a:ext cx="3888261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 title="IMG_6337.jpeg"/>
          <p:cNvPicPr preferRelativeResize="0"/>
          <p:nvPr/>
        </p:nvPicPr>
        <p:blipFill rotWithShape="1">
          <a:blip r:embed="rId4">
            <a:alphaModFix/>
          </a:blip>
          <a:srcRect b="38585" l="5315" r="6964" t="39346"/>
          <a:stretch/>
        </p:blipFill>
        <p:spPr>
          <a:xfrm>
            <a:off x="4641000" y="3554925"/>
            <a:ext cx="4160599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Rescaling Module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2×2 window (top-left, top-right, bottom-left, bottom-right) from a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buffer FIFO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downsampled pixel = majority vote (2 or more out of 4 are white pixels → output 1)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FIFO keeps track of current and previous rows during scanning</a:t>
            </a:r>
            <a:endParaRPr sz="1400"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263" y="3129113"/>
            <a:ext cx="17049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075" y="3554800"/>
            <a:ext cx="853625" cy="85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1"/>
          <p:cNvCxnSpPr/>
          <p:nvPr/>
        </p:nvCxnSpPr>
        <p:spPr>
          <a:xfrm>
            <a:off x="3691863" y="3981613"/>
            <a:ext cx="12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1"/>
          <p:cNvSpPr txBox="1"/>
          <p:nvPr/>
        </p:nvSpPr>
        <p:spPr>
          <a:xfrm>
            <a:off x="2085613" y="4731100"/>
            <a:ext cx="7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5373738" y="4339975"/>
            <a:ext cx="72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350" y="648525"/>
            <a:ext cx="3595575" cy="123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